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75" r:id="rId3"/>
    <p:sldId id="265" r:id="rId4"/>
    <p:sldId id="259" r:id="rId5"/>
    <p:sldId id="260" r:id="rId6"/>
    <p:sldId id="261" r:id="rId7"/>
    <p:sldId id="266" r:id="rId8"/>
    <p:sldId id="270" r:id="rId9"/>
    <p:sldId id="271" r:id="rId10"/>
    <p:sldId id="276" r:id="rId11"/>
    <p:sldId id="263" r:id="rId12"/>
    <p:sldId id="264" r:id="rId13"/>
    <p:sldId id="278" r:id="rId14"/>
    <p:sldId id="268" r:id="rId15"/>
    <p:sldId id="277" r:id="rId16"/>
    <p:sldId id="272" r:id="rId1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isk, Peter" initials="F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69" autoAdjust="0"/>
    <p:restoredTop sz="94698" autoAdjust="0"/>
  </p:normalViewPr>
  <p:slideViewPr>
    <p:cSldViewPr>
      <p:cViewPr varScale="1">
        <p:scale>
          <a:sx n="111" d="100"/>
          <a:sy n="111" d="100"/>
        </p:scale>
        <p:origin x="129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D2BF28-F0AA-644F-9D27-50402B00C6C6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EF5FFAF5-4FFD-8648-B308-663B533E6874}">
      <dgm:prSet phldrT="[Text]"/>
      <dgm:spPr/>
      <dgm:t>
        <a:bodyPr/>
        <a:lstStyle/>
        <a:p>
          <a:r>
            <a:rPr lang="en-US" dirty="0" smtClean="0"/>
            <a:t>Detailed design</a:t>
          </a:r>
          <a:endParaRPr lang="en-US" dirty="0"/>
        </a:p>
      </dgm:t>
    </dgm:pt>
    <dgm:pt modelId="{600B5AA1-09A8-4F4F-BC88-0D73E04029AD}" type="parTrans" cxnId="{E27A308C-4667-2141-98BB-1D3EDFC2BEFB}">
      <dgm:prSet/>
      <dgm:spPr/>
      <dgm:t>
        <a:bodyPr/>
        <a:lstStyle/>
        <a:p>
          <a:endParaRPr lang="en-US"/>
        </a:p>
      </dgm:t>
    </dgm:pt>
    <dgm:pt modelId="{58255A65-4176-9044-B4EB-2405ADC68D5F}" type="sibTrans" cxnId="{E27A308C-4667-2141-98BB-1D3EDFC2BEFB}">
      <dgm:prSet/>
      <dgm:spPr/>
      <dgm:t>
        <a:bodyPr/>
        <a:lstStyle/>
        <a:p>
          <a:endParaRPr lang="en-US"/>
        </a:p>
      </dgm:t>
    </dgm:pt>
    <dgm:pt modelId="{045202B8-F6BD-ED43-8A0E-A1D758099945}">
      <dgm:prSet phldrT="[Text]"/>
      <dgm:spPr/>
      <dgm:t>
        <a:bodyPr/>
        <a:lstStyle/>
        <a:p>
          <a:r>
            <a:rPr lang="en-US" smtClean="0"/>
            <a:t>Procurement and Installation</a:t>
          </a:r>
          <a:endParaRPr lang="en-US"/>
        </a:p>
      </dgm:t>
    </dgm:pt>
    <dgm:pt modelId="{B27BF247-3B3F-FE49-9A1A-F0E477ECCF93}" type="parTrans" cxnId="{1517F4AB-B444-164E-8315-D648BCCBC9DC}">
      <dgm:prSet/>
      <dgm:spPr/>
      <dgm:t>
        <a:bodyPr/>
        <a:lstStyle/>
        <a:p>
          <a:endParaRPr lang="en-US"/>
        </a:p>
      </dgm:t>
    </dgm:pt>
    <dgm:pt modelId="{D22D9224-839C-D24C-9ECB-0C3127C7CE62}" type="sibTrans" cxnId="{1517F4AB-B444-164E-8315-D648BCCBC9DC}">
      <dgm:prSet/>
      <dgm:spPr/>
      <dgm:t>
        <a:bodyPr/>
        <a:lstStyle/>
        <a:p>
          <a:endParaRPr lang="en-US"/>
        </a:p>
      </dgm:t>
    </dgm:pt>
    <dgm:pt modelId="{65ACE8F5-0EDD-414D-8C5C-C4A4D6CFC865}">
      <dgm:prSet phldrT="[Text]"/>
      <dgm:spPr/>
      <dgm:t>
        <a:bodyPr/>
        <a:lstStyle/>
        <a:p>
          <a:r>
            <a:rPr lang="en-US" smtClean="0"/>
            <a:t>Commissioning</a:t>
          </a:r>
        </a:p>
      </dgm:t>
    </dgm:pt>
    <dgm:pt modelId="{97AA97B9-D7D8-F540-B00F-800367F195D6}" type="parTrans" cxnId="{C4F2B7F9-C05D-1444-BC83-EB141E62F31D}">
      <dgm:prSet/>
      <dgm:spPr/>
      <dgm:t>
        <a:bodyPr/>
        <a:lstStyle/>
        <a:p>
          <a:endParaRPr lang="en-US"/>
        </a:p>
      </dgm:t>
    </dgm:pt>
    <dgm:pt modelId="{346979F5-9AFB-8F47-BDE6-4E486E881941}" type="sibTrans" cxnId="{C4F2B7F9-C05D-1444-BC83-EB141E62F31D}">
      <dgm:prSet/>
      <dgm:spPr/>
      <dgm:t>
        <a:bodyPr/>
        <a:lstStyle/>
        <a:p>
          <a:endParaRPr lang="en-US"/>
        </a:p>
      </dgm:t>
    </dgm:pt>
    <dgm:pt modelId="{968862BC-8C09-9D4A-AD4F-49292A57AB53}">
      <dgm:prSet/>
      <dgm:spPr/>
      <dgm:t>
        <a:bodyPr/>
        <a:lstStyle/>
        <a:p>
          <a:r>
            <a:rPr lang="en-US" smtClean="0"/>
            <a:t>Operation</a:t>
          </a:r>
          <a:endParaRPr lang="en-US"/>
        </a:p>
      </dgm:t>
    </dgm:pt>
    <dgm:pt modelId="{F66628FB-235D-5A43-A9B2-8A2A2CEC334D}" type="parTrans" cxnId="{0E3D1774-F7D4-1541-A0F5-D02279FB48DC}">
      <dgm:prSet/>
      <dgm:spPr/>
      <dgm:t>
        <a:bodyPr/>
        <a:lstStyle/>
        <a:p>
          <a:endParaRPr lang="en-US"/>
        </a:p>
      </dgm:t>
    </dgm:pt>
    <dgm:pt modelId="{D31C1A98-017B-2143-8A62-98564A03E0EB}" type="sibTrans" cxnId="{0E3D1774-F7D4-1541-A0F5-D02279FB48DC}">
      <dgm:prSet/>
      <dgm:spPr/>
      <dgm:t>
        <a:bodyPr/>
        <a:lstStyle/>
        <a:p>
          <a:endParaRPr lang="en-US"/>
        </a:p>
      </dgm:t>
    </dgm:pt>
    <dgm:pt modelId="{2D5EA87F-5EDC-924C-B5F2-F7CE7FB3E154}">
      <dgm:prSet/>
      <dgm:spPr/>
      <dgm:t>
        <a:bodyPr/>
        <a:lstStyle/>
        <a:p>
          <a:r>
            <a:rPr lang="en-US" smtClean="0"/>
            <a:t>Preliminary Design</a:t>
          </a:r>
          <a:endParaRPr lang="en-US"/>
        </a:p>
      </dgm:t>
    </dgm:pt>
    <dgm:pt modelId="{50BDC313-E4EE-DA4E-BF29-6D9EA08BFAB7}" type="parTrans" cxnId="{0C008842-9465-0B40-BA56-DC92EEF2BD7A}">
      <dgm:prSet/>
      <dgm:spPr/>
      <dgm:t>
        <a:bodyPr/>
        <a:lstStyle/>
        <a:p>
          <a:endParaRPr lang="en-US"/>
        </a:p>
      </dgm:t>
    </dgm:pt>
    <dgm:pt modelId="{68A91D37-29F8-7B48-863D-08BEA89544EE}" type="sibTrans" cxnId="{0C008842-9465-0B40-BA56-DC92EEF2BD7A}">
      <dgm:prSet/>
      <dgm:spPr/>
      <dgm:t>
        <a:bodyPr/>
        <a:lstStyle/>
        <a:p>
          <a:endParaRPr lang="en-US"/>
        </a:p>
      </dgm:t>
    </dgm:pt>
    <dgm:pt modelId="{D97F39E2-97A8-BE46-ADDF-E8C79F3EAE60}" type="pres">
      <dgm:prSet presAssocID="{42D2BF28-F0AA-644F-9D27-50402B00C6C6}" presName="Name0" presStyleCnt="0">
        <dgm:presLayoutVars>
          <dgm:dir/>
          <dgm:resizeHandles val="exact"/>
        </dgm:presLayoutVars>
      </dgm:prSet>
      <dgm:spPr/>
    </dgm:pt>
    <dgm:pt modelId="{FF4D4085-7F1F-EE45-B253-C21EA6FA330D}" type="pres">
      <dgm:prSet presAssocID="{2D5EA87F-5EDC-924C-B5F2-F7CE7FB3E15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FBD1E4-EAA8-7C45-B0A0-FB902F991FF2}" type="pres">
      <dgm:prSet presAssocID="{68A91D37-29F8-7B48-863D-08BEA89544EE}" presName="sibTrans" presStyleLbl="sibTrans2D1" presStyleIdx="0" presStyleCnt="4"/>
      <dgm:spPr/>
      <dgm:t>
        <a:bodyPr/>
        <a:lstStyle/>
        <a:p>
          <a:endParaRPr lang="en-US"/>
        </a:p>
      </dgm:t>
    </dgm:pt>
    <dgm:pt modelId="{BD909852-CB30-434F-8FF3-43A3FCB7A093}" type="pres">
      <dgm:prSet presAssocID="{68A91D37-29F8-7B48-863D-08BEA89544EE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F70F1641-4748-6D4D-A83F-5D5121AF8BCF}" type="pres">
      <dgm:prSet presAssocID="{EF5FFAF5-4FFD-8648-B308-663B533E687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A7E8DA-D988-C842-9A06-B944FD2CA0E7}" type="pres">
      <dgm:prSet presAssocID="{58255A65-4176-9044-B4EB-2405ADC68D5F}" presName="sibTrans" presStyleLbl="sibTrans2D1" presStyleIdx="1" presStyleCnt="4"/>
      <dgm:spPr/>
      <dgm:t>
        <a:bodyPr/>
        <a:lstStyle/>
        <a:p>
          <a:endParaRPr lang="en-US"/>
        </a:p>
      </dgm:t>
    </dgm:pt>
    <dgm:pt modelId="{B81010C7-66E6-C84A-8A2C-54CDCE9F9A99}" type="pres">
      <dgm:prSet presAssocID="{58255A65-4176-9044-B4EB-2405ADC68D5F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CE6AAF05-A760-1E4D-B18D-7711A05B0F5A}" type="pres">
      <dgm:prSet presAssocID="{045202B8-F6BD-ED43-8A0E-A1D75809994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0B11FB-6721-2F46-A10D-0895AEF4EFDC}" type="pres">
      <dgm:prSet presAssocID="{D22D9224-839C-D24C-9ECB-0C3127C7CE62}" presName="sibTrans" presStyleLbl="sibTrans2D1" presStyleIdx="2" presStyleCnt="4"/>
      <dgm:spPr/>
      <dgm:t>
        <a:bodyPr/>
        <a:lstStyle/>
        <a:p>
          <a:endParaRPr lang="en-US"/>
        </a:p>
      </dgm:t>
    </dgm:pt>
    <dgm:pt modelId="{41A63AEA-4D60-8740-9201-1CF155FEDF08}" type="pres">
      <dgm:prSet presAssocID="{D22D9224-839C-D24C-9ECB-0C3127C7CE62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A4D3B301-2F40-6C4B-917F-B8CFBD4351A0}" type="pres">
      <dgm:prSet presAssocID="{65ACE8F5-0EDD-414D-8C5C-C4A4D6CFC86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3BF4BD-AC6E-8749-A760-216392DFF7DB}" type="pres">
      <dgm:prSet presAssocID="{346979F5-9AFB-8F47-BDE6-4E486E881941}" presName="sibTrans" presStyleLbl="sibTrans2D1" presStyleIdx="3" presStyleCnt="4"/>
      <dgm:spPr/>
      <dgm:t>
        <a:bodyPr/>
        <a:lstStyle/>
        <a:p>
          <a:endParaRPr lang="en-US"/>
        </a:p>
      </dgm:t>
    </dgm:pt>
    <dgm:pt modelId="{6CCF64FB-EBF1-094B-9A32-0ED9D3CC2448}" type="pres">
      <dgm:prSet presAssocID="{346979F5-9AFB-8F47-BDE6-4E486E881941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04F4653D-6E35-CF42-B3D6-0F04E3A84390}" type="pres">
      <dgm:prSet presAssocID="{968862BC-8C09-9D4A-AD4F-49292A57AB53}" presName="node" presStyleLbl="node1" presStyleIdx="4" presStyleCnt="5" custLinFactNeighborX="127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70CCDC-5086-C441-BC4A-E368D14AEB57}" type="presOf" srcId="{68A91D37-29F8-7B48-863D-08BEA89544EE}" destId="{9CFBD1E4-EAA8-7C45-B0A0-FB902F991FF2}" srcOrd="0" destOrd="0" presId="urn:microsoft.com/office/officeart/2005/8/layout/process1"/>
    <dgm:cxn modelId="{1CC6CC95-CFE0-1443-8DEE-433227874B18}" type="presOf" srcId="{968862BC-8C09-9D4A-AD4F-49292A57AB53}" destId="{04F4653D-6E35-CF42-B3D6-0F04E3A84390}" srcOrd="0" destOrd="0" presId="urn:microsoft.com/office/officeart/2005/8/layout/process1"/>
    <dgm:cxn modelId="{EA3BC616-D105-4F4B-BCE8-5F3625268E2A}" type="presOf" srcId="{42D2BF28-F0AA-644F-9D27-50402B00C6C6}" destId="{D97F39E2-97A8-BE46-ADDF-E8C79F3EAE60}" srcOrd="0" destOrd="0" presId="urn:microsoft.com/office/officeart/2005/8/layout/process1"/>
    <dgm:cxn modelId="{E27A308C-4667-2141-98BB-1D3EDFC2BEFB}" srcId="{42D2BF28-F0AA-644F-9D27-50402B00C6C6}" destId="{EF5FFAF5-4FFD-8648-B308-663B533E6874}" srcOrd="1" destOrd="0" parTransId="{600B5AA1-09A8-4F4F-BC88-0D73E04029AD}" sibTransId="{58255A65-4176-9044-B4EB-2405ADC68D5F}"/>
    <dgm:cxn modelId="{C4F2B7F9-C05D-1444-BC83-EB141E62F31D}" srcId="{42D2BF28-F0AA-644F-9D27-50402B00C6C6}" destId="{65ACE8F5-0EDD-414D-8C5C-C4A4D6CFC865}" srcOrd="3" destOrd="0" parTransId="{97AA97B9-D7D8-F540-B00F-800367F195D6}" sibTransId="{346979F5-9AFB-8F47-BDE6-4E486E881941}"/>
    <dgm:cxn modelId="{A9215649-DE30-D74B-9E71-1ED77F3024F8}" type="presOf" srcId="{68A91D37-29F8-7B48-863D-08BEA89544EE}" destId="{BD909852-CB30-434F-8FF3-43A3FCB7A093}" srcOrd="1" destOrd="0" presId="urn:microsoft.com/office/officeart/2005/8/layout/process1"/>
    <dgm:cxn modelId="{95C57D4D-22D7-3F48-8252-C5FA4CC5BA8B}" type="presOf" srcId="{58255A65-4176-9044-B4EB-2405ADC68D5F}" destId="{B81010C7-66E6-C84A-8A2C-54CDCE9F9A99}" srcOrd="1" destOrd="0" presId="urn:microsoft.com/office/officeart/2005/8/layout/process1"/>
    <dgm:cxn modelId="{B7AFF1F1-214E-3E4A-8C71-BA6E995F8D71}" type="presOf" srcId="{045202B8-F6BD-ED43-8A0E-A1D758099945}" destId="{CE6AAF05-A760-1E4D-B18D-7711A05B0F5A}" srcOrd="0" destOrd="0" presId="urn:microsoft.com/office/officeart/2005/8/layout/process1"/>
    <dgm:cxn modelId="{3D8B4C1A-3903-8644-9A29-0ADF2EC74E27}" type="presOf" srcId="{D22D9224-839C-D24C-9ECB-0C3127C7CE62}" destId="{8D0B11FB-6721-2F46-A10D-0895AEF4EFDC}" srcOrd="0" destOrd="0" presId="urn:microsoft.com/office/officeart/2005/8/layout/process1"/>
    <dgm:cxn modelId="{0E3D1774-F7D4-1541-A0F5-D02279FB48DC}" srcId="{42D2BF28-F0AA-644F-9D27-50402B00C6C6}" destId="{968862BC-8C09-9D4A-AD4F-49292A57AB53}" srcOrd="4" destOrd="0" parTransId="{F66628FB-235D-5A43-A9B2-8A2A2CEC334D}" sibTransId="{D31C1A98-017B-2143-8A62-98564A03E0EB}"/>
    <dgm:cxn modelId="{5B8E680B-55C7-AB46-81CA-443AB3A0E0A0}" type="presOf" srcId="{346979F5-9AFB-8F47-BDE6-4E486E881941}" destId="{903BF4BD-AC6E-8749-A760-216392DFF7DB}" srcOrd="0" destOrd="0" presId="urn:microsoft.com/office/officeart/2005/8/layout/process1"/>
    <dgm:cxn modelId="{667E5601-2309-7D47-AEFC-B5DE5FA4EA32}" type="presOf" srcId="{EF5FFAF5-4FFD-8648-B308-663B533E6874}" destId="{F70F1641-4748-6D4D-A83F-5D5121AF8BCF}" srcOrd="0" destOrd="0" presId="urn:microsoft.com/office/officeart/2005/8/layout/process1"/>
    <dgm:cxn modelId="{BC5DFC79-DE3B-AF46-BB6B-3A6401D65154}" type="presOf" srcId="{65ACE8F5-0EDD-414D-8C5C-C4A4D6CFC865}" destId="{A4D3B301-2F40-6C4B-917F-B8CFBD4351A0}" srcOrd="0" destOrd="0" presId="urn:microsoft.com/office/officeart/2005/8/layout/process1"/>
    <dgm:cxn modelId="{A4A81722-17C3-5F42-A48B-31C98BDA50D5}" type="presOf" srcId="{58255A65-4176-9044-B4EB-2405ADC68D5F}" destId="{19A7E8DA-D988-C842-9A06-B944FD2CA0E7}" srcOrd="0" destOrd="0" presId="urn:microsoft.com/office/officeart/2005/8/layout/process1"/>
    <dgm:cxn modelId="{4D7AE366-A851-954D-B2AC-04693EB2FD43}" type="presOf" srcId="{D22D9224-839C-D24C-9ECB-0C3127C7CE62}" destId="{41A63AEA-4D60-8740-9201-1CF155FEDF08}" srcOrd="1" destOrd="0" presId="urn:microsoft.com/office/officeart/2005/8/layout/process1"/>
    <dgm:cxn modelId="{1517F4AB-B444-164E-8315-D648BCCBC9DC}" srcId="{42D2BF28-F0AA-644F-9D27-50402B00C6C6}" destId="{045202B8-F6BD-ED43-8A0E-A1D758099945}" srcOrd="2" destOrd="0" parTransId="{B27BF247-3B3F-FE49-9A1A-F0E477ECCF93}" sibTransId="{D22D9224-839C-D24C-9ECB-0C3127C7CE62}"/>
    <dgm:cxn modelId="{C8FD976E-45E7-6C4C-9D93-6865747D5D0C}" type="presOf" srcId="{346979F5-9AFB-8F47-BDE6-4E486E881941}" destId="{6CCF64FB-EBF1-094B-9A32-0ED9D3CC2448}" srcOrd="1" destOrd="0" presId="urn:microsoft.com/office/officeart/2005/8/layout/process1"/>
    <dgm:cxn modelId="{90B338C8-7377-214E-B209-11F4010B3FC1}" type="presOf" srcId="{2D5EA87F-5EDC-924C-B5F2-F7CE7FB3E154}" destId="{FF4D4085-7F1F-EE45-B253-C21EA6FA330D}" srcOrd="0" destOrd="0" presId="urn:microsoft.com/office/officeart/2005/8/layout/process1"/>
    <dgm:cxn modelId="{0C008842-9465-0B40-BA56-DC92EEF2BD7A}" srcId="{42D2BF28-F0AA-644F-9D27-50402B00C6C6}" destId="{2D5EA87F-5EDC-924C-B5F2-F7CE7FB3E154}" srcOrd="0" destOrd="0" parTransId="{50BDC313-E4EE-DA4E-BF29-6D9EA08BFAB7}" sibTransId="{68A91D37-29F8-7B48-863D-08BEA89544EE}"/>
    <dgm:cxn modelId="{84107C7E-F6CC-1F45-B5F2-B175B9AE87DD}" type="presParOf" srcId="{D97F39E2-97A8-BE46-ADDF-E8C79F3EAE60}" destId="{FF4D4085-7F1F-EE45-B253-C21EA6FA330D}" srcOrd="0" destOrd="0" presId="urn:microsoft.com/office/officeart/2005/8/layout/process1"/>
    <dgm:cxn modelId="{60E293E4-FC69-CF4B-A01E-71A27FE4431C}" type="presParOf" srcId="{D97F39E2-97A8-BE46-ADDF-E8C79F3EAE60}" destId="{9CFBD1E4-EAA8-7C45-B0A0-FB902F991FF2}" srcOrd="1" destOrd="0" presId="urn:microsoft.com/office/officeart/2005/8/layout/process1"/>
    <dgm:cxn modelId="{FD7CB154-F5A1-B044-A501-A679BC92EC8C}" type="presParOf" srcId="{9CFBD1E4-EAA8-7C45-B0A0-FB902F991FF2}" destId="{BD909852-CB30-434F-8FF3-43A3FCB7A093}" srcOrd="0" destOrd="0" presId="urn:microsoft.com/office/officeart/2005/8/layout/process1"/>
    <dgm:cxn modelId="{75F5FB8C-E112-9C4F-900F-D6D7A40CEB49}" type="presParOf" srcId="{D97F39E2-97A8-BE46-ADDF-E8C79F3EAE60}" destId="{F70F1641-4748-6D4D-A83F-5D5121AF8BCF}" srcOrd="2" destOrd="0" presId="urn:microsoft.com/office/officeart/2005/8/layout/process1"/>
    <dgm:cxn modelId="{F1CC23EC-E614-0647-9C49-FCA6E21BB710}" type="presParOf" srcId="{D97F39E2-97A8-BE46-ADDF-E8C79F3EAE60}" destId="{19A7E8DA-D988-C842-9A06-B944FD2CA0E7}" srcOrd="3" destOrd="0" presId="urn:microsoft.com/office/officeart/2005/8/layout/process1"/>
    <dgm:cxn modelId="{43EDDC31-49D9-1B4A-AEE8-5F21B9674470}" type="presParOf" srcId="{19A7E8DA-D988-C842-9A06-B944FD2CA0E7}" destId="{B81010C7-66E6-C84A-8A2C-54CDCE9F9A99}" srcOrd="0" destOrd="0" presId="urn:microsoft.com/office/officeart/2005/8/layout/process1"/>
    <dgm:cxn modelId="{307F9B44-AB34-4841-97E4-35713A0F2193}" type="presParOf" srcId="{D97F39E2-97A8-BE46-ADDF-E8C79F3EAE60}" destId="{CE6AAF05-A760-1E4D-B18D-7711A05B0F5A}" srcOrd="4" destOrd="0" presId="urn:microsoft.com/office/officeart/2005/8/layout/process1"/>
    <dgm:cxn modelId="{4DA7CD5D-EBDF-564A-86DE-A1B4B40F705E}" type="presParOf" srcId="{D97F39E2-97A8-BE46-ADDF-E8C79F3EAE60}" destId="{8D0B11FB-6721-2F46-A10D-0895AEF4EFDC}" srcOrd="5" destOrd="0" presId="urn:microsoft.com/office/officeart/2005/8/layout/process1"/>
    <dgm:cxn modelId="{44DC7FA2-A0EF-3443-B159-C6EF8CDBFDAC}" type="presParOf" srcId="{8D0B11FB-6721-2F46-A10D-0895AEF4EFDC}" destId="{41A63AEA-4D60-8740-9201-1CF155FEDF08}" srcOrd="0" destOrd="0" presId="urn:microsoft.com/office/officeart/2005/8/layout/process1"/>
    <dgm:cxn modelId="{11F15906-1E9D-B240-ACEE-5E3FBF475D34}" type="presParOf" srcId="{D97F39E2-97A8-BE46-ADDF-E8C79F3EAE60}" destId="{A4D3B301-2F40-6C4B-917F-B8CFBD4351A0}" srcOrd="6" destOrd="0" presId="urn:microsoft.com/office/officeart/2005/8/layout/process1"/>
    <dgm:cxn modelId="{E4A4CDA1-2363-5244-8F0B-37A4B7685EF1}" type="presParOf" srcId="{D97F39E2-97A8-BE46-ADDF-E8C79F3EAE60}" destId="{903BF4BD-AC6E-8749-A760-216392DFF7DB}" srcOrd="7" destOrd="0" presId="urn:microsoft.com/office/officeart/2005/8/layout/process1"/>
    <dgm:cxn modelId="{76EA36A1-6156-3342-9B6D-1912C7E6E009}" type="presParOf" srcId="{903BF4BD-AC6E-8749-A760-216392DFF7DB}" destId="{6CCF64FB-EBF1-094B-9A32-0ED9D3CC2448}" srcOrd="0" destOrd="0" presId="urn:microsoft.com/office/officeart/2005/8/layout/process1"/>
    <dgm:cxn modelId="{789D46C3-1F65-4E45-BE1E-3E1B1F521E7F}" type="presParOf" srcId="{D97F39E2-97A8-BE46-ADDF-E8C79F3EAE60}" destId="{04F4653D-6E35-CF42-B3D6-0F04E3A84390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1489CA-DF18-494F-9911-AD1B794E085A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0AE7B24B-5B99-9644-A36F-2AE5269B2564}">
      <dgm:prSet phldrT="[Text]"/>
      <dgm:spPr>
        <a:solidFill>
          <a:srgbClr val="7030A0"/>
        </a:solidFill>
      </dgm:spPr>
      <dgm:t>
        <a:bodyPr/>
        <a:lstStyle/>
        <a:p>
          <a:r>
            <a:rPr lang="en-US" smtClean="0"/>
            <a:t>Permissibility</a:t>
          </a:r>
        </a:p>
        <a:p>
          <a:r>
            <a:rPr lang="en-US" smtClean="0"/>
            <a:t>Permit</a:t>
          </a:r>
        </a:p>
      </dgm:t>
    </dgm:pt>
    <dgm:pt modelId="{F86D4040-080F-5445-98D9-E25E9F4EEE49}" type="parTrans" cxnId="{D59B2927-AEA3-4443-A39E-EA6C9C5D3BA3}">
      <dgm:prSet/>
      <dgm:spPr/>
      <dgm:t>
        <a:bodyPr/>
        <a:lstStyle/>
        <a:p>
          <a:endParaRPr lang="en-US"/>
        </a:p>
      </dgm:t>
    </dgm:pt>
    <dgm:pt modelId="{ACCF1914-E987-F14B-BF04-8E1776BBC2C0}" type="sibTrans" cxnId="{D59B2927-AEA3-4443-A39E-EA6C9C5D3BA3}">
      <dgm:prSet/>
      <dgm:spPr/>
      <dgm:t>
        <a:bodyPr/>
        <a:lstStyle/>
        <a:p>
          <a:endParaRPr lang="en-US"/>
        </a:p>
      </dgm:t>
    </dgm:pt>
    <dgm:pt modelId="{C1C5514C-1420-E441-AAD2-6BEC7C594F46}">
      <dgm:prSet phldrT="[Text]"/>
      <dgm:spPr>
        <a:solidFill>
          <a:srgbClr val="7030A0"/>
        </a:solidFill>
      </dgm:spPr>
      <dgm:t>
        <a:bodyPr/>
        <a:lstStyle/>
        <a:p>
          <a:r>
            <a:rPr lang="en-US" smtClean="0"/>
            <a:t>Installation</a:t>
          </a:r>
        </a:p>
        <a:p>
          <a:r>
            <a:rPr lang="en-US" smtClean="0"/>
            <a:t>Permit</a:t>
          </a:r>
        </a:p>
      </dgm:t>
    </dgm:pt>
    <dgm:pt modelId="{BE6A8689-B464-FD4E-989C-7234729FD57A}" type="parTrans" cxnId="{524108BE-8970-634C-BDAB-C3B69E43FA50}">
      <dgm:prSet/>
      <dgm:spPr/>
      <dgm:t>
        <a:bodyPr/>
        <a:lstStyle/>
        <a:p>
          <a:endParaRPr lang="en-US"/>
        </a:p>
      </dgm:t>
    </dgm:pt>
    <dgm:pt modelId="{94546550-5D53-774A-AA42-2EF7D70F66B2}" type="sibTrans" cxnId="{524108BE-8970-634C-BDAB-C3B69E43FA50}">
      <dgm:prSet/>
      <dgm:spPr/>
      <dgm:t>
        <a:bodyPr/>
        <a:lstStyle/>
        <a:p>
          <a:endParaRPr lang="en-US"/>
        </a:p>
      </dgm:t>
    </dgm:pt>
    <dgm:pt modelId="{BA50EBD8-6CED-724B-AFBE-0CC9FF1926F3}">
      <dgm:prSet phldrT="[Text]"/>
      <dgm:spPr>
        <a:solidFill>
          <a:srgbClr val="7030A0"/>
        </a:solidFill>
      </dgm:spPr>
      <dgm:t>
        <a:bodyPr/>
        <a:lstStyle/>
        <a:p>
          <a:r>
            <a:rPr lang="en-US" smtClean="0"/>
            <a:t>Trial operation</a:t>
          </a:r>
        </a:p>
        <a:p>
          <a:r>
            <a:rPr lang="en-US" smtClean="0"/>
            <a:t>Permit</a:t>
          </a:r>
          <a:endParaRPr lang="en-US"/>
        </a:p>
      </dgm:t>
    </dgm:pt>
    <dgm:pt modelId="{3101D0DE-3418-864F-9999-D9191FA1BEE7}" type="parTrans" cxnId="{99CF339E-EF6C-C24C-BC97-D85B09DCEDE8}">
      <dgm:prSet/>
      <dgm:spPr/>
      <dgm:t>
        <a:bodyPr/>
        <a:lstStyle/>
        <a:p>
          <a:endParaRPr lang="en-US"/>
        </a:p>
      </dgm:t>
    </dgm:pt>
    <dgm:pt modelId="{9E2A9698-1C4D-B842-A05B-69FE280F555E}" type="sibTrans" cxnId="{99CF339E-EF6C-C24C-BC97-D85B09DCEDE8}">
      <dgm:prSet/>
      <dgm:spPr/>
      <dgm:t>
        <a:bodyPr/>
        <a:lstStyle/>
        <a:p>
          <a:endParaRPr lang="en-US"/>
        </a:p>
      </dgm:t>
    </dgm:pt>
    <dgm:pt modelId="{6BA54105-9F06-4D42-AAC3-15F26F15EE6C}">
      <dgm:prSet/>
      <dgm:spPr>
        <a:solidFill>
          <a:srgbClr val="7030A0"/>
        </a:solidFill>
      </dgm:spPr>
      <dgm:t>
        <a:bodyPr/>
        <a:lstStyle/>
        <a:p>
          <a:r>
            <a:rPr lang="en-US" smtClean="0"/>
            <a:t>Routine operation</a:t>
          </a:r>
        </a:p>
        <a:p>
          <a:r>
            <a:rPr lang="en-US" smtClean="0"/>
            <a:t>Permit</a:t>
          </a:r>
          <a:endParaRPr lang="en-US"/>
        </a:p>
      </dgm:t>
    </dgm:pt>
    <dgm:pt modelId="{896EED16-7ED8-734C-8F83-704DDA913AEA}" type="parTrans" cxnId="{3A5B6439-1185-E94F-93FF-032B9D324F80}">
      <dgm:prSet/>
      <dgm:spPr/>
      <dgm:t>
        <a:bodyPr/>
        <a:lstStyle/>
        <a:p>
          <a:endParaRPr lang="en-US"/>
        </a:p>
      </dgm:t>
    </dgm:pt>
    <dgm:pt modelId="{B810659E-C305-C541-83EF-BB32A32F86D4}" type="sibTrans" cxnId="{3A5B6439-1185-E94F-93FF-032B9D324F80}">
      <dgm:prSet/>
      <dgm:spPr/>
      <dgm:t>
        <a:bodyPr/>
        <a:lstStyle/>
        <a:p>
          <a:endParaRPr lang="en-US"/>
        </a:p>
      </dgm:t>
    </dgm:pt>
    <dgm:pt modelId="{C183A222-769A-754B-9448-9816F7C7E593}" type="pres">
      <dgm:prSet presAssocID="{B31489CA-DF18-494F-9911-AD1B794E085A}" presName="Name0" presStyleCnt="0">
        <dgm:presLayoutVars>
          <dgm:dir/>
          <dgm:resizeHandles val="exact"/>
        </dgm:presLayoutVars>
      </dgm:prSet>
      <dgm:spPr/>
    </dgm:pt>
    <dgm:pt modelId="{8C1E6BA6-2A1D-ED41-B104-1258C2BA64BF}" type="pres">
      <dgm:prSet presAssocID="{0AE7B24B-5B99-9644-A36F-2AE5269B256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B46856-7380-A642-A783-D486123DFAE5}" type="pres">
      <dgm:prSet presAssocID="{ACCF1914-E987-F14B-BF04-8E1776BBC2C0}" presName="sibTrans" presStyleLbl="sibTrans2D1" presStyleIdx="0" presStyleCnt="3"/>
      <dgm:spPr/>
      <dgm:t>
        <a:bodyPr/>
        <a:lstStyle/>
        <a:p>
          <a:endParaRPr lang="en-US"/>
        </a:p>
      </dgm:t>
    </dgm:pt>
    <dgm:pt modelId="{D8B929BC-DDFC-8E45-BDDC-0AB5DB423069}" type="pres">
      <dgm:prSet presAssocID="{ACCF1914-E987-F14B-BF04-8E1776BBC2C0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B1EDACE6-50B8-CE4A-B607-B5F75F5D4B56}" type="pres">
      <dgm:prSet presAssocID="{C1C5514C-1420-E441-AAD2-6BEC7C594F4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7FB31F-0671-E246-ADAD-41D8C70AADE8}" type="pres">
      <dgm:prSet presAssocID="{94546550-5D53-774A-AA42-2EF7D70F66B2}" presName="sibTrans" presStyleLbl="sibTrans2D1" presStyleIdx="1" presStyleCnt="3"/>
      <dgm:spPr/>
      <dgm:t>
        <a:bodyPr/>
        <a:lstStyle/>
        <a:p>
          <a:endParaRPr lang="en-US"/>
        </a:p>
      </dgm:t>
    </dgm:pt>
    <dgm:pt modelId="{DD031641-9F5B-9843-9088-B532F420AEA9}" type="pres">
      <dgm:prSet presAssocID="{94546550-5D53-774A-AA42-2EF7D70F66B2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02000F8B-C611-0E44-89FD-DA3742F86E91}" type="pres">
      <dgm:prSet presAssocID="{BA50EBD8-6CED-724B-AFBE-0CC9FF1926F3}" presName="node" presStyleLbl="node1" presStyleIdx="2" presStyleCnt="4" custLinFactNeighborX="264" custLinFactNeighborY="-22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D092EA-B3DC-9346-A526-02EEA5005DCC}" type="pres">
      <dgm:prSet presAssocID="{9E2A9698-1C4D-B842-A05B-69FE280F555E}" presName="sibTrans" presStyleLbl="sibTrans2D1" presStyleIdx="2" presStyleCnt="3"/>
      <dgm:spPr/>
      <dgm:t>
        <a:bodyPr/>
        <a:lstStyle/>
        <a:p>
          <a:endParaRPr lang="en-US"/>
        </a:p>
      </dgm:t>
    </dgm:pt>
    <dgm:pt modelId="{32A68FB6-3A84-324E-B290-BB06039F7344}" type="pres">
      <dgm:prSet presAssocID="{9E2A9698-1C4D-B842-A05B-69FE280F555E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6B67C008-A794-9E4A-9C30-D97DF4F2CB76}" type="pres">
      <dgm:prSet presAssocID="{6BA54105-9F06-4D42-AAC3-15F26F15EE6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DDF7D5-F5F7-2C48-AE4D-B44AB7F093B4}" type="presOf" srcId="{94546550-5D53-774A-AA42-2EF7D70F66B2}" destId="{5D7FB31F-0671-E246-ADAD-41D8C70AADE8}" srcOrd="0" destOrd="0" presId="urn:microsoft.com/office/officeart/2005/8/layout/process1"/>
    <dgm:cxn modelId="{99CF339E-EF6C-C24C-BC97-D85B09DCEDE8}" srcId="{B31489CA-DF18-494F-9911-AD1B794E085A}" destId="{BA50EBD8-6CED-724B-AFBE-0CC9FF1926F3}" srcOrd="2" destOrd="0" parTransId="{3101D0DE-3418-864F-9999-D9191FA1BEE7}" sibTransId="{9E2A9698-1C4D-B842-A05B-69FE280F555E}"/>
    <dgm:cxn modelId="{794F8FA8-9DCD-7F44-BADF-138E1EEA0273}" type="presOf" srcId="{94546550-5D53-774A-AA42-2EF7D70F66B2}" destId="{DD031641-9F5B-9843-9088-B532F420AEA9}" srcOrd="1" destOrd="0" presId="urn:microsoft.com/office/officeart/2005/8/layout/process1"/>
    <dgm:cxn modelId="{4E3D71B7-021D-404F-BC56-DAC3A8653012}" type="presOf" srcId="{9E2A9698-1C4D-B842-A05B-69FE280F555E}" destId="{5BD092EA-B3DC-9346-A526-02EEA5005DCC}" srcOrd="0" destOrd="0" presId="urn:microsoft.com/office/officeart/2005/8/layout/process1"/>
    <dgm:cxn modelId="{C5DEA801-43F8-214B-B10F-06B590ED935E}" type="presOf" srcId="{BA50EBD8-6CED-724B-AFBE-0CC9FF1926F3}" destId="{02000F8B-C611-0E44-89FD-DA3742F86E91}" srcOrd="0" destOrd="0" presId="urn:microsoft.com/office/officeart/2005/8/layout/process1"/>
    <dgm:cxn modelId="{41EC2963-7112-9B45-B67E-1641F5F470F5}" type="presOf" srcId="{B31489CA-DF18-494F-9911-AD1B794E085A}" destId="{C183A222-769A-754B-9448-9816F7C7E593}" srcOrd="0" destOrd="0" presId="urn:microsoft.com/office/officeart/2005/8/layout/process1"/>
    <dgm:cxn modelId="{8580848D-0178-7240-BCA3-7587FC5C3879}" type="presOf" srcId="{C1C5514C-1420-E441-AAD2-6BEC7C594F46}" destId="{B1EDACE6-50B8-CE4A-B607-B5F75F5D4B56}" srcOrd="0" destOrd="0" presId="urn:microsoft.com/office/officeart/2005/8/layout/process1"/>
    <dgm:cxn modelId="{3A5B6439-1185-E94F-93FF-032B9D324F80}" srcId="{B31489CA-DF18-494F-9911-AD1B794E085A}" destId="{6BA54105-9F06-4D42-AAC3-15F26F15EE6C}" srcOrd="3" destOrd="0" parTransId="{896EED16-7ED8-734C-8F83-704DDA913AEA}" sibTransId="{B810659E-C305-C541-83EF-BB32A32F86D4}"/>
    <dgm:cxn modelId="{34DB5D86-02BD-D146-98D0-037A9F10C933}" type="presOf" srcId="{6BA54105-9F06-4D42-AAC3-15F26F15EE6C}" destId="{6B67C008-A794-9E4A-9C30-D97DF4F2CB76}" srcOrd="0" destOrd="0" presId="urn:microsoft.com/office/officeart/2005/8/layout/process1"/>
    <dgm:cxn modelId="{C8030AD6-77FA-1442-9B51-E03BF017A741}" type="presOf" srcId="{0AE7B24B-5B99-9644-A36F-2AE5269B2564}" destId="{8C1E6BA6-2A1D-ED41-B104-1258C2BA64BF}" srcOrd="0" destOrd="0" presId="urn:microsoft.com/office/officeart/2005/8/layout/process1"/>
    <dgm:cxn modelId="{8B3317FB-FB54-504F-9EFD-E5E3E3635817}" type="presOf" srcId="{ACCF1914-E987-F14B-BF04-8E1776BBC2C0}" destId="{D8B929BC-DDFC-8E45-BDDC-0AB5DB423069}" srcOrd="1" destOrd="0" presId="urn:microsoft.com/office/officeart/2005/8/layout/process1"/>
    <dgm:cxn modelId="{E5BDB6E0-CD5D-394B-8DAB-1096EE8D5D4E}" type="presOf" srcId="{9E2A9698-1C4D-B842-A05B-69FE280F555E}" destId="{32A68FB6-3A84-324E-B290-BB06039F7344}" srcOrd="1" destOrd="0" presId="urn:microsoft.com/office/officeart/2005/8/layout/process1"/>
    <dgm:cxn modelId="{D59B2927-AEA3-4443-A39E-EA6C9C5D3BA3}" srcId="{B31489CA-DF18-494F-9911-AD1B794E085A}" destId="{0AE7B24B-5B99-9644-A36F-2AE5269B2564}" srcOrd="0" destOrd="0" parTransId="{F86D4040-080F-5445-98D9-E25E9F4EEE49}" sibTransId="{ACCF1914-E987-F14B-BF04-8E1776BBC2C0}"/>
    <dgm:cxn modelId="{F26249DC-A97E-2E47-8ED9-0621A19CD158}" type="presOf" srcId="{ACCF1914-E987-F14B-BF04-8E1776BBC2C0}" destId="{76B46856-7380-A642-A783-D486123DFAE5}" srcOrd="0" destOrd="0" presId="urn:microsoft.com/office/officeart/2005/8/layout/process1"/>
    <dgm:cxn modelId="{524108BE-8970-634C-BDAB-C3B69E43FA50}" srcId="{B31489CA-DF18-494F-9911-AD1B794E085A}" destId="{C1C5514C-1420-E441-AAD2-6BEC7C594F46}" srcOrd="1" destOrd="0" parTransId="{BE6A8689-B464-FD4E-989C-7234729FD57A}" sibTransId="{94546550-5D53-774A-AA42-2EF7D70F66B2}"/>
    <dgm:cxn modelId="{11553B9F-90D0-9047-BF2C-76C5C313CF11}" type="presParOf" srcId="{C183A222-769A-754B-9448-9816F7C7E593}" destId="{8C1E6BA6-2A1D-ED41-B104-1258C2BA64BF}" srcOrd="0" destOrd="0" presId="urn:microsoft.com/office/officeart/2005/8/layout/process1"/>
    <dgm:cxn modelId="{F466F3A0-D88E-0E40-A244-7ACED2925C44}" type="presParOf" srcId="{C183A222-769A-754B-9448-9816F7C7E593}" destId="{76B46856-7380-A642-A783-D486123DFAE5}" srcOrd="1" destOrd="0" presId="urn:microsoft.com/office/officeart/2005/8/layout/process1"/>
    <dgm:cxn modelId="{EC4C8884-15A7-CA40-854C-22C565ADE70E}" type="presParOf" srcId="{76B46856-7380-A642-A783-D486123DFAE5}" destId="{D8B929BC-DDFC-8E45-BDDC-0AB5DB423069}" srcOrd="0" destOrd="0" presId="urn:microsoft.com/office/officeart/2005/8/layout/process1"/>
    <dgm:cxn modelId="{0088CAD7-55D3-7C47-986A-A740DA06EEC1}" type="presParOf" srcId="{C183A222-769A-754B-9448-9816F7C7E593}" destId="{B1EDACE6-50B8-CE4A-B607-B5F75F5D4B56}" srcOrd="2" destOrd="0" presId="urn:microsoft.com/office/officeart/2005/8/layout/process1"/>
    <dgm:cxn modelId="{13859CAA-AAF1-2246-8353-77FC936BF80A}" type="presParOf" srcId="{C183A222-769A-754B-9448-9816F7C7E593}" destId="{5D7FB31F-0671-E246-ADAD-41D8C70AADE8}" srcOrd="3" destOrd="0" presId="urn:microsoft.com/office/officeart/2005/8/layout/process1"/>
    <dgm:cxn modelId="{A7155AC2-8556-8446-A669-AE61A2623802}" type="presParOf" srcId="{5D7FB31F-0671-E246-ADAD-41D8C70AADE8}" destId="{DD031641-9F5B-9843-9088-B532F420AEA9}" srcOrd="0" destOrd="0" presId="urn:microsoft.com/office/officeart/2005/8/layout/process1"/>
    <dgm:cxn modelId="{8FFA5621-6D0A-D04E-B7BF-1C08C49F4FFB}" type="presParOf" srcId="{C183A222-769A-754B-9448-9816F7C7E593}" destId="{02000F8B-C611-0E44-89FD-DA3742F86E91}" srcOrd="4" destOrd="0" presId="urn:microsoft.com/office/officeart/2005/8/layout/process1"/>
    <dgm:cxn modelId="{C1BDC599-B059-C044-B721-2B2CD1696CA4}" type="presParOf" srcId="{C183A222-769A-754B-9448-9816F7C7E593}" destId="{5BD092EA-B3DC-9346-A526-02EEA5005DCC}" srcOrd="5" destOrd="0" presId="urn:microsoft.com/office/officeart/2005/8/layout/process1"/>
    <dgm:cxn modelId="{D2DF1348-8118-B042-92A1-47446C77B087}" type="presParOf" srcId="{5BD092EA-B3DC-9346-A526-02EEA5005DCC}" destId="{32A68FB6-3A84-324E-B290-BB06039F7344}" srcOrd="0" destOrd="0" presId="urn:microsoft.com/office/officeart/2005/8/layout/process1"/>
    <dgm:cxn modelId="{E5730D3E-AD3B-1A4F-BC90-0AEFF19339E9}" type="presParOf" srcId="{C183A222-769A-754B-9448-9816F7C7E593}" destId="{6B67C008-A794-9E4A-9C30-D97DF4F2CB76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CD18B8-1F7A-9E49-BEAB-C50042BA622D}" type="doc">
      <dgm:prSet loTypeId="urn:microsoft.com/office/officeart/2005/8/layout/cycle7" loCatId="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0DC7FFE-3D23-054D-B76D-6AF51B177BC5}">
      <dgm:prSet phldrT="[Text]"/>
      <dgm:spPr/>
      <dgm:t>
        <a:bodyPr/>
        <a:lstStyle/>
        <a:p>
          <a:r>
            <a:rPr lang="en-GB" dirty="0" smtClean="0"/>
            <a:t>The Plan</a:t>
          </a:r>
          <a:endParaRPr lang="en-GB" dirty="0"/>
        </a:p>
      </dgm:t>
    </dgm:pt>
    <dgm:pt modelId="{C1C867F8-5FC2-C547-A787-8F5DB8E64092}" type="parTrans" cxnId="{491F3BA3-84AA-1942-A4A8-1868A8949CE0}">
      <dgm:prSet/>
      <dgm:spPr/>
      <dgm:t>
        <a:bodyPr/>
        <a:lstStyle/>
        <a:p>
          <a:endParaRPr lang="en-GB"/>
        </a:p>
      </dgm:t>
    </dgm:pt>
    <dgm:pt modelId="{FC3C8E4D-CBD2-374C-BDC5-CD76BF1D0A9F}" type="sibTrans" cxnId="{491F3BA3-84AA-1942-A4A8-1868A8949CE0}">
      <dgm:prSet/>
      <dgm:spPr/>
      <dgm:t>
        <a:bodyPr/>
        <a:lstStyle/>
        <a:p>
          <a:endParaRPr lang="en-GB"/>
        </a:p>
      </dgm:t>
    </dgm:pt>
    <dgm:pt modelId="{90B025DB-0C9C-AB41-AFFF-5C17CDE41987}">
      <dgm:prSet phldrT="[Text]"/>
      <dgm:spPr/>
      <dgm:t>
        <a:bodyPr/>
        <a:lstStyle/>
        <a:p>
          <a:r>
            <a:rPr lang="en-GB" dirty="0" smtClean="0"/>
            <a:t>The Challenges</a:t>
          </a:r>
          <a:endParaRPr lang="en-GB" dirty="0"/>
        </a:p>
      </dgm:t>
    </dgm:pt>
    <dgm:pt modelId="{D6906C4B-47E2-FD4A-999A-27AA0437439D}" type="parTrans" cxnId="{5537709F-1D8F-2742-BE7B-14CF478854E9}">
      <dgm:prSet/>
      <dgm:spPr/>
      <dgm:t>
        <a:bodyPr/>
        <a:lstStyle/>
        <a:p>
          <a:endParaRPr lang="en-GB"/>
        </a:p>
      </dgm:t>
    </dgm:pt>
    <dgm:pt modelId="{B062951E-4A4E-E841-91E8-91288BDF3B67}" type="sibTrans" cxnId="{5537709F-1D8F-2742-BE7B-14CF478854E9}">
      <dgm:prSet/>
      <dgm:spPr/>
      <dgm:t>
        <a:bodyPr/>
        <a:lstStyle/>
        <a:p>
          <a:endParaRPr lang="en-GB"/>
        </a:p>
      </dgm:t>
    </dgm:pt>
    <dgm:pt modelId="{923407B3-CC1D-B942-BE78-CC568E4F72B8}">
      <dgm:prSet phldrT="[Text]"/>
      <dgm:spPr/>
      <dgm:t>
        <a:bodyPr/>
        <a:lstStyle/>
        <a:p>
          <a:r>
            <a:rPr lang="en-GB" dirty="0" smtClean="0"/>
            <a:t>The Team</a:t>
          </a:r>
          <a:endParaRPr lang="en-GB" dirty="0"/>
        </a:p>
      </dgm:t>
    </dgm:pt>
    <dgm:pt modelId="{0623B727-F83C-2A48-9F78-9637E1EEE4B4}" type="parTrans" cxnId="{7C7EE99C-330B-6E46-AA26-22C4239482BE}">
      <dgm:prSet/>
      <dgm:spPr/>
      <dgm:t>
        <a:bodyPr/>
        <a:lstStyle/>
        <a:p>
          <a:endParaRPr lang="en-GB"/>
        </a:p>
      </dgm:t>
    </dgm:pt>
    <dgm:pt modelId="{C9172EEF-7A5C-6148-BEB1-176505C71826}" type="sibTrans" cxnId="{7C7EE99C-330B-6E46-AA26-22C4239482BE}">
      <dgm:prSet/>
      <dgm:spPr/>
      <dgm:t>
        <a:bodyPr/>
        <a:lstStyle/>
        <a:p>
          <a:endParaRPr lang="en-GB"/>
        </a:p>
      </dgm:t>
    </dgm:pt>
    <dgm:pt modelId="{37960A69-E38D-014D-9FF8-E7447C118C8F}" type="pres">
      <dgm:prSet presAssocID="{1ECD18B8-1F7A-9E49-BEAB-C50042BA622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D0AD6B3-8871-F749-98BC-B811F6A4D099}" type="pres">
      <dgm:prSet presAssocID="{D0DC7FFE-3D23-054D-B76D-6AF51B177BC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A7E537-7FA2-304A-A66D-74DBEB0E6C87}" type="pres">
      <dgm:prSet presAssocID="{FC3C8E4D-CBD2-374C-BDC5-CD76BF1D0A9F}" presName="sibTrans" presStyleLbl="sibTrans2D1" presStyleIdx="0" presStyleCnt="3"/>
      <dgm:spPr/>
      <dgm:t>
        <a:bodyPr/>
        <a:lstStyle/>
        <a:p>
          <a:endParaRPr lang="en-GB"/>
        </a:p>
      </dgm:t>
    </dgm:pt>
    <dgm:pt modelId="{4E25114B-1C84-B54B-88E0-C471B8CC4B08}" type="pres">
      <dgm:prSet presAssocID="{FC3C8E4D-CBD2-374C-BDC5-CD76BF1D0A9F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1812692D-78AD-EA46-A654-473393A3551E}" type="pres">
      <dgm:prSet presAssocID="{90B025DB-0C9C-AB41-AFFF-5C17CDE4198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95F47A-438D-8047-9D64-224EF5130DD8}" type="pres">
      <dgm:prSet presAssocID="{B062951E-4A4E-E841-91E8-91288BDF3B67}" presName="sibTrans" presStyleLbl="sibTrans2D1" presStyleIdx="1" presStyleCnt="3"/>
      <dgm:spPr/>
      <dgm:t>
        <a:bodyPr/>
        <a:lstStyle/>
        <a:p>
          <a:endParaRPr lang="en-GB"/>
        </a:p>
      </dgm:t>
    </dgm:pt>
    <dgm:pt modelId="{D9E7DEB4-B00B-9040-ADDE-7535466C0DAB}" type="pres">
      <dgm:prSet presAssocID="{B062951E-4A4E-E841-91E8-91288BDF3B67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F1D9F020-BE2F-414C-9DF5-B8020F30CD0E}" type="pres">
      <dgm:prSet presAssocID="{923407B3-CC1D-B942-BE78-CC568E4F72B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75D6E9-28A0-9B47-BDC9-BBE97D272D09}" type="pres">
      <dgm:prSet presAssocID="{C9172EEF-7A5C-6148-BEB1-176505C71826}" presName="sibTrans" presStyleLbl="sibTrans2D1" presStyleIdx="2" presStyleCnt="3"/>
      <dgm:spPr/>
      <dgm:t>
        <a:bodyPr/>
        <a:lstStyle/>
        <a:p>
          <a:endParaRPr lang="en-GB"/>
        </a:p>
      </dgm:t>
    </dgm:pt>
    <dgm:pt modelId="{D94B029B-DFB3-0240-B241-C915834C21CA}" type="pres">
      <dgm:prSet presAssocID="{C9172EEF-7A5C-6148-BEB1-176505C71826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9E43BC14-6B9D-0D49-BBB4-568A1D75AA8C}" type="presOf" srcId="{B062951E-4A4E-E841-91E8-91288BDF3B67}" destId="{D9E7DEB4-B00B-9040-ADDE-7535466C0DAB}" srcOrd="1" destOrd="0" presId="urn:microsoft.com/office/officeart/2005/8/layout/cycle7"/>
    <dgm:cxn modelId="{52E1C0A2-386F-D841-90FE-4E35E073F3FB}" type="presOf" srcId="{C9172EEF-7A5C-6148-BEB1-176505C71826}" destId="{EE75D6E9-28A0-9B47-BDC9-BBE97D272D09}" srcOrd="0" destOrd="0" presId="urn:microsoft.com/office/officeart/2005/8/layout/cycle7"/>
    <dgm:cxn modelId="{69F97B23-409C-6C4F-A0DF-F02F911382AE}" type="presOf" srcId="{923407B3-CC1D-B942-BE78-CC568E4F72B8}" destId="{F1D9F020-BE2F-414C-9DF5-B8020F30CD0E}" srcOrd="0" destOrd="0" presId="urn:microsoft.com/office/officeart/2005/8/layout/cycle7"/>
    <dgm:cxn modelId="{06187B48-D073-7D4D-AD7D-88198BA24D2F}" type="presOf" srcId="{FC3C8E4D-CBD2-374C-BDC5-CD76BF1D0A9F}" destId="{4E25114B-1C84-B54B-88E0-C471B8CC4B08}" srcOrd="1" destOrd="0" presId="urn:microsoft.com/office/officeart/2005/8/layout/cycle7"/>
    <dgm:cxn modelId="{5537709F-1D8F-2742-BE7B-14CF478854E9}" srcId="{1ECD18B8-1F7A-9E49-BEAB-C50042BA622D}" destId="{90B025DB-0C9C-AB41-AFFF-5C17CDE41987}" srcOrd="1" destOrd="0" parTransId="{D6906C4B-47E2-FD4A-999A-27AA0437439D}" sibTransId="{B062951E-4A4E-E841-91E8-91288BDF3B67}"/>
    <dgm:cxn modelId="{0A75EB02-12F5-5841-89E4-0A7354049B6D}" type="presOf" srcId="{C9172EEF-7A5C-6148-BEB1-176505C71826}" destId="{D94B029B-DFB3-0240-B241-C915834C21CA}" srcOrd="1" destOrd="0" presId="urn:microsoft.com/office/officeart/2005/8/layout/cycle7"/>
    <dgm:cxn modelId="{7C7EE99C-330B-6E46-AA26-22C4239482BE}" srcId="{1ECD18B8-1F7A-9E49-BEAB-C50042BA622D}" destId="{923407B3-CC1D-B942-BE78-CC568E4F72B8}" srcOrd="2" destOrd="0" parTransId="{0623B727-F83C-2A48-9F78-9637E1EEE4B4}" sibTransId="{C9172EEF-7A5C-6148-BEB1-176505C71826}"/>
    <dgm:cxn modelId="{AC2FE205-CFE9-9D4F-A3C6-8DB7FD1820A9}" type="presOf" srcId="{90B025DB-0C9C-AB41-AFFF-5C17CDE41987}" destId="{1812692D-78AD-EA46-A654-473393A3551E}" srcOrd="0" destOrd="0" presId="urn:microsoft.com/office/officeart/2005/8/layout/cycle7"/>
    <dgm:cxn modelId="{FC018309-67A5-C444-AC0F-982F1B875828}" type="presOf" srcId="{1ECD18B8-1F7A-9E49-BEAB-C50042BA622D}" destId="{37960A69-E38D-014D-9FF8-E7447C118C8F}" srcOrd="0" destOrd="0" presId="urn:microsoft.com/office/officeart/2005/8/layout/cycle7"/>
    <dgm:cxn modelId="{491F3BA3-84AA-1942-A4A8-1868A8949CE0}" srcId="{1ECD18B8-1F7A-9E49-BEAB-C50042BA622D}" destId="{D0DC7FFE-3D23-054D-B76D-6AF51B177BC5}" srcOrd="0" destOrd="0" parTransId="{C1C867F8-5FC2-C547-A787-8F5DB8E64092}" sibTransId="{FC3C8E4D-CBD2-374C-BDC5-CD76BF1D0A9F}"/>
    <dgm:cxn modelId="{639E87F6-584B-7C46-A506-FFABF2231389}" type="presOf" srcId="{D0DC7FFE-3D23-054D-B76D-6AF51B177BC5}" destId="{3D0AD6B3-8871-F749-98BC-B811F6A4D099}" srcOrd="0" destOrd="0" presId="urn:microsoft.com/office/officeart/2005/8/layout/cycle7"/>
    <dgm:cxn modelId="{3F6E9FAA-B235-7940-86BF-55B2589A8AC4}" type="presOf" srcId="{FC3C8E4D-CBD2-374C-BDC5-CD76BF1D0A9F}" destId="{1BA7E537-7FA2-304A-A66D-74DBEB0E6C87}" srcOrd="0" destOrd="0" presId="urn:microsoft.com/office/officeart/2005/8/layout/cycle7"/>
    <dgm:cxn modelId="{3B4D51A7-5331-1C4B-9710-696850830501}" type="presOf" srcId="{B062951E-4A4E-E841-91E8-91288BDF3B67}" destId="{4395F47A-438D-8047-9D64-224EF5130DD8}" srcOrd="0" destOrd="0" presId="urn:microsoft.com/office/officeart/2005/8/layout/cycle7"/>
    <dgm:cxn modelId="{AC0EA433-A658-5642-A0FA-201F07EB2454}" type="presParOf" srcId="{37960A69-E38D-014D-9FF8-E7447C118C8F}" destId="{3D0AD6B3-8871-F749-98BC-B811F6A4D099}" srcOrd="0" destOrd="0" presId="urn:microsoft.com/office/officeart/2005/8/layout/cycle7"/>
    <dgm:cxn modelId="{6105C530-F4E9-0C49-89C9-965B15928944}" type="presParOf" srcId="{37960A69-E38D-014D-9FF8-E7447C118C8F}" destId="{1BA7E537-7FA2-304A-A66D-74DBEB0E6C87}" srcOrd="1" destOrd="0" presId="urn:microsoft.com/office/officeart/2005/8/layout/cycle7"/>
    <dgm:cxn modelId="{9DDC6F7E-913E-9343-AD42-61FEC83664DF}" type="presParOf" srcId="{1BA7E537-7FA2-304A-A66D-74DBEB0E6C87}" destId="{4E25114B-1C84-B54B-88E0-C471B8CC4B08}" srcOrd="0" destOrd="0" presId="urn:microsoft.com/office/officeart/2005/8/layout/cycle7"/>
    <dgm:cxn modelId="{61E07093-99B2-BF49-97C4-D12D95181923}" type="presParOf" srcId="{37960A69-E38D-014D-9FF8-E7447C118C8F}" destId="{1812692D-78AD-EA46-A654-473393A3551E}" srcOrd="2" destOrd="0" presId="urn:microsoft.com/office/officeart/2005/8/layout/cycle7"/>
    <dgm:cxn modelId="{B0C7915B-3330-5648-92A4-855735C145A3}" type="presParOf" srcId="{37960A69-E38D-014D-9FF8-E7447C118C8F}" destId="{4395F47A-438D-8047-9D64-224EF5130DD8}" srcOrd="3" destOrd="0" presId="urn:microsoft.com/office/officeart/2005/8/layout/cycle7"/>
    <dgm:cxn modelId="{3F12ECED-7616-5F45-BEF4-21B3D03783B1}" type="presParOf" srcId="{4395F47A-438D-8047-9D64-224EF5130DD8}" destId="{D9E7DEB4-B00B-9040-ADDE-7535466C0DAB}" srcOrd="0" destOrd="0" presId="urn:microsoft.com/office/officeart/2005/8/layout/cycle7"/>
    <dgm:cxn modelId="{6D5E0FAF-47DC-1047-A287-9B16713E95BA}" type="presParOf" srcId="{37960A69-E38D-014D-9FF8-E7447C118C8F}" destId="{F1D9F020-BE2F-414C-9DF5-B8020F30CD0E}" srcOrd="4" destOrd="0" presId="urn:microsoft.com/office/officeart/2005/8/layout/cycle7"/>
    <dgm:cxn modelId="{8535D2B0-999B-E844-9EE1-7407078AF992}" type="presParOf" srcId="{37960A69-E38D-014D-9FF8-E7447C118C8F}" destId="{EE75D6E9-28A0-9B47-BDC9-BBE97D272D09}" srcOrd="5" destOrd="0" presId="urn:microsoft.com/office/officeart/2005/8/layout/cycle7"/>
    <dgm:cxn modelId="{38B50B36-D406-AE45-8501-8D08E22CFCB4}" type="presParOf" srcId="{EE75D6E9-28A0-9B47-BDC9-BBE97D272D09}" destId="{D94B029B-DFB3-0240-B241-C915834C21C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4D4085-7F1F-EE45-B253-C21EA6FA330D}">
      <dsp:nvSpPr>
        <dsp:cNvPr id="0" name=""/>
        <dsp:cNvSpPr/>
      </dsp:nvSpPr>
      <dsp:spPr>
        <a:xfrm>
          <a:off x="4254" y="1636342"/>
          <a:ext cx="1318857" cy="7913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Preliminary Design</a:t>
          </a:r>
          <a:endParaRPr lang="en-US" sz="1400" kern="1200"/>
        </a:p>
      </dsp:txBody>
      <dsp:txXfrm>
        <a:off x="27431" y="1659519"/>
        <a:ext cx="1272503" cy="744960"/>
      </dsp:txXfrm>
    </dsp:sp>
    <dsp:sp modelId="{9CFBD1E4-EAA8-7C45-B0A0-FB902F991FF2}">
      <dsp:nvSpPr>
        <dsp:cNvPr id="0" name=""/>
        <dsp:cNvSpPr/>
      </dsp:nvSpPr>
      <dsp:spPr>
        <a:xfrm>
          <a:off x="1454997" y="1868461"/>
          <a:ext cx="279597" cy="32707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454997" y="1933876"/>
        <a:ext cx="195718" cy="196246"/>
      </dsp:txXfrm>
    </dsp:sp>
    <dsp:sp modelId="{F70F1641-4748-6D4D-A83F-5D5121AF8BCF}">
      <dsp:nvSpPr>
        <dsp:cNvPr id="0" name=""/>
        <dsp:cNvSpPr/>
      </dsp:nvSpPr>
      <dsp:spPr>
        <a:xfrm>
          <a:off x="1850654" y="1636342"/>
          <a:ext cx="1318857" cy="7913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Detailed design</a:t>
          </a:r>
          <a:endParaRPr lang="en-US" sz="1400" kern="1200" dirty="0"/>
        </a:p>
      </dsp:txBody>
      <dsp:txXfrm>
        <a:off x="1873831" y="1659519"/>
        <a:ext cx="1272503" cy="744960"/>
      </dsp:txXfrm>
    </dsp:sp>
    <dsp:sp modelId="{19A7E8DA-D988-C842-9A06-B944FD2CA0E7}">
      <dsp:nvSpPr>
        <dsp:cNvPr id="0" name=""/>
        <dsp:cNvSpPr/>
      </dsp:nvSpPr>
      <dsp:spPr>
        <a:xfrm>
          <a:off x="3301398" y="1868461"/>
          <a:ext cx="279597" cy="32707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301398" y="1933876"/>
        <a:ext cx="195718" cy="196246"/>
      </dsp:txXfrm>
    </dsp:sp>
    <dsp:sp modelId="{CE6AAF05-A760-1E4D-B18D-7711A05B0F5A}">
      <dsp:nvSpPr>
        <dsp:cNvPr id="0" name=""/>
        <dsp:cNvSpPr/>
      </dsp:nvSpPr>
      <dsp:spPr>
        <a:xfrm>
          <a:off x="3697055" y="1636342"/>
          <a:ext cx="1318857" cy="7913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Procurement and Installation</a:t>
          </a:r>
          <a:endParaRPr lang="en-US" sz="1400" kern="1200"/>
        </a:p>
      </dsp:txBody>
      <dsp:txXfrm>
        <a:off x="3720232" y="1659519"/>
        <a:ext cx="1272503" cy="744960"/>
      </dsp:txXfrm>
    </dsp:sp>
    <dsp:sp modelId="{8D0B11FB-6721-2F46-A10D-0895AEF4EFDC}">
      <dsp:nvSpPr>
        <dsp:cNvPr id="0" name=""/>
        <dsp:cNvSpPr/>
      </dsp:nvSpPr>
      <dsp:spPr>
        <a:xfrm>
          <a:off x="5147798" y="1868461"/>
          <a:ext cx="279597" cy="32707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5147798" y="1933876"/>
        <a:ext cx="195718" cy="196246"/>
      </dsp:txXfrm>
    </dsp:sp>
    <dsp:sp modelId="{A4D3B301-2F40-6C4B-917F-B8CFBD4351A0}">
      <dsp:nvSpPr>
        <dsp:cNvPr id="0" name=""/>
        <dsp:cNvSpPr/>
      </dsp:nvSpPr>
      <dsp:spPr>
        <a:xfrm>
          <a:off x="5543455" y="1636342"/>
          <a:ext cx="1318857" cy="7913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Commissioning</a:t>
          </a:r>
        </a:p>
      </dsp:txBody>
      <dsp:txXfrm>
        <a:off x="5566632" y="1659519"/>
        <a:ext cx="1272503" cy="744960"/>
      </dsp:txXfrm>
    </dsp:sp>
    <dsp:sp modelId="{903BF4BD-AC6E-8749-A760-216392DFF7DB}">
      <dsp:nvSpPr>
        <dsp:cNvPr id="0" name=""/>
        <dsp:cNvSpPr/>
      </dsp:nvSpPr>
      <dsp:spPr>
        <a:xfrm>
          <a:off x="6995262" y="1868461"/>
          <a:ext cx="281852" cy="32707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6995262" y="1933876"/>
        <a:ext cx="197296" cy="196246"/>
      </dsp:txXfrm>
    </dsp:sp>
    <dsp:sp modelId="{04F4653D-6E35-CF42-B3D6-0F04E3A84390}">
      <dsp:nvSpPr>
        <dsp:cNvPr id="0" name=""/>
        <dsp:cNvSpPr/>
      </dsp:nvSpPr>
      <dsp:spPr>
        <a:xfrm>
          <a:off x="7394110" y="1636342"/>
          <a:ext cx="1318857" cy="7913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Operation</a:t>
          </a:r>
          <a:endParaRPr lang="en-US" sz="1400" kern="1200"/>
        </a:p>
      </dsp:txBody>
      <dsp:txXfrm>
        <a:off x="7417287" y="1659519"/>
        <a:ext cx="1272503" cy="7449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1E6BA6-2A1D-ED41-B104-1258C2BA64BF}">
      <dsp:nvSpPr>
        <dsp:cNvPr id="0" name=""/>
        <dsp:cNvSpPr/>
      </dsp:nvSpPr>
      <dsp:spPr>
        <a:xfrm>
          <a:off x="3130" y="479593"/>
          <a:ext cx="1368612" cy="1013628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Permissibility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Permit</a:t>
          </a:r>
        </a:p>
      </dsp:txBody>
      <dsp:txXfrm>
        <a:off x="32818" y="509281"/>
        <a:ext cx="1309236" cy="954252"/>
      </dsp:txXfrm>
    </dsp:sp>
    <dsp:sp modelId="{76B46856-7380-A642-A783-D486123DFAE5}">
      <dsp:nvSpPr>
        <dsp:cNvPr id="0" name=""/>
        <dsp:cNvSpPr/>
      </dsp:nvSpPr>
      <dsp:spPr>
        <a:xfrm>
          <a:off x="1508604" y="816699"/>
          <a:ext cx="290145" cy="33941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1508604" y="884582"/>
        <a:ext cx="203102" cy="203650"/>
      </dsp:txXfrm>
    </dsp:sp>
    <dsp:sp modelId="{B1EDACE6-50B8-CE4A-B607-B5F75F5D4B56}">
      <dsp:nvSpPr>
        <dsp:cNvPr id="0" name=""/>
        <dsp:cNvSpPr/>
      </dsp:nvSpPr>
      <dsp:spPr>
        <a:xfrm>
          <a:off x="1919188" y="479593"/>
          <a:ext cx="1368612" cy="1013628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Installation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Permit</a:t>
          </a:r>
        </a:p>
      </dsp:txBody>
      <dsp:txXfrm>
        <a:off x="1948876" y="509281"/>
        <a:ext cx="1309236" cy="954252"/>
      </dsp:txXfrm>
    </dsp:sp>
    <dsp:sp modelId="{5D7FB31F-0671-E246-ADAD-41D8C70AADE8}">
      <dsp:nvSpPr>
        <dsp:cNvPr id="0" name=""/>
        <dsp:cNvSpPr/>
      </dsp:nvSpPr>
      <dsp:spPr>
        <a:xfrm rot="21558260">
          <a:off x="3425013" y="804957"/>
          <a:ext cx="290933" cy="33941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3425016" y="873370"/>
        <a:ext cx="203653" cy="203650"/>
      </dsp:txXfrm>
    </dsp:sp>
    <dsp:sp modelId="{02000F8B-C611-0E44-89FD-DA3742F86E91}">
      <dsp:nvSpPr>
        <dsp:cNvPr id="0" name=""/>
        <dsp:cNvSpPr/>
      </dsp:nvSpPr>
      <dsp:spPr>
        <a:xfrm>
          <a:off x="3836691" y="456309"/>
          <a:ext cx="1368612" cy="1013628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Trial operation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Permit</a:t>
          </a:r>
          <a:endParaRPr lang="en-US" sz="1700" kern="1200"/>
        </a:p>
      </dsp:txBody>
      <dsp:txXfrm>
        <a:off x="3866379" y="485997"/>
        <a:ext cx="1309236" cy="954252"/>
      </dsp:txXfrm>
    </dsp:sp>
    <dsp:sp modelId="{5BD092EA-B3DC-9346-A526-02EEA5005DCC}">
      <dsp:nvSpPr>
        <dsp:cNvPr id="0" name=""/>
        <dsp:cNvSpPr/>
      </dsp:nvSpPr>
      <dsp:spPr>
        <a:xfrm rot="41803">
          <a:off x="5341794" y="805157"/>
          <a:ext cx="289401" cy="33941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5341797" y="872512"/>
        <a:ext cx="202581" cy="203650"/>
      </dsp:txXfrm>
    </dsp:sp>
    <dsp:sp modelId="{6B67C008-A794-9E4A-9C30-D97DF4F2CB76}">
      <dsp:nvSpPr>
        <dsp:cNvPr id="0" name=""/>
        <dsp:cNvSpPr/>
      </dsp:nvSpPr>
      <dsp:spPr>
        <a:xfrm>
          <a:off x="5751304" y="479593"/>
          <a:ext cx="1368612" cy="1013628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Routine operation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Permit</a:t>
          </a:r>
          <a:endParaRPr lang="en-US" sz="1700" kern="1200"/>
        </a:p>
      </dsp:txBody>
      <dsp:txXfrm>
        <a:off x="5780992" y="509281"/>
        <a:ext cx="1309236" cy="9542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0AD6B3-8871-F749-98BC-B811F6A4D099}">
      <dsp:nvSpPr>
        <dsp:cNvPr id="0" name=""/>
        <dsp:cNvSpPr/>
      </dsp:nvSpPr>
      <dsp:spPr>
        <a:xfrm>
          <a:off x="1995785" y="1179"/>
          <a:ext cx="2104429" cy="10522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  <a:sp3d extrusionH="28000" prstMaterial="matte"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The Plan</a:t>
          </a:r>
          <a:endParaRPr lang="en-GB" sz="2700" kern="1200" dirty="0"/>
        </a:p>
      </dsp:txBody>
      <dsp:txXfrm>
        <a:off x="2026603" y="31997"/>
        <a:ext cx="2042793" cy="990578"/>
      </dsp:txXfrm>
    </dsp:sp>
    <dsp:sp modelId="{1BA7E537-7FA2-304A-A66D-74DBEB0E6C87}">
      <dsp:nvSpPr>
        <dsp:cNvPr id="0" name=""/>
        <dsp:cNvSpPr/>
      </dsp:nvSpPr>
      <dsp:spPr>
        <a:xfrm rot="3600000">
          <a:off x="3368523" y="1847862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/>
        </a:p>
      </dsp:txBody>
      <dsp:txXfrm>
        <a:off x="3479006" y="1921517"/>
        <a:ext cx="875480" cy="220965"/>
      </dsp:txXfrm>
    </dsp:sp>
    <dsp:sp modelId="{1812692D-78AD-EA46-A654-473393A3551E}">
      <dsp:nvSpPr>
        <dsp:cNvPr id="0" name=""/>
        <dsp:cNvSpPr/>
      </dsp:nvSpPr>
      <dsp:spPr>
        <a:xfrm>
          <a:off x="3733278" y="3010605"/>
          <a:ext cx="2104429" cy="10522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  <a:sp3d extrusionH="28000" prstMaterial="matte"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The Challenges</a:t>
          </a:r>
          <a:endParaRPr lang="en-GB" sz="2700" kern="1200" dirty="0"/>
        </a:p>
      </dsp:txBody>
      <dsp:txXfrm>
        <a:off x="3764096" y="3041423"/>
        <a:ext cx="2042793" cy="990578"/>
      </dsp:txXfrm>
    </dsp:sp>
    <dsp:sp modelId="{4395F47A-438D-8047-9D64-224EF5130DD8}">
      <dsp:nvSpPr>
        <dsp:cNvPr id="0" name=""/>
        <dsp:cNvSpPr/>
      </dsp:nvSpPr>
      <dsp:spPr>
        <a:xfrm rot="10800000">
          <a:off x="2499777" y="3352575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/>
        </a:p>
      </dsp:txBody>
      <dsp:txXfrm rot="10800000">
        <a:off x="2610259" y="3426230"/>
        <a:ext cx="875480" cy="220965"/>
      </dsp:txXfrm>
    </dsp:sp>
    <dsp:sp modelId="{F1D9F020-BE2F-414C-9DF5-B8020F30CD0E}">
      <dsp:nvSpPr>
        <dsp:cNvPr id="0" name=""/>
        <dsp:cNvSpPr/>
      </dsp:nvSpPr>
      <dsp:spPr>
        <a:xfrm>
          <a:off x="258291" y="3010605"/>
          <a:ext cx="2104429" cy="10522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  <a:sp3d extrusionH="28000" prstMaterial="matte"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The Team</a:t>
          </a:r>
          <a:endParaRPr lang="en-GB" sz="2700" kern="1200" dirty="0"/>
        </a:p>
      </dsp:txBody>
      <dsp:txXfrm>
        <a:off x="289109" y="3041423"/>
        <a:ext cx="2042793" cy="990578"/>
      </dsp:txXfrm>
    </dsp:sp>
    <dsp:sp modelId="{EE75D6E9-28A0-9B47-BDC9-BBE97D272D09}">
      <dsp:nvSpPr>
        <dsp:cNvPr id="0" name=""/>
        <dsp:cNvSpPr/>
      </dsp:nvSpPr>
      <dsp:spPr>
        <a:xfrm rot="18000000">
          <a:off x="1631030" y="1847862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/>
        </a:p>
      </dsp:txBody>
      <dsp:txXfrm>
        <a:off x="1741513" y="1921517"/>
        <a:ext cx="875480" cy="220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2017-10-06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97548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8160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9733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7876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51939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Lot</a:t>
            </a:r>
            <a:r>
              <a:rPr lang="en-GB" baseline="0" dirty="0" smtClean="0"/>
              <a:t> of work to be done</a:t>
            </a:r>
          </a:p>
          <a:p>
            <a:r>
              <a:rPr lang="en-GB" baseline="0" dirty="0" smtClean="0"/>
              <a:t>Safety Not a separate activity -  integrated part of everyday work</a:t>
            </a:r>
          </a:p>
          <a:p>
            <a:r>
              <a:rPr lang="en-GB" baseline="0" dirty="0" smtClean="0"/>
              <a:t>Core team of project representatives - they form there own sub teams as needed</a:t>
            </a:r>
          </a:p>
          <a:p>
            <a:r>
              <a:rPr lang="en-GB" baseline="0" dirty="0" smtClean="0"/>
              <a:t>Cover the whole organisation - ensure consistency, and coherence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The main product of the core team is the Safety Analysis Report and the Self Assessment</a:t>
            </a:r>
          </a:p>
          <a:p>
            <a:r>
              <a:rPr lang="en-GB" baseline="0" dirty="0" smtClean="0"/>
              <a:t>These references work performed and documented in the main projects.</a:t>
            </a:r>
          </a:p>
          <a:p>
            <a:endParaRPr lang="en-GB" baseline="0" dirty="0" smtClean="0"/>
          </a:p>
          <a:p>
            <a:r>
              <a:rPr lang="en-GB" baseline="0" dirty="0" smtClean="0"/>
              <a:t>Lets take a closer look at  the past and future project phases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46111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517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06/10/2017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06/10/2017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06/10/2017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06/10/2017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06/10/2017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diagramQuickStyle" Target="../diagrams/quickStyle2.xml"/><Relationship Id="rId12" Type="http://schemas.openxmlformats.org/officeDocument/2006/relationships/diagramColors" Target="../diagrams/colors2.xml"/><Relationship Id="rId13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2.png"/><Relationship Id="rId9" Type="http://schemas.openxmlformats.org/officeDocument/2006/relationships/diagramData" Target="../diagrams/data2.xml"/><Relationship Id="rId10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Licensing update</a:t>
            </a:r>
            <a:br>
              <a:rPr lang="en-GB" sz="4000" dirty="0" smtClean="0"/>
            </a:br>
            <a:r>
              <a:rPr lang="en-GB" sz="4000" dirty="0" smtClean="0"/>
              <a:t>ESHAC #7, October 2017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Johan Waldeck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Licensing project manager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6 October, 2017</a:t>
            </a:fld>
            <a:endParaRPr lang="en-GB" sz="1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Licensing outlook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10</a:t>
            </a:fld>
            <a:endParaRPr lang="en-GB" noProof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7768122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325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2636525" y="6236802"/>
            <a:ext cx="1503427" cy="614103"/>
            <a:chOff x="6253575" y="1752284"/>
            <a:chExt cx="1503427" cy="936950"/>
          </a:xfrm>
        </p:grpSpPr>
        <p:sp>
          <p:nvSpPr>
            <p:cNvPr id="111" name="Isosceles Triangle 84"/>
            <p:cNvSpPr/>
            <p:nvPr/>
          </p:nvSpPr>
          <p:spPr>
            <a:xfrm>
              <a:off x="6372712" y="1752284"/>
              <a:ext cx="282774" cy="309343"/>
            </a:xfrm>
            <a:prstGeom prst="triangl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6253575" y="1984862"/>
              <a:ext cx="1503427" cy="704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Updated conditions &amp; regulations</a:t>
              </a:r>
              <a:endParaRPr lang="en-US" sz="1200" dirty="0"/>
            </a:p>
          </p:txBody>
        </p:sp>
      </p:grpSp>
      <p:sp>
        <p:nvSpPr>
          <p:cNvPr id="147" name="Pentagon 146"/>
          <p:cNvSpPr/>
          <p:nvPr/>
        </p:nvSpPr>
        <p:spPr>
          <a:xfrm>
            <a:off x="4745862" y="2350257"/>
            <a:ext cx="2166113" cy="504056"/>
          </a:xfrm>
          <a:prstGeom prst="homePlate">
            <a:avLst>
              <a:gd name="adj" fmla="val 18752"/>
            </a:avLst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900" dirty="0" smtClean="0"/>
              <a:t>Prepare documentation </a:t>
            </a:r>
          </a:p>
          <a:p>
            <a:pPr algn="r"/>
            <a:r>
              <a:rPr lang="en-US" sz="900" dirty="0" smtClean="0"/>
              <a:t>for review</a:t>
            </a:r>
          </a:p>
        </p:txBody>
      </p:sp>
      <p:sp>
        <p:nvSpPr>
          <p:cNvPr id="145" name="Pentagon 144"/>
          <p:cNvSpPr/>
          <p:nvPr/>
        </p:nvSpPr>
        <p:spPr>
          <a:xfrm>
            <a:off x="0" y="1651682"/>
            <a:ext cx="4745863" cy="492053"/>
          </a:xfrm>
          <a:prstGeom prst="homePlate">
            <a:avLst>
              <a:gd name="adj" fmla="val 18752"/>
            </a:avLst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900" dirty="0" smtClean="0"/>
              <a:t>Prepare and submit for</a:t>
            </a:r>
          </a:p>
          <a:p>
            <a:pPr algn="r"/>
            <a:r>
              <a:rPr lang="en-US" sz="900" dirty="0" smtClean="0"/>
              <a:t> Intentional neutron-</a:t>
            </a:r>
          </a:p>
          <a:p>
            <a:pPr algn="r"/>
            <a:r>
              <a:rPr lang="en-US" sz="900" dirty="0" smtClean="0"/>
              <a:t> production trial operation</a:t>
            </a:r>
          </a:p>
        </p:txBody>
      </p:sp>
      <p:sp>
        <p:nvSpPr>
          <p:cNvPr id="153" name="Pentagon 152"/>
          <p:cNvSpPr/>
          <p:nvPr/>
        </p:nvSpPr>
        <p:spPr>
          <a:xfrm>
            <a:off x="0" y="1568795"/>
            <a:ext cx="3311525" cy="492053"/>
          </a:xfrm>
          <a:prstGeom prst="homePlate">
            <a:avLst>
              <a:gd name="adj" fmla="val 18752"/>
            </a:avLst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900" dirty="0" smtClean="0"/>
              <a:t>Prepare and submit for</a:t>
            </a:r>
          </a:p>
          <a:p>
            <a:pPr algn="r"/>
            <a:r>
              <a:rPr lang="en-US" sz="900" dirty="0" smtClean="0"/>
              <a:t> SC LINAC trial operation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Licensing timeline for trial operation</a:t>
            </a:r>
            <a:br>
              <a:rPr lang="en-US" dirty="0" smtClean="0"/>
            </a:br>
            <a:r>
              <a:rPr lang="en-US" sz="1600" dirty="0" smtClean="0"/>
              <a:t>as of 2017-08-30</a:t>
            </a:r>
            <a:endParaRPr lang="en-US" sz="1600" dirty="0"/>
          </a:p>
        </p:txBody>
      </p:sp>
      <p:sp>
        <p:nvSpPr>
          <p:cNvPr id="26" name="Pentagon 25"/>
          <p:cNvSpPr/>
          <p:nvPr/>
        </p:nvSpPr>
        <p:spPr>
          <a:xfrm>
            <a:off x="3333841" y="2276872"/>
            <a:ext cx="1850933" cy="504056"/>
          </a:xfrm>
          <a:prstGeom prst="homePlate">
            <a:avLst>
              <a:gd name="adj" fmla="val 18752"/>
            </a:avLst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900" dirty="0" smtClean="0"/>
              <a:t>Prepare </a:t>
            </a:r>
            <a:r>
              <a:rPr lang="en-US" sz="900" smtClean="0"/>
              <a:t>documentation for review</a:t>
            </a:r>
            <a:endParaRPr lang="en-US" sz="900" dirty="0" smtClean="0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-1703111" y="4037633"/>
            <a:ext cx="10772466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388138" y="4096779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2018</a:t>
            </a:r>
            <a:endParaRPr lang="en-US" sz="1000" dirty="0"/>
          </a:p>
        </p:txBody>
      </p:sp>
      <p:sp>
        <p:nvSpPr>
          <p:cNvPr id="33" name="TextBox 32"/>
          <p:cNvSpPr txBox="1"/>
          <p:nvPr/>
        </p:nvSpPr>
        <p:spPr>
          <a:xfrm>
            <a:off x="5564602" y="4099508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2020</a:t>
            </a:r>
            <a:endParaRPr lang="en-US" sz="1000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-764830" y="3921562"/>
            <a:ext cx="0" cy="234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511940" y="3928321"/>
            <a:ext cx="0" cy="234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915600" y="3960107"/>
            <a:ext cx="0" cy="153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4490" y="3965323"/>
            <a:ext cx="0" cy="153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966000" y="3960767"/>
            <a:ext cx="0" cy="153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041177" y="3960107"/>
            <a:ext cx="0" cy="153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473353" y="3962061"/>
            <a:ext cx="0" cy="153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Pentagon 55"/>
          <p:cNvSpPr/>
          <p:nvPr/>
        </p:nvSpPr>
        <p:spPr>
          <a:xfrm>
            <a:off x="-468560" y="5628483"/>
            <a:ext cx="801011" cy="504056"/>
          </a:xfrm>
          <a:prstGeom prst="homePlate">
            <a:avLst>
              <a:gd name="adj" fmla="val 18752"/>
            </a:avLst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900" dirty="0" smtClean="0"/>
              <a:t>Installation review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418107" y="1959069"/>
            <a:ext cx="509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ESS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8375784" y="5645046"/>
            <a:ext cx="594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SSM</a:t>
            </a:r>
            <a:endParaRPr lang="en-US" dirty="0"/>
          </a:p>
        </p:txBody>
      </p:sp>
      <p:cxnSp>
        <p:nvCxnSpPr>
          <p:cNvPr id="72" name="Straight Connector 71"/>
          <p:cNvCxnSpPr/>
          <p:nvPr/>
        </p:nvCxnSpPr>
        <p:spPr>
          <a:xfrm>
            <a:off x="7709192" y="3918296"/>
            <a:ext cx="0" cy="234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139541" y="3967136"/>
            <a:ext cx="0" cy="153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6662257" y="3967136"/>
            <a:ext cx="0" cy="153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094109" y="3959602"/>
            <a:ext cx="0" cy="153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Pentagon 94"/>
          <p:cNvSpPr/>
          <p:nvPr/>
        </p:nvSpPr>
        <p:spPr>
          <a:xfrm>
            <a:off x="4745865" y="5630146"/>
            <a:ext cx="2097122" cy="504056"/>
          </a:xfrm>
          <a:prstGeom prst="homePlate">
            <a:avLst>
              <a:gd name="adj" fmla="val 18752"/>
            </a:avLst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Intentional neutron production trial operation review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4574025" y="3962061"/>
            <a:ext cx="0" cy="153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7652834" y="4096779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2021</a:t>
            </a:r>
            <a:endParaRPr lang="en-US" sz="1000" dirty="0"/>
          </a:p>
        </p:txBody>
      </p:sp>
      <p:sp>
        <p:nvSpPr>
          <p:cNvPr id="109" name="TextBox 108"/>
          <p:cNvSpPr txBox="1"/>
          <p:nvPr/>
        </p:nvSpPr>
        <p:spPr>
          <a:xfrm>
            <a:off x="3476370" y="4100919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2019</a:t>
            </a:r>
            <a:endParaRPr lang="en-US" sz="1000" dirty="0"/>
          </a:p>
        </p:txBody>
      </p:sp>
      <p:sp>
        <p:nvSpPr>
          <p:cNvPr id="78" name="TextBox 77"/>
          <p:cNvSpPr txBox="1"/>
          <p:nvPr/>
        </p:nvSpPr>
        <p:spPr>
          <a:xfrm>
            <a:off x="-972621" y="4103351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2017</a:t>
            </a:r>
            <a:endParaRPr lang="en-US" sz="1000" dirty="0"/>
          </a:p>
        </p:txBody>
      </p:sp>
      <p:cxnSp>
        <p:nvCxnSpPr>
          <p:cNvPr id="79" name="Straight Connector 78"/>
          <p:cNvCxnSpPr/>
          <p:nvPr/>
        </p:nvCxnSpPr>
        <p:spPr>
          <a:xfrm>
            <a:off x="1435206" y="3928321"/>
            <a:ext cx="0" cy="234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5613574" y="3924537"/>
            <a:ext cx="0" cy="234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-190943" y="3960107"/>
            <a:ext cx="0" cy="153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989849" y="3955841"/>
            <a:ext cx="0" cy="153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7181219" y="3959602"/>
            <a:ext cx="0" cy="153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6957321" y="3515952"/>
            <a:ext cx="587671" cy="417104"/>
            <a:chOff x="6957321" y="3515952"/>
            <a:chExt cx="587671" cy="417104"/>
          </a:xfrm>
        </p:grpSpPr>
        <p:sp>
          <p:nvSpPr>
            <p:cNvPr id="117" name="Isosceles Triangle 80"/>
            <p:cNvSpPr/>
            <p:nvPr/>
          </p:nvSpPr>
          <p:spPr>
            <a:xfrm flipH="1" flipV="1">
              <a:off x="7033918" y="3733575"/>
              <a:ext cx="282774" cy="199481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6957321" y="3515952"/>
              <a:ext cx="5876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smtClean="0"/>
                <a:t>BoT</a:t>
              </a:r>
              <a:endParaRPr lang="en-US" sz="1200" dirty="0" smtClean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060411" y="3496042"/>
            <a:ext cx="608667" cy="429361"/>
            <a:chOff x="3041751" y="3496042"/>
            <a:chExt cx="608667" cy="429361"/>
          </a:xfrm>
        </p:grpSpPr>
        <p:sp>
          <p:nvSpPr>
            <p:cNvPr id="119" name="Isosceles Triangle 80"/>
            <p:cNvSpPr/>
            <p:nvPr/>
          </p:nvSpPr>
          <p:spPr>
            <a:xfrm flipH="1" flipV="1">
              <a:off x="3166503" y="3725922"/>
              <a:ext cx="282774" cy="199481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041751" y="3496042"/>
              <a:ext cx="6086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/>
                <a:t>BoFC</a:t>
              </a:r>
              <a:endParaRPr lang="en-US" sz="1200" dirty="0" smtClean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19951" y="3501986"/>
            <a:ext cx="519119" cy="429361"/>
            <a:chOff x="5269711" y="3501986"/>
            <a:chExt cx="519119" cy="429361"/>
          </a:xfrm>
        </p:grpSpPr>
        <p:sp>
          <p:nvSpPr>
            <p:cNvPr id="121" name="Isosceles Triangle 80"/>
            <p:cNvSpPr/>
            <p:nvPr/>
          </p:nvSpPr>
          <p:spPr>
            <a:xfrm flipH="1" flipV="1">
              <a:off x="5347120" y="3731866"/>
              <a:ext cx="282774" cy="199481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269711" y="3501986"/>
              <a:ext cx="5191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/>
                <a:t>BoD</a:t>
              </a:r>
              <a:endParaRPr lang="en-US" sz="900" dirty="0" smtClean="0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6627126" y="4982074"/>
            <a:ext cx="1296144" cy="647985"/>
            <a:chOff x="2339144" y="5752869"/>
            <a:chExt cx="1296144" cy="988642"/>
          </a:xfrm>
        </p:grpSpPr>
        <p:sp>
          <p:nvSpPr>
            <p:cNvPr id="126" name="Isosceles Triangle 66"/>
            <p:cNvSpPr/>
            <p:nvPr/>
          </p:nvSpPr>
          <p:spPr>
            <a:xfrm>
              <a:off x="2416410" y="5752869"/>
              <a:ext cx="282774" cy="309342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2339144" y="6037139"/>
              <a:ext cx="1296144" cy="704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Conditional permit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054155" y="4566133"/>
            <a:ext cx="2088232" cy="447043"/>
            <a:chOff x="5209657" y="4566133"/>
            <a:chExt cx="2088232" cy="447043"/>
          </a:xfrm>
        </p:grpSpPr>
        <p:sp>
          <p:nvSpPr>
            <p:cNvPr id="128" name="Isosceles Triangle 58"/>
            <p:cNvSpPr/>
            <p:nvPr/>
          </p:nvSpPr>
          <p:spPr>
            <a:xfrm>
              <a:off x="5285393" y="4566133"/>
              <a:ext cx="282774" cy="199481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209657" y="4736177"/>
              <a:ext cx="20882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Inspection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912417" y="4551901"/>
            <a:ext cx="2088232" cy="447043"/>
            <a:chOff x="4067944" y="4566133"/>
            <a:chExt cx="2088232" cy="447043"/>
          </a:xfrm>
        </p:grpSpPr>
        <p:sp>
          <p:nvSpPr>
            <p:cNvPr id="130" name="Isosceles Triangle 58"/>
            <p:cNvSpPr/>
            <p:nvPr/>
          </p:nvSpPr>
          <p:spPr>
            <a:xfrm>
              <a:off x="4143680" y="4566133"/>
              <a:ext cx="282774" cy="199481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067944" y="4736177"/>
              <a:ext cx="20882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Inspection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777687" y="4542037"/>
            <a:ext cx="2088232" cy="425678"/>
            <a:chOff x="6777687" y="4542037"/>
            <a:chExt cx="2088232" cy="425678"/>
          </a:xfrm>
        </p:grpSpPr>
        <p:sp>
          <p:nvSpPr>
            <p:cNvPr id="132" name="Isosceles Triangle 58"/>
            <p:cNvSpPr/>
            <p:nvPr/>
          </p:nvSpPr>
          <p:spPr>
            <a:xfrm>
              <a:off x="6873616" y="4542037"/>
              <a:ext cx="282774" cy="199481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6777687" y="4690716"/>
              <a:ext cx="20882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Inspection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642646" y="3100473"/>
            <a:ext cx="1341475" cy="460105"/>
            <a:chOff x="7638925" y="2824879"/>
            <a:chExt cx="1341475" cy="460105"/>
          </a:xfrm>
        </p:grpSpPr>
        <p:sp>
          <p:nvSpPr>
            <p:cNvPr id="134" name="Isosceles Triangle 76"/>
            <p:cNvSpPr/>
            <p:nvPr/>
          </p:nvSpPr>
          <p:spPr>
            <a:xfrm flipH="1" flipV="1">
              <a:off x="7764377" y="3085503"/>
              <a:ext cx="282774" cy="199481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7638925" y="2824879"/>
              <a:ext cx="13414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Readiness review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941263" y="3152035"/>
            <a:ext cx="1548291" cy="411532"/>
            <a:chOff x="5047003" y="3152035"/>
            <a:chExt cx="1548291" cy="411532"/>
          </a:xfrm>
        </p:grpSpPr>
        <p:sp>
          <p:nvSpPr>
            <p:cNvPr id="136" name="Isosceles Triangle 76"/>
            <p:cNvSpPr/>
            <p:nvPr/>
          </p:nvSpPr>
          <p:spPr>
            <a:xfrm flipH="1" flipV="1">
              <a:off x="5144115" y="3364086"/>
              <a:ext cx="298324" cy="199481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5047003" y="3152035"/>
              <a:ext cx="15482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Readiness review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495800" y="2842485"/>
            <a:ext cx="893019" cy="411397"/>
            <a:chOff x="5767213" y="3359679"/>
            <a:chExt cx="893019" cy="411397"/>
          </a:xfrm>
        </p:grpSpPr>
        <p:sp>
          <p:nvSpPr>
            <p:cNvPr id="142" name="Isosceles Triangle 20"/>
            <p:cNvSpPr/>
            <p:nvPr/>
          </p:nvSpPr>
          <p:spPr>
            <a:xfrm flipH="1" flipV="1">
              <a:off x="5874649" y="3569986"/>
              <a:ext cx="282774" cy="201090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5767213" y="3359679"/>
              <a:ext cx="8930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Submission</a:t>
              </a:r>
            </a:p>
          </p:txBody>
        </p:sp>
      </p:grpSp>
      <p:sp>
        <p:nvSpPr>
          <p:cNvPr id="146" name="Pentagon 145"/>
          <p:cNvSpPr/>
          <p:nvPr/>
        </p:nvSpPr>
        <p:spPr>
          <a:xfrm>
            <a:off x="1961537" y="2197857"/>
            <a:ext cx="1130965" cy="504056"/>
          </a:xfrm>
          <a:prstGeom prst="homePlate">
            <a:avLst>
              <a:gd name="adj" fmla="val 18752"/>
            </a:avLst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Prepare documentation for review</a:t>
            </a:r>
          </a:p>
        </p:txBody>
      </p:sp>
      <p:grpSp>
        <p:nvGrpSpPr>
          <p:cNvPr id="148" name="Group 147"/>
          <p:cNvGrpSpPr/>
          <p:nvPr/>
        </p:nvGrpSpPr>
        <p:grpSpPr>
          <a:xfrm>
            <a:off x="53088" y="5013648"/>
            <a:ext cx="1783655" cy="620787"/>
            <a:chOff x="2315957" y="4486200"/>
            <a:chExt cx="1296144" cy="947145"/>
          </a:xfrm>
        </p:grpSpPr>
        <p:sp>
          <p:nvSpPr>
            <p:cNvPr id="149" name="Isosceles Triangle 66"/>
            <p:cNvSpPr/>
            <p:nvPr/>
          </p:nvSpPr>
          <p:spPr>
            <a:xfrm>
              <a:off x="2416410" y="4486200"/>
              <a:ext cx="196192" cy="30934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2315957" y="4728975"/>
              <a:ext cx="1296144" cy="704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Installation</a:t>
              </a:r>
            </a:p>
            <a:p>
              <a:r>
                <a:rPr lang="en-US" sz="1200" dirty="0" smtClean="0"/>
                <a:t>permit</a:t>
              </a:r>
            </a:p>
          </p:txBody>
        </p:sp>
      </p:grpSp>
      <p:sp>
        <p:nvSpPr>
          <p:cNvPr id="154" name="Pentagon 153"/>
          <p:cNvSpPr/>
          <p:nvPr/>
        </p:nvSpPr>
        <p:spPr>
          <a:xfrm>
            <a:off x="3341037" y="5623684"/>
            <a:ext cx="879206" cy="504056"/>
          </a:xfrm>
          <a:prstGeom prst="homePlate">
            <a:avLst>
              <a:gd name="adj" fmla="val 18752"/>
            </a:avLst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SC LINAC trial operation review</a:t>
            </a:r>
          </a:p>
        </p:txBody>
      </p:sp>
      <p:grpSp>
        <p:nvGrpSpPr>
          <p:cNvPr id="158" name="Group 157"/>
          <p:cNvGrpSpPr/>
          <p:nvPr/>
        </p:nvGrpSpPr>
        <p:grpSpPr>
          <a:xfrm>
            <a:off x="3999865" y="5015787"/>
            <a:ext cx="1296144" cy="614104"/>
            <a:chOff x="2339144" y="4486200"/>
            <a:chExt cx="1296144" cy="936951"/>
          </a:xfrm>
        </p:grpSpPr>
        <p:sp>
          <p:nvSpPr>
            <p:cNvPr id="159" name="Isosceles Triangle 66"/>
            <p:cNvSpPr/>
            <p:nvPr/>
          </p:nvSpPr>
          <p:spPr>
            <a:xfrm>
              <a:off x="2416410" y="4486200"/>
              <a:ext cx="282774" cy="30934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2339144" y="4718779"/>
              <a:ext cx="1296144" cy="704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Conditional permit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092502" y="2830553"/>
            <a:ext cx="893019" cy="400387"/>
            <a:chOff x="2814885" y="3007667"/>
            <a:chExt cx="893019" cy="400387"/>
          </a:xfrm>
        </p:grpSpPr>
        <p:sp>
          <p:nvSpPr>
            <p:cNvPr id="161" name="Isosceles Triangle 20"/>
            <p:cNvSpPr/>
            <p:nvPr/>
          </p:nvSpPr>
          <p:spPr>
            <a:xfrm flipH="1" flipV="1">
              <a:off x="2910863" y="3222634"/>
              <a:ext cx="282774" cy="185420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2814885" y="3007667"/>
              <a:ext cx="8930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Submission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836611" y="3130675"/>
            <a:ext cx="1366837" cy="413455"/>
            <a:chOff x="3907530" y="2842643"/>
            <a:chExt cx="1366837" cy="413455"/>
          </a:xfrm>
        </p:grpSpPr>
        <p:sp>
          <p:nvSpPr>
            <p:cNvPr id="138" name="Isosceles Triangle 76"/>
            <p:cNvSpPr/>
            <p:nvPr/>
          </p:nvSpPr>
          <p:spPr>
            <a:xfrm flipH="1" flipV="1">
              <a:off x="3996873" y="3056617"/>
              <a:ext cx="282774" cy="199481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3907530" y="2842643"/>
              <a:ext cx="136683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Readiness review</a:t>
              </a:r>
            </a:p>
          </p:txBody>
        </p:sp>
      </p:grpSp>
      <p:sp>
        <p:nvSpPr>
          <p:cNvPr id="87" name="Isosceles Triangle 80"/>
          <p:cNvSpPr/>
          <p:nvPr/>
        </p:nvSpPr>
        <p:spPr>
          <a:xfrm flipH="1" flipV="1">
            <a:off x="3768356" y="3788842"/>
            <a:ext cx="144780" cy="129114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Isosceles Triangle 76"/>
          <p:cNvSpPr/>
          <p:nvPr/>
        </p:nvSpPr>
        <p:spPr>
          <a:xfrm flipH="1" flipV="1">
            <a:off x="3437304" y="3400631"/>
            <a:ext cx="144780" cy="129114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Isosceles Triangle 58"/>
          <p:cNvSpPr/>
          <p:nvPr/>
        </p:nvSpPr>
        <p:spPr>
          <a:xfrm>
            <a:off x="3532162" y="4545683"/>
            <a:ext cx="144780" cy="129114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1" name="Group 150"/>
          <p:cNvGrpSpPr/>
          <p:nvPr/>
        </p:nvGrpSpPr>
        <p:grpSpPr>
          <a:xfrm>
            <a:off x="1743698" y="2829999"/>
            <a:ext cx="893019" cy="400387"/>
            <a:chOff x="1721245" y="3513626"/>
            <a:chExt cx="893019" cy="400387"/>
          </a:xfrm>
        </p:grpSpPr>
        <p:sp>
          <p:nvSpPr>
            <p:cNvPr id="152" name="Isosceles Triangle 20"/>
            <p:cNvSpPr/>
            <p:nvPr/>
          </p:nvSpPr>
          <p:spPr>
            <a:xfrm flipH="1" flipV="1">
              <a:off x="1811003" y="3720878"/>
              <a:ext cx="282774" cy="193135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1721245" y="3513626"/>
              <a:ext cx="8930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Submission</a:t>
              </a:r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2608056" y="5028370"/>
            <a:ext cx="1296144" cy="614104"/>
            <a:chOff x="2339144" y="4486200"/>
            <a:chExt cx="1296144" cy="936951"/>
          </a:xfrm>
        </p:grpSpPr>
        <p:sp>
          <p:nvSpPr>
            <p:cNvPr id="157" name="Isosceles Triangle 66"/>
            <p:cNvSpPr/>
            <p:nvPr/>
          </p:nvSpPr>
          <p:spPr>
            <a:xfrm>
              <a:off x="2416410" y="4486200"/>
              <a:ext cx="282774" cy="309343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339144" y="4718779"/>
              <a:ext cx="1296144" cy="704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Conditional permit</a:t>
              </a:r>
            </a:p>
          </p:txBody>
        </p:sp>
      </p:grpSp>
      <p:sp>
        <p:nvSpPr>
          <p:cNvPr id="164" name="Pentagon 163"/>
          <p:cNvSpPr/>
          <p:nvPr/>
        </p:nvSpPr>
        <p:spPr>
          <a:xfrm>
            <a:off x="1961537" y="5647237"/>
            <a:ext cx="865188" cy="504056"/>
          </a:xfrm>
          <a:prstGeom prst="homePlate">
            <a:avLst>
              <a:gd name="adj" fmla="val 18752"/>
            </a:avLst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Warm LINAC trial operation review</a:t>
            </a:r>
          </a:p>
        </p:txBody>
      </p:sp>
      <p:sp>
        <p:nvSpPr>
          <p:cNvPr id="165" name="Pentagon 164"/>
          <p:cNvSpPr/>
          <p:nvPr/>
        </p:nvSpPr>
        <p:spPr>
          <a:xfrm>
            <a:off x="-1" y="1496787"/>
            <a:ext cx="1961537" cy="492053"/>
          </a:xfrm>
          <a:prstGeom prst="homePlate">
            <a:avLst>
              <a:gd name="adj" fmla="val 18752"/>
            </a:avLst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/>
              <a:t>Prepare and submit for warm LINAC trial operation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-1422592" y="6726103"/>
            <a:ext cx="10497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-1493098" y="6569302"/>
            <a:ext cx="9085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-1463500" y="6453336"/>
            <a:ext cx="6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-1475075" y="6379970"/>
            <a:ext cx="54236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-1475075" y="6300884"/>
            <a:ext cx="336550" cy="1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8234597" y="3949621"/>
            <a:ext cx="0" cy="153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8766444" y="3958731"/>
            <a:ext cx="0" cy="153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547113" y="3989166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724393" y="3986056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-1475075" y="6234356"/>
            <a:ext cx="1763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1085175" y="3986062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1262455" y="3982952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1598355" y="3989174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>
            <a:off x="1775635" y="3986064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2130199" y="3986066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2307479" y="3982956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2649601" y="3989178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2826881" y="3986068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3156561" y="3986073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>
            <a:off x="3333841" y="3982963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4745864" y="3989188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>
            <a:off x="4923144" y="3986078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5265266" y="3986080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>
            <a:off x="5442546" y="3982970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>
            <a:off x="5784668" y="3989190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>
            <a:off x="5961948" y="3986080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6304070" y="3986080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6481350" y="3982970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>
            <a:off x="6835912" y="3989188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>
            <a:off x="7013192" y="3986078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7361534" y="3986080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>
            <a:off x="7538814" y="3982970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>
          <a:xfrm>
            <a:off x="7893377" y="3989194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>
            <a:off x="8070657" y="3986084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>
            <a:off x="8412777" y="3986082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>
            <a:off x="8590057" y="3982972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>
            <a:off x="-313" y="3989196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>
            <a:off x="176967" y="3986086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3" name="Isosceles Triangle 80"/>
          <p:cNvSpPr/>
          <p:nvPr/>
        </p:nvSpPr>
        <p:spPr>
          <a:xfrm flipH="1" flipV="1">
            <a:off x="4829668" y="3795065"/>
            <a:ext cx="144780" cy="129114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Isosceles Triangle 76"/>
          <p:cNvSpPr/>
          <p:nvPr/>
        </p:nvSpPr>
        <p:spPr>
          <a:xfrm flipH="1" flipV="1">
            <a:off x="4560821" y="3406854"/>
            <a:ext cx="144780" cy="129114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Isosceles Triangle 58"/>
          <p:cNvSpPr/>
          <p:nvPr/>
        </p:nvSpPr>
        <p:spPr>
          <a:xfrm>
            <a:off x="4655679" y="4551906"/>
            <a:ext cx="144780" cy="129114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Isosceles Triangle 80"/>
          <p:cNvSpPr/>
          <p:nvPr/>
        </p:nvSpPr>
        <p:spPr>
          <a:xfrm flipH="1" flipV="1">
            <a:off x="6232373" y="3804400"/>
            <a:ext cx="144780" cy="129114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Isosceles Triangle 76"/>
          <p:cNvSpPr/>
          <p:nvPr/>
        </p:nvSpPr>
        <p:spPr>
          <a:xfrm flipH="1" flipV="1">
            <a:off x="5963526" y="3416189"/>
            <a:ext cx="144780" cy="129114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Isosceles Triangle 58"/>
          <p:cNvSpPr/>
          <p:nvPr/>
        </p:nvSpPr>
        <p:spPr>
          <a:xfrm>
            <a:off x="6058384" y="4561241"/>
            <a:ext cx="144780" cy="129114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Isosceles Triangle 80"/>
          <p:cNvSpPr/>
          <p:nvPr/>
        </p:nvSpPr>
        <p:spPr>
          <a:xfrm flipH="1" flipV="1">
            <a:off x="7989626" y="3801290"/>
            <a:ext cx="144780" cy="129114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Isosceles Triangle 76"/>
          <p:cNvSpPr/>
          <p:nvPr/>
        </p:nvSpPr>
        <p:spPr>
          <a:xfrm flipH="1" flipV="1">
            <a:off x="7720779" y="3413079"/>
            <a:ext cx="144780" cy="129114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Isosceles Triangle 58"/>
          <p:cNvSpPr/>
          <p:nvPr/>
        </p:nvSpPr>
        <p:spPr>
          <a:xfrm>
            <a:off x="7815637" y="4558131"/>
            <a:ext cx="144780" cy="129114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Isosceles Triangle 80"/>
          <p:cNvSpPr/>
          <p:nvPr/>
        </p:nvSpPr>
        <p:spPr>
          <a:xfrm flipH="1" flipV="1">
            <a:off x="8773391" y="3807511"/>
            <a:ext cx="144780" cy="129114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Isosceles Triangle 76"/>
          <p:cNvSpPr/>
          <p:nvPr/>
        </p:nvSpPr>
        <p:spPr>
          <a:xfrm flipH="1" flipV="1">
            <a:off x="8504544" y="3419300"/>
            <a:ext cx="144780" cy="129114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Isosceles Triangle 58"/>
          <p:cNvSpPr/>
          <p:nvPr/>
        </p:nvSpPr>
        <p:spPr>
          <a:xfrm>
            <a:off x="8599402" y="4564352"/>
            <a:ext cx="144780" cy="129114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4" name="Group 233"/>
          <p:cNvGrpSpPr/>
          <p:nvPr/>
        </p:nvGrpSpPr>
        <p:grpSpPr>
          <a:xfrm>
            <a:off x="1411100" y="3456277"/>
            <a:ext cx="763065" cy="472658"/>
            <a:chOff x="3068829" y="3366086"/>
            <a:chExt cx="763065" cy="472658"/>
          </a:xfrm>
        </p:grpSpPr>
        <p:sp>
          <p:nvSpPr>
            <p:cNvPr id="235" name="Isosceles Triangle 80"/>
            <p:cNvSpPr/>
            <p:nvPr/>
          </p:nvSpPr>
          <p:spPr>
            <a:xfrm flipH="1" flipV="1">
              <a:off x="3166503" y="3725921"/>
              <a:ext cx="175606" cy="112823"/>
            </a:xfrm>
            <a:prstGeom prst="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3068829" y="3366086"/>
              <a:ext cx="7630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err="1" smtClean="0"/>
                <a:t>IoS</a:t>
              </a:r>
              <a:r>
                <a:rPr lang="en-US" sz="1000" dirty="0" smtClean="0"/>
                <a:t> </a:t>
              </a:r>
            </a:p>
            <a:p>
              <a:r>
                <a:rPr lang="en-US" sz="1000" dirty="0" smtClean="0"/>
                <a:t>Beam</a:t>
              </a:r>
            </a:p>
          </p:txBody>
        </p:sp>
      </p:grpSp>
      <p:sp>
        <p:nvSpPr>
          <p:cNvPr id="237" name="Isosceles Triangle 80"/>
          <p:cNvSpPr/>
          <p:nvPr/>
        </p:nvSpPr>
        <p:spPr>
          <a:xfrm rot="10800000" flipH="1" flipV="1">
            <a:off x="1429483" y="4321530"/>
            <a:ext cx="175606" cy="112823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8" name="Group 237"/>
          <p:cNvGrpSpPr/>
          <p:nvPr/>
        </p:nvGrpSpPr>
        <p:grpSpPr>
          <a:xfrm>
            <a:off x="897159" y="3445239"/>
            <a:ext cx="763065" cy="480586"/>
            <a:chOff x="3068062" y="3358158"/>
            <a:chExt cx="763065" cy="480586"/>
          </a:xfrm>
        </p:grpSpPr>
        <p:sp>
          <p:nvSpPr>
            <p:cNvPr id="239" name="Isosceles Triangle 80"/>
            <p:cNvSpPr/>
            <p:nvPr/>
          </p:nvSpPr>
          <p:spPr>
            <a:xfrm flipH="1" flipV="1">
              <a:off x="3166503" y="3725921"/>
              <a:ext cx="175606" cy="112823"/>
            </a:xfrm>
            <a:prstGeom prst="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3068062" y="3358158"/>
              <a:ext cx="7630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err="1" smtClean="0"/>
                <a:t>IoS</a:t>
              </a:r>
              <a:r>
                <a:rPr lang="en-US" sz="1000" dirty="0" smtClean="0"/>
                <a:t> </a:t>
              </a:r>
            </a:p>
            <a:p>
              <a:r>
                <a:rPr lang="en-US" sz="1000" dirty="0" err="1" smtClean="0"/>
                <a:t>Subm</a:t>
              </a:r>
              <a:r>
                <a:rPr lang="en-US" sz="1000" dirty="0" smtClean="0"/>
                <a:t>.</a:t>
              </a:r>
            </a:p>
          </p:txBody>
        </p:sp>
      </p:grpSp>
      <p:sp>
        <p:nvSpPr>
          <p:cNvPr id="241" name="TextBox 240"/>
          <p:cNvSpPr txBox="1"/>
          <p:nvPr/>
        </p:nvSpPr>
        <p:spPr>
          <a:xfrm>
            <a:off x="1346376" y="4377556"/>
            <a:ext cx="9635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IoS</a:t>
            </a:r>
            <a:r>
              <a:rPr lang="en-US" sz="1000" dirty="0" smtClean="0"/>
              <a:t> test stand permit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673478" y="3797774"/>
            <a:ext cx="4844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75MeV</a:t>
            </a:r>
            <a:endParaRPr lang="en-US" sz="800" dirty="0"/>
          </a:p>
        </p:txBody>
      </p:sp>
      <p:sp>
        <p:nvSpPr>
          <p:cNvPr id="242" name="Rectangle 241"/>
          <p:cNvSpPr/>
          <p:nvPr/>
        </p:nvSpPr>
        <p:spPr>
          <a:xfrm>
            <a:off x="6949592" y="3792458"/>
            <a:ext cx="53572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570MeV</a:t>
            </a:r>
            <a:endParaRPr lang="en-US" sz="800" dirty="0"/>
          </a:p>
        </p:txBody>
      </p:sp>
      <p:sp>
        <p:nvSpPr>
          <p:cNvPr id="243" name="Rectangle 242"/>
          <p:cNvSpPr/>
          <p:nvPr/>
        </p:nvSpPr>
        <p:spPr>
          <a:xfrm>
            <a:off x="6034539" y="3794342"/>
            <a:ext cx="53572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570MeV</a:t>
            </a:r>
            <a:endParaRPr lang="en-US" sz="800" dirty="0"/>
          </a:p>
        </p:txBody>
      </p:sp>
      <p:sp>
        <p:nvSpPr>
          <p:cNvPr id="244" name="Rectangle 243"/>
          <p:cNvSpPr/>
          <p:nvPr/>
        </p:nvSpPr>
        <p:spPr>
          <a:xfrm>
            <a:off x="8622904" y="3809982"/>
            <a:ext cx="4860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1.3GeV</a:t>
            </a:r>
            <a:endParaRPr lang="en-US" sz="800" dirty="0"/>
          </a:p>
        </p:txBody>
      </p:sp>
      <p:sp>
        <p:nvSpPr>
          <p:cNvPr id="245" name="Rectangle 244"/>
          <p:cNvSpPr/>
          <p:nvPr/>
        </p:nvSpPr>
        <p:spPr>
          <a:xfrm>
            <a:off x="1414985" y="3806926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75keV</a:t>
            </a:r>
            <a:endParaRPr lang="en-US" sz="800" dirty="0"/>
          </a:p>
        </p:txBody>
      </p:sp>
      <p:sp>
        <p:nvSpPr>
          <p:cNvPr id="246" name="Rectangle 245"/>
          <p:cNvSpPr/>
          <p:nvPr/>
        </p:nvSpPr>
        <p:spPr>
          <a:xfrm>
            <a:off x="3086158" y="3802365"/>
            <a:ext cx="51007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3.7MeV</a:t>
            </a:r>
            <a:endParaRPr lang="en-US" sz="800" dirty="0"/>
          </a:p>
        </p:txBody>
      </p:sp>
      <p:sp>
        <p:nvSpPr>
          <p:cNvPr id="247" name="Rectangle 246"/>
          <p:cNvSpPr/>
          <p:nvPr/>
        </p:nvSpPr>
        <p:spPr>
          <a:xfrm>
            <a:off x="3627428" y="3800852"/>
            <a:ext cx="4844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23MeV</a:t>
            </a:r>
            <a:endParaRPr lang="en-US" sz="800" dirty="0"/>
          </a:p>
        </p:txBody>
      </p:sp>
      <p:cxnSp>
        <p:nvCxnSpPr>
          <p:cNvPr id="248" name="Straight Connector 247"/>
          <p:cNvCxnSpPr/>
          <p:nvPr/>
        </p:nvCxnSpPr>
        <p:spPr>
          <a:xfrm>
            <a:off x="3682183" y="3989183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/>
          <p:nvPr/>
        </p:nvCxnSpPr>
        <p:spPr>
          <a:xfrm>
            <a:off x="3859463" y="3986073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/>
          <p:nvPr/>
        </p:nvCxnSpPr>
        <p:spPr>
          <a:xfrm>
            <a:off x="4220243" y="3992295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/>
          <p:cNvCxnSpPr/>
          <p:nvPr/>
        </p:nvCxnSpPr>
        <p:spPr>
          <a:xfrm>
            <a:off x="4397523" y="3989185"/>
            <a:ext cx="0" cy="92567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0" name="Rectangle 259"/>
          <p:cNvSpPr/>
          <p:nvPr/>
        </p:nvSpPr>
        <p:spPr>
          <a:xfrm>
            <a:off x="7647250" y="3795009"/>
            <a:ext cx="85953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First instr. ready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7931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entagon 60"/>
          <p:cNvSpPr/>
          <p:nvPr/>
        </p:nvSpPr>
        <p:spPr>
          <a:xfrm>
            <a:off x="2383379" y="3826477"/>
            <a:ext cx="6216352" cy="526468"/>
          </a:xfrm>
          <a:prstGeom prst="homePlate">
            <a:avLst>
              <a:gd name="adj" fmla="val 18752"/>
            </a:avLst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900" dirty="0" smtClean="0"/>
              <a:t>Internal review  of quality and consistency</a:t>
            </a:r>
          </a:p>
        </p:txBody>
      </p:sp>
      <p:sp>
        <p:nvSpPr>
          <p:cNvPr id="57" name="Pentagon 56"/>
          <p:cNvSpPr/>
          <p:nvPr/>
        </p:nvSpPr>
        <p:spPr>
          <a:xfrm>
            <a:off x="827584" y="3207912"/>
            <a:ext cx="4648439" cy="526468"/>
          </a:xfrm>
          <a:prstGeom prst="homePlate">
            <a:avLst>
              <a:gd name="adj" fmla="val 18752"/>
            </a:avLst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900" dirty="0" smtClean="0"/>
              <a:t>Update Self Ass.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Activities leading up submission of </a:t>
            </a:r>
            <a:br>
              <a:rPr lang="en-US" dirty="0" smtClean="0"/>
            </a:br>
            <a:r>
              <a:rPr lang="en-US" dirty="0" smtClean="0"/>
              <a:t>Warm LINAC  trial operation </a:t>
            </a:r>
            <a:r>
              <a:rPr lang="en-US" sz="1800" dirty="0" smtClean="0"/>
              <a:t>as </a:t>
            </a:r>
            <a:r>
              <a:rPr lang="en-US" sz="1800" dirty="0"/>
              <a:t>of 2017-08-30</a:t>
            </a:r>
            <a:endParaRPr lang="en-US" dirty="0"/>
          </a:p>
        </p:txBody>
      </p:sp>
      <p:sp>
        <p:nvSpPr>
          <p:cNvPr id="21" name="Isosceles Triangle 20"/>
          <p:cNvSpPr/>
          <p:nvPr/>
        </p:nvSpPr>
        <p:spPr>
          <a:xfrm flipH="1" flipV="1">
            <a:off x="8389858" y="4802333"/>
            <a:ext cx="419746" cy="315333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297403" y="4569737"/>
            <a:ext cx="8930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Submission</a:t>
            </a:r>
          </a:p>
        </p:txBody>
      </p:sp>
      <p:sp>
        <p:nvSpPr>
          <p:cNvPr id="26" name="Pentagon 25"/>
          <p:cNvSpPr/>
          <p:nvPr/>
        </p:nvSpPr>
        <p:spPr>
          <a:xfrm>
            <a:off x="0" y="2589346"/>
            <a:ext cx="4458459" cy="526468"/>
          </a:xfrm>
          <a:prstGeom prst="homePlate">
            <a:avLst>
              <a:gd name="adj" fmla="val 18752"/>
            </a:avLst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900" dirty="0" smtClean="0"/>
              <a:t>Update PSAR  to reflect trial operation </a:t>
            </a:r>
            <a:r>
              <a:rPr lang="en-US" sz="900" u="sng" dirty="0" smtClean="0"/>
              <a:t>and SSM review  comments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-756592" y="5273020"/>
            <a:ext cx="9626424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81689" y="5156950"/>
            <a:ext cx="0" cy="234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458459" y="5163709"/>
            <a:ext cx="0" cy="234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383379" y="5162649"/>
            <a:ext cx="0" cy="2027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-20674" y="4739681"/>
            <a:ext cx="509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ESS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-60497" y="5510238"/>
            <a:ext cx="594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SSM</a:t>
            </a:r>
            <a:endParaRPr lang="en-US" dirty="0"/>
          </a:p>
        </p:txBody>
      </p:sp>
      <p:sp>
        <p:nvSpPr>
          <p:cNvPr id="89" name="Pentagon 88"/>
          <p:cNvSpPr/>
          <p:nvPr/>
        </p:nvSpPr>
        <p:spPr>
          <a:xfrm>
            <a:off x="0" y="2004837"/>
            <a:ext cx="2383379" cy="492053"/>
          </a:xfrm>
          <a:prstGeom prst="homePlate">
            <a:avLst>
              <a:gd name="adj" fmla="val 18752"/>
            </a:avLst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Projects develop </a:t>
            </a:r>
            <a:r>
              <a:rPr lang="en-US" sz="900" smtClean="0"/>
              <a:t>required documentation</a:t>
            </a:r>
            <a:endParaRPr lang="en-US" sz="900" dirty="0" smtClean="0"/>
          </a:p>
        </p:txBody>
      </p:sp>
      <p:cxnSp>
        <p:nvCxnSpPr>
          <p:cNvPr id="72" name="Straight Connector 71"/>
          <p:cNvCxnSpPr/>
          <p:nvPr/>
        </p:nvCxnSpPr>
        <p:spPr>
          <a:xfrm>
            <a:off x="8599731" y="5153684"/>
            <a:ext cx="0" cy="234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562165" y="5153684"/>
            <a:ext cx="0" cy="23430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Pentagon 94"/>
          <p:cNvSpPr/>
          <p:nvPr/>
        </p:nvSpPr>
        <p:spPr>
          <a:xfrm>
            <a:off x="8579469" y="5660147"/>
            <a:ext cx="4284184" cy="504056"/>
          </a:xfrm>
          <a:prstGeom prst="homePlate">
            <a:avLst>
              <a:gd name="adj" fmla="val 18752"/>
            </a:avLst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/>
              <a:t>SSM </a:t>
            </a:r>
          </a:p>
          <a:p>
            <a:r>
              <a:rPr lang="en-US" sz="900" dirty="0" smtClean="0"/>
              <a:t>review</a:t>
            </a:r>
          </a:p>
        </p:txBody>
      </p:sp>
      <p:sp>
        <p:nvSpPr>
          <p:cNvPr id="90" name="Isosceles Triangle 20"/>
          <p:cNvSpPr/>
          <p:nvPr/>
        </p:nvSpPr>
        <p:spPr>
          <a:xfrm flipH="1" flipV="1">
            <a:off x="4284985" y="4792341"/>
            <a:ext cx="282774" cy="199481"/>
          </a:xfrm>
          <a:prstGeom prst="triangl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4193763" y="4381085"/>
            <a:ext cx="716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PSAR</a:t>
            </a:r>
          </a:p>
          <a:p>
            <a:r>
              <a:rPr lang="en-US" sz="1200" dirty="0" smtClean="0"/>
              <a:t>released</a:t>
            </a:r>
          </a:p>
        </p:txBody>
      </p:sp>
      <p:sp>
        <p:nvSpPr>
          <p:cNvPr id="92" name="Isosceles Triangle 20"/>
          <p:cNvSpPr/>
          <p:nvPr/>
        </p:nvSpPr>
        <p:spPr>
          <a:xfrm flipH="1" flipV="1">
            <a:off x="5385398" y="4793643"/>
            <a:ext cx="282774" cy="199481"/>
          </a:xfrm>
          <a:prstGeom prst="triangl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5292080" y="4398820"/>
            <a:ext cx="1665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Self </a:t>
            </a:r>
            <a:r>
              <a:rPr lang="en-US" sz="1200" smtClean="0"/>
              <a:t>assessment released</a:t>
            </a:r>
            <a:endParaRPr lang="en-US" sz="1200" dirty="0" smtClean="0"/>
          </a:p>
        </p:txBody>
      </p:sp>
      <p:sp>
        <p:nvSpPr>
          <p:cNvPr id="94" name="Isosceles Triangle 20"/>
          <p:cNvSpPr/>
          <p:nvPr/>
        </p:nvSpPr>
        <p:spPr>
          <a:xfrm flipH="1" flipV="1">
            <a:off x="2227978" y="4801676"/>
            <a:ext cx="282774" cy="199481"/>
          </a:xfrm>
          <a:prstGeom prst="triangl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2153266" y="4400186"/>
            <a:ext cx="1530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Documentation </a:t>
            </a:r>
          </a:p>
          <a:p>
            <a:r>
              <a:rPr lang="en-US" sz="1200" dirty="0" smtClean="0"/>
              <a:t>Released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567269" y="5387992"/>
            <a:ext cx="8130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March 2018</a:t>
            </a:r>
            <a:endParaRPr lang="en-US" sz="1000" dirty="0"/>
          </a:p>
        </p:txBody>
      </p:sp>
      <p:sp>
        <p:nvSpPr>
          <p:cNvPr id="64" name="TextBox 63"/>
          <p:cNvSpPr txBox="1"/>
          <p:nvPr/>
        </p:nvSpPr>
        <p:spPr>
          <a:xfrm>
            <a:off x="8561305" y="5372137"/>
            <a:ext cx="6623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Apr 2018</a:t>
            </a:r>
            <a:endParaRPr lang="en-US" sz="1000" dirty="0"/>
          </a:p>
        </p:txBody>
      </p:sp>
      <p:sp>
        <p:nvSpPr>
          <p:cNvPr id="65" name="TextBox 64"/>
          <p:cNvSpPr txBox="1"/>
          <p:nvPr/>
        </p:nvSpPr>
        <p:spPr>
          <a:xfrm>
            <a:off x="4408886" y="5387992"/>
            <a:ext cx="667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Feb 2018</a:t>
            </a:r>
            <a:endParaRPr lang="en-US" sz="1000" dirty="0"/>
          </a:p>
        </p:txBody>
      </p:sp>
      <p:sp>
        <p:nvSpPr>
          <p:cNvPr id="69" name="TextBox 68"/>
          <p:cNvSpPr txBox="1"/>
          <p:nvPr/>
        </p:nvSpPr>
        <p:spPr>
          <a:xfrm>
            <a:off x="2341493" y="5368600"/>
            <a:ext cx="6463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Jan 2018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82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Safety review (</a:t>
            </a:r>
            <a:r>
              <a:rPr lang="en-GB" dirty="0" err="1" smtClean="0"/>
              <a:t>säkerhetsgranskning</a:t>
            </a:r>
            <a:r>
              <a:rPr lang="en-GB" dirty="0" smtClean="0"/>
              <a:t>)</a:t>
            </a:r>
            <a:br>
              <a:rPr lang="en-GB" dirty="0" smtClean="0"/>
            </a:br>
            <a:r>
              <a:rPr lang="en-GB" dirty="0" smtClean="0"/>
              <a:t>-an underestimated SSM condition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Document review in the context of SSM-Conditions and SSM-review report</a:t>
            </a:r>
          </a:p>
          <a:p>
            <a:pPr lvl="1"/>
            <a:r>
              <a:rPr lang="en-GB" dirty="0" smtClean="0"/>
              <a:t>Self assessment</a:t>
            </a:r>
          </a:p>
          <a:p>
            <a:pPr lvl="1"/>
            <a:r>
              <a:rPr lang="en-GB" dirty="0" smtClean="0"/>
              <a:t>PSAR</a:t>
            </a:r>
          </a:p>
          <a:p>
            <a:pPr lvl="1"/>
            <a:r>
              <a:rPr lang="en-GB" dirty="0" smtClean="0"/>
              <a:t>Referenced documents</a:t>
            </a:r>
          </a:p>
          <a:p>
            <a:r>
              <a:rPr lang="en-GB" dirty="0" smtClean="0"/>
              <a:t>Need to improve for next submission</a:t>
            </a:r>
          </a:p>
          <a:p>
            <a:pPr lvl="1"/>
            <a:r>
              <a:rPr lang="en-GB" dirty="0" smtClean="0"/>
              <a:t>More time</a:t>
            </a:r>
          </a:p>
          <a:p>
            <a:pPr lvl="1"/>
            <a:r>
              <a:rPr lang="en-GB" dirty="0" smtClean="0"/>
              <a:t>More resources</a:t>
            </a:r>
          </a:p>
          <a:p>
            <a:pPr lvl="1"/>
            <a:r>
              <a:rPr lang="en-GB" dirty="0" smtClean="0"/>
              <a:t>Better quality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75327" y="6491279"/>
            <a:ext cx="1345145" cy="230196"/>
          </a:xfrm>
        </p:spPr>
        <p:txBody>
          <a:bodyPr/>
          <a:lstStyle/>
          <a:p>
            <a:fld id="{551115BC-487E-4422-894C-CB7CD3E79223}" type="slidenum">
              <a:rPr lang="en-GB" sz="800" noProof="0" smtClean="0"/>
              <a:t>13</a:t>
            </a:fld>
            <a:endParaRPr lang="en-GB" sz="800" noProof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7475327" y="6491279"/>
            <a:ext cx="1345145" cy="2301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1115BC-487E-4422-894C-CB7CD3E79223}" type="slidenum">
              <a:rPr lang="sv-SE" sz="800" smtClean="0"/>
              <a:pPr/>
              <a:t>13</a:t>
            </a:fld>
            <a:endParaRPr lang="sv-SE" sz="800" dirty="0"/>
          </a:p>
        </p:txBody>
      </p:sp>
      <p:sp>
        <p:nvSpPr>
          <p:cNvPr id="7" name="Folded Corner 6"/>
          <p:cNvSpPr/>
          <p:nvPr/>
        </p:nvSpPr>
        <p:spPr>
          <a:xfrm>
            <a:off x="5781526" y="4486065"/>
            <a:ext cx="635571" cy="726367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1 order ref.</a:t>
            </a:r>
            <a:endParaRPr lang="en-US" sz="1050" dirty="0"/>
          </a:p>
        </p:txBody>
      </p:sp>
      <p:sp>
        <p:nvSpPr>
          <p:cNvPr id="10" name="Folded Corner 9"/>
          <p:cNvSpPr/>
          <p:nvPr/>
        </p:nvSpPr>
        <p:spPr>
          <a:xfrm>
            <a:off x="5786575" y="5638193"/>
            <a:ext cx="635571" cy="726367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2</a:t>
            </a:r>
            <a:r>
              <a:rPr lang="en-US" sz="1050" dirty="0" smtClean="0"/>
              <a:t> order ref.</a:t>
            </a:r>
            <a:endParaRPr lang="en-US" sz="1050" dirty="0"/>
          </a:p>
        </p:txBody>
      </p:sp>
      <p:sp>
        <p:nvSpPr>
          <p:cNvPr id="11" name="Folded Corner 10"/>
          <p:cNvSpPr/>
          <p:nvPr/>
        </p:nvSpPr>
        <p:spPr>
          <a:xfrm>
            <a:off x="5933926" y="4638465"/>
            <a:ext cx="635571" cy="726367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1 order ref.</a:t>
            </a:r>
            <a:endParaRPr lang="en-US" sz="1050" dirty="0"/>
          </a:p>
        </p:txBody>
      </p:sp>
      <p:sp>
        <p:nvSpPr>
          <p:cNvPr id="12" name="Folded Corner 11"/>
          <p:cNvSpPr/>
          <p:nvPr/>
        </p:nvSpPr>
        <p:spPr>
          <a:xfrm>
            <a:off x="6086326" y="4790865"/>
            <a:ext cx="635571" cy="726367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1 order ref.</a:t>
            </a:r>
            <a:endParaRPr lang="en-US" sz="1050" dirty="0"/>
          </a:p>
        </p:txBody>
      </p:sp>
      <p:sp>
        <p:nvSpPr>
          <p:cNvPr id="14" name="Folded Corner 13"/>
          <p:cNvSpPr/>
          <p:nvPr/>
        </p:nvSpPr>
        <p:spPr>
          <a:xfrm>
            <a:off x="5812395" y="3555702"/>
            <a:ext cx="635571" cy="726367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PSAR</a:t>
            </a:r>
          </a:p>
        </p:txBody>
      </p:sp>
      <p:sp>
        <p:nvSpPr>
          <p:cNvPr id="15" name="Folded Corner 14"/>
          <p:cNvSpPr/>
          <p:nvPr/>
        </p:nvSpPr>
        <p:spPr>
          <a:xfrm>
            <a:off x="5938975" y="5790593"/>
            <a:ext cx="635571" cy="726367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2</a:t>
            </a:r>
            <a:r>
              <a:rPr lang="en-US" sz="1050" dirty="0" smtClean="0"/>
              <a:t> order ref.</a:t>
            </a:r>
            <a:endParaRPr lang="en-US" sz="1050" dirty="0"/>
          </a:p>
        </p:txBody>
      </p:sp>
      <p:sp>
        <p:nvSpPr>
          <p:cNvPr id="16" name="Folded Corner 15"/>
          <p:cNvSpPr/>
          <p:nvPr/>
        </p:nvSpPr>
        <p:spPr>
          <a:xfrm>
            <a:off x="6091375" y="5942993"/>
            <a:ext cx="635571" cy="726367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2</a:t>
            </a:r>
            <a:r>
              <a:rPr lang="en-US" sz="1050" dirty="0" smtClean="0"/>
              <a:t> order ref.</a:t>
            </a:r>
            <a:endParaRPr lang="en-US" sz="1050" dirty="0"/>
          </a:p>
        </p:txBody>
      </p:sp>
      <p:sp>
        <p:nvSpPr>
          <p:cNvPr id="17" name="Folded Corner 16"/>
          <p:cNvSpPr/>
          <p:nvPr/>
        </p:nvSpPr>
        <p:spPr>
          <a:xfrm>
            <a:off x="6793580" y="2480849"/>
            <a:ext cx="635571" cy="726367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Self </a:t>
            </a:r>
            <a:r>
              <a:rPr lang="en-US" sz="1050" dirty="0"/>
              <a:t>A</a:t>
            </a:r>
            <a:r>
              <a:rPr lang="en-US" sz="1050" dirty="0" smtClean="0"/>
              <a:t>ss.</a:t>
            </a:r>
          </a:p>
          <a:p>
            <a:pPr algn="ctr"/>
            <a:r>
              <a:rPr lang="en-US" sz="500" dirty="0"/>
              <a:t>demonstrating fulfillment of conditions</a:t>
            </a:r>
          </a:p>
          <a:p>
            <a:pPr algn="ctr"/>
            <a:endParaRPr lang="en-US" sz="800" dirty="0"/>
          </a:p>
        </p:txBody>
      </p:sp>
      <p:sp>
        <p:nvSpPr>
          <p:cNvPr id="32" name="Folded Corner 31"/>
          <p:cNvSpPr/>
          <p:nvPr/>
        </p:nvSpPr>
        <p:spPr>
          <a:xfrm>
            <a:off x="4941012" y="1813907"/>
            <a:ext cx="635571" cy="726367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SSM</a:t>
            </a:r>
          </a:p>
          <a:p>
            <a:pPr algn="ctr"/>
            <a:r>
              <a:rPr lang="en-US" sz="800" dirty="0" smtClean="0"/>
              <a:t>Conditions</a:t>
            </a:r>
          </a:p>
        </p:txBody>
      </p:sp>
      <p:sp>
        <p:nvSpPr>
          <p:cNvPr id="33" name="Folded Corner 32"/>
          <p:cNvSpPr/>
          <p:nvPr/>
        </p:nvSpPr>
        <p:spPr>
          <a:xfrm>
            <a:off x="8102550" y="1885376"/>
            <a:ext cx="635571" cy="726367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SSM</a:t>
            </a:r>
          </a:p>
          <a:p>
            <a:pPr algn="ctr"/>
            <a:r>
              <a:rPr lang="en-US" sz="900" dirty="0" smtClean="0"/>
              <a:t>Review report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7596336" y="2277051"/>
            <a:ext cx="389877" cy="3087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6130180" y="4295626"/>
            <a:ext cx="6745" cy="1904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Bent Arrow 43"/>
          <p:cNvSpPr/>
          <p:nvPr/>
        </p:nvSpPr>
        <p:spPr>
          <a:xfrm rot="10800000">
            <a:off x="7885713" y="2709074"/>
            <a:ext cx="652265" cy="2448106"/>
          </a:xfrm>
          <a:prstGeom prst="bentArrow">
            <a:avLst>
              <a:gd name="adj1" fmla="val 20199"/>
              <a:gd name="adj2" fmla="val 50000"/>
              <a:gd name="adj3" fmla="val 25967"/>
              <a:gd name="adj4" fmla="val 5002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8" name="Bent Arrow 47"/>
          <p:cNvSpPr/>
          <p:nvPr/>
        </p:nvSpPr>
        <p:spPr>
          <a:xfrm rot="10800000" flipH="1">
            <a:off x="5144024" y="2631554"/>
            <a:ext cx="509973" cy="2480025"/>
          </a:xfrm>
          <a:prstGeom prst="bentArrow">
            <a:avLst>
              <a:gd name="adj1" fmla="val 25000"/>
              <a:gd name="adj2" fmla="val 50000"/>
              <a:gd name="adj3" fmla="val 28848"/>
              <a:gd name="adj4" fmla="val 7115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554747" y="4507717"/>
            <a:ext cx="1087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Applied in design</a:t>
            </a:r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080951" y="4249083"/>
            <a:ext cx="11529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Requests met in revised document</a:t>
            </a:r>
            <a:endParaRPr lang="en-GB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6136925" y="5445224"/>
            <a:ext cx="6745" cy="1904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6243273" y="3151735"/>
            <a:ext cx="389877" cy="3087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461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Licensing managed as a project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Core Team composed of central resources and project representatives</a:t>
            </a:r>
          </a:p>
          <a:p>
            <a:r>
              <a:rPr lang="en-US" smtClean="0"/>
              <a:t>Team meets every week</a:t>
            </a:r>
          </a:p>
          <a:p>
            <a:pPr lvl="1"/>
            <a:r>
              <a:rPr lang="en-US" smtClean="0"/>
              <a:t>Coordinate work to be performed across ESS projects</a:t>
            </a:r>
          </a:p>
          <a:p>
            <a:r>
              <a:rPr lang="en-US" smtClean="0"/>
              <a:t>Licensing not a separate thread </a:t>
            </a:r>
          </a:p>
          <a:p>
            <a:pPr lvl="1"/>
            <a:r>
              <a:rPr lang="en-US" smtClean="0"/>
              <a:t>integrated part of “normal“ project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14</a:t>
            </a:fld>
            <a:endParaRPr lang="en-GB" noProof="0"/>
          </a:p>
        </p:txBody>
      </p:sp>
      <p:grpSp>
        <p:nvGrpSpPr>
          <p:cNvPr id="28" name="Group 27"/>
          <p:cNvGrpSpPr/>
          <p:nvPr/>
        </p:nvGrpSpPr>
        <p:grpSpPr>
          <a:xfrm>
            <a:off x="4631918" y="2006917"/>
            <a:ext cx="4116546" cy="3942363"/>
            <a:chOff x="2480030" y="1879006"/>
            <a:chExt cx="4116546" cy="3942363"/>
          </a:xfrm>
        </p:grpSpPr>
        <p:sp>
          <p:nvSpPr>
            <p:cNvPr id="6" name="Freeform 5"/>
            <p:cNvSpPr/>
            <p:nvPr/>
          </p:nvSpPr>
          <p:spPr>
            <a:xfrm>
              <a:off x="3205477" y="2551458"/>
              <a:ext cx="2448272" cy="2520108"/>
            </a:xfrm>
            <a:custGeom>
              <a:avLst/>
              <a:gdLst>
                <a:gd name="connsiteX0" fmla="*/ 0 w 2510495"/>
                <a:gd name="connsiteY0" fmla="*/ 1255248 h 2510495"/>
                <a:gd name="connsiteX1" fmla="*/ 1255248 w 2510495"/>
                <a:gd name="connsiteY1" fmla="*/ 0 h 2510495"/>
                <a:gd name="connsiteX2" fmla="*/ 2510496 w 2510495"/>
                <a:gd name="connsiteY2" fmla="*/ 1255248 h 2510495"/>
                <a:gd name="connsiteX3" fmla="*/ 1255248 w 2510495"/>
                <a:gd name="connsiteY3" fmla="*/ 2510496 h 2510495"/>
                <a:gd name="connsiteX4" fmla="*/ 0 w 2510495"/>
                <a:gd name="connsiteY4" fmla="*/ 1255248 h 2510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10495" h="2510495">
                  <a:moveTo>
                    <a:pt x="0" y="1255248"/>
                  </a:moveTo>
                  <a:cubicBezTo>
                    <a:pt x="0" y="561994"/>
                    <a:pt x="561994" y="0"/>
                    <a:pt x="1255248" y="0"/>
                  </a:cubicBezTo>
                  <a:cubicBezTo>
                    <a:pt x="1948502" y="0"/>
                    <a:pt x="2510496" y="561994"/>
                    <a:pt x="2510496" y="1255248"/>
                  </a:cubicBezTo>
                  <a:cubicBezTo>
                    <a:pt x="2510496" y="1948502"/>
                    <a:pt x="1948502" y="2510496"/>
                    <a:pt x="1255248" y="2510496"/>
                  </a:cubicBezTo>
                  <a:cubicBezTo>
                    <a:pt x="561994" y="2510496"/>
                    <a:pt x="0" y="1948502"/>
                    <a:pt x="0" y="1255248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382893" tIns="382893" rIns="382893" bIns="382893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smtClean="0"/>
                <a:t>Licensing project core team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smtClean="0"/>
                <a:t>One member from each Project/division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200" smtClean="0"/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smtClean="0"/>
                <a:t>Johan 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smtClean="0"/>
                <a:t>Project manager</a:t>
              </a:r>
              <a:endParaRPr lang="en-US" sz="1200" kern="1200"/>
            </a:p>
          </p:txBody>
        </p:sp>
        <p:sp>
          <p:nvSpPr>
            <p:cNvPr id="7" name="Freeform 6"/>
            <p:cNvSpPr/>
            <p:nvPr/>
          </p:nvSpPr>
          <p:spPr>
            <a:xfrm>
              <a:off x="3366023" y="1932278"/>
              <a:ext cx="987102" cy="987102"/>
            </a:xfrm>
            <a:custGeom>
              <a:avLst/>
              <a:gdLst>
                <a:gd name="connsiteX0" fmla="*/ 0 w 1255247"/>
                <a:gd name="connsiteY0" fmla="*/ 627624 h 1255247"/>
                <a:gd name="connsiteX1" fmla="*/ 627624 w 1255247"/>
                <a:gd name="connsiteY1" fmla="*/ 0 h 1255247"/>
                <a:gd name="connsiteX2" fmla="*/ 1255248 w 1255247"/>
                <a:gd name="connsiteY2" fmla="*/ 627624 h 1255247"/>
                <a:gd name="connsiteX3" fmla="*/ 627624 w 1255247"/>
                <a:gd name="connsiteY3" fmla="*/ 1255248 h 1255247"/>
                <a:gd name="connsiteX4" fmla="*/ 0 w 1255247"/>
                <a:gd name="connsiteY4" fmla="*/ 627624 h 1255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5247" h="1255247">
                  <a:moveTo>
                    <a:pt x="0" y="627624"/>
                  </a:moveTo>
                  <a:cubicBezTo>
                    <a:pt x="0" y="280997"/>
                    <a:pt x="280997" y="0"/>
                    <a:pt x="627624" y="0"/>
                  </a:cubicBezTo>
                  <a:cubicBezTo>
                    <a:pt x="974251" y="0"/>
                    <a:pt x="1255248" y="280997"/>
                    <a:pt x="1255248" y="627624"/>
                  </a:cubicBezTo>
                  <a:cubicBezTo>
                    <a:pt x="1255248" y="974251"/>
                    <a:pt x="974251" y="1255248"/>
                    <a:pt x="627624" y="1255248"/>
                  </a:cubicBezTo>
                  <a:cubicBezTo>
                    <a:pt x="280997" y="1255248"/>
                    <a:pt x="0" y="974251"/>
                    <a:pt x="0" y="627624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96527" tIns="196527" rIns="196527" bIns="196527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smtClean="0"/>
                <a:t>Per N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smtClean="0"/>
                <a:t>Target Sub-project</a:t>
              </a:r>
              <a:endParaRPr lang="en-US" sz="1000" kern="1200"/>
            </a:p>
          </p:txBody>
        </p:sp>
        <p:sp>
          <p:nvSpPr>
            <p:cNvPr id="8" name="Freeform 7"/>
            <p:cNvSpPr/>
            <p:nvPr/>
          </p:nvSpPr>
          <p:spPr>
            <a:xfrm>
              <a:off x="5251100" y="2450957"/>
              <a:ext cx="944206" cy="944206"/>
            </a:xfrm>
            <a:custGeom>
              <a:avLst/>
              <a:gdLst>
                <a:gd name="connsiteX0" fmla="*/ 0 w 1255247"/>
                <a:gd name="connsiteY0" fmla="*/ 627624 h 1255247"/>
                <a:gd name="connsiteX1" fmla="*/ 627624 w 1255247"/>
                <a:gd name="connsiteY1" fmla="*/ 0 h 1255247"/>
                <a:gd name="connsiteX2" fmla="*/ 1255248 w 1255247"/>
                <a:gd name="connsiteY2" fmla="*/ 627624 h 1255247"/>
                <a:gd name="connsiteX3" fmla="*/ 627624 w 1255247"/>
                <a:gd name="connsiteY3" fmla="*/ 1255248 h 1255247"/>
                <a:gd name="connsiteX4" fmla="*/ 0 w 1255247"/>
                <a:gd name="connsiteY4" fmla="*/ 627624 h 1255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5247" h="1255247">
                  <a:moveTo>
                    <a:pt x="0" y="627624"/>
                  </a:moveTo>
                  <a:cubicBezTo>
                    <a:pt x="0" y="280997"/>
                    <a:pt x="280997" y="0"/>
                    <a:pt x="627624" y="0"/>
                  </a:cubicBezTo>
                  <a:cubicBezTo>
                    <a:pt x="974251" y="0"/>
                    <a:pt x="1255248" y="280997"/>
                    <a:pt x="1255248" y="627624"/>
                  </a:cubicBezTo>
                  <a:cubicBezTo>
                    <a:pt x="1255248" y="974251"/>
                    <a:pt x="974251" y="1255248"/>
                    <a:pt x="627624" y="1255248"/>
                  </a:cubicBezTo>
                  <a:cubicBezTo>
                    <a:pt x="280997" y="1255248"/>
                    <a:pt x="0" y="974251"/>
                    <a:pt x="0" y="627624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96527" tIns="196527" rIns="196527" bIns="196527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smtClean="0"/>
                <a:t>Peter S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smtClean="0"/>
                <a:t>NSS Sub-project</a:t>
              </a:r>
              <a:endParaRPr lang="en-US" sz="1000" kern="1200"/>
            </a:p>
          </p:txBody>
        </p:sp>
        <p:sp>
          <p:nvSpPr>
            <p:cNvPr id="9" name="Freeform 8"/>
            <p:cNvSpPr/>
            <p:nvPr/>
          </p:nvSpPr>
          <p:spPr>
            <a:xfrm>
              <a:off x="5370309" y="3441882"/>
              <a:ext cx="987102" cy="987102"/>
            </a:xfrm>
            <a:custGeom>
              <a:avLst/>
              <a:gdLst>
                <a:gd name="connsiteX0" fmla="*/ 0 w 1255247"/>
                <a:gd name="connsiteY0" fmla="*/ 627624 h 1255247"/>
                <a:gd name="connsiteX1" fmla="*/ 627624 w 1255247"/>
                <a:gd name="connsiteY1" fmla="*/ 0 h 1255247"/>
                <a:gd name="connsiteX2" fmla="*/ 1255248 w 1255247"/>
                <a:gd name="connsiteY2" fmla="*/ 627624 h 1255247"/>
                <a:gd name="connsiteX3" fmla="*/ 627624 w 1255247"/>
                <a:gd name="connsiteY3" fmla="*/ 1255248 h 1255247"/>
                <a:gd name="connsiteX4" fmla="*/ 0 w 1255247"/>
                <a:gd name="connsiteY4" fmla="*/ 627624 h 1255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5247" h="1255247">
                  <a:moveTo>
                    <a:pt x="0" y="627624"/>
                  </a:moveTo>
                  <a:cubicBezTo>
                    <a:pt x="0" y="280997"/>
                    <a:pt x="280997" y="0"/>
                    <a:pt x="627624" y="0"/>
                  </a:cubicBezTo>
                  <a:cubicBezTo>
                    <a:pt x="974251" y="0"/>
                    <a:pt x="1255248" y="280997"/>
                    <a:pt x="1255248" y="627624"/>
                  </a:cubicBezTo>
                  <a:cubicBezTo>
                    <a:pt x="1255248" y="974251"/>
                    <a:pt x="974251" y="1255248"/>
                    <a:pt x="627624" y="1255248"/>
                  </a:cubicBezTo>
                  <a:cubicBezTo>
                    <a:pt x="280997" y="1255248"/>
                    <a:pt x="0" y="974251"/>
                    <a:pt x="0" y="627624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96527" tIns="196527" rIns="196527" bIns="196527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smtClean="0"/>
                <a:t>Peter J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smtClean="0"/>
                <a:t>ESH Sub-project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4889070" y="4472513"/>
              <a:ext cx="1013109" cy="1013109"/>
            </a:xfrm>
            <a:custGeom>
              <a:avLst/>
              <a:gdLst>
                <a:gd name="connsiteX0" fmla="*/ 0 w 1255247"/>
                <a:gd name="connsiteY0" fmla="*/ 627624 h 1255247"/>
                <a:gd name="connsiteX1" fmla="*/ 627624 w 1255247"/>
                <a:gd name="connsiteY1" fmla="*/ 0 h 1255247"/>
                <a:gd name="connsiteX2" fmla="*/ 1255248 w 1255247"/>
                <a:gd name="connsiteY2" fmla="*/ 627624 h 1255247"/>
                <a:gd name="connsiteX3" fmla="*/ 627624 w 1255247"/>
                <a:gd name="connsiteY3" fmla="*/ 1255248 h 1255247"/>
                <a:gd name="connsiteX4" fmla="*/ 0 w 1255247"/>
                <a:gd name="connsiteY4" fmla="*/ 627624 h 1255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5247" h="1255247">
                  <a:moveTo>
                    <a:pt x="0" y="627624"/>
                  </a:moveTo>
                  <a:cubicBezTo>
                    <a:pt x="0" y="280997"/>
                    <a:pt x="280997" y="0"/>
                    <a:pt x="627624" y="0"/>
                  </a:cubicBezTo>
                  <a:cubicBezTo>
                    <a:pt x="974251" y="0"/>
                    <a:pt x="1255248" y="280997"/>
                    <a:pt x="1255248" y="627624"/>
                  </a:cubicBezTo>
                  <a:cubicBezTo>
                    <a:pt x="1255248" y="974251"/>
                    <a:pt x="974251" y="1255248"/>
                    <a:pt x="627624" y="1255248"/>
                  </a:cubicBezTo>
                  <a:cubicBezTo>
                    <a:pt x="280997" y="1255248"/>
                    <a:pt x="0" y="974251"/>
                    <a:pt x="0" y="627624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96527" tIns="196527" rIns="196527" bIns="196527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err="1" smtClean="0"/>
                <a:t>Lali</a:t>
              </a:r>
              <a:endParaRPr lang="en-US" sz="1000" b="1" kern="1200" smtClean="0"/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smtClean="0"/>
                <a:t> </a:t>
              </a:r>
              <a:r>
                <a:rPr lang="en-US" sz="1000" kern="1200" err="1" smtClean="0"/>
                <a:t>Acc</a:t>
              </a:r>
              <a:r>
                <a:rPr lang="en-US" sz="1000" kern="1200" smtClean="0"/>
                <a:t> Sub-project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3859574" y="4796645"/>
              <a:ext cx="1024724" cy="1024724"/>
            </a:xfrm>
            <a:custGeom>
              <a:avLst/>
              <a:gdLst>
                <a:gd name="connsiteX0" fmla="*/ 0 w 1255247"/>
                <a:gd name="connsiteY0" fmla="*/ 627624 h 1255247"/>
                <a:gd name="connsiteX1" fmla="*/ 627624 w 1255247"/>
                <a:gd name="connsiteY1" fmla="*/ 0 h 1255247"/>
                <a:gd name="connsiteX2" fmla="*/ 1255248 w 1255247"/>
                <a:gd name="connsiteY2" fmla="*/ 627624 h 1255247"/>
                <a:gd name="connsiteX3" fmla="*/ 627624 w 1255247"/>
                <a:gd name="connsiteY3" fmla="*/ 1255248 h 1255247"/>
                <a:gd name="connsiteX4" fmla="*/ 0 w 1255247"/>
                <a:gd name="connsiteY4" fmla="*/ 627624 h 1255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5247" h="1255247">
                  <a:moveTo>
                    <a:pt x="0" y="627624"/>
                  </a:moveTo>
                  <a:cubicBezTo>
                    <a:pt x="0" y="280997"/>
                    <a:pt x="280997" y="0"/>
                    <a:pt x="627624" y="0"/>
                  </a:cubicBezTo>
                  <a:cubicBezTo>
                    <a:pt x="974251" y="0"/>
                    <a:pt x="1255248" y="280997"/>
                    <a:pt x="1255248" y="627624"/>
                  </a:cubicBezTo>
                  <a:cubicBezTo>
                    <a:pt x="1255248" y="974251"/>
                    <a:pt x="974251" y="1255248"/>
                    <a:pt x="627624" y="1255248"/>
                  </a:cubicBezTo>
                  <a:cubicBezTo>
                    <a:pt x="280997" y="1255248"/>
                    <a:pt x="0" y="974251"/>
                    <a:pt x="0" y="627624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96527" tIns="196527" rIns="196527" bIns="196527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smtClean="0"/>
                <a:t>Mikael J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smtClean="0"/>
                <a:t>Admin &amp; </a:t>
              </a:r>
              <a:r>
                <a:rPr lang="en-US" sz="1000" kern="1200" err="1" smtClean="0"/>
                <a:t>Proj</a:t>
              </a:r>
              <a:r>
                <a:rPr lang="en-US" sz="1000" kern="1200" smtClean="0"/>
                <a:t>. Man. Sub-project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2841651" y="4483335"/>
              <a:ext cx="1025666" cy="1025666"/>
            </a:xfrm>
            <a:custGeom>
              <a:avLst/>
              <a:gdLst>
                <a:gd name="connsiteX0" fmla="*/ 0 w 1255247"/>
                <a:gd name="connsiteY0" fmla="*/ 627624 h 1255247"/>
                <a:gd name="connsiteX1" fmla="*/ 627624 w 1255247"/>
                <a:gd name="connsiteY1" fmla="*/ 0 h 1255247"/>
                <a:gd name="connsiteX2" fmla="*/ 1255248 w 1255247"/>
                <a:gd name="connsiteY2" fmla="*/ 627624 h 1255247"/>
                <a:gd name="connsiteX3" fmla="*/ 627624 w 1255247"/>
                <a:gd name="connsiteY3" fmla="*/ 1255248 h 1255247"/>
                <a:gd name="connsiteX4" fmla="*/ 0 w 1255247"/>
                <a:gd name="connsiteY4" fmla="*/ 627624 h 1255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5247" h="1255247">
                  <a:moveTo>
                    <a:pt x="0" y="627624"/>
                  </a:moveTo>
                  <a:cubicBezTo>
                    <a:pt x="0" y="280997"/>
                    <a:pt x="280997" y="0"/>
                    <a:pt x="627624" y="0"/>
                  </a:cubicBezTo>
                  <a:cubicBezTo>
                    <a:pt x="974251" y="0"/>
                    <a:pt x="1255248" y="280997"/>
                    <a:pt x="1255248" y="627624"/>
                  </a:cubicBezTo>
                  <a:cubicBezTo>
                    <a:pt x="1255248" y="974251"/>
                    <a:pt x="974251" y="1255248"/>
                    <a:pt x="627624" y="1255248"/>
                  </a:cubicBezTo>
                  <a:cubicBezTo>
                    <a:pt x="280997" y="1255248"/>
                    <a:pt x="0" y="974251"/>
                    <a:pt x="0" y="627624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96527" tIns="196527" rIns="196527" bIns="196527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smtClean="0"/>
                <a:t>Henrik C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smtClean="0"/>
                <a:t>ICS Sub-project</a:t>
              </a:r>
              <a:endParaRPr lang="en-US" sz="1000" kern="120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2480030" y="3574075"/>
              <a:ext cx="947386" cy="947386"/>
            </a:xfrm>
            <a:custGeom>
              <a:avLst/>
              <a:gdLst>
                <a:gd name="connsiteX0" fmla="*/ 0 w 1255247"/>
                <a:gd name="connsiteY0" fmla="*/ 627624 h 1255247"/>
                <a:gd name="connsiteX1" fmla="*/ 627624 w 1255247"/>
                <a:gd name="connsiteY1" fmla="*/ 0 h 1255247"/>
                <a:gd name="connsiteX2" fmla="*/ 1255248 w 1255247"/>
                <a:gd name="connsiteY2" fmla="*/ 627624 h 1255247"/>
                <a:gd name="connsiteX3" fmla="*/ 627624 w 1255247"/>
                <a:gd name="connsiteY3" fmla="*/ 1255248 h 1255247"/>
                <a:gd name="connsiteX4" fmla="*/ 0 w 1255247"/>
                <a:gd name="connsiteY4" fmla="*/ 627624 h 1255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5247" h="1255247">
                  <a:moveTo>
                    <a:pt x="0" y="627624"/>
                  </a:moveTo>
                  <a:cubicBezTo>
                    <a:pt x="0" y="280997"/>
                    <a:pt x="280997" y="0"/>
                    <a:pt x="627624" y="0"/>
                  </a:cubicBezTo>
                  <a:cubicBezTo>
                    <a:pt x="974251" y="0"/>
                    <a:pt x="1255248" y="280997"/>
                    <a:pt x="1255248" y="627624"/>
                  </a:cubicBezTo>
                  <a:cubicBezTo>
                    <a:pt x="1255248" y="974251"/>
                    <a:pt x="974251" y="1255248"/>
                    <a:pt x="627624" y="1255248"/>
                  </a:cubicBezTo>
                  <a:cubicBezTo>
                    <a:pt x="280997" y="1255248"/>
                    <a:pt x="0" y="974251"/>
                    <a:pt x="0" y="627624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96527" tIns="196527" rIns="196527" bIns="196527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 smtClean="0"/>
                <a:t>Francois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Systems </a:t>
              </a:r>
              <a:r>
                <a:rPr lang="en-US" sz="1000" kern="1200" dirty="0" err="1" smtClean="0"/>
                <a:t>eng.</a:t>
              </a:r>
              <a:endParaRPr lang="en-US" sz="1000" kern="1200" dirty="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2593577" y="2570025"/>
              <a:ext cx="959880" cy="959880"/>
            </a:xfrm>
            <a:custGeom>
              <a:avLst/>
              <a:gdLst>
                <a:gd name="connsiteX0" fmla="*/ 0 w 1255247"/>
                <a:gd name="connsiteY0" fmla="*/ 627624 h 1255247"/>
                <a:gd name="connsiteX1" fmla="*/ 627624 w 1255247"/>
                <a:gd name="connsiteY1" fmla="*/ 0 h 1255247"/>
                <a:gd name="connsiteX2" fmla="*/ 1255248 w 1255247"/>
                <a:gd name="connsiteY2" fmla="*/ 627624 h 1255247"/>
                <a:gd name="connsiteX3" fmla="*/ 627624 w 1255247"/>
                <a:gd name="connsiteY3" fmla="*/ 1255248 h 1255247"/>
                <a:gd name="connsiteX4" fmla="*/ 0 w 1255247"/>
                <a:gd name="connsiteY4" fmla="*/ 627624 h 1255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5247" h="1255247">
                  <a:moveTo>
                    <a:pt x="0" y="627624"/>
                  </a:moveTo>
                  <a:cubicBezTo>
                    <a:pt x="0" y="280997"/>
                    <a:pt x="280997" y="0"/>
                    <a:pt x="627624" y="0"/>
                  </a:cubicBezTo>
                  <a:cubicBezTo>
                    <a:pt x="974251" y="0"/>
                    <a:pt x="1255248" y="280997"/>
                    <a:pt x="1255248" y="627624"/>
                  </a:cubicBezTo>
                  <a:cubicBezTo>
                    <a:pt x="1255248" y="974251"/>
                    <a:pt x="974251" y="1255248"/>
                    <a:pt x="627624" y="1255248"/>
                  </a:cubicBezTo>
                  <a:cubicBezTo>
                    <a:pt x="280997" y="1255248"/>
                    <a:pt x="0" y="974251"/>
                    <a:pt x="0" y="627624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96527" tIns="196527" rIns="196527" bIns="196527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smtClean="0"/>
                <a:t>Carl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smtClean="0"/>
                <a:t>Q Sub-project</a:t>
              </a:r>
              <a:endParaRPr lang="en-US" sz="1000" kern="1200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6047647" y="3332442"/>
              <a:ext cx="334238" cy="334238"/>
              <a:chOff x="1852266" y="1635357"/>
              <a:chExt cx="1255247" cy="1255247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1852266" y="1635357"/>
                <a:ext cx="1255247" cy="1255247"/>
              </a:xfrm>
              <a:prstGeom prst="ellipse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</p:sp>
          <p:sp>
            <p:nvSpPr>
              <p:cNvPr id="17" name="Oval 4"/>
              <p:cNvSpPr/>
              <p:nvPr/>
            </p:nvSpPr>
            <p:spPr>
              <a:xfrm>
                <a:off x="2036093" y="1819184"/>
                <a:ext cx="887593" cy="8875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000" kern="120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262338" y="3953855"/>
              <a:ext cx="334238" cy="334238"/>
              <a:chOff x="1852266" y="1635357"/>
              <a:chExt cx="1255247" cy="1255247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852266" y="1635357"/>
                <a:ext cx="1255247" cy="1255247"/>
              </a:xfrm>
              <a:prstGeom prst="ellipse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</p:sp>
          <p:sp>
            <p:nvSpPr>
              <p:cNvPr id="20" name="Oval 4"/>
              <p:cNvSpPr/>
              <p:nvPr/>
            </p:nvSpPr>
            <p:spPr>
              <a:xfrm>
                <a:off x="2036093" y="1819184"/>
                <a:ext cx="887593" cy="8875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000" kern="120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5998699" y="4228490"/>
              <a:ext cx="334238" cy="334238"/>
              <a:chOff x="1852266" y="1635357"/>
              <a:chExt cx="1255247" cy="1255247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1852266" y="1635357"/>
                <a:ext cx="1255247" cy="1255247"/>
              </a:xfrm>
              <a:prstGeom prst="ellipse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</p:sp>
          <p:sp>
            <p:nvSpPr>
              <p:cNvPr id="23" name="Oval 4"/>
              <p:cNvSpPr/>
              <p:nvPr/>
            </p:nvSpPr>
            <p:spPr>
              <a:xfrm>
                <a:off x="2036093" y="1819184"/>
                <a:ext cx="887593" cy="8875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000" kern="120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6252853" y="3588333"/>
              <a:ext cx="334238" cy="334238"/>
              <a:chOff x="1852266" y="1635357"/>
              <a:chExt cx="1255247" cy="1255247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1852266" y="1635357"/>
                <a:ext cx="1255247" cy="1255247"/>
              </a:xfrm>
              <a:prstGeom prst="ellipse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</p:sp>
          <p:sp>
            <p:nvSpPr>
              <p:cNvPr id="26" name="Oval 4"/>
              <p:cNvSpPr/>
              <p:nvPr/>
            </p:nvSpPr>
            <p:spPr>
              <a:xfrm>
                <a:off x="2036093" y="1819184"/>
                <a:ext cx="887593" cy="8875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000" kern="1200"/>
              </a:p>
            </p:txBody>
          </p:sp>
        </p:grpSp>
        <p:sp>
          <p:nvSpPr>
            <p:cNvPr id="27" name="Freeform 26"/>
            <p:cNvSpPr/>
            <p:nvPr/>
          </p:nvSpPr>
          <p:spPr>
            <a:xfrm>
              <a:off x="4399656" y="1879006"/>
              <a:ext cx="970653" cy="970653"/>
            </a:xfrm>
            <a:custGeom>
              <a:avLst/>
              <a:gdLst>
                <a:gd name="connsiteX0" fmla="*/ 0 w 1255247"/>
                <a:gd name="connsiteY0" fmla="*/ 627624 h 1255247"/>
                <a:gd name="connsiteX1" fmla="*/ 627624 w 1255247"/>
                <a:gd name="connsiteY1" fmla="*/ 0 h 1255247"/>
                <a:gd name="connsiteX2" fmla="*/ 1255248 w 1255247"/>
                <a:gd name="connsiteY2" fmla="*/ 627624 h 1255247"/>
                <a:gd name="connsiteX3" fmla="*/ 627624 w 1255247"/>
                <a:gd name="connsiteY3" fmla="*/ 1255248 h 1255247"/>
                <a:gd name="connsiteX4" fmla="*/ 0 w 1255247"/>
                <a:gd name="connsiteY4" fmla="*/ 627624 h 1255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5247" h="1255247">
                  <a:moveTo>
                    <a:pt x="0" y="627624"/>
                  </a:moveTo>
                  <a:cubicBezTo>
                    <a:pt x="0" y="280997"/>
                    <a:pt x="280997" y="0"/>
                    <a:pt x="627624" y="0"/>
                  </a:cubicBezTo>
                  <a:cubicBezTo>
                    <a:pt x="974251" y="0"/>
                    <a:pt x="1255248" y="280997"/>
                    <a:pt x="1255248" y="627624"/>
                  </a:cubicBezTo>
                  <a:cubicBezTo>
                    <a:pt x="1255248" y="974251"/>
                    <a:pt x="974251" y="1255248"/>
                    <a:pt x="627624" y="1255248"/>
                  </a:cubicBezTo>
                  <a:cubicBezTo>
                    <a:pt x="280997" y="1255248"/>
                    <a:pt x="0" y="974251"/>
                    <a:pt x="0" y="627624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96527" tIns="196527" rIns="196527" bIns="196527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smtClean="0"/>
                <a:t>Michael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smtClean="0"/>
                <a:t>CF Sub-project</a:t>
              </a:r>
              <a:endParaRPr lang="en-US" sz="10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112029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Confluence web space to share and track information and activities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15</a:t>
            </a:fld>
            <a:endParaRPr lang="en-GB" noProof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869">
            <a:off x="683053" y="1652989"/>
            <a:ext cx="7369968" cy="4907975"/>
          </a:xfrm>
          <a:prstGeom prst="rect">
            <a:avLst/>
          </a:prstGeom>
          <a:effectLst>
            <a:outerShdw blurRad="50800" dist="50800" dir="54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130206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 ahead </a:t>
            </a:r>
            <a:r>
              <a:rPr lang="is-IS" dirty="0" smtClean="0"/>
              <a:t>…...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Apply the classification rules</a:t>
            </a:r>
          </a:p>
          <a:p>
            <a:pPr lvl="1"/>
            <a:r>
              <a:rPr lang="en-GB" dirty="0" smtClean="0"/>
              <a:t>Result of applying will form part of next submission</a:t>
            </a:r>
          </a:p>
          <a:p>
            <a:r>
              <a:rPr lang="en-GB" dirty="0" smtClean="0"/>
              <a:t>Continue to develop procedures for Information security and increase maturity level</a:t>
            </a:r>
          </a:p>
          <a:p>
            <a:r>
              <a:rPr lang="en-GB" dirty="0" smtClean="0"/>
              <a:t>Be prepared to answer questions from SSM</a:t>
            </a:r>
          </a:p>
          <a:p>
            <a:r>
              <a:rPr lang="en-GB" dirty="0" smtClean="0"/>
              <a:t>Changing WP schedules continue to be a challenge  -better planning, more short term milestones</a:t>
            </a:r>
          </a:p>
          <a:p>
            <a:r>
              <a:rPr lang="en-GB" dirty="0" smtClean="0"/>
              <a:t>Licensing (safety) is now more integrated to project work but still “too many undiscovered islands”– increase awareness of PM and WPs</a:t>
            </a:r>
          </a:p>
          <a:p>
            <a:r>
              <a:rPr lang="en-GB" dirty="0" smtClean="0"/>
              <a:t>Increase “review” effort to meet SSM expectations</a:t>
            </a:r>
            <a:r>
              <a:rPr lang="en-GB" dirty="0"/>
              <a:t> </a:t>
            </a:r>
            <a:r>
              <a:rPr lang="en-GB" dirty="0" smtClean="0"/>
              <a:t>–they will not continue to act as our QA</a:t>
            </a:r>
          </a:p>
          <a:p>
            <a:endParaRPr lang="en-GB" dirty="0" smtClean="0"/>
          </a:p>
          <a:p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11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Presentation 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Installation permit overview</a:t>
            </a:r>
          </a:p>
          <a:p>
            <a:r>
              <a:rPr lang="en-GB" dirty="0" smtClean="0"/>
              <a:t>Licensing program outlook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561649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/>
          </p:nvPr>
        </p:nvGraphicFramePr>
        <p:xfrm>
          <a:off x="107504" y="764704"/>
          <a:ext cx="871296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11960" y="3588113"/>
            <a:ext cx="507541" cy="9930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Installation permit overview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902464" y="4794250"/>
          <a:ext cx="7123048" cy="1972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</a:t>
            </a:fld>
            <a:endParaRPr lang="en-GB" noProof="0"/>
          </a:p>
        </p:txBody>
      </p:sp>
      <p:sp>
        <p:nvSpPr>
          <p:cNvPr id="34" name="TextBox 33"/>
          <p:cNvSpPr txBox="1"/>
          <p:nvPr/>
        </p:nvSpPr>
        <p:spPr>
          <a:xfrm>
            <a:off x="395536" y="1916832"/>
            <a:ext cx="1926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ESS project phases</a:t>
            </a:r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51520" y="6352143"/>
            <a:ext cx="3100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SSM stepwise licensing process</a:t>
            </a:r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57200" y="4653136"/>
            <a:ext cx="8280920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744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‘Installation permit’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5259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Application sent </a:t>
            </a:r>
            <a:r>
              <a:rPr lang="en-GB" dirty="0"/>
              <a:t>to SSM in May </a:t>
            </a:r>
            <a:r>
              <a:rPr lang="en-GB" dirty="0" smtClean="0"/>
              <a:t>2016 covering installation </a:t>
            </a:r>
            <a:r>
              <a:rPr lang="en-GB" u="sng" dirty="0" smtClean="0"/>
              <a:t>and</a:t>
            </a:r>
            <a:r>
              <a:rPr lang="en-GB" dirty="0" smtClean="0"/>
              <a:t> trial operation of Warm LINAC</a:t>
            </a:r>
          </a:p>
          <a:p>
            <a:r>
              <a:rPr lang="en-GB" dirty="0" smtClean="0"/>
              <a:t>Significant number of requests for additional information</a:t>
            </a:r>
            <a:endParaRPr lang="en-GB" dirty="0"/>
          </a:p>
          <a:p>
            <a:r>
              <a:rPr lang="en-GB" dirty="0" smtClean="0"/>
              <a:t>Delivery </a:t>
            </a:r>
            <a:r>
              <a:rPr lang="en-GB" dirty="0"/>
              <a:t>of additional documentation completed 3</a:t>
            </a:r>
            <a:r>
              <a:rPr lang="en-GB" baseline="30000" dirty="0"/>
              <a:t>rd</a:t>
            </a:r>
            <a:r>
              <a:rPr lang="en-GB" dirty="0"/>
              <a:t> March </a:t>
            </a:r>
            <a:r>
              <a:rPr lang="en-GB" dirty="0" smtClean="0"/>
              <a:t>2017</a:t>
            </a:r>
            <a:endParaRPr lang="en-GB" dirty="0"/>
          </a:p>
          <a:p>
            <a:r>
              <a:rPr lang="en-GB" dirty="0" smtClean="0"/>
              <a:t>Trial operation review on hold pending installation review</a:t>
            </a:r>
            <a:br>
              <a:rPr lang="en-GB" dirty="0" smtClean="0"/>
            </a:br>
            <a:r>
              <a:rPr lang="en-GB" dirty="0"/>
              <a:t> </a:t>
            </a:r>
          </a:p>
          <a:p>
            <a:r>
              <a:rPr lang="en-GB" dirty="0" smtClean="0"/>
              <a:t>New plan for trial operation agreed with SSM May 2017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082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Conditional Permit received 30 June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To install devices intended to generate ionizing radiation</a:t>
            </a:r>
          </a:p>
          <a:p>
            <a:r>
              <a:rPr lang="en-GB" dirty="0" smtClean="0"/>
              <a:t>Cover Accelerator, Klystron, and Target buildings</a:t>
            </a:r>
          </a:p>
          <a:p>
            <a:pPr lvl="1"/>
            <a:r>
              <a:rPr lang="en-GB" dirty="0" smtClean="0"/>
              <a:t>Waste building and NSS not covered in permit, re-submission needed</a:t>
            </a:r>
          </a:p>
          <a:p>
            <a:pPr lvl="1"/>
            <a:r>
              <a:rPr lang="en-GB" dirty="0" smtClean="0"/>
              <a:t>Re-submission for incremental trial operation needed as agreed with SSM</a:t>
            </a:r>
          </a:p>
          <a:p>
            <a:r>
              <a:rPr lang="en-GB" dirty="0" smtClean="0"/>
              <a:t>Installation conditioned that </a:t>
            </a:r>
            <a:r>
              <a:rPr lang="en-GB" dirty="0"/>
              <a:t>SSM received and reviewed </a:t>
            </a:r>
            <a:endParaRPr lang="en-GB" dirty="0" smtClean="0"/>
          </a:p>
          <a:p>
            <a:pPr lvl="1"/>
            <a:r>
              <a:rPr lang="en-GB" dirty="0" smtClean="0"/>
              <a:t>Comprehensive framework for safety classification of SSC</a:t>
            </a:r>
          </a:p>
          <a:p>
            <a:pPr lvl="1"/>
            <a:r>
              <a:rPr lang="en-GB" dirty="0" smtClean="0"/>
              <a:t>IT security procedures for development of software (PSS, TSS)</a:t>
            </a:r>
          </a:p>
          <a:p>
            <a:r>
              <a:rPr lang="en-GB" dirty="0" smtClean="0"/>
              <a:t>Conditioned that ESS follows commitments presented in submission</a:t>
            </a:r>
          </a:p>
          <a:p>
            <a:r>
              <a:rPr lang="en-GB" dirty="0" smtClean="0"/>
              <a:t>ESS to submit specific action plan before </a:t>
            </a:r>
            <a:r>
              <a:rPr lang="en-GB" dirty="0"/>
              <a:t>29 Sept </a:t>
            </a:r>
            <a:r>
              <a:rPr lang="en-GB" dirty="0" smtClean="0"/>
              <a:t>2017</a:t>
            </a:r>
          </a:p>
          <a:p>
            <a:pPr lvl="1"/>
            <a:r>
              <a:rPr lang="en-GB" dirty="0"/>
              <a:t>i</a:t>
            </a:r>
            <a:r>
              <a:rPr lang="en-GB" dirty="0" smtClean="0"/>
              <a:t>n the area of </a:t>
            </a:r>
            <a:r>
              <a:rPr lang="en-GB" i="1" dirty="0" smtClean="0"/>
              <a:t>waste, decommissioning and decommissioning cost </a:t>
            </a:r>
            <a:r>
              <a:rPr lang="en-GB" dirty="0" smtClean="0"/>
              <a:t>up until application for intentional neutron production</a:t>
            </a:r>
          </a:p>
          <a:p>
            <a:pPr lvl="1"/>
            <a:r>
              <a:rPr lang="en-GB" dirty="0"/>
              <a:t>q</a:t>
            </a:r>
            <a:r>
              <a:rPr lang="en-GB" dirty="0" smtClean="0"/>
              <a:t>uarterly reporting on progress to SSM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42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Comprehensive Review report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170 page report divided in 11 review areas</a:t>
            </a:r>
          </a:p>
          <a:p>
            <a:r>
              <a:rPr lang="en-GB" dirty="0" smtClean="0"/>
              <a:t>Details what ESS need to do and when</a:t>
            </a:r>
          </a:p>
          <a:p>
            <a:r>
              <a:rPr lang="en-GB" dirty="0" smtClean="0"/>
              <a:t>332 requests tied to trial operation applications</a:t>
            </a:r>
          </a:p>
          <a:p>
            <a:pPr lvl="1"/>
            <a:r>
              <a:rPr lang="en-GB" dirty="0" smtClean="0"/>
              <a:t>Warm LINAC, 160 requests</a:t>
            </a:r>
          </a:p>
          <a:p>
            <a:pPr lvl="1"/>
            <a:r>
              <a:rPr lang="en-GB" dirty="0" smtClean="0"/>
              <a:t>SC LINAC, 24 requests</a:t>
            </a:r>
          </a:p>
          <a:p>
            <a:pPr lvl="1"/>
            <a:r>
              <a:rPr lang="en-GB" dirty="0" smtClean="0"/>
              <a:t>Intentional neutron production, 148 requests</a:t>
            </a:r>
          </a:p>
          <a:p>
            <a:r>
              <a:rPr lang="en-GB" dirty="0" smtClean="0"/>
              <a:t>Most of the requested information was expected by SSM to be present in the installation application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6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84047">
            <a:off x="4612858" y="1788043"/>
            <a:ext cx="3799270" cy="4637112"/>
          </a:xfrm>
          <a:prstGeom prst="rect">
            <a:avLst/>
          </a:prstGeom>
          <a:effectLst>
            <a:outerShdw blurRad="50800" dist="50800" dir="54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145592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Not a clean installation permit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 roadblock to remove</a:t>
            </a:r>
          </a:p>
          <a:p>
            <a:pPr lvl="1"/>
            <a:r>
              <a:rPr lang="en-GB" dirty="0" smtClean="0"/>
              <a:t>Classification of SSC</a:t>
            </a:r>
          </a:p>
          <a:p>
            <a:pPr lvl="1"/>
            <a:r>
              <a:rPr lang="en-GB" dirty="0" smtClean="0"/>
              <a:t>Information security</a:t>
            </a:r>
          </a:p>
          <a:p>
            <a:r>
              <a:rPr lang="en-GB" dirty="0"/>
              <a:t>Submission sent 29 Sept. to fulfil conditions for installation</a:t>
            </a:r>
          </a:p>
          <a:p>
            <a:pPr lvl="1"/>
            <a:r>
              <a:rPr lang="en-GB" dirty="0" smtClean="0"/>
              <a:t>500 </a:t>
            </a:r>
            <a:r>
              <a:rPr lang="en-GB" dirty="0"/>
              <a:t>pages </a:t>
            </a:r>
          </a:p>
          <a:p>
            <a:pPr lvl="1"/>
            <a:r>
              <a:rPr lang="en-GB" dirty="0"/>
              <a:t>20 documents </a:t>
            </a:r>
          </a:p>
          <a:p>
            <a:r>
              <a:rPr lang="en-GB" dirty="0"/>
              <a:t>SSM review</a:t>
            </a:r>
          </a:p>
          <a:p>
            <a:pPr lvl="1"/>
            <a:r>
              <a:rPr lang="en-GB" dirty="0"/>
              <a:t>Sampling</a:t>
            </a:r>
          </a:p>
          <a:p>
            <a:pPr lvl="1"/>
            <a:r>
              <a:rPr lang="en-GB" dirty="0"/>
              <a:t>Expect </a:t>
            </a:r>
            <a:r>
              <a:rPr lang="en-GB" dirty="0" smtClean="0"/>
              <a:t>answer mid Oct.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7</a:t>
            </a:fld>
            <a:endParaRPr lang="en-GB" noProof="0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 rotWithShape="1">
          <a:blip r:embed="rId2"/>
          <a:srcRect b="3329"/>
          <a:stretch/>
        </p:blipFill>
        <p:spPr>
          <a:xfrm>
            <a:off x="5868144" y="1484784"/>
            <a:ext cx="2088232" cy="14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206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Discipline specific classification rules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988840"/>
          <a:ext cx="8363272" cy="4249947"/>
        </p:xfrm>
        <a:graphic>
          <a:graphicData uri="http://schemas.openxmlformats.org/drawingml/2006/table">
            <a:tbl>
              <a:tblPr firstRow="1" firstCol="1" bandRow="1"/>
              <a:tblGrid>
                <a:gridCol w="1620420"/>
                <a:gridCol w="6742852"/>
              </a:tblGrid>
              <a:tr h="20595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Discipline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1356" marR="613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1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Document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1356" marR="613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957">
                <a:tc rowSpan="4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Mechanical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1356" marR="613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ESS rules for radiation safety classification of mechanical equipment [ESS-0033258]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1356" marR="613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95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ESS rules for technical requirements for mechanical equipment [ESS-0039311]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1356" marR="613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95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ESS rules for quality requirements for mechanical equipment [ESS-0047989]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1356" marR="613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95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Required submittals for mechanical safety systems [ESS-0091757]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1356" marR="613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9467">
                <a:tc rowSpan="4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Electrical and I&amp;C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1356" marR="613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ESS rules for radiation safety classification of Electrical and I&amp;C equipment including technical and quality requirements [ESS-0054158]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1356" marR="613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95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ESS rules for design of electrical power systems [ESS-0135373]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1356" marR="613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95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ESS rules for electrical design [ESS-0015433]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1356" marR="613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95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ESS rules for qualification of electrical and I&amp;C equipment [ESS-0118082]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1356" marR="613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946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Civil 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1356" marR="613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ESS rules for radiation safety classification of civil structure including technical and quality requirements [ESS-0134987]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1356" marR="613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9467">
                <a:tc row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HVAC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1356" marR="613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113790" algn="l"/>
                        </a:tabLst>
                      </a:pPr>
                      <a:r>
                        <a:rPr lang="en-GB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ESS rules for radiation safety classification of HVAC systems and components [ESS-0036956]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1356" marR="613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94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ESS-0037914 ESS rules for technical requirements applicable to HVAC systems and components [ESS-0037914]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1356" marR="613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94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ESS rules for quality requirements applicable to HVAC systems and components [ESS-0083831]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1356" marR="613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946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Lifting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1356" marR="613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ESS rules for radiation safety classification of lifting equipment including technical and quality requirements [ESS-0135186]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1356" marR="613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8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967893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Information security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Current activities, processes and procedures as well as planned work</a:t>
            </a:r>
          </a:p>
          <a:p>
            <a:r>
              <a:rPr lang="en-GB" dirty="0" smtClean="0"/>
              <a:t>Assessment of current software assurance maturity level and maturity targets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9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1495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221</TotalTime>
  <Words>1038</Words>
  <Application>Microsoft Macintosh PowerPoint</Application>
  <PresentationFormat>On-screen Show (4:3)</PresentationFormat>
  <Paragraphs>254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Times New Roman</vt:lpstr>
      <vt:lpstr>Arial</vt:lpstr>
      <vt:lpstr>Office Theme</vt:lpstr>
      <vt:lpstr>Licensing update ESHAC #7, October 2017</vt:lpstr>
      <vt:lpstr>Presentation Outline</vt:lpstr>
      <vt:lpstr>Installation permit overview</vt:lpstr>
      <vt:lpstr>Overview of ‘Installation permit’ process</vt:lpstr>
      <vt:lpstr>Conditional Permit received 30 June 2017</vt:lpstr>
      <vt:lpstr>Comprehensive Review report</vt:lpstr>
      <vt:lpstr>Not a clean installation permit</vt:lpstr>
      <vt:lpstr>Discipline specific classification rules</vt:lpstr>
      <vt:lpstr>Information security</vt:lpstr>
      <vt:lpstr>Licensing outlook</vt:lpstr>
      <vt:lpstr>Licensing timeline for trial operation as of 2017-08-30</vt:lpstr>
      <vt:lpstr>Activities leading up submission of  Warm LINAC  trial operation as of 2017-08-30</vt:lpstr>
      <vt:lpstr>Safety review (säkerhetsgranskning) -an underestimated SSM condition</vt:lpstr>
      <vt:lpstr>Licensing managed as a project</vt:lpstr>
      <vt:lpstr>Confluence web space to share and track information and activities</vt:lpstr>
      <vt:lpstr>Work ahead …...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Licensing update ESHAC October 2017</dc:title>
  <dc:creator>Johan Waldeck</dc:creator>
  <cp:lastModifiedBy>Microsoft Office User</cp:lastModifiedBy>
  <cp:revision>23</cp:revision>
  <dcterms:created xsi:type="dcterms:W3CDTF">2017-10-04T14:34:55Z</dcterms:created>
  <dcterms:modified xsi:type="dcterms:W3CDTF">2017-10-06T11:26:24Z</dcterms:modified>
</cp:coreProperties>
</file>