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8"/>
  </p:notesMasterIdLst>
  <p:sldIdLst>
    <p:sldId id="256" r:id="rId2"/>
    <p:sldId id="257" r:id="rId3"/>
    <p:sldId id="366" r:id="rId4"/>
    <p:sldId id="287" r:id="rId5"/>
    <p:sldId id="268" r:id="rId6"/>
    <p:sldId id="313" r:id="rId7"/>
    <p:sldId id="277" r:id="rId8"/>
    <p:sldId id="278" r:id="rId9"/>
    <p:sldId id="272" r:id="rId10"/>
    <p:sldId id="259" r:id="rId11"/>
    <p:sldId id="258" r:id="rId12"/>
    <p:sldId id="275" r:id="rId13"/>
    <p:sldId id="314" r:id="rId14"/>
    <p:sldId id="260" r:id="rId15"/>
    <p:sldId id="262" r:id="rId16"/>
    <p:sldId id="315" r:id="rId17"/>
    <p:sldId id="316" r:id="rId18"/>
    <p:sldId id="261" r:id="rId19"/>
    <p:sldId id="286" r:id="rId20"/>
    <p:sldId id="279" r:id="rId21"/>
    <p:sldId id="357" r:id="rId22"/>
    <p:sldId id="289" r:id="rId23"/>
    <p:sldId id="319" r:id="rId24"/>
    <p:sldId id="318" r:id="rId25"/>
    <p:sldId id="288" r:id="rId26"/>
    <p:sldId id="303" r:id="rId27"/>
    <p:sldId id="304" r:id="rId28"/>
    <p:sldId id="305" r:id="rId29"/>
    <p:sldId id="306" r:id="rId30"/>
    <p:sldId id="308" r:id="rId31"/>
    <p:sldId id="309" r:id="rId32"/>
    <p:sldId id="311" r:id="rId33"/>
    <p:sldId id="310" r:id="rId34"/>
    <p:sldId id="321" r:id="rId35"/>
    <p:sldId id="307" r:id="rId36"/>
    <p:sldId id="322" r:id="rId37"/>
    <p:sldId id="302" r:id="rId38"/>
    <p:sldId id="264" r:id="rId39"/>
    <p:sldId id="294" r:id="rId40"/>
    <p:sldId id="300" r:id="rId41"/>
    <p:sldId id="301" r:id="rId42"/>
    <p:sldId id="295" r:id="rId43"/>
    <p:sldId id="297" r:id="rId44"/>
    <p:sldId id="299" r:id="rId45"/>
    <p:sldId id="298" r:id="rId46"/>
    <p:sldId id="296" r:id="rId47"/>
    <p:sldId id="265" r:id="rId48"/>
    <p:sldId id="358" r:id="rId49"/>
    <p:sldId id="359" r:id="rId50"/>
    <p:sldId id="360" r:id="rId51"/>
    <p:sldId id="361" r:id="rId52"/>
    <p:sldId id="367" r:id="rId53"/>
    <p:sldId id="368" r:id="rId54"/>
    <p:sldId id="369" r:id="rId55"/>
    <p:sldId id="370" r:id="rId56"/>
    <p:sldId id="371" r:id="rId57"/>
    <p:sldId id="372"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394" r:id="rId80"/>
    <p:sldId id="395" r:id="rId81"/>
    <p:sldId id="396" r:id="rId82"/>
    <p:sldId id="397" r:id="rId83"/>
    <p:sldId id="398" r:id="rId84"/>
    <p:sldId id="399" r:id="rId85"/>
    <p:sldId id="400" r:id="rId86"/>
    <p:sldId id="401" r:id="rId87"/>
    <p:sldId id="284" r:id="rId88"/>
    <p:sldId id="274" r:id="rId89"/>
    <p:sldId id="362" r:id="rId90"/>
    <p:sldId id="276" r:id="rId91"/>
    <p:sldId id="365" r:id="rId92"/>
    <p:sldId id="312" r:id="rId93"/>
    <p:sldId id="291" r:id="rId94"/>
    <p:sldId id="363" r:id="rId95"/>
    <p:sldId id="292" r:id="rId96"/>
    <p:sldId id="293" r:id="rId97"/>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66" autoAdjust="0"/>
    <p:restoredTop sz="94708" autoAdjust="0"/>
  </p:normalViewPr>
  <p:slideViewPr>
    <p:cSldViewPr>
      <p:cViewPr varScale="1">
        <p:scale>
          <a:sx n="84" d="100"/>
          <a:sy n="84" d="100"/>
        </p:scale>
        <p:origin x="2008"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2018-01-31</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56</a:t>
            </a:fld>
            <a:endParaRPr lang="en-GB"/>
          </a:p>
        </p:txBody>
      </p:sp>
    </p:spTree>
    <p:extLst>
      <p:ext uri="{BB962C8B-B14F-4D97-AF65-F5344CB8AC3E}">
        <p14:creationId xmlns:p14="http://schemas.microsoft.com/office/powerpoint/2010/main" val="648174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57</a:t>
            </a:fld>
            <a:endParaRPr lang="en-GB"/>
          </a:p>
        </p:txBody>
      </p:sp>
    </p:spTree>
    <p:extLst>
      <p:ext uri="{BB962C8B-B14F-4D97-AF65-F5344CB8AC3E}">
        <p14:creationId xmlns:p14="http://schemas.microsoft.com/office/powerpoint/2010/main" val="1103752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58</a:t>
            </a:fld>
            <a:endParaRPr lang="en-GB"/>
          </a:p>
        </p:txBody>
      </p:sp>
    </p:spTree>
    <p:extLst>
      <p:ext uri="{BB962C8B-B14F-4D97-AF65-F5344CB8AC3E}">
        <p14:creationId xmlns:p14="http://schemas.microsoft.com/office/powerpoint/2010/main" val="56854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59</a:t>
            </a:fld>
            <a:endParaRPr lang="en-GB"/>
          </a:p>
        </p:txBody>
      </p:sp>
    </p:spTree>
    <p:extLst>
      <p:ext uri="{BB962C8B-B14F-4D97-AF65-F5344CB8AC3E}">
        <p14:creationId xmlns:p14="http://schemas.microsoft.com/office/powerpoint/2010/main" val="526931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60</a:t>
            </a:fld>
            <a:endParaRPr lang="en-GB"/>
          </a:p>
        </p:txBody>
      </p:sp>
    </p:spTree>
    <p:extLst>
      <p:ext uri="{BB962C8B-B14F-4D97-AF65-F5344CB8AC3E}">
        <p14:creationId xmlns:p14="http://schemas.microsoft.com/office/powerpoint/2010/main" val="1511483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61</a:t>
            </a:fld>
            <a:endParaRPr lang="en-GB"/>
          </a:p>
        </p:txBody>
      </p:sp>
    </p:spTree>
    <p:extLst>
      <p:ext uri="{BB962C8B-B14F-4D97-AF65-F5344CB8AC3E}">
        <p14:creationId xmlns:p14="http://schemas.microsoft.com/office/powerpoint/2010/main" val="1478112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62</a:t>
            </a:fld>
            <a:endParaRPr lang="en-GB"/>
          </a:p>
        </p:txBody>
      </p:sp>
    </p:spTree>
    <p:extLst>
      <p:ext uri="{BB962C8B-B14F-4D97-AF65-F5344CB8AC3E}">
        <p14:creationId xmlns:p14="http://schemas.microsoft.com/office/powerpoint/2010/main" val="41343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63</a:t>
            </a:fld>
            <a:endParaRPr lang="en-GB"/>
          </a:p>
        </p:txBody>
      </p:sp>
    </p:spTree>
    <p:extLst>
      <p:ext uri="{BB962C8B-B14F-4D97-AF65-F5344CB8AC3E}">
        <p14:creationId xmlns:p14="http://schemas.microsoft.com/office/powerpoint/2010/main" val="1246430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64</a:t>
            </a:fld>
            <a:endParaRPr lang="en-GB"/>
          </a:p>
        </p:txBody>
      </p:sp>
    </p:spTree>
    <p:extLst>
      <p:ext uri="{BB962C8B-B14F-4D97-AF65-F5344CB8AC3E}">
        <p14:creationId xmlns:p14="http://schemas.microsoft.com/office/powerpoint/2010/main" val="595271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65</a:t>
            </a:fld>
            <a:endParaRPr lang="en-GB"/>
          </a:p>
        </p:txBody>
      </p:sp>
    </p:spTree>
    <p:extLst>
      <p:ext uri="{BB962C8B-B14F-4D97-AF65-F5344CB8AC3E}">
        <p14:creationId xmlns:p14="http://schemas.microsoft.com/office/powerpoint/2010/main" val="196038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1532630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66</a:t>
            </a:fld>
            <a:endParaRPr lang="en-GB"/>
          </a:p>
        </p:txBody>
      </p:sp>
    </p:spTree>
    <p:extLst>
      <p:ext uri="{BB962C8B-B14F-4D97-AF65-F5344CB8AC3E}">
        <p14:creationId xmlns:p14="http://schemas.microsoft.com/office/powerpoint/2010/main" val="982944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67</a:t>
            </a:fld>
            <a:endParaRPr lang="en-GB"/>
          </a:p>
        </p:txBody>
      </p:sp>
    </p:spTree>
    <p:extLst>
      <p:ext uri="{BB962C8B-B14F-4D97-AF65-F5344CB8AC3E}">
        <p14:creationId xmlns:p14="http://schemas.microsoft.com/office/powerpoint/2010/main" val="1316312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68</a:t>
            </a:fld>
            <a:endParaRPr lang="en-GB"/>
          </a:p>
        </p:txBody>
      </p:sp>
    </p:spTree>
    <p:extLst>
      <p:ext uri="{BB962C8B-B14F-4D97-AF65-F5344CB8AC3E}">
        <p14:creationId xmlns:p14="http://schemas.microsoft.com/office/powerpoint/2010/main" val="1203477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69</a:t>
            </a:fld>
            <a:endParaRPr lang="en-GB"/>
          </a:p>
        </p:txBody>
      </p:sp>
    </p:spTree>
    <p:extLst>
      <p:ext uri="{BB962C8B-B14F-4D97-AF65-F5344CB8AC3E}">
        <p14:creationId xmlns:p14="http://schemas.microsoft.com/office/powerpoint/2010/main" val="1397086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70</a:t>
            </a:fld>
            <a:endParaRPr lang="en-GB"/>
          </a:p>
        </p:txBody>
      </p:sp>
    </p:spTree>
    <p:extLst>
      <p:ext uri="{BB962C8B-B14F-4D97-AF65-F5344CB8AC3E}">
        <p14:creationId xmlns:p14="http://schemas.microsoft.com/office/powerpoint/2010/main" val="485342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71</a:t>
            </a:fld>
            <a:endParaRPr lang="en-GB"/>
          </a:p>
        </p:txBody>
      </p:sp>
    </p:spTree>
    <p:extLst>
      <p:ext uri="{BB962C8B-B14F-4D97-AF65-F5344CB8AC3E}">
        <p14:creationId xmlns:p14="http://schemas.microsoft.com/office/powerpoint/2010/main" val="195337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72</a:t>
            </a:fld>
            <a:endParaRPr lang="en-GB"/>
          </a:p>
        </p:txBody>
      </p:sp>
    </p:spTree>
    <p:extLst>
      <p:ext uri="{BB962C8B-B14F-4D97-AF65-F5344CB8AC3E}">
        <p14:creationId xmlns:p14="http://schemas.microsoft.com/office/powerpoint/2010/main" val="1726973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73</a:t>
            </a:fld>
            <a:endParaRPr lang="en-GB"/>
          </a:p>
        </p:txBody>
      </p:sp>
    </p:spTree>
    <p:extLst>
      <p:ext uri="{BB962C8B-B14F-4D97-AF65-F5344CB8AC3E}">
        <p14:creationId xmlns:p14="http://schemas.microsoft.com/office/powerpoint/2010/main" val="1605688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74</a:t>
            </a:fld>
            <a:endParaRPr lang="en-GB"/>
          </a:p>
        </p:txBody>
      </p:sp>
    </p:spTree>
    <p:extLst>
      <p:ext uri="{BB962C8B-B14F-4D97-AF65-F5344CB8AC3E}">
        <p14:creationId xmlns:p14="http://schemas.microsoft.com/office/powerpoint/2010/main" val="265668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75</a:t>
            </a:fld>
            <a:endParaRPr lang="en-GB"/>
          </a:p>
        </p:txBody>
      </p:sp>
    </p:spTree>
    <p:extLst>
      <p:ext uri="{BB962C8B-B14F-4D97-AF65-F5344CB8AC3E}">
        <p14:creationId xmlns:p14="http://schemas.microsoft.com/office/powerpoint/2010/main" val="187355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dirty="0"/>
          </a:p>
        </p:txBody>
      </p:sp>
    </p:spTree>
    <p:extLst>
      <p:ext uri="{BB962C8B-B14F-4D97-AF65-F5344CB8AC3E}">
        <p14:creationId xmlns:p14="http://schemas.microsoft.com/office/powerpoint/2010/main" val="2625516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76</a:t>
            </a:fld>
            <a:endParaRPr lang="en-GB"/>
          </a:p>
        </p:txBody>
      </p:sp>
    </p:spTree>
    <p:extLst>
      <p:ext uri="{BB962C8B-B14F-4D97-AF65-F5344CB8AC3E}">
        <p14:creationId xmlns:p14="http://schemas.microsoft.com/office/powerpoint/2010/main" val="1536513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77</a:t>
            </a:fld>
            <a:endParaRPr lang="en-GB"/>
          </a:p>
        </p:txBody>
      </p:sp>
    </p:spTree>
    <p:extLst>
      <p:ext uri="{BB962C8B-B14F-4D97-AF65-F5344CB8AC3E}">
        <p14:creationId xmlns:p14="http://schemas.microsoft.com/office/powerpoint/2010/main" val="2044632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78</a:t>
            </a:fld>
            <a:endParaRPr lang="en-GB"/>
          </a:p>
        </p:txBody>
      </p:sp>
    </p:spTree>
    <p:extLst>
      <p:ext uri="{BB962C8B-B14F-4D97-AF65-F5344CB8AC3E}">
        <p14:creationId xmlns:p14="http://schemas.microsoft.com/office/powerpoint/2010/main" val="944060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79</a:t>
            </a:fld>
            <a:endParaRPr lang="en-GB"/>
          </a:p>
        </p:txBody>
      </p:sp>
    </p:spTree>
    <p:extLst>
      <p:ext uri="{BB962C8B-B14F-4D97-AF65-F5344CB8AC3E}">
        <p14:creationId xmlns:p14="http://schemas.microsoft.com/office/powerpoint/2010/main" val="1263999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80</a:t>
            </a:fld>
            <a:endParaRPr lang="en-GB"/>
          </a:p>
        </p:txBody>
      </p:sp>
    </p:spTree>
    <p:extLst>
      <p:ext uri="{BB962C8B-B14F-4D97-AF65-F5344CB8AC3E}">
        <p14:creationId xmlns:p14="http://schemas.microsoft.com/office/powerpoint/2010/main" val="207681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81</a:t>
            </a:fld>
            <a:endParaRPr lang="en-GB"/>
          </a:p>
        </p:txBody>
      </p:sp>
    </p:spTree>
    <p:extLst>
      <p:ext uri="{BB962C8B-B14F-4D97-AF65-F5344CB8AC3E}">
        <p14:creationId xmlns:p14="http://schemas.microsoft.com/office/powerpoint/2010/main" val="253799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82</a:t>
            </a:fld>
            <a:endParaRPr lang="en-GB"/>
          </a:p>
        </p:txBody>
      </p:sp>
    </p:spTree>
    <p:extLst>
      <p:ext uri="{BB962C8B-B14F-4D97-AF65-F5344CB8AC3E}">
        <p14:creationId xmlns:p14="http://schemas.microsoft.com/office/powerpoint/2010/main" val="1193674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83</a:t>
            </a:fld>
            <a:endParaRPr lang="en-GB"/>
          </a:p>
        </p:txBody>
      </p:sp>
    </p:spTree>
    <p:extLst>
      <p:ext uri="{BB962C8B-B14F-4D97-AF65-F5344CB8AC3E}">
        <p14:creationId xmlns:p14="http://schemas.microsoft.com/office/powerpoint/2010/main" val="2143991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84</a:t>
            </a:fld>
            <a:endParaRPr lang="en-GB"/>
          </a:p>
        </p:txBody>
      </p:sp>
    </p:spTree>
    <p:extLst>
      <p:ext uri="{BB962C8B-B14F-4D97-AF65-F5344CB8AC3E}">
        <p14:creationId xmlns:p14="http://schemas.microsoft.com/office/powerpoint/2010/main" val="1928847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85</a:t>
            </a:fld>
            <a:endParaRPr lang="en-GB"/>
          </a:p>
        </p:txBody>
      </p:sp>
    </p:spTree>
    <p:extLst>
      <p:ext uri="{BB962C8B-B14F-4D97-AF65-F5344CB8AC3E}">
        <p14:creationId xmlns:p14="http://schemas.microsoft.com/office/powerpoint/2010/main" val="29853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dirty="0"/>
          </a:p>
        </p:txBody>
      </p:sp>
    </p:spTree>
    <p:extLst>
      <p:ext uri="{BB962C8B-B14F-4D97-AF65-F5344CB8AC3E}">
        <p14:creationId xmlns:p14="http://schemas.microsoft.com/office/powerpoint/2010/main" val="435194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86</a:t>
            </a:fld>
            <a:endParaRPr lang="en-GB"/>
          </a:p>
        </p:txBody>
      </p:sp>
    </p:spTree>
    <p:extLst>
      <p:ext uri="{BB962C8B-B14F-4D97-AF65-F5344CB8AC3E}">
        <p14:creationId xmlns:p14="http://schemas.microsoft.com/office/powerpoint/2010/main" val="400344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Current estimate</a:t>
            </a:r>
            <a:r>
              <a:rPr lang="en-GB" baseline="0" dirty="0" smtClean="0"/>
              <a:t> is £150K(capital and staff) and ~12months to complete</a:t>
            </a:r>
          </a:p>
          <a:p>
            <a:pPr marL="171450" indent="-171450">
              <a:buFont typeface="Arial" panose="020B0604020202020204" pitchFamily="34" charset="0"/>
              <a:buChar char="•"/>
            </a:pPr>
            <a:r>
              <a:rPr lang="en-GB" dirty="0" smtClean="0"/>
              <a:t>This</a:t>
            </a:r>
            <a:r>
              <a:rPr lang="en-GB" baseline="0" dirty="0" smtClean="0"/>
              <a:t> will be presented at the STAP and TG2 end of Jan for comment</a:t>
            </a:r>
          </a:p>
          <a:p>
            <a:pPr marL="171450" indent="-171450">
              <a:buFont typeface="Arial" panose="020B0604020202020204" pitchFamily="34" charset="0"/>
              <a:buChar char="•"/>
            </a:pPr>
            <a:r>
              <a:rPr lang="en-GB" baseline="0" dirty="0" smtClean="0"/>
              <a:t>Approach supported by lead scientist and PM</a:t>
            </a:r>
          </a:p>
          <a:p>
            <a:pPr marL="171450" indent="-171450">
              <a:buFont typeface="Arial" panose="020B0604020202020204" pitchFamily="34" charset="0"/>
              <a:buChar char="•"/>
            </a:pPr>
            <a:r>
              <a:rPr lang="en-GB" baseline="0" dirty="0" smtClean="0"/>
              <a:t>We have shared this approach with ESS and we will discuss further at STAP/tg2</a:t>
            </a:r>
          </a:p>
          <a:p>
            <a:pPr marL="171450" indent="-171450">
              <a:buFont typeface="Arial" panose="020B0604020202020204" pitchFamily="34" charset="0"/>
              <a:buChar char="•"/>
            </a:pPr>
            <a:r>
              <a:rPr lang="en-GB" baseline="0" dirty="0" smtClean="0"/>
              <a:t>We propose to write this up as TA with ESS</a:t>
            </a:r>
          </a:p>
          <a:p>
            <a:pPr marL="171450" indent="-171450">
              <a:buFont typeface="Arial" panose="020B0604020202020204" pitchFamily="34" charset="0"/>
              <a:buChar char="•"/>
            </a:pPr>
            <a:r>
              <a:rPr lang="en-GB" baseline="0" dirty="0" smtClean="0"/>
              <a:t>Our new neutronics hire (Gabor </a:t>
            </a:r>
            <a:r>
              <a:rPr lang="en-GB" baseline="0" dirty="0" err="1" smtClean="0"/>
              <a:t>Nafradi</a:t>
            </a:r>
            <a:r>
              <a:rPr lang="en-GB" baseline="0" dirty="0" smtClean="0"/>
              <a:t>) will be working on </a:t>
            </a:r>
            <a:r>
              <a:rPr lang="en-GB" baseline="0" smtClean="0"/>
              <a:t>the neutronics</a:t>
            </a:r>
            <a:endParaRPr lang="en-GB" dirty="0"/>
          </a:p>
        </p:txBody>
      </p:sp>
      <p:sp>
        <p:nvSpPr>
          <p:cNvPr id="4" name="Slide Number Placeholder 3"/>
          <p:cNvSpPr>
            <a:spLocks noGrp="1"/>
          </p:cNvSpPr>
          <p:nvPr>
            <p:ph type="sldNum" sz="quarter" idx="10"/>
          </p:nvPr>
        </p:nvSpPr>
        <p:spPr/>
        <p:txBody>
          <a:bodyPr/>
          <a:lstStyle/>
          <a:p>
            <a:fld id="{47499BB9-1293-4D03-B26C-E74206BD8959}" type="slidenum">
              <a:rPr lang="en-GB" smtClean="0"/>
              <a:t>90</a:t>
            </a:fld>
            <a:endParaRPr lang="en-GB"/>
          </a:p>
        </p:txBody>
      </p:sp>
    </p:spTree>
    <p:extLst>
      <p:ext uri="{BB962C8B-B14F-4D97-AF65-F5344CB8AC3E}">
        <p14:creationId xmlns:p14="http://schemas.microsoft.com/office/powerpoint/2010/main" val="2022162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29</a:t>
            </a:fld>
            <a:endParaRPr lang="sv-SE" dirty="0"/>
          </a:p>
        </p:txBody>
      </p:sp>
    </p:spTree>
    <p:extLst>
      <p:ext uri="{BB962C8B-B14F-4D97-AF65-F5344CB8AC3E}">
        <p14:creationId xmlns:p14="http://schemas.microsoft.com/office/powerpoint/2010/main" val="1699551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30</a:t>
            </a:fld>
            <a:endParaRPr lang="sv-SE" dirty="0"/>
          </a:p>
        </p:txBody>
      </p:sp>
    </p:spTree>
    <p:extLst>
      <p:ext uri="{BB962C8B-B14F-4D97-AF65-F5344CB8AC3E}">
        <p14:creationId xmlns:p14="http://schemas.microsoft.com/office/powerpoint/2010/main" val="5974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53</a:t>
            </a:fld>
            <a:endParaRPr lang="en-GB"/>
          </a:p>
        </p:txBody>
      </p:sp>
    </p:spTree>
    <p:extLst>
      <p:ext uri="{BB962C8B-B14F-4D97-AF65-F5344CB8AC3E}">
        <p14:creationId xmlns:p14="http://schemas.microsoft.com/office/powerpoint/2010/main" val="68434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54</a:t>
            </a:fld>
            <a:endParaRPr lang="en-GB"/>
          </a:p>
        </p:txBody>
      </p:sp>
    </p:spTree>
    <p:extLst>
      <p:ext uri="{BB962C8B-B14F-4D97-AF65-F5344CB8AC3E}">
        <p14:creationId xmlns:p14="http://schemas.microsoft.com/office/powerpoint/2010/main" val="89120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D0BFFB-E3C1-4BC0-860A-7FE44F5DC38E}" type="slidenum">
              <a:rPr lang="en-GB" smtClean="0"/>
              <a:t>55</a:t>
            </a:fld>
            <a:endParaRPr lang="en-GB"/>
          </a:p>
        </p:txBody>
      </p:sp>
    </p:spTree>
    <p:extLst>
      <p:ext uri="{BB962C8B-B14F-4D97-AF65-F5344CB8AC3E}">
        <p14:creationId xmlns:p14="http://schemas.microsoft.com/office/powerpoint/2010/main" val="126672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31/01/2018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31/01/2018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31/01/2018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31/01/2018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31/01/2018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13.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6.jpeg"/></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smtClean="0"/>
              <a:t>FREIA Toll-gate 2</a:t>
            </a:r>
            <a:endParaRPr lang="en-GB" sz="4000" dirty="0"/>
          </a:p>
        </p:txBody>
      </p:sp>
      <p:sp>
        <p:nvSpPr>
          <p:cNvPr id="3" name="Subtitle 2"/>
          <p:cNvSpPr>
            <a:spLocks noGrp="1"/>
          </p:cNvSpPr>
          <p:nvPr>
            <p:ph type="subTitle" idx="1"/>
          </p:nvPr>
        </p:nvSpPr>
        <p:spPr/>
        <p:txBody>
          <a:bodyPr>
            <a:noAutofit/>
          </a:bodyPr>
          <a:lstStyle/>
          <a:p>
            <a:r>
              <a:rPr lang="en-GB" sz="2000" dirty="0" smtClean="0">
                <a:solidFill>
                  <a:schemeClr val="bg1"/>
                </a:solidFill>
              </a:rPr>
              <a:t>Tom Arnold</a:t>
            </a:r>
          </a:p>
          <a:p>
            <a:r>
              <a:rPr lang="en-GB" sz="2000" dirty="0" smtClean="0">
                <a:solidFill>
                  <a:schemeClr val="bg1"/>
                </a:solidFill>
              </a:rPr>
              <a:t>FREIA Instrument Scientist</a:t>
            </a:r>
            <a:endParaRPr lang="en-GB" sz="200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fld id="{656E358F-28A8-D04A-99E6-206C49444CD4}" type="datetime3">
              <a:rPr lang="en-GB" sz="1400" smtClean="0">
                <a:solidFill>
                  <a:srgbClr val="FFFFFF"/>
                </a:solidFill>
              </a:rPr>
              <a:t>31 January, 2018</a:t>
            </a:fld>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Operational modes from TG2 CONOPS</a:t>
            </a:r>
            <a:endParaRPr lang="en-GB" dirty="0"/>
          </a:p>
        </p:txBody>
      </p:sp>
      <p:sp>
        <p:nvSpPr>
          <p:cNvPr id="3" name="Content Placeholder 2"/>
          <p:cNvSpPr>
            <a:spLocks noGrp="1"/>
          </p:cNvSpPr>
          <p:nvPr>
            <p:ph idx="1"/>
          </p:nvPr>
        </p:nvSpPr>
        <p:spPr/>
        <p:txBody>
          <a:bodyPr>
            <a:normAutofit fontScale="77500" lnSpcReduction="20000"/>
          </a:bodyPr>
          <a:lstStyle/>
          <a:p>
            <a:r>
              <a:rPr lang="en-GB" u="sng" dirty="0"/>
              <a:t>The Day 1 operational modes are:</a:t>
            </a:r>
            <a:endParaRPr lang="en-GB" dirty="0"/>
          </a:p>
          <a:p>
            <a:pPr lvl="1"/>
            <a:r>
              <a:rPr lang="en-GB" b="1" i="1" dirty="0"/>
              <a:t>High-Intensity</a:t>
            </a:r>
            <a:r>
              <a:rPr lang="en-GB" i="1" dirty="0"/>
              <a:t> </a:t>
            </a:r>
            <a:r>
              <a:rPr lang="en-GB" b="1" i="1" dirty="0"/>
              <a:t>Specular and Off-specular Reflection</a:t>
            </a:r>
            <a:r>
              <a:rPr lang="en-GB" i="1" dirty="0"/>
              <a:t> from thin films (&lt; 150Å) at </a:t>
            </a:r>
            <a:r>
              <a:rPr lang="en-GB" i="1" dirty="0" err="1"/>
              <a:t>i</a:t>
            </a:r>
            <a:r>
              <a:rPr lang="en-GB" i="1" dirty="0"/>
              <a:t>) solid and (ii) liquid interfaces.</a:t>
            </a:r>
          </a:p>
          <a:p>
            <a:pPr lvl="1"/>
            <a:r>
              <a:rPr lang="en-GB" b="1" i="1" dirty="0"/>
              <a:t>High-resolution Specular and Off-Specular Reflection </a:t>
            </a:r>
            <a:r>
              <a:rPr lang="en-GB" i="1" dirty="0"/>
              <a:t>from thicker films (150 - 1000Å) at </a:t>
            </a:r>
            <a:r>
              <a:rPr lang="en-GB" i="1" dirty="0" err="1"/>
              <a:t>i</a:t>
            </a:r>
            <a:r>
              <a:rPr lang="en-GB" i="1" dirty="0"/>
              <a:t>) solid and (ii)) liquid interfaces.</a:t>
            </a:r>
          </a:p>
          <a:p>
            <a:pPr lvl="1"/>
            <a:r>
              <a:rPr lang="en-GB" b="1" i="1" dirty="0"/>
              <a:t>Fast time-resolved measurements over a broad simultaneous Q-range</a:t>
            </a:r>
            <a:r>
              <a:rPr lang="en-GB" i="1" dirty="0"/>
              <a:t> without moving the sample for both liquid and solid interfaces. </a:t>
            </a:r>
          </a:p>
          <a:p>
            <a:pPr lvl="1"/>
            <a:r>
              <a:rPr lang="en-GB" b="1" i="1" dirty="0"/>
              <a:t>Inverted Beam Geometry</a:t>
            </a:r>
            <a:r>
              <a:rPr lang="en-GB" i="1" dirty="0"/>
              <a:t> for reflection from below the surface at </a:t>
            </a:r>
            <a:r>
              <a:rPr lang="en-GB" i="1" dirty="0" err="1"/>
              <a:t>i</a:t>
            </a:r>
            <a:r>
              <a:rPr lang="en-GB" i="1" dirty="0"/>
              <a:t>) liquid-liquid and other buried interfaces and ii) in-situ experiments requiring this geometry for sample environments or complementary measurements (e.g. </a:t>
            </a:r>
            <a:r>
              <a:rPr lang="en-GB" i="1" dirty="0" err="1"/>
              <a:t>rheometry</a:t>
            </a:r>
            <a:r>
              <a:rPr lang="en-GB" i="1" dirty="0"/>
              <a:t>, microscopy).</a:t>
            </a:r>
          </a:p>
          <a:p>
            <a:r>
              <a:rPr lang="en-GB" u="sng" dirty="0"/>
              <a:t>The full-scope operational modes include:</a:t>
            </a:r>
            <a:endParaRPr lang="en-GB" dirty="0"/>
          </a:p>
          <a:p>
            <a:pPr lvl="1"/>
            <a:r>
              <a:rPr lang="en-GB" b="1" i="1" dirty="0" smtClean="0"/>
              <a:t>Polarized </a:t>
            </a:r>
            <a:r>
              <a:rPr lang="en-GB" b="1" i="1" dirty="0"/>
              <a:t>time-of-flight (TOF) neutron reflection</a:t>
            </a:r>
            <a:r>
              <a:rPr lang="en-GB" i="1" dirty="0"/>
              <a:t> for the investigation of magnetic thin films and magnetic contrast variation. </a:t>
            </a:r>
          </a:p>
          <a:p>
            <a:pPr lvl="1"/>
            <a:r>
              <a:rPr lang="en-GB" b="1" i="1" dirty="0"/>
              <a:t>Grazing Incidence SANS</a:t>
            </a:r>
            <a:r>
              <a:rPr lang="en-GB" i="1" dirty="0"/>
              <a:t> from horizontal samples for 2D thin film structures</a:t>
            </a:r>
            <a:r>
              <a:rPr lang="en-GB" i="1" dirty="0" smtClean="0"/>
              <a:t>.</a:t>
            </a:r>
            <a:endParaRPr lang="en-GB" i="1"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10</a:t>
            </a:fld>
            <a:endParaRPr lang="en-GB" noProof="0"/>
          </a:p>
        </p:txBody>
      </p:sp>
      <p:sp>
        <p:nvSpPr>
          <p:cNvPr id="5" name="TextBox 4"/>
          <p:cNvSpPr txBox="1"/>
          <p:nvPr/>
        </p:nvSpPr>
        <p:spPr>
          <a:xfrm>
            <a:off x="457200" y="5949280"/>
            <a:ext cx="7643192" cy="830997"/>
          </a:xfrm>
          <a:prstGeom prst="rect">
            <a:avLst/>
          </a:prstGeom>
          <a:noFill/>
          <a:ln w="25400">
            <a:solidFill>
              <a:srgbClr val="FF0000"/>
            </a:solidFill>
          </a:ln>
        </p:spPr>
        <p:txBody>
          <a:bodyPr wrap="square" rtlCol="0">
            <a:spAutoFit/>
          </a:bodyPr>
          <a:lstStyle/>
          <a:p>
            <a:pPr algn="ctr"/>
            <a:r>
              <a:rPr lang="en-GB" sz="2400" dirty="0" smtClean="0"/>
              <a:t>We consider that these specified modes cover </a:t>
            </a:r>
            <a:r>
              <a:rPr lang="en-GB" sz="2400" u="sng" dirty="0" smtClean="0"/>
              <a:t>all</a:t>
            </a:r>
            <a:r>
              <a:rPr lang="en-GB" sz="2400" dirty="0" smtClean="0"/>
              <a:t> of the measurement requirements from the science case</a:t>
            </a:r>
            <a:endParaRPr lang="en-GB" sz="2400" dirty="0"/>
          </a:p>
        </p:txBody>
      </p:sp>
    </p:spTree>
    <p:extLst>
      <p:ext uri="{BB962C8B-B14F-4D97-AF65-F5344CB8AC3E}">
        <p14:creationId xmlns:p14="http://schemas.microsoft.com/office/powerpoint/2010/main" val="1319080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Scientific requirements </a:t>
            </a:r>
            <a:br>
              <a:rPr lang="en-GB" dirty="0" smtClean="0"/>
            </a:br>
            <a:r>
              <a:rPr lang="en-GB" dirty="0" smtClean="0"/>
              <a:t>from CONOPS</a:t>
            </a:r>
            <a:endParaRPr lang="en-GB" dirty="0"/>
          </a:p>
        </p:txBody>
      </p:sp>
      <p:sp>
        <p:nvSpPr>
          <p:cNvPr id="3" name="Content Placeholder 2"/>
          <p:cNvSpPr>
            <a:spLocks noGrp="1"/>
          </p:cNvSpPr>
          <p:nvPr>
            <p:ph idx="1"/>
          </p:nvPr>
        </p:nvSpPr>
        <p:spPr/>
        <p:txBody>
          <a:bodyPr>
            <a:normAutofit fontScale="70000" lnSpcReduction="20000"/>
          </a:bodyPr>
          <a:lstStyle/>
          <a:p>
            <a:r>
              <a:rPr lang="en-GB" b="1" dirty="0"/>
              <a:t>Day-1 requirements:</a:t>
            </a:r>
            <a:endParaRPr lang="en-GB" dirty="0"/>
          </a:p>
          <a:p>
            <a:pPr marL="971550" lvl="1" indent="-514350">
              <a:buFont typeface="+mj-lt"/>
              <a:buAutoNum type="romanUcPeriod"/>
            </a:pPr>
            <a:r>
              <a:rPr lang="en-GB" i="1" dirty="0"/>
              <a:t>Rapid specular reflectivity measurements over a broad Q-range for liquid surfaces and time-resolved experiments. </a:t>
            </a:r>
          </a:p>
          <a:p>
            <a:pPr marL="971550" lvl="1" indent="-514350">
              <a:buFont typeface="+mj-lt"/>
              <a:buAutoNum type="romanUcPeriod"/>
            </a:pPr>
            <a:r>
              <a:rPr lang="en-GB" i="1" dirty="0" smtClean="0"/>
              <a:t>Probe </a:t>
            </a:r>
            <a:r>
              <a:rPr lang="en-GB" i="1" dirty="0"/>
              <a:t>a broad range of film thicknesses and sample sizes to examine wide range of materials.</a:t>
            </a:r>
          </a:p>
          <a:p>
            <a:pPr marL="971550" lvl="1" indent="-514350">
              <a:buFont typeface="+mj-lt"/>
              <a:buAutoNum type="romanUcPeriod"/>
            </a:pPr>
            <a:r>
              <a:rPr lang="en-GB" i="1" dirty="0" smtClean="0"/>
              <a:t>Inverted </a:t>
            </a:r>
            <a:r>
              <a:rPr lang="en-GB" i="1" dirty="0"/>
              <a:t>geometry experiments at liquid-liquid interfaces and other buried interfaces.</a:t>
            </a:r>
          </a:p>
          <a:p>
            <a:pPr marL="971550" lvl="1" indent="-514350">
              <a:buFont typeface="+mj-lt"/>
              <a:buAutoNum type="romanUcPeriod"/>
            </a:pPr>
            <a:r>
              <a:rPr lang="en-GB" i="1" dirty="0" smtClean="0"/>
              <a:t>Fast </a:t>
            </a:r>
            <a:r>
              <a:rPr lang="en-GB" i="1" dirty="0"/>
              <a:t>time-resolved reflectometry over the full Q-range simultaneously</a:t>
            </a:r>
          </a:p>
          <a:p>
            <a:pPr marL="971550" lvl="1" indent="-514350">
              <a:buFont typeface="+mj-lt"/>
              <a:buAutoNum type="romanUcPeriod"/>
            </a:pPr>
            <a:r>
              <a:rPr lang="en-GB" i="1" dirty="0" smtClean="0"/>
              <a:t>Provide </a:t>
            </a:r>
            <a:r>
              <a:rPr lang="en-GB" i="1" dirty="0"/>
              <a:t>simplicity of operation to allow users to focus on science</a:t>
            </a:r>
          </a:p>
          <a:p>
            <a:r>
              <a:rPr lang="en-GB" b="1" dirty="0" smtClean="0"/>
              <a:t>Full-scope </a:t>
            </a:r>
            <a:r>
              <a:rPr lang="en-GB" b="1" dirty="0"/>
              <a:t>requirements:</a:t>
            </a:r>
            <a:endParaRPr lang="en-GB" dirty="0"/>
          </a:p>
          <a:p>
            <a:pPr marL="971550" lvl="1" indent="-514350">
              <a:buFont typeface="+mj-lt"/>
              <a:buAutoNum type="romanUcPeriod" startAt="6"/>
            </a:pPr>
            <a:r>
              <a:rPr lang="en-GB" i="1" dirty="0" smtClean="0"/>
              <a:t>Provide </a:t>
            </a:r>
            <a:r>
              <a:rPr lang="en-GB" i="1" dirty="0"/>
              <a:t>integrated, flexible sample environments to allow for high through-put and time-resolved studies</a:t>
            </a:r>
          </a:p>
          <a:p>
            <a:pPr marL="971550" lvl="1" indent="-514350">
              <a:buFont typeface="+mj-lt"/>
              <a:buAutoNum type="romanUcPeriod" startAt="6"/>
            </a:pPr>
            <a:r>
              <a:rPr lang="en-GB" i="1" dirty="0" smtClean="0"/>
              <a:t>Very </a:t>
            </a:r>
            <a:r>
              <a:rPr lang="en-GB" i="1" dirty="0"/>
              <a:t>fast time-resolved reflectometry over the full Q-range simultaneously</a:t>
            </a:r>
          </a:p>
          <a:p>
            <a:pPr marL="971550" lvl="1" indent="-514350">
              <a:buFont typeface="+mj-lt"/>
              <a:buAutoNum type="romanUcPeriod" startAt="6"/>
            </a:pPr>
            <a:r>
              <a:rPr lang="en-GB" i="1" dirty="0" smtClean="0"/>
              <a:t>Measure </a:t>
            </a:r>
            <a:r>
              <a:rPr lang="en-GB" i="1" dirty="0"/>
              <a:t>time-resolved polarized </a:t>
            </a:r>
            <a:r>
              <a:rPr lang="en-GB" i="1" dirty="0" err="1"/>
              <a:t>tof</a:t>
            </a:r>
            <a:r>
              <a:rPr lang="en-GB" i="1" dirty="0"/>
              <a:t>-neutron reflectometry for magnetic contrast variation experiments.</a:t>
            </a:r>
          </a:p>
          <a:p>
            <a:pPr marL="971550" lvl="1" indent="-514350">
              <a:buFont typeface="+mj-lt"/>
              <a:buAutoNum type="romanUcPeriod" startAt="6"/>
            </a:pPr>
            <a:r>
              <a:rPr lang="en-GB" i="1" dirty="0" smtClean="0"/>
              <a:t>A </a:t>
            </a:r>
            <a:r>
              <a:rPr lang="en-GB" i="1" dirty="0"/>
              <a:t>GISANS option with sufficient collimation and detector distance options to investigate the broadest range of materials in 2D and 3D</a:t>
            </a:r>
            <a:r>
              <a:rPr lang="en-GB" i="1" dirty="0" smtClean="0"/>
              <a:t>.</a:t>
            </a:r>
            <a:endParaRPr lang="en-GB" i="1" dirty="0"/>
          </a:p>
        </p:txBody>
      </p:sp>
      <p:sp>
        <p:nvSpPr>
          <p:cNvPr id="4" name="Slide Number Placeholder 3"/>
          <p:cNvSpPr>
            <a:spLocks noGrp="1"/>
          </p:cNvSpPr>
          <p:nvPr>
            <p:ph type="sldNum" sz="quarter" idx="12"/>
          </p:nvPr>
        </p:nvSpPr>
        <p:spPr/>
        <p:txBody>
          <a:bodyPr/>
          <a:lstStyle/>
          <a:p>
            <a:fld id="{551115BC-487E-4422-894C-CB7CD3E79223}" type="slidenum">
              <a:rPr lang="en-GB" smtClean="0"/>
              <a:t>11</a:t>
            </a:fld>
            <a:endParaRPr lang="en-GB"/>
          </a:p>
        </p:txBody>
      </p:sp>
    </p:spTree>
    <p:extLst>
      <p:ext uri="{BB962C8B-B14F-4D97-AF65-F5344CB8AC3E}">
        <p14:creationId xmlns:p14="http://schemas.microsoft.com/office/powerpoint/2010/main" val="2024815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Scientific requirements </a:t>
            </a:r>
            <a:br>
              <a:rPr lang="en-GB" dirty="0" smtClean="0"/>
            </a:br>
            <a:r>
              <a:rPr lang="en-GB" dirty="0" smtClean="0"/>
              <a:t>updated after TG2 internal review?</a:t>
            </a:r>
            <a:endParaRPr lang="en-GB" dirty="0"/>
          </a:p>
        </p:txBody>
      </p:sp>
      <p:sp>
        <p:nvSpPr>
          <p:cNvPr id="3" name="Content Placeholder 2"/>
          <p:cNvSpPr>
            <a:spLocks noGrp="1"/>
          </p:cNvSpPr>
          <p:nvPr>
            <p:ph idx="1"/>
          </p:nvPr>
        </p:nvSpPr>
        <p:spPr>
          <a:xfrm>
            <a:off x="457200" y="1600200"/>
            <a:ext cx="8229600" cy="4997152"/>
          </a:xfrm>
        </p:spPr>
        <p:txBody>
          <a:bodyPr>
            <a:normAutofit fontScale="70000" lnSpcReduction="20000"/>
          </a:bodyPr>
          <a:lstStyle/>
          <a:p>
            <a:r>
              <a:rPr lang="en-GB" b="1" dirty="0"/>
              <a:t>Day-1 requirements:</a:t>
            </a:r>
            <a:endParaRPr lang="en-GB" dirty="0"/>
          </a:p>
          <a:p>
            <a:pPr marL="971550" lvl="1" indent="-514350">
              <a:buFont typeface="+mj-lt"/>
              <a:buAutoNum type="romanUcPeriod"/>
            </a:pPr>
            <a:r>
              <a:rPr lang="en-GB" i="1" dirty="0"/>
              <a:t>Rapid specular reflectivity measurements over a broad </a:t>
            </a:r>
            <a:r>
              <a:rPr lang="en-GB" i="1" dirty="0" smtClean="0">
                <a:solidFill>
                  <a:srgbClr val="FF0000"/>
                </a:solidFill>
              </a:rPr>
              <a:t>and continuous </a:t>
            </a:r>
            <a:r>
              <a:rPr lang="en-GB" i="1" dirty="0" smtClean="0"/>
              <a:t>Q-range </a:t>
            </a:r>
            <a:r>
              <a:rPr lang="en-GB" i="1" dirty="0"/>
              <a:t>for liquid surfaces and time-resolved experiments. </a:t>
            </a:r>
          </a:p>
          <a:p>
            <a:pPr marL="971550" lvl="1" indent="-514350">
              <a:buFont typeface="+mj-lt"/>
              <a:buAutoNum type="romanUcPeriod"/>
            </a:pPr>
            <a:r>
              <a:rPr lang="en-GB" i="1" dirty="0" smtClean="0"/>
              <a:t>Probe </a:t>
            </a:r>
            <a:r>
              <a:rPr lang="en-GB" i="1" dirty="0"/>
              <a:t>a broad range of film thicknesses and sample sizes to examine wide range of materials.</a:t>
            </a:r>
          </a:p>
          <a:p>
            <a:pPr marL="971550" lvl="1" indent="-514350">
              <a:buFont typeface="+mj-lt"/>
              <a:buAutoNum type="romanUcPeriod"/>
            </a:pPr>
            <a:r>
              <a:rPr lang="en-GB" i="1" dirty="0" smtClean="0"/>
              <a:t>Inverted </a:t>
            </a:r>
            <a:r>
              <a:rPr lang="en-GB" i="1" dirty="0"/>
              <a:t>geometry experiments at liquid-liquid interfaces and other buried interfaces.</a:t>
            </a:r>
          </a:p>
          <a:p>
            <a:pPr marL="971550" lvl="1" indent="-514350">
              <a:buFont typeface="+mj-lt"/>
              <a:buAutoNum type="romanUcPeriod"/>
            </a:pPr>
            <a:r>
              <a:rPr lang="en-GB" i="1" dirty="0" smtClean="0"/>
              <a:t>Fast </a:t>
            </a:r>
            <a:r>
              <a:rPr lang="en-GB" i="1" dirty="0"/>
              <a:t>time-resolved reflectometry over the full Q-range simultaneously</a:t>
            </a:r>
          </a:p>
          <a:p>
            <a:pPr marL="971550" lvl="1" indent="-514350">
              <a:buFont typeface="+mj-lt"/>
              <a:buAutoNum type="romanUcPeriod"/>
            </a:pPr>
            <a:r>
              <a:rPr lang="en-GB" i="1" dirty="0" smtClean="0"/>
              <a:t>Provide </a:t>
            </a:r>
            <a:r>
              <a:rPr lang="en-GB" i="1" dirty="0"/>
              <a:t>simplicity of operation to allow users to focus on </a:t>
            </a:r>
            <a:r>
              <a:rPr lang="en-GB" i="1" dirty="0" smtClean="0"/>
              <a:t>science</a:t>
            </a:r>
          </a:p>
          <a:p>
            <a:pPr marL="971550" lvl="1" indent="-514350">
              <a:buFont typeface="+mj-lt"/>
              <a:buAutoNum type="romanUcPeriod"/>
            </a:pPr>
            <a:r>
              <a:rPr lang="en-GB" i="1" dirty="0" smtClean="0">
                <a:solidFill>
                  <a:srgbClr val="FF0000"/>
                </a:solidFill>
              </a:rPr>
              <a:t>Allow for upgradeability to full-scope requirements</a:t>
            </a:r>
          </a:p>
          <a:p>
            <a:pPr marL="971550" lvl="1" indent="-514350">
              <a:buFont typeface="+mj-lt"/>
              <a:buAutoNum type="romanUcPeriod"/>
            </a:pPr>
            <a:r>
              <a:rPr lang="en-GB" i="1" dirty="0" smtClean="0">
                <a:solidFill>
                  <a:srgbClr val="FF0000"/>
                </a:solidFill>
              </a:rPr>
              <a:t>Be compatible </a:t>
            </a:r>
            <a:r>
              <a:rPr lang="en-GB" i="1" dirty="0">
                <a:solidFill>
                  <a:srgbClr val="FF0000"/>
                </a:solidFill>
              </a:rPr>
              <a:t>with </a:t>
            </a:r>
            <a:r>
              <a:rPr lang="en-GB" i="1" dirty="0" smtClean="0">
                <a:solidFill>
                  <a:srgbClr val="FF0000"/>
                </a:solidFill>
              </a:rPr>
              <a:t>all sample environment </a:t>
            </a:r>
            <a:r>
              <a:rPr lang="en-GB" i="1" dirty="0">
                <a:solidFill>
                  <a:srgbClr val="FF0000"/>
                </a:solidFill>
              </a:rPr>
              <a:t>equipment </a:t>
            </a:r>
            <a:r>
              <a:rPr lang="en-GB" i="1" dirty="0" smtClean="0">
                <a:solidFill>
                  <a:srgbClr val="FF0000"/>
                </a:solidFill>
              </a:rPr>
              <a:t>required by the science </a:t>
            </a:r>
            <a:r>
              <a:rPr lang="en-GB" i="1" dirty="0">
                <a:solidFill>
                  <a:srgbClr val="FF0000"/>
                </a:solidFill>
              </a:rPr>
              <a:t>case</a:t>
            </a:r>
          </a:p>
          <a:p>
            <a:r>
              <a:rPr lang="en-GB" b="1" dirty="0" smtClean="0"/>
              <a:t>Full-scope </a:t>
            </a:r>
            <a:r>
              <a:rPr lang="en-GB" b="1" dirty="0"/>
              <a:t>requirements:</a:t>
            </a:r>
            <a:endParaRPr lang="en-GB" dirty="0"/>
          </a:p>
          <a:p>
            <a:pPr marL="971550" lvl="1" indent="-514350">
              <a:buFont typeface="+mj-lt"/>
              <a:buAutoNum type="romanUcPeriod" startAt="8"/>
            </a:pPr>
            <a:r>
              <a:rPr lang="en-GB" i="1" dirty="0" smtClean="0"/>
              <a:t>Provide </a:t>
            </a:r>
            <a:r>
              <a:rPr lang="en-GB" i="1" dirty="0"/>
              <a:t>integrated, flexible sample environments to allow for high through-put and time-resolved studies</a:t>
            </a:r>
          </a:p>
          <a:p>
            <a:pPr marL="971550" lvl="1" indent="-514350">
              <a:buFont typeface="+mj-lt"/>
              <a:buAutoNum type="romanUcPeriod" startAt="8"/>
            </a:pPr>
            <a:r>
              <a:rPr lang="en-GB" i="1" dirty="0" smtClean="0"/>
              <a:t>Very </a:t>
            </a:r>
            <a:r>
              <a:rPr lang="en-GB" i="1" dirty="0"/>
              <a:t>fast time-resolved reflectometry over the full Q-range simultaneously</a:t>
            </a:r>
          </a:p>
          <a:p>
            <a:pPr marL="971550" lvl="1" indent="-514350">
              <a:buFont typeface="+mj-lt"/>
              <a:buAutoNum type="romanUcPeriod" startAt="8"/>
            </a:pPr>
            <a:r>
              <a:rPr lang="en-GB" i="1" dirty="0" smtClean="0"/>
              <a:t>Measure </a:t>
            </a:r>
            <a:r>
              <a:rPr lang="en-GB" i="1" dirty="0"/>
              <a:t>time-resolved polarized </a:t>
            </a:r>
            <a:r>
              <a:rPr lang="en-GB" i="1" dirty="0" err="1"/>
              <a:t>tof</a:t>
            </a:r>
            <a:r>
              <a:rPr lang="en-GB" i="1" dirty="0"/>
              <a:t>-neutron reflectometry for magnetic contrast variation experiments.</a:t>
            </a:r>
          </a:p>
          <a:p>
            <a:pPr marL="971550" lvl="1" indent="-514350">
              <a:buFont typeface="+mj-lt"/>
              <a:buAutoNum type="romanUcPeriod" startAt="8"/>
            </a:pPr>
            <a:r>
              <a:rPr lang="en-GB" i="1" dirty="0" smtClean="0"/>
              <a:t>A </a:t>
            </a:r>
            <a:r>
              <a:rPr lang="en-GB" i="1" dirty="0"/>
              <a:t>GISANS option with sufficient collimation and detector distance options to investigate the broadest range of materials in 2D and 3D</a:t>
            </a:r>
            <a:r>
              <a:rPr lang="en-GB" i="1" dirty="0" smtClean="0"/>
              <a:t>.</a:t>
            </a:r>
            <a:endParaRPr lang="en-GB" i="1" dirty="0"/>
          </a:p>
        </p:txBody>
      </p:sp>
      <p:sp>
        <p:nvSpPr>
          <p:cNvPr id="4" name="Slide Number Placeholder 3"/>
          <p:cNvSpPr>
            <a:spLocks noGrp="1"/>
          </p:cNvSpPr>
          <p:nvPr>
            <p:ph type="sldNum" sz="quarter" idx="12"/>
          </p:nvPr>
        </p:nvSpPr>
        <p:spPr/>
        <p:txBody>
          <a:bodyPr/>
          <a:lstStyle/>
          <a:p>
            <a:fld id="{551115BC-487E-4422-894C-CB7CD3E79223}" type="slidenum">
              <a:rPr lang="en-GB" smtClean="0"/>
              <a:t>12</a:t>
            </a:fld>
            <a:endParaRPr lang="en-GB"/>
          </a:p>
        </p:txBody>
      </p:sp>
    </p:spTree>
    <p:extLst>
      <p:ext uri="{BB962C8B-B14F-4D97-AF65-F5344CB8AC3E}">
        <p14:creationId xmlns:p14="http://schemas.microsoft.com/office/powerpoint/2010/main" val="544722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High-level system requirements</a:t>
            </a:r>
            <a:r>
              <a:rPr lang="en-GB" dirty="0"/>
              <a:t/>
            </a:r>
            <a:br>
              <a:rPr lang="en-GB" dirty="0"/>
            </a:br>
            <a:r>
              <a:rPr lang="en-GB" dirty="0" smtClean="0"/>
              <a:t>from </a:t>
            </a:r>
            <a:r>
              <a:rPr lang="en-GB" dirty="0"/>
              <a:t>CONOPS</a:t>
            </a:r>
          </a:p>
        </p:txBody>
      </p:sp>
      <p:sp>
        <p:nvSpPr>
          <p:cNvPr id="3" name="Content Placeholder 2"/>
          <p:cNvSpPr>
            <a:spLocks noGrp="1"/>
          </p:cNvSpPr>
          <p:nvPr>
            <p:ph idx="1"/>
          </p:nvPr>
        </p:nvSpPr>
        <p:spPr>
          <a:xfrm>
            <a:off x="457200" y="1600200"/>
            <a:ext cx="8075240" cy="4525963"/>
          </a:xfrm>
        </p:spPr>
        <p:txBody>
          <a:bodyPr>
            <a:normAutofit fontScale="70000" lnSpcReduction="20000"/>
          </a:bodyPr>
          <a:lstStyle/>
          <a:p>
            <a:r>
              <a:rPr lang="en-GB" sz="3800" b="1" dirty="0"/>
              <a:t>Day-1 requirements:</a:t>
            </a:r>
            <a:endParaRPr lang="en-GB" sz="3800" dirty="0"/>
          </a:p>
          <a:p>
            <a:pPr marL="914400" lvl="1" indent="-514350">
              <a:buFont typeface="+mj-lt"/>
              <a:buAutoNum type="arabicPeriod"/>
            </a:pPr>
            <a:r>
              <a:rPr lang="en-GB" sz="2900" dirty="0"/>
              <a:t>The instrument shall be capable of measuring specular reflection on free liquid surfaces without moving the sample or detector between </a:t>
            </a:r>
            <a:r>
              <a:rPr lang="en-GB" sz="2900" dirty="0" err="1"/>
              <a:t>Qmin</a:t>
            </a:r>
            <a:r>
              <a:rPr lang="en-GB" sz="2900" dirty="0"/>
              <a:t> = 0.0035 Å</a:t>
            </a:r>
            <a:r>
              <a:rPr lang="en-GB" sz="2900" baseline="30000" dirty="0"/>
              <a:t>-1</a:t>
            </a:r>
            <a:r>
              <a:rPr lang="en-GB" sz="2900" dirty="0"/>
              <a:t> and </a:t>
            </a:r>
            <a:r>
              <a:rPr lang="en-GB" sz="2900" dirty="0" err="1"/>
              <a:t>Qmax</a:t>
            </a:r>
            <a:r>
              <a:rPr lang="en-GB" sz="2900" dirty="0"/>
              <a:t> = 0.44 Å</a:t>
            </a:r>
            <a:r>
              <a:rPr lang="en-GB" sz="2900" baseline="30000" dirty="0"/>
              <a:t>-1</a:t>
            </a:r>
            <a:r>
              <a:rPr lang="en-GB" sz="2900" dirty="0"/>
              <a:t>.  </a:t>
            </a:r>
          </a:p>
          <a:p>
            <a:pPr marL="914400" lvl="1" indent="-514350">
              <a:buFont typeface="+mj-lt"/>
              <a:buAutoNum type="arabicPeriod"/>
            </a:pPr>
            <a:r>
              <a:rPr lang="en-GB" sz="2900" dirty="0"/>
              <a:t>The instrument shall be capable of measuring specular reflection from solid samples in the range of </a:t>
            </a:r>
            <a:r>
              <a:rPr lang="en-GB" sz="2900" dirty="0" err="1"/>
              <a:t>Qmin</a:t>
            </a:r>
            <a:r>
              <a:rPr lang="en-GB" sz="2900" dirty="0"/>
              <a:t> = 0.005 and </a:t>
            </a:r>
            <a:r>
              <a:rPr lang="en-GB" sz="2900" dirty="0" err="1"/>
              <a:t>Qmax</a:t>
            </a:r>
            <a:r>
              <a:rPr lang="en-GB" sz="2900" dirty="0"/>
              <a:t> = 1Å</a:t>
            </a:r>
            <a:r>
              <a:rPr lang="en-GB" sz="2900" baseline="30000" dirty="0"/>
              <a:t>-1</a:t>
            </a:r>
            <a:r>
              <a:rPr lang="en-GB" sz="2900" dirty="0"/>
              <a:t> </a:t>
            </a:r>
          </a:p>
          <a:p>
            <a:pPr marL="914400" lvl="1" indent="-514350">
              <a:buFont typeface="+mj-lt"/>
              <a:buAutoNum type="arabicPeriod"/>
            </a:pPr>
            <a:r>
              <a:rPr lang="en-GB" sz="2900" dirty="0"/>
              <a:t>The instrument shall be capable of providing a momentum transfer resolution of </a:t>
            </a:r>
            <a:r>
              <a:rPr lang="en-GB" sz="2900" dirty="0" err="1"/>
              <a:t>dQ</a:t>
            </a:r>
            <a:r>
              <a:rPr lang="en-GB" sz="2900" dirty="0"/>
              <a:t>/Q = 10.5%.</a:t>
            </a:r>
          </a:p>
          <a:p>
            <a:pPr marL="914400" lvl="1" indent="-514350">
              <a:buFont typeface="+mj-lt"/>
              <a:buAutoNum type="arabicPeriod"/>
            </a:pPr>
            <a:r>
              <a:rPr lang="en-GB" sz="2900" dirty="0"/>
              <a:t>The instrument should have a high-resolution option with </a:t>
            </a:r>
            <a:r>
              <a:rPr lang="en-GB" sz="2900" dirty="0" err="1"/>
              <a:t>dQ</a:t>
            </a:r>
            <a:r>
              <a:rPr lang="en-GB" sz="2900" dirty="0"/>
              <a:t>/Q = 1-2%.</a:t>
            </a:r>
          </a:p>
          <a:p>
            <a:pPr marL="914400" lvl="1" indent="-514350">
              <a:buFont typeface="+mj-lt"/>
              <a:buAutoNum type="arabicPeriod"/>
            </a:pPr>
            <a:r>
              <a:rPr lang="en-GB" sz="2900" dirty="0"/>
              <a:t>The instrument shall allow the illumination of horizontal sample areas between 1cm(w) x 1cm(l) and 4cm (w) x 8cm (l).</a:t>
            </a:r>
          </a:p>
          <a:p>
            <a:pPr marL="914400" lvl="1" indent="-514350">
              <a:buFont typeface="+mj-lt"/>
              <a:buAutoNum type="arabicPeriod"/>
            </a:pPr>
            <a:r>
              <a:rPr lang="en-GB" sz="2900" dirty="0"/>
              <a:t>The instrument shall have a minimum wavelength band </a:t>
            </a:r>
            <a:r>
              <a:rPr lang="en-GB" sz="2900" dirty="0" err="1"/>
              <a:t>Δλ</a:t>
            </a:r>
            <a:r>
              <a:rPr lang="en-GB" sz="2900" dirty="0"/>
              <a:t> of 7Å without frame-overlap or contamination from the prompt pulse</a:t>
            </a:r>
            <a:r>
              <a:rPr lang="en-GB" sz="2900" dirty="0" smtClean="0"/>
              <a:t>.</a:t>
            </a:r>
            <a:endParaRPr lang="en-GB" sz="29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spTree>
    <p:extLst>
      <p:ext uri="{BB962C8B-B14F-4D97-AF65-F5344CB8AC3E}">
        <p14:creationId xmlns:p14="http://schemas.microsoft.com/office/powerpoint/2010/main" val="1918802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High-level system </a:t>
            </a:r>
            <a:r>
              <a:rPr lang="en-GB" dirty="0"/>
              <a:t>requirements</a:t>
            </a:r>
            <a:br>
              <a:rPr lang="en-GB" dirty="0"/>
            </a:br>
            <a:r>
              <a:rPr lang="en-GB" dirty="0"/>
              <a:t>updated after TG2 internal review</a:t>
            </a:r>
            <a:r>
              <a:rPr lang="en-GB" dirty="0" smtClean="0"/>
              <a:t>?</a:t>
            </a:r>
            <a:endParaRPr lang="en-GB" dirty="0"/>
          </a:p>
        </p:txBody>
      </p:sp>
      <p:sp>
        <p:nvSpPr>
          <p:cNvPr id="3" name="Content Placeholder 2"/>
          <p:cNvSpPr>
            <a:spLocks noGrp="1"/>
          </p:cNvSpPr>
          <p:nvPr>
            <p:ph idx="1"/>
          </p:nvPr>
        </p:nvSpPr>
        <p:spPr>
          <a:xfrm>
            <a:off x="457200" y="1600200"/>
            <a:ext cx="8075240" cy="4525963"/>
          </a:xfrm>
        </p:spPr>
        <p:txBody>
          <a:bodyPr>
            <a:normAutofit fontScale="70000" lnSpcReduction="20000"/>
          </a:bodyPr>
          <a:lstStyle/>
          <a:p>
            <a:r>
              <a:rPr lang="en-GB" sz="3800" b="1" dirty="0"/>
              <a:t>Day-1 requirements:</a:t>
            </a:r>
            <a:endParaRPr lang="en-GB" sz="3800" dirty="0"/>
          </a:p>
          <a:p>
            <a:pPr marL="914400" lvl="1" indent="-514350">
              <a:buFont typeface="+mj-lt"/>
              <a:buAutoNum type="arabicPeriod"/>
            </a:pPr>
            <a:r>
              <a:rPr lang="en-GB" sz="2900" dirty="0"/>
              <a:t>The instrument shall be capable of measuring specular reflection on free liquid surfaces without moving the sample or detector </a:t>
            </a:r>
            <a:r>
              <a:rPr lang="en-GB" sz="2900" dirty="0" smtClean="0">
                <a:solidFill>
                  <a:srgbClr val="FF0000"/>
                </a:solidFill>
              </a:rPr>
              <a:t>over a continuous range of</a:t>
            </a:r>
            <a:r>
              <a:rPr lang="en-GB" sz="2900" dirty="0" smtClean="0"/>
              <a:t> </a:t>
            </a:r>
            <a:r>
              <a:rPr lang="en-GB" sz="2900" dirty="0" err="1" smtClean="0"/>
              <a:t>Qmin</a:t>
            </a:r>
            <a:r>
              <a:rPr lang="en-GB" sz="2900" dirty="0" smtClean="0"/>
              <a:t> </a:t>
            </a:r>
            <a:r>
              <a:rPr lang="en-GB" sz="2900" dirty="0"/>
              <a:t>= 0.0035 Å</a:t>
            </a:r>
            <a:r>
              <a:rPr lang="en-GB" sz="2900" baseline="30000" dirty="0"/>
              <a:t>-1</a:t>
            </a:r>
            <a:r>
              <a:rPr lang="en-GB" sz="2900" dirty="0"/>
              <a:t> </a:t>
            </a:r>
            <a:r>
              <a:rPr lang="en-GB" sz="2900" dirty="0" smtClean="0">
                <a:solidFill>
                  <a:srgbClr val="FF0000"/>
                </a:solidFill>
              </a:rPr>
              <a:t>to</a:t>
            </a:r>
            <a:r>
              <a:rPr lang="en-GB" sz="2900" dirty="0" smtClean="0"/>
              <a:t> </a:t>
            </a:r>
            <a:r>
              <a:rPr lang="en-GB" sz="2900" dirty="0" err="1" smtClean="0"/>
              <a:t>Qmax</a:t>
            </a:r>
            <a:r>
              <a:rPr lang="en-GB" sz="2900" dirty="0" smtClean="0"/>
              <a:t> </a:t>
            </a:r>
            <a:r>
              <a:rPr lang="en-GB" sz="2900" dirty="0"/>
              <a:t>= 0.44 Å</a:t>
            </a:r>
            <a:r>
              <a:rPr lang="en-GB" sz="2900" baseline="30000" dirty="0"/>
              <a:t>-1</a:t>
            </a:r>
            <a:r>
              <a:rPr lang="en-GB" sz="2900" dirty="0"/>
              <a:t>.  </a:t>
            </a:r>
          </a:p>
          <a:p>
            <a:pPr marL="914400" lvl="1" indent="-514350">
              <a:buFont typeface="+mj-lt"/>
              <a:buAutoNum type="arabicPeriod"/>
            </a:pPr>
            <a:r>
              <a:rPr lang="en-GB" sz="2900" dirty="0"/>
              <a:t>The instrument shall be capable of measuring specular reflection from solid samples in the range of </a:t>
            </a:r>
            <a:r>
              <a:rPr lang="en-GB" sz="2900" dirty="0" err="1"/>
              <a:t>Qmin</a:t>
            </a:r>
            <a:r>
              <a:rPr lang="en-GB" sz="2900" dirty="0"/>
              <a:t> = 0.005 and </a:t>
            </a:r>
            <a:r>
              <a:rPr lang="en-GB" sz="2900" dirty="0" err="1"/>
              <a:t>Qmax</a:t>
            </a:r>
            <a:r>
              <a:rPr lang="en-GB" sz="2900" dirty="0"/>
              <a:t> = 1Å</a:t>
            </a:r>
            <a:r>
              <a:rPr lang="en-GB" sz="2900" baseline="30000" dirty="0"/>
              <a:t>-1</a:t>
            </a:r>
            <a:r>
              <a:rPr lang="en-GB" sz="2900" dirty="0"/>
              <a:t> </a:t>
            </a:r>
          </a:p>
          <a:p>
            <a:pPr marL="914400" lvl="1" indent="-514350">
              <a:buFont typeface="+mj-lt"/>
              <a:buAutoNum type="arabicPeriod"/>
            </a:pPr>
            <a:r>
              <a:rPr lang="en-GB" sz="2900" dirty="0"/>
              <a:t>The instrument shall be capable of providing a momentum transfer resolution </a:t>
            </a:r>
            <a:r>
              <a:rPr lang="en-GB" sz="2900" dirty="0" smtClean="0">
                <a:solidFill>
                  <a:srgbClr val="FF0000"/>
                </a:solidFill>
              </a:rPr>
              <a:t>in the range </a:t>
            </a:r>
            <a:r>
              <a:rPr lang="en-GB" sz="2900" dirty="0" err="1" smtClean="0"/>
              <a:t>dQ</a:t>
            </a:r>
            <a:r>
              <a:rPr lang="en-GB" sz="2900" dirty="0" smtClean="0"/>
              <a:t>/Q </a:t>
            </a:r>
            <a:r>
              <a:rPr lang="en-GB" sz="2900" dirty="0"/>
              <a:t>= </a:t>
            </a:r>
            <a:r>
              <a:rPr lang="en-GB" sz="2900" dirty="0" smtClean="0">
                <a:solidFill>
                  <a:srgbClr val="FF0000"/>
                </a:solidFill>
              </a:rPr>
              <a:t>4-12% (depending on incident angle &amp; wavelength)</a:t>
            </a:r>
            <a:r>
              <a:rPr lang="en-GB" sz="2900" dirty="0" smtClean="0"/>
              <a:t>.</a:t>
            </a:r>
            <a:endParaRPr lang="en-GB" sz="2900" dirty="0"/>
          </a:p>
          <a:p>
            <a:pPr marL="914400" lvl="1" indent="-514350">
              <a:buFont typeface="+mj-lt"/>
              <a:buAutoNum type="arabicPeriod"/>
            </a:pPr>
            <a:r>
              <a:rPr lang="en-GB" sz="2900" dirty="0"/>
              <a:t>The instrument should have a high-resolution option with </a:t>
            </a:r>
            <a:r>
              <a:rPr lang="en-GB" sz="2900" dirty="0" err="1"/>
              <a:t>dQ</a:t>
            </a:r>
            <a:r>
              <a:rPr lang="en-GB" sz="2900" dirty="0"/>
              <a:t>/Q </a:t>
            </a:r>
            <a:r>
              <a:rPr lang="en-GB" sz="2900" dirty="0" smtClean="0"/>
              <a:t>    </a:t>
            </a:r>
            <a:r>
              <a:rPr lang="en-GB" sz="2900" dirty="0" smtClean="0">
                <a:solidFill>
                  <a:srgbClr val="FF0000"/>
                </a:solidFill>
              </a:rPr>
              <a:t>&lt; 3%</a:t>
            </a:r>
            <a:r>
              <a:rPr lang="en-GB" sz="2900" dirty="0" smtClean="0"/>
              <a:t>.</a:t>
            </a:r>
            <a:endParaRPr lang="en-GB" sz="2900" dirty="0"/>
          </a:p>
          <a:p>
            <a:pPr marL="914400" lvl="1" indent="-514350">
              <a:buFont typeface="+mj-lt"/>
              <a:buAutoNum type="arabicPeriod"/>
            </a:pPr>
            <a:r>
              <a:rPr lang="en-GB" sz="2900" dirty="0"/>
              <a:t>The instrument shall allow the illumination of horizontal sample areas between 1cm(w) x 1cm(l) and 4cm (w) x 8cm (l</a:t>
            </a:r>
            <a:r>
              <a:rPr lang="en-GB" sz="2900" dirty="0" smtClean="0"/>
              <a:t>) </a:t>
            </a:r>
            <a:r>
              <a:rPr lang="en-GB" sz="2900" dirty="0" smtClean="0">
                <a:solidFill>
                  <a:srgbClr val="FF0000"/>
                </a:solidFill>
              </a:rPr>
              <a:t>including the beam penumbra</a:t>
            </a:r>
            <a:r>
              <a:rPr lang="en-GB" sz="2900" dirty="0" smtClean="0"/>
              <a:t>.</a:t>
            </a:r>
            <a:endParaRPr lang="en-GB" sz="2900" dirty="0"/>
          </a:p>
          <a:p>
            <a:pPr marL="914400" lvl="1" indent="-514350">
              <a:buFont typeface="+mj-lt"/>
              <a:buAutoNum type="arabicPeriod"/>
            </a:pPr>
            <a:r>
              <a:rPr lang="en-GB" sz="2900" dirty="0"/>
              <a:t>The instrument shall have a minimum wavelength band </a:t>
            </a:r>
            <a:r>
              <a:rPr lang="en-GB" sz="2900" dirty="0" err="1"/>
              <a:t>Δλ</a:t>
            </a:r>
            <a:r>
              <a:rPr lang="en-GB" sz="2900" dirty="0"/>
              <a:t> of 7Å without frame-overlap or contamination from the prompt pulse</a:t>
            </a:r>
            <a:r>
              <a:rPr lang="en-GB" sz="2900" dirty="0" smtClean="0"/>
              <a:t>.</a:t>
            </a:r>
            <a:endParaRPr lang="en-GB" sz="29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14</a:t>
            </a:fld>
            <a:endParaRPr lang="en-GB" noProof="0"/>
          </a:p>
        </p:txBody>
      </p:sp>
    </p:spTree>
    <p:extLst>
      <p:ext uri="{BB962C8B-B14F-4D97-AF65-F5344CB8AC3E}">
        <p14:creationId xmlns:p14="http://schemas.microsoft.com/office/powerpoint/2010/main" val="1140575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High-level system requirements </a:t>
            </a:r>
            <a:br>
              <a:rPr lang="en-GB" dirty="0" smtClean="0"/>
            </a:br>
            <a:r>
              <a:rPr lang="en-GB" dirty="0" smtClean="0"/>
              <a:t>from CONOPS</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15</a:t>
            </a:fld>
            <a:endParaRPr lang="en-GB" noProof="0"/>
          </a:p>
        </p:txBody>
      </p:sp>
      <p:sp>
        <p:nvSpPr>
          <p:cNvPr id="6" name="Content Placeholder 2"/>
          <p:cNvSpPr>
            <a:spLocks noGrp="1"/>
          </p:cNvSpPr>
          <p:nvPr>
            <p:ph idx="1"/>
          </p:nvPr>
        </p:nvSpPr>
        <p:spPr>
          <a:xfrm>
            <a:off x="179512" y="1600200"/>
            <a:ext cx="8712968" cy="4525963"/>
          </a:xfrm>
        </p:spPr>
        <p:txBody>
          <a:bodyPr>
            <a:normAutofit fontScale="70000" lnSpcReduction="20000"/>
          </a:bodyPr>
          <a:lstStyle/>
          <a:p>
            <a:r>
              <a:rPr lang="en-GB" sz="3800" b="1" dirty="0"/>
              <a:t>Day-1 </a:t>
            </a:r>
            <a:r>
              <a:rPr lang="en-GB" sz="3800" b="1" dirty="0" smtClean="0"/>
              <a:t>requirements continued:</a:t>
            </a:r>
            <a:endParaRPr lang="en-GB" sz="3800" dirty="0"/>
          </a:p>
          <a:p>
            <a:pPr marL="914400" lvl="1" indent="-514350">
              <a:buFont typeface="+mj-lt"/>
              <a:buAutoNum type="arabicPeriod" startAt="7"/>
            </a:pPr>
            <a:r>
              <a:rPr lang="en-GB" sz="2900" dirty="0" smtClean="0"/>
              <a:t>The </a:t>
            </a:r>
            <a:r>
              <a:rPr lang="en-GB" sz="2900" dirty="0"/>
              <a:t>instrument shall be able to skip every second source pulse (pulse-skipping) </a:t>
            </a:r>
          </a:p>
          <a:p>
            <a:pPr marL="914400" lvl="1" indent="-514350">
              <a:buFont typeface="+mj-lt"/>
              <a:buAutoNum type="arabicPeriod" startAt="7"/>
            </a:pPr>
            <a:r>
              <a:rPr lang="en-GB" sz="2900" dirty="0"/>
              <a:t>The instrument should allow fast collimation changes for time-resolved experiments</a:t>
            </a:r>
          </a:p>
          <a:p>
            <a:pPr marL="914400" lvl="1" indent="-514350">
              <a:buFont typeface="+mj-lt"/>
              <a:buAutoNum type="arabicPeriod" startAt="7"/>
            </a:pPr>
            <a:r>
              <a:rPr lang="en-GB" sz="2900" dirty="0"/>
              <a:t>The instrument shall be able to measure specular reflection from below liquid sample </a:t>
            </a:r>
            <a:r>
              <a:rPr lang="en-GB" sz="2900" dirty="0" smtClean="0"/>
              <a:t>interfaces up to Q </a:t>
            </a:r>
            <a:r>
              <a:rPr lang="en-GB" sz="2900" dirty="0"/>
              <a:t>= 0.2Å</a:t>
            </a:r>
            <a:r>
              <a:rPr lang="en-GB" sz="2900" baseline="30000" dirty="0"/>
              <a:t>-1</a:t>
            </a:r>
            <a:endParaRPr lang="en-GB" sz="2900" dirty="0"/>
          </a:p>
          <a:p>
            <a:pPr marL="914400" lvl="1" indent="-514350">
              <a:buFont typeface="+mj-lt"/>
              <a:buAutoNum type="arabicPeriod" startAt="7"/>
            </a:pPr>
            <a:r>
              <a:rPr lang="en-GB" sz="2900" dirty="0"/>
              <a:t>The instrument should maximise the signal-to-background (S/B) ratio to improve the detection of specular and off-specular reflection signals at high Q. Background levels should allow the measurement of reflectivity to R = 1x10</a:t>
            </a:r>
            <a:r>
              <a:rPr lang="en-GB" sz="2900" baseline="30000" dirty="0"/>
              <a:t>-8</a:t>
            </a:r>
            <a:r>
              <a:rPr lang="en-GB" sz="2900" dirty="0"/>
              <a:t>.</a:t>
            </a:r>
          </a:p>
          <a:p>
            <a:pPr marL="914400" lvl="1" indent="-514350">
              <a:buFont typeface="+mj-lt"/>
              <a:buAutoNum type="arabicPeriod" startAt="7"/>
            </a:pPr>
            <a:r>
              <a:rPr lang="en-GB" sz="2900" dirty="0"/>
              <a:t>The instrument should provide software and data handling that allows convenient data reduction and handling during an experiment and include a user interface (both graphical and command-line based) that is simple to understand and capable of saving data in formats appropriate to a range of analysis software</a:t>
            </a:r>
            <a:r>
              <a:rPr lang="en-GB" sz="2900" dirty="0" smtClean="0"/>
              <a:t>.</a:t>
            </a:r>
            <a:endParaRPr lang="en-GB" sz="2900" dirty="0"/>
          </a:p>
        </p:txBody>
      </p:sp>
    </p:spTree>
    <p:extLst>
      <p:ext uri="{BB962C8B-B14F-4D97-AF65-F5344CB8AC3E}">
        <p14:creationId xmlns:p14="http://schemas.microsoft.com/office/powerpoint/2010/main" val="965648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High-level system requirements </a:t>
            </a:r>
            <a:br>
              <a:rPr lang="en-GB" dirty="0" smtClean="0"/>
            </a:br>
            <a:r>
              <a:rPr lang="en-GB" dirty="0" smtClean="0"/>
              <a:t>updated </a:t>
            </a:r>
            <a:r>
              <a:rPr lang="en-GB" dirty="0"/>
              <a:t>after TG2 internal review?</a:t>
            </a:r>
          </a:p>
        </p:txBody>
      </p:sp>
      <p:sp>
        <p:nvSpPr>
          <p:cNvPr id="3" name="Content Placeholder 2"/>
          <p:cNvSpPr>
            <a:spLocks noGrp="1"/>
          </p:cNvSpPr>
          <p:nvPr>
            <p:ph idx="1"/>
          </p:nvPr>
        </p:nvSpPr>
        <p:spPr>
          <a:xfrm>
            <a:off x="179512" y="1600200"/>
            <a:ext cx="8712968" cy="4853136"/>
          </a:xfrm>
        </p:spPr>
        <p:txBody>
          <a:bodyPr>
            <a:normAutofit fontScale="70000" lnSpcReduction="20000"/>
          </a:bodyPr>
          <a:lstStyle/>
          <a:p>
            <a:r>
              <a:rPr lang="en-GB" sz="3800" b="1" dirty="0"/>
              <a:t>Day-1 </a:t>
            </a:r>
            <a:r>
              <a:rPr lang="en-GB" sz="3800" b="1" dirty="0" smtClean="0"/>
              <a:t>requirements continued:</a:t>
            </a:r>
            <a:endParaRPr lang="en-GB" sz="3800" dirty="0"/>
          </a:p>
          <a:p>
            <a:pPr marL="914400" lvl="1" indent="-514350">
              <a:buFont typeface="+mj-lt"/>
              <a:buAutoNum type="arabicPeriod" startAt="7"/>
            </a:pPr>
            <a:r>
              <a:rPr lang="en-GB" sz="2900" dirty="0" smtClean="0"/>
              <a:t>The </a:t>
            </a:r>
            <a:r>
              <a:rPr lang="en-GB" sz="2900" dirty="0"/>
              <a:t>instrument shall be able to skip every second source pulse (pulse-skipping) </a:t>
            </a:r>
          </a:p>
          <a:p>
            <a:pPr marL="914400" lvl="1" indent="-514350">
              <a:buFont typeface="+mj-lt"/>
              <a:buAutoNum type="arabicPeriod" startAt="7"/>
            </a:pPr>
            <a:r>
              <a:rPr lang="en-GB" sz="2900" dirty="0"/>
              <a:t>The instrument should allow fast collimation changes for time-resolved experiments</a:t>
            </a:r>
          </a:p>
          <a:p>
            <a:pPr marL="914400" lvl="1" indent="-514350">
              <a:buFont typeface="+mj-lt"/>
              <a:buAutoNum type="arabicPeriod" startAt="7"/>
            </a:pPr>
            <a:r>
              <a:rPr lang="en-GB" sz="2900" dirty="0"/>
              <a:t>The instrument shall be able to measure specular reflection from below liquid sample interfaces </a:t>
            </a:r>
            <a:r>
              <a:rPr lang="en-GB" sz="2900" dirty="0" smtClean="0">
                <a:solidFill>
                  <a:srgbClr val="FF0000"/>
                </a:solidFill>
              </a:rPr>
              <a:t>from </a:t>
            </a:r>
            <a:r>
              <a:rPr lang="en-GB" sz="2900" dirty="0" err="1" smtClean="0">
                <a:solidFill>
                  <a:srgbClr val="FF0000"/>
                </a:solidFill>
              </a:rPr>
              <a:t>Qmin</a:t>
            </a:r>
            <a:r>
              <a:rPr lang="en-GB" sz="2900" dirty="0" smtClean="0">
                <a:solidFill>
                  <a:srgbClr val="FF0000"/>
                </a:solidFill>
              </a:rPr>
              <a:t> </a:t>
            </a:r>
            <a:r>
              <a:rPr lang="en-GB" sz="2900" dirty="0">
                <a:solidFill>
                  <a:srgbClr val="FF0000"/>
                </a:solidFill>
              </a:rPr>
              <a:t>= 0.0035 Å</a:t>
            </a:r>
            <a:r>
              <a:rPr lang="en-GB" sz="2900" baseline="30000" dirty="0">
                <a:solidFill>
                  <a:srgbClr val="FF0000"/>
                </a:solidFill>
              </a:rPr>
              <a:t>-1</a:t>
            </a:r>
            <a:r>
              <a:rPr lang="en-GB" sz="2900" dirty="0">
                <a:solidFill>
                  <a:srgbClr val="FF0000"/>
                </a:solidFill>
              </a:rPr>
              <a:t> </a:t>
            </a:r>
            <a:r>
              <a:rPr lang="en-GB" sz="2900" dirty="0" smtClean="0">
                <a:solidFill>
                  <a:srgbClr val="FF0000"/>
                </a:solidFill>
              </a:rPr>
              <a:t>to </a:t>
            </a:r>
            <a:r>
              <a:rPr lang="en-GB" sz="2900" dirty="0" smtClean="0"/>
              <a:t>Q </a:t>
            </a:r>
            <a:r>
              <a:rPr lang="en-GB" sz="2900" dirty="0"/>
              <a:t>= 0.2Å</a:t>
            </a:r>
            <a:r>
              <a:rPr lang="en-GB" sz="2900" baseline="30000" dirty="0"/>
              <a:t>-1</a:t>
            </a:r>
            <a:endParaRPr lang="en-GB" sz="2900" dirty="0"/>
          </a:p>
          <a:p>
            <a:pPr marL="914400" lvl="1" indent="-514350">
              <a:buFont typeface="+mj-lt"/>
              <a:buAutoNum type="arabicPeriod" startAt="7"/>
            </a:pPr>
            <a:r>
              <a:rPr lang="en-GB" sz="2900" dirty="0"/>
              <a:t>The instrument should maximise the signal-to-background (S/B) ratio to improve the detection of specular and off-specular reflection signals at high Q. Background levels should allow the measurement of reflectivity to R = 1x10</a:t>
            </a:r>
            <a:r>
              <a:rPr lang="en-GB" sz="2900" baseline="30000" dirty="0"/>
              <a:t>-8</a:t>
            </a:r>
            <a:r>
              <a:rPr lang="en-GB" sz="2900" dirty="0"/>
              <a:t>.</a:t>
            </a:r>
          </a:p>
          <a:p>
            <a:pPr marL="914400" lvl="1" indent="-514350">
              <a:buFont typeface="+mj-lt"/>
              <a:buAutoNum type="arabicPeriod" startAt="7"/>
            </a:pPr>
            <a:r>
              <a:rPr lang="en-GB" sz="2900" dirty="0" smtClean="0">
                <a:solidFill>
                  <a:srgbClr val="FF0000"/>
                </a:solidFill>
              </a:rPr>
              <a:t>The </a:t>
            </a:r>
            <a:r>
              <a:rPr lang="en-GB" sz="2900" dirty="0">
                <a:solidFill>
                  <a:srgbClr val="FF0000"/>
                </a:solidFill>
              </a:rPr>
              <a:t>instrument shall be </a:t>
            </a:r>
            <a:r>
              <a:rPr lang="en-GB" sz="2900" dirty="0" smtClean="0">
                <a:solidFill>
                  <a:srgbClr val="FF0000"/>
                </a:solidFill>
              </a:rPr>
              <a:t>designed to be upgradeable </a:t>
            </a:r>
            <a:r>
              <a:rPr lang="en-GB" sz="2900" dirty="0">
                <a:solidFill>
                  <a:srgbClr val="FF0000"/>
                </a:solidFill>
              </a:rPr>
              <a:t>to the full scope, as defined in the Preliminary System Design </a:t>
            </a:r>
            <a:r>
              <a:rPr lang="en-GB" sz="2900" dirty="0" smtClean="0">
                <a:solidFill>
                  <a:srgbClr val="FF0000"/>
                </a:solidFill>
              </a:rPr>
              <a:t>(PSD). </a:t>
            </a:r>
            <a:endParaRPr lang="en-GB" sz="2900" dirty="0">
              <a:solidFill>
                <a:srgbClr val="FF0000"/>
              </a:solidFill>
            </a:endParaRPr>
          </a:p>
          <a:p>
            <a:pPr marL="914400" lvl="1" indent="-514350">
              <a:buFont typeface="+mj-lt"/>
              <a:buAutoNum type="arabicPeriod" startAt="7"/>
            </a:pPr>
            <a:r>
              <a:rPr lang="en-GB" sz="2900" dirty="0" smtClean="0">
                <a:solidFill>
                  <a:srgbClr val="FF0000"/>
                </a:solidFill>
              </a:rPr>
              <a:t>The </a:t>
            </a:r>
            <a:r>
              <a:rPr lang="en-GB" sz="2900" dirty="0">
                <a:solidFill>
                  <a:srgbClr val="FF0000"/>
                </a:solidFill>
              </a:rPr>
              <a:t>instrument shall </a:t>
            </a:r>
            <a:r>
              <a:rPr lang="en-GB" sz="2900" dirty="0" smtClean="0">
                <a:solidFill>
                  <a:srgbClr val="FF0000"/>
                </a:solidFill>
              </a:rPr>
              <a:t>be </a:t>
            </a:r>
            <a:r>
              <a:rPr lang="en-GB" sz="2900" dirty="0">
                <a:solidFill>
                  <a:srgbClr val="FF0000"/>
                </a:solidFill>
              </a:rPr>
              <a:t>compatible with all sample environment equipment required by the science </a:t>
            </a:r>
            <a:r>
              <a:rPr lang="en-GB" sz="2900" dirty="0" smtClean="0">
                <a:solidFill>
                  <a:srgbClr val="FF0000"/>
                </a:solidFill>
              </a:rPr>
              <a:t>case. </a:t>
            </a:r>
            <a:endParaRPr lang="en-GB" sz="2900" dirty="0">
              <a:solidFill>
                <a:srgbClr val="FF0000"/>
              </a:solidFill>
            </a:endParaRP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16</a:t>
            </a:fld>
            <a:endParaRPr lang="en-GB" noProof="0"/>
          </a:p>
        </p:txBody>
      </p:sp>
      <p:sp>
        <p:nvSpPr>
          <p:cNvPr id="5" name="TextBox 4"/>
          <p:cNvSpPr txBox="1"/>
          <p:nvPr/>
        </p:nvSpPr>
        <p:spPr>
          <a:xfrm>
            <a:off x="179512" y="5879520"/>
            <a:ext cx="8208912" cy="707886"/>
          </a:xfrm>
          <a:prstGeom prst="rect">
            <a:avLst/>
          </a:prstGeom>
          <a:noFill/>
          <a:ln w="25400">
            <a:solidFill>
              <a:srgbClr val="FF0000"/>
            </a:solidFill>
          </a:ln>
        </p:spPr>
        <p:txBody>
          <a:bodyPr wrap="square" rtlCol="0">
            <a:spAutoFit/>
          </a:bodyPr>
          <a:lstStyle/>
          <a:p>
            <a:r>
              <a:rPr lang="en-GB" sz="2000" dirty="0" smtClean="0"/>
              <a:t>We do not necessarily agree that a software requirement </a:t>
            </a:r>
            <a:r>
              <a:rPr lang="en-GB" sz="2000" smtClean="0"/>
              <a:t>should be removed </a:t>
            </a:r>
            <a:r>
              <a:rPr lang="mr-IN" sz="2000" dirty="0" smtClean="0"/>
              <a:t>–</a:t>
            </a:r>
            <a:r>
              <a:rPr lang="en-GB" sz="2000" dirty="0" smtClean="0"/>
              <a:t> it is not clear how the software requirements are to be captured?</a:t>
            </a:r>
            <a:endParaRPr lang="en-GB" sz="2000" dirty="0"/>
          </a:p>
        </p:txBody>
      </p:sp>
    </p:spTree>
    <p:extLst>
      <p:ext uri="{BB962C8B-B14F-4D97-AF65-F5344CB8AC3E}">
        <p14:creationId xmlns:p14="http://schemas.microsoft.com/office/powerpoint/2010/main" val="547925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High-level system requirements</a:t>
            </a:r>
            <a:br>
              <a:rPr lang="en-GB" dirty="0" smtClean="0"/>
            </a:br>
            <a:r>
              <a:rPr lang="en-GB" dirty="0" smtClean="0"/>
              <a:t>from CONOPS</a:t>
            </a:r>
            <a:endParaRPr lang="en-GB" dirty="0"/>
          </a:p>
        </p:txBody>
      </p:sp>
      <p:sp>
        <p:nvSpPr>
          <p:cNvPr id="3" name="Content Placeholder 2"/>
          <p:cNvSpPr>
            <a:spLocks noGrp="1"/>
          </p:cNvSpPr>
          <p:nvPr>
            <p:ph idx="1"/>
          </p:nvPr>
        </p:nvSpPr>
        <p:spPr>
          <a:xfrm>
            <a:off x="179512" y="1600200"/>
            <a:ext cx="8507288" cy="4525963"/>
          </a:xfrm>
        </p:spPr>
        <p:txBody>
          <a:bodyPr>
            <a:normAutofit/>
          </a:bodyPr>
          <a:lstStyle/>
          <a:p>
            <a:r>
              <a:rPr lang="en-GB" sz="2700" b="1" dirty="0"/>
              <a:t>Full-scope requirements:</a:t>
            </a:r>
            <a:endParaRPr lang="en-GB" sz="2700" dirty="0"/>
          </a:p>
          <a:p>
            <a:pPr marL="914400" lvl="1" indent="-514350">
              <a:buFont typeface="+mj-lt"/>
              <a:buAutoNum type="arabicPeriod" startAt="12"/>
            </a:pPr>
            <a:r>
              <a:rPr lang="en-GB" sz="2000" dirty="0"/>
              <a:t>The instrument shall provide essential temperature-controlled sample environments for liquid and solid samples and mechanisms for changing samples automatically.</a:t>
            </a:r>
          </a:p>
          <a:p>
            <a:pPr marL="914400" lvl="1" indent="-514350">
              <a:buFont typeface="+mj-lt"/>
              <a:buAutoNum type="arabicPeriod" startAt="12"/>
            </a:pPr>
            <a:r>
              <a:rPr lang="en-GB" sz="2000" dirty="0"/>
              <a:t>The instrument shall be able to polarise the full wavelength band of 7Å.</a:t>
            </a:r>
          </a:p>
          <a:p>
            <a:pPr marL="914400" lvl="1" indent="-514350">
              <a:buFont typeface="+mj-lt"/>
              <a:buAutoNum type="arabicPeriod" startAt="12"/>
            </a:pPr>
            <a:r>
              <a:rPr lang="en-GB" sz="2000" dirty="0"/>
              <a:t>The instrument should provide a GISANS option for horizontal samples that is capable of detecting length scales of up to 190nm with resolution </a:t>
            </a:r>
            <a:r>
              <a:rPr lang="en-GB" sz="2000" dirty="0" err="1"/>
              <a:t>δQy</a:t>
            </a:r>
            <a:r>
              <a:rPr lang="en-GB" sz="2000" dirty="0"/>
              <a:t>/</a:t>
            </a:r>
            <a:r>
              <a:rPr lang="en-GB" sz="2000" dirty="0" err="1"/>
              <a:t>Qy</a:t>
            </a:r>
            <a:r>
              <a:rPr lang="en-GB" sz="2000" dirty="0"/>
              <a:t> = 5%.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17</a:t>
            </a:fld>
            <a:endParaRPr lang="en-GB" noProof="0"/>
          </a:p>
        </p:txBody>
      </p:sp>
    </p:spTree>
    <p:extLst>
      <p:ext uri="{BB962C8B-B14F-4D97-AF65-F5344CB8AC3E}">
        <p14:creationId xmlns:p14="http://schemas.microsoft.com/office/powerpoint/2010/main" val="577916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High-level system requirements</a:t>
            </a:r>
            <a:br>
              <a:rPr lang="en-GB" dirty="0" smtClean="0"/>
            </a:br>
            <a:r>
              <a:rPr lang="en-GB" dirty="0" smtClean="0"/>
              <a:t>after TG2 internal review</a:t>
            </a:r>
            <a:endParaRPr lang="en-GB" dirty="0"/>
          </a:p>
        </p:txBody>
      </p:sp>
      <p:sp>
        <p:nvSpPr>
          <p:cNvPr id="3" name="Content Placeholder 2"/>
          <p:cNvSpPr>
            <a:spLocks noGrp="1"/>
          </p:cNvSpPr>
          <p:nvPr>
            <p:ph idx="1"/>
          </p:nvPr>
        </p:nvSpPr>
        <p:spPr>
          <a:xfrm>
            <a:off x="179512" y="1600200"/>
            <a:ext cx="8507288" cy="4525963"/>
          </a:xfrm>
        </p:spPr>
        <p:txBody>
          <a:bodyPr>
            <a:normAutofit/>
          </a:bodyPr>
          <a:lstStyle/>
          <a:p>
            <a:r>
              <a:rPr lang="en-GB" sz="2700" b="1" dirty="0"/>
              <a:t>Full-scope requirements:</a:t>
            </a:r>
            <a:endParaRPr lang="en-GB" sz="2700" dirty="0"/>
          </a:p>
          <a:p>
            <a:pPr marL="914400" lvl="1" indent="-514350">
              <a:buFont typeface="+mj-lt"/>
              <a:buAutoNum type="arabicPeriod" startAt="13"/>
            </a:pPr>
            <a:r>
              <a:rPr lang="en-GB" sz="2000" dirty="0"/>
              <a:t>The instrument shall provide essential temperature-controlled sample environments for liquid and solid samples and mechanisms for changing samples automatically.</a:t>
            </a:r>
          </a:p>
          <a:p>
            <a:pPr marL="914400" lvl="1" indent="-514350">
              <a:buFont typeface="+mj-lt"/>
              <a:buAutoNum type="arabicPeriod" startAt="13"/>
            </a:pPr>
            <a:r>
              <a:rPr lang="en-GB" sz="2000" dirty="0"/>
              <a:t>The instrument shall be able to polarise the full wavelength band </a:t>
            </a:r>
            <a:r>
              <a:rPr lang="en-GB" sz="2000" dirty="0" smtClean="0">
                <a:solidFill>
                  <a:srgbClr val="FF0000"/>
                </a:solidFill>
              </a:rPr>
              <a:t>for either standard or pulse-skipping operation modes (wavelengths in the </a:t>
            </a:r>
            <a:r>
              <a:rPr lang="en-GB" sz="2000" dirty="0">
                <a:solidFill>
                  <a:srgbClr val="FF0000"/>
                </a:solidFill>
              </a:rPr>
              <a:t>range 2Å and </a:t>
            </a:r>
            <a:r>
              <a:rPr lang="en-GB" sz="2000" dirty="0" smtClean="0">
                <a:solidFill>
                  <a:srgbClr val="FF0000"/>
                </a:solidFill>
              </a:rPr>
              <a:t>25Å).</a:t>
            </a:r>
            <a:endParaRPr lang="en-GB" sz="2000" dirty="0">
              <a:solidFill>
                <a:srgbClr val="FF0000"/>
              </a:solidFill>
            </a:endParaRPr>
          </a:p>
          <a:p>
            <a:pPr marL="914400" lvl="1" indent="-514350">
              <a:buFont typeface="+mj-lt"/>
              <a:buAutoNum type="arabicPeriod" startAt="13"/>
            </a:pPr>
            <a:r>
              <a:rPr lang="en-GB" sz="2000" dirty="0"/>
              <a:t>The instrument should provide a GISANS option for horizontal samples that is capable of detecting length scales of up to 190nm with resolution </a:t>
            </a:r>
            <a:r>
              <a:rPr lang="en-GB" sz="2000" dirty="0" err="1"/>
              <a:t>δQy</a:t>
            </a:r>
            <a:r>
              <a:rPr lang="en-GB" sz="2000" dirty="0"/>
              <a:t>/</a:t>
            </a:r>
            <a:r>
              <a:rPr lang="en-GB" sz="2000" dirty="0" err="1"/>
              <a:t>Qy</a:t>
            </a:r>
            <a:r>
              <a:rPr lang="en-GB" sz="2000" dirty="0"/>
              <a:t> = 5%.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18</a:t>
            </a:fld>
            <a:endParaRPr lang="en-GB" noProof="0"/>
          </a:p>
        </p:txBody>
      </p:sp>
      <p:sp>
        <p:nvSpPr>
          <p:cNvPr id="5" name="TextBox 4"/>
          <p:cNvSpPr txBox="1"/>
          <p:nvPr/>
        </p:nvSpPr>
        <p:spPr>
          <a:xfrm>
            <a:off x="457200" y="5225593"/>
            <a:ext cx="7792380" cy="1015663"/>
          </a:xfrm>
          <a:prstGeom prst="rect">
            <a:avLst/>
          </a:prstGeom>
          <a:noFill/>
          <a:ln w="25400">
            <a:solidFill>
              <a:srgbClr val="FF0000"/>
            </a:solidFill>
          </a:ln>
        </p:spPr>
        <p:txBody>
          <a:bodyPr wrap="square" rtlCol="0">
            <a:spAutoFit/>
          </a:bodyPr>
          <a:lstStyle/>
          <a:p>
            <a:r>
              <a:rPr lang="en-GB" sz="2000" dirty="0" smtClean="0"/>
              <a:t>We </a:t>
            </a:r>
            <a:r>
              <a:rPr lang="en-US" sz="2000" dirty="0" smtClean="0"/>
              <a:t>have not included a specific requirement for the full-divergence and RAINBOWS modes since these are potential mitigation strategies for requirements 4 &amp; 8 and additional nice-to-have options in certain cases</a:t>
            </a:r>
            <a:endParaRPr lang="en-GB" sz="2000" dirty="0"/>
          </a:p>
        </p:txBody>
      </p:sp>
    </p:spTree>
    <p:extLst>
      <p:ext uri="{BB962C8B-B14F-4D97-AF65-F5344CB8AC3E}">
        <p14:creationId xmlns:p14="http://schemas.microsoft.com/office/powerpoint/2010/main" val="1194097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Sample Environment</a:t>
            </a:r>
            <a:endParaRPr lang="en-GB" dirty="0"/>
          </a:p>
        </p:txBody>
      </p:sp>
      <p:sp>
        <p:nvSpPr>
          <p:cNvPr id="3" name="Content Placeholder 2"/>
          <p:cNvSpPr>
            <a:spLocks noGrp="1"/>
          </p:cNvSpPr>
          <p:nvPr>
            <p:ph idx="1"/>
          </p:nvPr>
        </p:nvSpPr>
        <p:spPr>
          <a:xfrm>
            <a:off x="457200" y="1600200"/>
            <a:ext cx="8229600" cy="5121275"/>
          </a:xfrm>
        </p:spPr>
        <p:txBody>
          <a:bodyPr>
            <a:normAutofit fontScale="92500" lnSpcReduction="10000"/>
          </a:bodyPr>
          <a:lstStyle/>
          <a:p>
            <a:r>
              <a:rPr lang="en-GB" dirty="0" smtClean="0"/>
              <a:t>Sample Environments to be provided from Operations budget</a:t>
            </a:r>
          </a:p>
          <a:p>
            <a:pPr lvl="1"/>
            <a:r>
              <a:rPr lang="en-GB" dirty="0" smtClean="0"/>
              <a:t>A provisional list of Essential Day 1 SE has been given to SAD but the details are likely to change depending on the budget available.</a:t>
            </a:r>
          </a:p>
          <a:p>
            <a:pPr lvl="2"/>
            <a:r>
              <a:rPr lang="en-GB" dirty="0" smtClean="0"/>
              <a:t>Solid samples, controlled atmosphere, Solid-liquid, liquid-liquid &amp; free liquid troughs.</a:t>
            </a:r>
          </a:p>
          <a:p>
            <a:pPr lvl="2"/>
            <a:r>
              <a:rPr lang="en-GB" dirty="0" smtClean="0"/>
              <a:t>Sample changers, HPLC pumps, Chillers &amp; temperature/humidity control.</a:t>
            </a:r>
          </a:p>
          <a:p>
            <a:pPr lvl="2"/>
            <a:r>
              <a:rPr lang="en-GB" dirty="0" smtClean="0"/>
              <a:t>Other future upgrades for in-situ measurements (e.g. Rheology)</a:t>
            </a:r>
          </a:p>
          <a:p>
            <a:pPr lvl="1"/>
            <a:r>
              <a:rPr lang="en-GB" dirty="0" smtClean="0"/>
              <a:t>Not standard large or shared equipment </a:t>
            </a:r>
            <a:r>
              <a:rPr lang="mr-IN" dirty="0" smtClean="0"/>
              <a:t>–</a:t>
            </a:r>
            <a:r>
              <a:rPr lang="en-GB" dirty="0" smtClean="0"/>
              <a:t>means dedicated solutions for control &amp; integration</a:t>
            </a:r>
          </a:p>
          <a:p>
            <a:pPr lvl="1"/>
            <a:r>
              <a:rPr lang="en-GB" dirty="0" smtClean="0"/>
              <a:t>Will require some significant development to maximise the potential of the instrument</a:t>
            </a:r>
          </a:p>
          <a:p>
            <a:pPr lvl="1"/>
            <a:r>
              <a:rPr lang="en-GB" dirty="0" smtClean="0"/>
              <a:t>SE Labyrinth will be considered but is unlikely to be a priority</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19</a:t>
            </a:fld>
            <a:endParaRPr lang="en-GB" noProof="0"/>
          </a:p>
        </p:txBody>
      </p:sp>
    </p:spTree>
    <p:extLst>
      <p:ext uri="{BB962C8B-B14F-4D97-AF65-F5344CB8AC3E}">
        <p14:creationId xmlns:p14="http://schemas.microsoft.com/office/powerpoint/2010/main" val="789496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fontScale="77500" lnSpcReduction="20000"/>
          </a:bodyPr>
          <a:lstStyle/>
          <a:p>
            <a:r>
              <a:rPr lang="en-GB" dirty="0" err="1" smtClean="0"/>
              <a:t>Conops</a:t>
            </a:r>
            <a:r>
              <a:rPr lang="en-GB" dirty="0" smtClean="0"/>
              <a:t>, System Requirements and Staging &amp; Upgrade Options</a:t>
            </a:r>
          </a:p>
          <a:p>
            <a:pPr lvl="1"/>
            <a:r>
              <a:rPr lang="en-GB" dirty="0" smtClean="0"/>
              <a:t>Brief summary of the science case</a:t>
            </a:r>
          </a:p>
          <a:p>
            <a:pPr lvl="1"/>
            <a:r>
              <a:rPr lang="en-GB" dirty="0" smtClean="0"/>
              <a:t>Scope setting reductions</a:t>
            </a:r>
          </a:p>
          <a:p>
            <a:pPr lvl="1"/>
            <a:r>
              <a:rPr lang="en-GB" dirty="0" smtClean="0"/>
              <a:t>Incorporation of upgrades into TG2 Documentation</a:t>
            </a:r>
          </a:p>
          <a:p>
            <a:r>
              <a:rPr lang="en-GB" dirty="0" smtClean="0"/>
              <a:t>Update on expected performance (simulation results)</a:t>
            </a:r>
          </a:p>
          <a:p>
            <a:r>
              <a:rPr lang="en-GB" dirty="0"/>
              <a:t>Key project risks &amp; mitigation </a:t>
            </a:r>
            <a:r>
              <a:rPr lang="en-GB" dirty="0" smtClean="0"/>
              <a:t>strategy</a:t>
            </a:r>
          </a:p>
          <a:p>
            <a:pPr lvl="1"/>
            <a:r>
              <a:rPr lang="en-GB" dirty="0" smtClean="0"/>
              <a:t>Choppers</a:t>
            </a:r>
          </a:p>
          <a:p>
            <a:pPr lvl="1"/>
            <a:r>
              <a:rPr lang="en-GB" dirty="0"/>
              <a:t>Sample Environment </a:t>
            </a:r>
            <a:r>
              <a:rPr lang="en-GB" dirty="0" smtClean="0"/>
              <a:t>&amp; Sample Prep Area: Coordination </a:t>
            </a:r>
            <a:r>
              <a:rPr lang="en-GB" dirty="0"/>
              <a:t>with </a:t>
            </a:r>
            <a:r>
              <a:rPr lang="en-GB" dirty="0" smtClean="0"/>
              <a:t>SAD</a:t>
            </a:r>
          </a:p>
          <a:p>
            <a:pPr lvl="1"/>
            <a:r>
              <a:rPr lang="en-GB" dirty="0" smtClean="0"/>
              <a:t>Fast Slits or Shutter</a:t>
            </a:r>
          </a:p>
          <a:p>
            <a:pPr lvl="1"/>
            <a:r>
              <a:rPr lang="en-GB" dirty="0" smtClean="0"/>
              <a:t>Monitors</a:t>
            </a:r>
          </a:p>
          <a:p>
            <a:r>
              <a:rPr lang="en-GB" dirty="0" smtClean="0"/>
              <a:t>Preliminary System Design (Jim Nightingale)</a:t>
            </a:r>
          </a:p>
          <a:p>
            <a:r>
              <a:rPr lang="en-GB" dirty="0" smtClean="0"/>
              <a:t>Work Package Specification &amp; Project schedule (Tom Arnold)</a:t>
            </a:r>
            <a:endParaRPr lang="en-GB" dirty="0"/>
          </a:p>
          <a:p>
            <a:pPr lvl="1"/>
            <a:r>
              <a:rPr lang="en-GB" dirty="0" smtClean="0"/>
              <a:t>“TG2+” approx. 1 year extension before ISIS commitment</a:t>
            </a:r>
          </a:p>
          <a:p>
            <a:pPr lvl="1"/>
            <a:r>
              <a:rPr lang="en-GB" dirty="0" smtClean="0"/>
              <a:t>Impact of the ESS delay</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a:t>
            </a:fld>
            <a:endParaRPr lang="en-GB"/>
          </a:p>
        </p:txBody>
      </p:sp>
    </p:spTree>
    <p:extLst>
      <p:ext uri="{BB962C8B-B14F-4D97-AF65-F5344CB8AC3E}">
        <p14:creationId xmlns:p14="http://schemas.microsoft.com/office/powerpoint/2010/main" val="1489028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Sample Preparation Area</a:t>
            </a:r>
            <a:endParaRPr lang="en-GB" dirty="0"/>
          </a:p>
        </p:txBody>
      </p:sp>
      <p:sp>
        <p:nvSpPr>
          <p:cNvPr id="3" name="Content Placeholder 2"/>
          <p:cNvSpPr>
            <a:spLocks noGrp="1"/>
          </p:cNvSpPr>
          <p:nvPr>
            <p:ph idx="1"/>
          </p:nvPr>
        </p:nvSpPr>
        <p:spPr/>
        <p:txBody>
          <a:bodyPr/>
          <a:lstStyle/>
          <a:p>
            <a:r>
              <a:rPr lang="en-GB" dirty="0" smtClean="0"/>
              <a:t>Sample Preparation Area are to be provided from Operations budget</a:t>
            </a:r>
          </a:p>
          <a:p>
            <a:pPr lvl="1"/>
            <a:r>
              <a:rPr lang="en-GB" dirty="0" smtClean="0"/>
              <a:t>Space for sample preparation area has been left in the design, but the details of this need to be confirmed and we think that the services should be supplied during construction.</a:t>
            </a:r>
          </a:p>
          <a:p>
            <a:r>
              <a:rPr lang="en-GB" dirty="0" smtClean="0"/>
              <a:t>Working with SAD to clarify a way forward with this because this does not seem like a cost effective approach.</a:t>
            </a:r>
          </a:p>
          <a:p>
            <a:pPr lvl="1"/>
            <a:endParaRPr lang="en-GB" dirty="0" smtClean="0"/>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20</a:t>
            </a:fld>
            <a:endParaRPr lang="en-GB" noProof="0"/>
          </a:p>
        </p:txBody>
      </p:sp>
    </p:spTree>
    <p:extLst>
      <p:ext uri="{BB962C8B-B14F-4D97-AF65-F5344CB8AC3E}">
        <p14:creationId xmlns:p14="http://schemas.microsoft.com/office/powerpoint/2010/main" val="334770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issues with CONOPS?</a:t>
            </a:r>
            <a:endParaRPr lang="en-GB" dirty="0"/>
          </a:p>
        </p:txBody>
      </p:sp>
      <p:sp>
        <p:nvSpPr>
          <p:cNvPr id="3" name="Content Placeholder 2"/>
          <p:cNvSpPr>
            <a:spLocks noGrp="1"/>
          </p:cNvSpPr>
          <p:nvPr>
            <p:ph idx="1"/>
          </p:nvPr>
        </p:nvSpPr>
        <p:spPr>
          <a:xfrm>
            <a:off x="446956" y="1615773"/>
            <a:ext cx="8229600" cy="4525963"/>
          </a:xfrm>
        </p:spPr>
        <p:txBody>
          <a:bodyPr/>
          <a:lstStyle/>
          <a:p>
            <a:r>
              <a:rPr lang="en-GB" dirty="0" smtClean="0"/>
              <a:t>Section 5.2 </a:t>
            </a:r>
            <a:r>
              <a:rPr lang="en-GB" dirty="0"/>
              <a:t>Operational Scenarios</a:t>
            </a:r>
            <a:endParaRPr lang="en-GB" dirty="0" smtClean="0"/>
          </a:p>
          <a:p>
            <a:pPr lvl="1"/>
            <a:r>
              <a:rPr lang="en-GB" dirty="0" smtClean="0"/>
              <a:t>Inclusion of full divergence and RAINBOWS modes (with clarification that these options are only possibilities at this stage)</a:t>
            </a:r>
          </a:p>
          <a:p>
            <a:pPr lvl="1"/>
            <a:r>
              <a:rPr lang="en-GB" dirty="0" smtClean="0"/>
              <a:t>Clarification of Off-Specular &amp; GISANS description</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21</a:t>
            </a:fld>
            <a:endParaRPr lang="en-GB" noProof="0"/>
          </a:p>
        </p:txBody>
      </p:sp>
    </p:spTree>
    <p:extLst>
      <p:ext uri="{BB962C8B-B14F-4D97-AF65-F5344CB8AC3E}">
        <p14:creationId xmlns:p14="http://schemas.microsoft.com/office/powerpoint/2010/main" val="1995250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Initial Operations &amp; Staging</a:t>
            </a:r>
            <a:endParaRPr lang="en-GB" dirty="0"/>
          </a:p>
        </p:txBody>
      </p:sp>
      <p:sp>
        <p:nvSpPr>
          <p:cNvPr id="3" name="Subtitle 2"/>
          <p:cNvSpPr>
            <a:spLocks noGrp="1"/>
          </p:cNvSpPr>
          <p:nvPr>
            <p:ph type="subTitle" idx="1"/>
          </p:nvPr>
        </p:nvSpPr>
        <p:spPr/>
        <p:txBody>
          <a:bodyPr/>
          <a:lstStyle/>
          <a:p>
            <a:r>
              <a:rPr lang="en-GB" dirty="0" smtClean="0">
                <a:solidFill>
                  <a:schemeClr val="bg1"/>
                </a:solidFill>
              </a:rPr>
              <a:t>Tom Arnold</a:t>
            </a:r>
          </a:p>
          <a:p>
            <a:r>
              <a:rPr lang="en-GB" dirty="0" smtClean="0">
                <a:solidFill>
                  <a:schemeClr val="bg1"/>
                </a:solidFill>
              </a:rPr>
              <a:t>FREIA Instrument Scientist</a:t>
            </a:r>
            <a:endParaRPr lang="en-GB" dirty="0">
              <a:solidFill>
                <a:schemeClr val="bg1"/>
              </a:solidFill>
            </a:endParaRPr>
          </a:p>
        </p:txBody>
      </p:sp>
    </p:spTree>
    <p:extLst>
      <p:ext uri="{BB962C8B-B14F-4D97-AF65-F5344CB8AC3E}">
        <p14:creationId xmlns:p14="http://schemas.microsoft.com/office/powerpoint/2010/main" val="200422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Upgrade Priorities</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23</a:t>
            </a:fld>
            <a:endParaRPr lang="en-GB" noProof="0"/>
          </a:p>
        </p:txBody>
      </p:sp>
      <p:graphicFrame>
        <p:nvGraphicFramePr>
          <p:cNvPr id="5" name="Table 4"/>
          <p:cNvGraphicFramePr>
            <a:graphicFrameLocks noGrp="1"/>
          </p:cNvGraphicFramePr>
          <p:nvPr>
            <p:extLst>
              <p:ext uri="{D42A27DB-BD31-4B8C-83A1-F6EECF244321}">
                <p14:modId xmlns:p14="http://schemas.microsoft.com/office/powerpoint/2010/main" val="2099959763"/>
              </p:ext>
            </p:extLst>
          </p:nvPr>
        </p:nvGraphicFramePr>
        <p:xfrm>
          <a:off x="375312" y="1628800"/>
          <a:ext cx="8423742" cy="4851400"/>
        </p:xfrm>
        <a:graphic>
          <a:graphicData uri="http://schemas.openxmlformats.org/drawingml/2006/table">
            <a:tbl>
              <a:tblPr firstRow="1" bandRow="1">
                <a:tableStyleId>{5C22544A-7EE6-4342-B048-85BDC9FD1C3A}</a:tableStyleId>
              </a:tblPr>
              <a:tblGrid>
                <a:gridCol w="4211871"/>
                <a:gridCol w="4211871"/>
              </a:tblGrid>
              <a:tr h="370840">
                <a:tc>
                  <a:txBody>
                    <a:bodyPr/>
                    <a:lstStyle/>
                    <a:p>
                      <a:r>
                        <a:rPr lang="en-GB" dirty="0" smtClean="0"/>
                        <a:t>Potentially In Scope</a:t>
                      </a:r>
                      <a:endParaRPr lang="en-GB" dirty="0"/>
                    </a:p>
                  </a:txBody>
                  <a:tcPr/>
                </a:tc>
                <a:tc>
                  <a:txBody>
                    <a:bodyPr/>
                    <a:lstStyle/>
                    <a:p>
                      <a:r>
                        <a:rPr lang="en-GB" dirty="0" smtClean="0"/>
                        <a:t>Priority list for upgrades</a:t>
                      </a:r>
                      <a:endParaRPr lang="en-GB" dirty="0"/>
                    </a:p>
                  </a:txBody>
                  <a:tcPr/>
                </a:tc>
              </a:tr>
              <a:tr h="370840">
                <a:tc>
                  <a:txBody>
                    <a:bodyPr/>
                    <a:lstStyle/>
                    <a:p>
                      <a:pPr marL="342900" indent="-342900">
                        <a:buFont typeface="+mj-lt"/>
                        <a:buAutoNum type="arabicPeriod"/>
                      </a:pPr>
                      <a:r>
                        <a:rPr lang="en-GB" dirty="0" smtClean="0"/>
                        <a:t>Alternative operation</a:t>
                      </a:r>
                      <a:r>
                        <a:rPr lang="en-GB" baseline="0" dirty="0" smtClean="0"/>
                        <a:t> modes</a:t>
                      </a:r>
                    </a:p>
                    <a:p>
                      <a:pPr marL="800100" lvl="1" indent="-342900">
                        <a:buFont typeface="+mj-lt"/>
                        <a:buAutoNum type="alphaLcPeriod"/>
                      </a:pPr>
                      <a:r>
                        <a:rPr lang="en-GB" dirty="0" smtClean="0"/>
                        <a:t>Full-divergence mode</a:t>
                      </a:r>
                    </a:p>
                    <a:p>
                      <a:pPr marL="800100" lvl="1" indent="-342900">
                        <a:buFont typeface="+mj-lt"/>
                        <a:buAutoNum type="alphaLcPeriod"/>
                      </a:pPr>
                      <a:r>
                        <a:rPr lang="en-GB" dirty="0" smtClean="0"/>
                        <a:t>RAINBOWS mode</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Sample Preparation Area</a:t>
                      </a:r>
                    </a:p>
                    <a:p>
                      <a:endParaRPr lang="en-GB" dirty="0"/>
                    </a:p>
                  </a:txBody>
                  <a:tcPr/>
                </a:tc>
                <a:tc>
                  <a:txBody>
                    <a:bodyPr/>
                    <a:lstStyle/>
                    <a:p>
                      <a:r>
                        <a:rPr lang="en-GB" u="sng" dirty="0" smtClean="0"/>
                        <a:t>Essential for Day 1</a:t>
                      </a:r>
                    </a:p>
                    <a:p>
                      <a:pPr marL="342900" indent="-342900">
                        <a:buFont typeface="+mj-lt"/>
                        <a:buAutoNum type="arabicPeriod"/>
                      </a:pPr>
                      <a:r>
                        <a:rPr lang="en-GB" dirty="0" smtClean="0"/>
                        <a:t>Sample Environment</a:t>
                      </a:r>
                    </a:p>
                    <a:p>
                      <a:pPr marL="342900" indent="-342900">
                        <a:buFont typeface="+mj-lt"/>
                        <a:buAutoNum type="arabicPeriod"/>
                      </a:pPr>
                      <a:r>
                        <a:rPr lang="en-GB" dirty="0" smtClean="0"/>
                        <a:t>Sample Preparation Area</a:t>
                      </a:r>
                    </a:p>
                    <a:p>
                      <a:pPr marL="342900" indent="-342900">
                        <a:buFont typeface="+mj-lt"/>
                        <a:buAutoNum type="arabicPeriod"/>
                      </a:pPr>
                      <a:r>
                        <a:rPr lang="en-GB" dirty="0" smtClean="0"/>
                        <a:t>Software (user interface, data</a:t>
                      </a:r>
                      <a:r>
                        <a:rPr lang="en-GB" baseline="0" dirty="0" smtClean="0"/>
                        <a:t> reduction &amp; analysis)</a:t>
                      </a:r>
                    </a:p>
                    <a:p>
                      <a:endParaRPr lang="en-GB" baseline="0" dirty="0" smtClean="0"/>
                    </a:p>
                    <a:p>
                      <a:r>
                        <a:rPr lang="en-GB" u="sng" baseline="0" dirty="0" smtClean="0"/>
                        <a:t>Potential Upgrades</a:t>
                      </a:r>
                    </a:p>
                    <a:p>
                      <a:pPr marL="342900" indent="-342900">
                        <a:buFont typeface="+mj-lt"/>
                        <a:buAutoNum type="arabicPeriod"/>
                      </a:pPr>
                      <a:r>
                        <a:rPr lang="en-GB" baseline="0" dirty="0" smtClean="0"/>
                        <a:t>Fast Shutter</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smtClean="0"/>
                        <a:t>Detector Electronics enhancement</a:t>
                      </a:r>
                    </a:p>
                    <a:p>
                      <a:pPr marL="342900" indent="-342900">
                        <a:buFont typeface="+mj-lt"/>
                        <a:buAutoNum type="arabicPeriod"/>
                      </a:pPr>
                      <a:r>
                        <a:rPr lang="en-GB" baseline="0" dirty="0" smtClean="0"/>
                        <a:t>Polarisation</a:t>
                      </a:r>
                    </a:p>
                    <a:p>
                      <a:pPr marL="342900" indent="-342900">
                        <a:buFont typeface="+mj-lt"/>
                        <a:buAutoNum type="arabicPeriod"/>
                      </a:pPr>
                      <a:r>
                        <a:rPr lang="en-GB" baseline="0" dirty="0" smtClean="0"/>
                        <a:t>Double disk for pulse-skipping chopper</a:t>
                      </a:r>
                    </a:p>
                    <a:p>
                      <a:endParaRPr lang="en-GB" baseline="0" dirty="0" smtClean="0"/>
                    </a:p>
                    <a:p>
                      <a:r>
                        <a:rPr lang="en-GB" u="sng" baseline="0" dirty="0" smtClean="0"/>
                        <a:t>Unlikely Upgrades</a:t>
                      </a:r>
                    </a:p>
                    <a:p>
                      <a:pPr marL="342900" indent="-342900">
                        <a:buFont typeface="+mj-lt"/>
                        <a:buAutoNum type="arabicPeriod"/>
                      </a:pPr>
                      <a:r>
                        <a:rPr lang="en-GB" baseline="0" dirty="0" smtClean="0"/>
                        <a:t>GISANS</a:t>
                      </a:r>
                    </a:p>
                    <a:p>
                      <a:pPr marL="342900" indent="-342900">
                        <a:buFont typeface="+mj-lt"/>
                        <a:buAutoNum type="arabicPeriod"/>
                      </a:pPr>
                      <a:r>
                        <a:rPr lang="en-GB" baseline="0" dirty="0" smtClean="0"/>
                        <a:t>Double disks for other choppers</a:t>
                      </a:r>
                    </a:p>
                    <a:p>
                      <a:endParaRPr lang="en-GB" dirty="0"/>
                    </a:p>
                  </a:txBody>
                  <a:tcPr/>
                </a:tc>
              </a:tr>
            </a:tbl>
          </a:graphicData>
        </a:graphic>
      </p:graphicFrame>
    </p:spTree>
    <p:extLst>
      <p:ext uri="{BB962C8B-B14F-4D97-AF65-F5344CB8AC3E}">
        <p14:creationId xmlns:p14="http://schemas.microsoft.com/office/powerpoint/2010/main" val="1764723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Upgrade Priorities</a:t>
            </a:r>
            <a:endParaRPr lang="en-GB" dirty="0"/>
          </a:p>
        </p:txBody>
      </p:sp>
      <p:sp>
        <p:nvSpPr>
          <p:cNvPr id="3" name="Content Placeholder 2"/>
          <p:cNvSpPr>
            <a:spLocks noGrp="1"/>
          </p:cNvSpPr>
          <p:nvPr>
            <p:ph idx="1"/>
          </p:nvPr>
        </p:nvSpPr>
        <p:spPr/>
        <p:txBody>
          <a:bodyPr>
            <a:normAutofit fontScale="47500" lnSpcReduction="20000"/>
          </a:bodyPr>
          <a:lstStyle/>
          <a:p>
            <a:pPr marL="0" lvl="1" indent="0">
              <a:buNone/>
            </a:pPr>
            <a:r>
              <a:rPr lang="en-GB" sz="5100" dirty="0" smtClean="0"/>
              <a:t>Suggested modification of text </a:t>
            </a:r>
            <a:r>
              <a:rPr lang="en-GB" sz="5100" dirty="0"/>
              <a:t>in section </a:t>
            </a:r>
            <a:r>
              <a:rPr lang="en-GB" sz="5100" dirty="0" smtClean="0"/>
              <a:t>2.2 Staging options:</a:t>
            </a:r>
          </a:p>
          <a:p>
            <a:pPr marL="0" indent="0">
              <a:buNone/>
            </a:pPr>
            <a:r>
              <a:rPr lang="en-GB" dirty="0" smtClean="0"/>
              <a:t>The </a:t>
            </a:r>
            <a:r>
              <a:rPr lang="en-GB" dirty="0"/>
              <a:t>various options are of varying degrees of importance to the overall science case and during detailed design their requirements may result in conflicts or lead to prohibitive costs. We therefor provide a reasoned priority list of these developments below. </a:t>
            </a:r>
          </a:p>
          <a:p>
            <a:pPr marL="514350" lvl="0" indent="-514350">
              <a:buFont typeface="+mj-lt"/>
              <a:buAutoNum type="arabicPeriod"/>
            </a:pPr>
            <a:r>
              <a:rPr lang="en-GB" dirty="0"/>
              <a:t>Sample Environment Equipment: Fundamental to the effective performance of the instrument. Provision is limited by operational funding to be determined.</a:t>
            </a:r>
          </a:p>
          <a:p>
            <a:pPr marL="514350" lvl="0" indent="-514350">
              <a:buFont typeface="+mj-lt"/>
              <a:buAutoNum type="arabicPeriod"/>
            </a:pPr>
            <a:r>
              <a:rPr lang="en-GB" dirty="0"/>
              <a:t>Alternative operation modes (full-divergence and RAINBOWS modes): These are likely to be fairly cheap options and can act as contingency options for other elements of the design. Provided these do not cause difficulty with other aspects of the instrument it is likely that they will be included from the construction budget.</a:t>
            </a:r>
          </a:p>
          <a:p>
            <a:pPr marL="514350" lvl="0" indent="-514350">
              <a:buFont typeface="+mj-lt"/>
              <a:buAutoNum type="arabicPeriod"/>
            </a:pPr>
            <a:r>
              <a:rPr lang="en-GB" dirty="0"/>
              <a:t>Capability to upgrade with a fast-shutter system: This is potentially very important to a significant part of the science case and needs to be considered in full during the design of the three-slit collimation system. If this proves to be a cost-effective solution then it may be included within the construction budget.</a:t>
            </a:r>
          </a:p>
          <a:p>
            <a:pPr marL="514350" lvl="0" indent="-514350">
              <a:buFont typeface="+mj-lt"/>
              <a:buAutoNum type="arabicPeriod"/>
            </a:pPr>
            <a:r>
              <a:rPr lang="en-GB" dirty="0"/>
              <a:t>Capability to expand the detector electronics to full 30cm x 30cm coverage: Relatively cheap and should not affect any other parts of the instrument</a:t>
            </a:r>
          </a:p>
          <a:p>
            <a:pPr marL="514350" lvl="0" indent="-514350">
              <a:buFont typeface="+mj-lt"/>
              <a:buAutoNum type="arabicPeriod"/>
            </a:pPr>
            <a:r>
              <a:rPr lang="en-GB" dirty="0"/>
              <a:t>Capability to upgrade with polariser &amp; spin flipper: This requires space to be left and imposes some non-magnetic requirements. It is not a critical part of the science case as it will be possible on ESTIA so will be compromised in favour of other instrument components</a:t>
            </a:r>
          </a:p>
          <a:p>
            <a:pPr marL="514350" lvl="0" indent="-514350">
              <a:buFont typeface="+mj-lt"/>
              <a:buAutoNum type="arabicPeriod"/>
            </a:pPr>
            <a:r>
              <a:rPr lang="en-GB" dirty="0"/>
              <a:t>Capability to upgrade the bandwidth, frame overlap and pulse-skipping choppers to double-disk choppers: The removal of double-disk choppers at scope-setting has meant the optimum positions of the choppers (except pulse-skipping) are not the same as for single disk choppers. Therefore, only the final pulse skipping chopper (outside the bunker) will be designed with this upgrade in mind.</a:t>
            </a:r>
          </a:p>
          <a:p>
            <a:pPr marL="514350" lvl="0" indent="-514350">
              <a:buFont typeface="+mj-lt"/>
              <a:buAutoNum type="arabicPeriod"/>
            </a:pPr>
            <a:r>
              <a:rPr lang="en-GB" dirty="0"/>
              <a:t>Capability to upgrade collimation for full GISANS capability, an additional 1m</a:t>
            </a:r>
            <a:r>
              <a:rPr lang="en-GB" baseline="30000" dirty="0"/>
              <a:t>2</a:t>
            </a:r>
            <a:r>
              <a:rPr lang="en-GB" dirty="0"/>
              <a:t> </a:t>
            </a:r>
            <a:r>
              <a:rPr lang="en-GB" baseline="30000" dirty="0"/>
              <a:t>10</a:t>
            </a:r>
            <a:r>
              <a:rPr lang="en-GB" dirty="0"/>
              <a:t>B GISANS detector at 8m from sample and associated modifications to the cave and shielding: This upgrade is likely to be very expensive and disruptive and given the likelihood of a future proposal for a specific GISANS instrument it is the lowest priority</a:t>
            </a:r>
            <a:r>
              <a:rPr lang="en-GB" dirty="0" smtClean="0"/>
              <a: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24</a:t>
            </a:fld>
            <a:endParaRPr lang="en-GB" noProof="0"/>
          </a:p>
        </p:txBody>
      </p:sp>
    </p:spTree>
    <p:extLst>
      <p:ext uri="{BB962C8B-B14F-4D97-AF65-F5344CB8AC3E}">
        <p14:creationId xmlns:p14="http://schemas.microsoft.com/office/powerpoint/2010/main" val="713757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System Requirements Specification</a:t>
            </a:r>
            <a:endParaRPr lang="en-GB" dirty="0"/>
          </a:p>
        </p:txBody>
      </p:sp>
      <p:sp>
        <p:nvSpPr>
          <p:cNvPr id="3" name="Subtitle 2"/>
          <p:cNvSpPr>
            <a:spLocks noGrp="1"/>
          </p:cNvSpPr>
          <p:nvPr>
            <p:ph type="subTitle" idx="1"/>
          </p:nvPr>
        </p:nvSpPr>
        <p:spPr/>
        <p:txBody>
          <a:bodyPr/>
          <a:lstStyle/>
          <a:p>
            <a:r>
              <a:rPr lang="en-GB" dirty="0" smtClean="0">
                <a:solidFill>
                  <a:schemeClr val="bg1"/>
                </a:solidFill>
              </a:rPr>
              <a:t>Tom Arnold</a:t>
            </a:r>
          </a:p>
          <a:p>
            <a:r>
              <a:rPr lang="en-GB" dirty="0" smtClean="0">
                <a:solidFill>
                  <a:schemeClr val="bg1"/>
                </a:solidFill>
              </a:rPr>
              <a:t>FREIA Instrument Scientist</a:t>
            </a:r>
            <a:endParaRPr lang="en-GB" dirty="0">
              <a:solidFill>
                <a:schemeClr val="bg1"/>
              </a:solidFill>
            </a:endParaRPr>
          </a:p>
        </p:txBody>
      </p:sp>
    </p:spTree>
    <p:extLst>
      <p:ext uri="{BB962C8B-B14F-4D97-AF65-F5344CB8AC3E}">
        <p14:creationId xmlns:p14="http://schemas.microsoft.com/office/powerpoint/2010/main" val="187071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Beam Transport and Conditioning System</a:t>
            </a:r>
            <a:br>
              <a:rPr lang="en-GB" dirty="0"/>
            </a:br>
            <a:r>
              <a:rPr lang="en-GB" dirty="0" smtClean="0"/>
              <a:t>after </a:t>
            </a:r>
            <a:r>
              <a:rPr lang="en-GB" dirty="0"/>
              <a:t>TG2 internal review</a:t>
            </a:r>
            <a:endParaRPr lang="en-GB"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11673386"/>
              </p:ext>
            </p:extLst>
          </p:nvPr>
        </p:nvGraphicFramePr>
        <p:xfrm>
          <a:off x="489593" y="1484784"/>
          <a:ext cx="8229599" cy="5160264"/>
        </p:xfrm>
        <a:graphic>
          <a:graphicData uri="http://schemas.openxmlformats.org/drawingml/2006/table">
            <a:tbl>
              <a:tblPr>
                <a:tableStyleId>{5C22544A-7EE6-4342-B048-85BDC9FD1C3A}</a:tableStyleId>
              </a:tblPr>
              <a:tblGrid>
                <a:gridCol w="337991"/>
                <a:gridCol w="6540308"/>
                <a:gridCol w="1351300"/>
              </a:tblGrid>
              <a:tr h="0">
                <a:tc>
                  <a:txBody>
                    <a:bodyPr/>
                    <a:lstStyle/>
                    <a:p>
                      <a:pPr marL="0" marR="0">
                        <a:lnSpc>
                          <a:spcPct val="115000"/>
                        </a:lnSpc>
                        <a:spcBef>
                          <a:spcPts val="300"/>
                        </a:spcBef>
                        <a:spcAft>
                          <a:spcPts val="300"/>
                        </a:spcAft>
                      </a:pPr>
                      <a:r>
                        <a:rPr lang="en-GB" sz="1100">
                          <a:effectLst/>
                        </a:rPr>
                        <a:t>Id</a:t>
                      </a:r>
                      <a:endParaRPr lang="en-GB" sz="1100" b="1">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Text</a:t>
                      </a:r>
                      <a:endParaRPr lang="en-GB" sz="1100" b="1">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Trace up to</a:t>
                      </a:r>
                      <a:endParaRPr lang="en-GB" sz="1100" b="1">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1</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Broad Bandwidth</a:t>
                      </a:r>
                    </a:p>
                    <a:p>
                      <a:pPr marL="0" marR="0">
                        <a:lnSpc>
                          <a:spcPct val="115000"/>
                        </a:lnSpc>
                        <a:spcBef>
                          <a:spcPts val="300"/>
                        </a:spcBef>
                        <a:spcAft>
                          <a:spcPts val="300"/>
                        </a:spcAft>
                      </a:pPr>
                      <a:r>
                        <a:rPr lang="en-GB" sz="1100" dirty="0">
                          <a:effectLst/>
                        </a:rPr>
                        <a:t>The BTCS shall transport from the moderator to the sample a beam of neutrons to the sample with a minimum wavelength bandwidth of 7 </a:t>
                      </a:r>
                      <a:r>
                        <a:rPr lang="en-GB" sz="1100" dirty="0" err="1">
                          <a:effectLst/>
                        </a:rPr>
                        <a:t>Å</a:t>
                      </a:r>
                      <a:r>
                        <a:rPr lang="en-GB" sz="1100" dirty="0">
                          <a:effectLst/>
                        </a:rPr>
                        <a:t>, without frame-overlap or contamination from the prompt pulse.</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IV, VII</a:t>
                      </a:r>
                    </a:p>
                    <a:p>
                      <a:pPr marL="0" marR="0">
                        <a:lnSpc>
                          <a:spcPct val="115000"/>
                        </a:lnSpc>
                        <a:spcBef>
                          <a:spcPts val="300"/>
                        </a:spcBef>
                        <a:spcAft>
                          <a:spcPts val="300"/>
                        </a:spcAft>
                      </a:pPr>
                      <a:r>
                        <a:rPr lang="en-GB" sz="1100">
                          <a:effectLst/>
                        </a:rPr>
                        <a:t>HLSR 1, 6, 10</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Bandwidth Selection</a:t>
                      </a:r>
                    </a:p>
                    <a:p>
                      <a:pPr marL="0" marR="0">
                        <a:lnSpc>
                          <a:spcPct val="115000"/>
                        </a:lnSpc>
                        <a:spcBef>
                          <a:spcPts val="300"/>
                        </a:spcBef>
                        <a:spcAft>
                          <a:spcPts val="300"/>
                        </a:spcAft>
                      </a:pPr>
                      <a:r>
                        <a:rPr lang="en-GB" sz="1100" dirty="0">
                          <a:effectLst/>
                        </a:rPr>
                        <a:t>The BTCS shall transport from the moderator to the sample a beam of neutrons to the sample with selectable wavelength bandwidth up to 20 </a:t>
                      </a:r>
                      <a:r>
                        <a:rPr lang="en-GB" sz="1100" dirty="0" err="1">
                          <a:effectLst/>
                        </a:rPr>
                        <a:t>Å</a:t>
                      </a:r>
                      <a:r>
                        <a:rPr lang="en-GB" sz="1100" dirty="0">
                          <a:effectLst/>
                        </a:rPr>
                        <a:t> (for pulse-skipping), so that the accessible Q range can be controlled and the `transport of unwanted neutrons minimised in order to maximise the signal-to-background ratio.</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II, III, IV, VII</a:t>
                      </a:r>
                    </a:p>
                    <a:p>
                      <a:pPr marL="0" marR="0">
                        <a:lnSpc>
                          <a:spcPct val="115000"/>
                        </a:lnSpc>
                        <a:spcBef>
                          <a:spcPts val="300"/>
                        </a:spcBef>
                        <a:spcAft>
                          <a:spcPts val="300"/>
                        </a:spcAft>
                      </a:pPr>
                      <a:r>
                        <a:rPr lang="en-GB" sz="1100">
                          <a:effectLst/>
                        </a:rPr>
                        <a:t>HLSR: 1,2,7, 10</a:t>
                      </a:r>
                    </a:p>
                    <a:p>
                      <a:pPr marL="0" marR="0">
                        <a:lnSpc>
                          <a:spcPct val="115000"/>
                        </a:lnSpc>
                        <a:spcBef>
                          <a:spcPts val="300"/>
                        </a:spcBef>
                        <a:spcAft>
                          <a:spcPts val="300"/>
                        </a:spcAft>
                      </a:pPr>
                      <a:r>
                        <a:rPr lang="en-GB" sz="1100">
                          <a:effectLst/>
                        </a:rPr>
                        <a:t> </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3</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Wavelength Selection</a:t>
                      </a:r>
                    </a:p>
                    <a:p>
                      <a:pPr marL="0" marR="0">
                        <a:lnSpc>
                          <a:spcPct val="115000"/>
                        </a:lnSpc>
                        <a:spcBef>
                          <a:spcPts val="300"/>
                        </a:spcBef>
                        <a:spcAft>
                          <a:spcPts val="300"/>
                        </a:spcAft>
                      </a:pPr>
                      <a:r>
                        <a:rPr lang="en-GB" sz="1100" dirty="0">
                          <a:effectLst/>
                        </a:rPr>
                        <a:t>The BTCS </a:t>
                      </a:r>
                      <a:r>
                        <a:rPr lang="en-GB" sz="1100" dirty="0" smtClean="0">
                          <a:solidFill>
                            <a:srgbClr val="FF0000"/>
                          </a:solidFill>
                          <a:effectLst/>
                        </a:rPr>
                        <a:t>should</a:t>
                      </a:r>
                      <a:r>
                        <a:rPr lang="en-GB" sz="1100" dirty="0" smtClean="0">
                          <a:effectLst/>
                        </a:rPr>
                        <a:t> transport </a:t>
                      </a:r>
                      <a:r>
                        <a:rPr lang="en-GB" sz="1100" dirty="0">
                          <a:effectLst/>
                        </a:rPr>
                        <a:t>from the moderator to the sample a beam of neutrons with wavelengths that lie in the range </a:t>
                      </a:r>
                      <a:r>
                        <a:rPr lang="en-GB" sz="1100" dirty="0" smtClean="0">
                          <a:solidFill>
                            <a:srgbClr val="FF0000"/>
                          </a:solidFill>
                          <a:effectLst/>
                        </a:rPr>
                        <a:t>2 </a:t>
                      </a:r>
                      <a:r>
                        <a:rPr lang="en-GB" sz="1100" dirty="0" err="1">
                          <a:solidFill>
                            <a:srgbClr val="FF0000"/>
                          </a:solidFill>
                          <a:effectLst/>
                        </a:rPr>
                        <a:t>Å</a:t>
                      </a:r>
                      <a:r>
                        <a:rPr lang="en-GB" sz="1100" dirty="0">
                          <a:solidFill>
                            <a:srgbClr val="FF0000"/>
                          </a:solidFill>
                          <a:effectLst/>
                        </a:rPr>
                        <a:t> to </a:t>
                      </a:r>
                      <a:r>
                        <a:rPr lang="en-GB" sz="1100" dirty="0" smtClean="0">
                          <a:solidFill>
                            <a:srgbClr val="FF0000"/>
                          </a:solidFill>
                          <a:effectLst/>
                        </a:rPr>
                        <a:t>25 </a:t>
                      </a:r>
                      <a:r>
                        <a:rPr lang="en-GB" sz="1100" dirty="0" err="1">
                          <a:solidFill>
                            <a:srgbClr val="FF0000"/>
                          </a:solidFill>
                          <a:effectLst/>
                        </a:rPr>
                        <a:t>Å</a:t>
                      </a:r>
                      <a:r>
                        <a:rPr lang="en-GB" sz="1100" dirty="0">
                          <a:effectLst/>
                        </a:rPr>
                        <a:t>, so that the accessible Q range can be controlled.</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II, III, IV, VII</a:t>
                      </a:r>
                    </a:p>
                    <a:p>
                      <a:pPr marL="0" marR="0">
                        <a:lnSpc>
                          <a:spcPct val="115000"/>
                        </a:lnSpc>
                        <a:spcBef>
                          <a:spcPts val="300"/>
                        </a:spcBef>
                        <a:spcAft>
                          <a:spcPts val="300"/>
                        </a:spcAft>
                      </a:pPr>
                      <a:r>
                        <a:rPr lang="en-GB" sz="1100">
                          <a:effectLst/>
                        </a:rPr>
                        <a:t>HLSR: 1,2,6,7</a:t>
                      </a:r>
                    </a:p>
                    <a:p>
                      <a:pPr marL="0" marR="0">
                        <a:lnSpc>
                          <a:spcPct val="115000"/>
                        </a:lnSpc>
                        <a:spcBef>
                          <a:spcPts val="300"/>
                        </a:spcBef>
                        <a:spcAft>
                          <a:spcPts val="300"/>
                        </a:spcAft>
                      </a:pPr>
                      <a:r>
                        <a:rPr lang="en-GB" sz="1100">
                          <a:effectLst/>
                        </a:rPr>
                        <a:t> </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strike="sngStrike" dirty="0" smtClean="0">
                          <a:solidFill>
                            <a:srgbClr val="FF0000"/>
                          </a:solidFill>
                          <a:effectLst/>
                          <a:latin typeface="Calibri" charset="0"/>
                          <a:ea typeface="Calibri" charset="0"/>
                          <a:cs typeface="Times New Roman" charset="0"/>
                        </a:rPr>
                        <a:t>4</a:t>
                      </a:r>
                      <a:endParaRPr lang="en-GB" sz="1100" strike="sngStrike"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strike="sngStrike" dirty="0">
                          <a:solidFill>
                            <a:srgbClr val="FF0000"/>
                          </a:solidFill>
                          <a:effectLst/>
                        </a:rPr>
                        <a:t>Wavelength Transport</a:t>
                      </a:r>
                    </a:p>
                    <a:p>
                      <a:pPr marL="0" marR="0">
                        <a:lnSpc>
                          <a:spcPct val="115000"/>
                        </a:lnSpc>
                        <a:spcBef>
                          <a:spcPts val="300"/>
                        </a:spcBef>
                        <a:spcAft>
                          <a:spcPts val="300"/>
                        </a:spcAft>
                      </a:pPr>
                      <a:r>
                        <a:rPr lang="en-GB" sz="1100" strike="sngStrike" dirty="0">
                          <a:solidFill>
                            <a:srgbClr val="FF0000"/>
                          </a:solidFill>
                          <a:effectLst/>
                        </a:rPr>
                        <a:t>The BTCS should transport the full wavelength range with comparable efficiency, to ensure high neutron flux over the full divergence and therefore Q range.</a:t>
                      </a:r>
                      <a:endParaRPr lang="en-GB" sz="1100" strike="sngStrike"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strike="sngStrike" dirty="0" err="1">
                          <a:solidFill>
                            <a:srgbClr val="FF0000"/>
                          </a:solidFill>
                          <a:effectLst/>
                        </a:rPr>
                        <a:t>SciReq</a:t>
                      </a:r>
                      <a:r>
                        <a:rPr lang="en-GB" sz="1100" strike="sngStrike" dirty="0">
                          <a:solidFill>
                            <a:srgbClr val="FF0000"/>
                          </a:solidFill>
                          <a:effectLst/>
                        </a:rPr>
                        <a:t> I, II, III, IV, VII</a:t>
                      </a:r>
                    </a:p>
                    <a:p>
                      <a:pPr marL="0" marR="0">
                        <a:lnSpc>
                          <a:spcPct val="115000"/>
                        </a:lnSpc>
                        <a:spcBef>
                          <a:spcPts val="300"/>
                        </a:spcBef>
                        <a:spcAft>
                          <a:spcPts val="300"/>
                        </a:spcAft>
                      </a:pPr>
                      <a:r>
                        <a:rPr lang="en-GB" sz="1100" strike="sngStrike" dirty="0">
                          <a:solidFill>
                            <a:srgbClr val="FF0000"/>
                          </a:solidFill>
                          <a:effectLst/>
                        </a:rPr>
                        <a:t>HLSR 1, 7, 10</a:t>
                      </a:r>
                      <a:endParaRPr lang="en-GB" sz="1100" strike="sngStrike" dirty="0">
                        <a:solidFill>
                          <a:srgbClr val="FF0000"/>
                        </a:solidFill>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5</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Wavelength Resolution</a:t>
                      </a:r>
                    </a:p>
                    <a:p>
                      <a:pPr marL="0" marR="0">
                        <a:lnSpc>
                          <a:spcPct val="115000"/>
                        </a:lnSpc>
                        <a:spcBef>
                          <a:spcPts val="300"/>
                        </a:spcBef>
                        <a:spcAft>
                          <a:spcPts val="300"/>
                        </a:spcAft>
                      </a:pPr>
                      <a:r>
                        <a:rPr lang="en-GB" sz="1100" dirty="0">
                          <a:effectLst/>
                        </a:rPr>
                        <a:t>The BTCS should transport from the moderator to sample a beam with wavelength resolution selectable between </a:t>
                      </a:r>
                      <a:r>
                        <a:rPr lang="en-GB" sz="1100" dirty="0">
                          <a:solidFill>
                            <a:srgbClr val="FF0000"/>
                          </a:solidFill>
                          <a:effectLst/>
                        </a:rPr>
                        <a:t>either a high-resolution </a:t>
                      </a:r>
                      <a:r>
                        <a:rPr lang="en-GB" sz="1100" dirty="0" smtClean="0">
                          <a:solidFill>
                            <a:srgbClr val="FF0000"/>
                          </a:solidFill>
                          <a:effectLst/>
                        </a:rPr>
                        <a:t>option (1.5 ≤ </a:t>
                      </a:r>
                      <a:r>
                        <a:rPr lang="en-GB" sz="1100" dirty="0" err="1" smtClean="0">
                          <a:solidFill>
                            <a:srgbClr val="FF0000"/>
                          </a:solidFill>
                          <a:effectLst/>
                        </a:rPr>
                        <a:t>δλ</a:t>
                      </a:r>
                      <a:r>
                        <a:rPr lang="en-GB" sz="1100" dirty="0" smtClean="0">
                          <a:solidFill>
                            <a:srgbClr val="FF0000"/>
                          </a:solidFill>
                          <a:effectLst/>
                        </a:rPr>
                        <a:t>/</a:t>
                      </a:r>
                      <a:r>
                        <a:rPr lang="en-GB" sz="1100" dirty="0" err="1" smtClean="0">
                          <a:solidFill>
                            <a:srgbClr val="FF0000"/>
                          </a:solidFill>
                          <a:effectLst/>
                        </a:rPr>
                        <a:t>λ</a:t>
                      </a:r>
                      <a:r>
                        <a:rPr lang="en-GB" sz="1100" dirty="0" smtClean="0">
                          <a:solidFill>
                            <a:srgbClr val="FF0000"/>
                          </a:solidFill>
                          <a:effectLst/>
                        </a:rPr>
                        <a:t> ≤ 2.5% FWHM) or </a:t>
                      </a:r>
                      <a:r>
                        <a:rPr lang="en-GB" sz="1100" dirty="0">
                          <a:solidFill>
                            <a:srgbClr val="FF0000"/>
                          </a:solidFill>
                          <a:effectLst/>
                        </a:rPr>
                        <a:t>a low-resolution option </a:t>
                      </a:r>
                      <a:r>
                        <a:rPr lang="en-GB" sz="1100" dirty="0" smtClean="0">
                          <a:solidFill>
                            <a:srgbClr val="FF0000"/>
                          </a:solidFill>
                          <a:effectLst/>
                        </a:rPr>
                        <a:t>(variable over the </a:t>
                      </a:r>
                      <a:r>
                        <a:rPr lang="en-GB" sz="1100" dirty="0">
                          <a:solidFill>
                            <a:srgbClr val="FF0000"/>
                          </a:solidFill>
                          <a:effectLst/>
                        </a:rPr>
                        <a:t>range </a:t>
                      </a:r>
                      <a:r>
                        <a:rPr lang="en-GB" sz="1100" dirty="0" smtClean="0">
                          <a:solidFill>
                            <a:srgbClr val="FF0000"/>
                          </a:solidFill>
                          <a:effectLst/>
                        </a:rPr>
                        <a:t>4 </a:t>
                      </a:r>
                      <a:r>
                        <a:rPr lang="en-GB" sz="1100" dirty="0">
                          <a:solidFill>
                            <a:srgbClr val="FF0000"/>
                          </a:solidFill>
                          <a:effectLst/>
                        </a:rPr>
                        <a:t>≤ </a:t>
                      </a:r>
                      <a:r>
                        <a:rPr lang="en-GB" sz="1100" dirty="0" err="1">
                          <a:solidFill>
                            <a:srgbClr val="FF0000"/>
                          </a:solidFill>
                          <a:effectLst/>
                        </a:rPr>
                        <a:t>δλ</a:t>
                      </a:r>
                      <a:r>
                        <a:rPr lang="en-GB" sz="1100" dirty="0">
                          <a:solidFill>
                            <a:srgbClr val="FF0000"/>
                          </a:solidFill>
                          <a:effectLst/>
                        </a:rPr>
                        <a:t>/</a:t>
                      </a:r>
                      <a:r>
                        <a:rPr lang="en-GB" sz="1100" dirty="0" err="1">
                          <a:solidFill>
                            <a:srgbClr val="FF0000"/>
                          </a:solidFill>
                          <a:effectLst/>
                        </a:rPr>
                        <a:t>λ</a:t>
                      </a:r>
                      <a:r>
                        <a:rPr lang="en-GB" sz="1100" dirty="0">
                          <a:solidFill>
                            <a:srgbClr val="FF0000"/>
                          </a:solidFill>
                          <a:effectLst/>
                        </a:rPr>
                        <a:t> ≤ </a:t>
                      </a:r>
                      <a:r>
                        <a:rPr lang="en-GB" sz="1100" dirty="0" smtClean="0">
                          <a:solidFill>
                            <a:srgbClr val="FF0000"/>
                          </a:solidFill>
                          <a:effectLst/>
                        </a:rPr>
                        <a:t>12% FWHM). </a:t>
                      </a:r>
                      <a:endParaRPr lang="en-GB" sz="1100"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II, IX</a:t>
                      </a:r>
                    </a:p>
                    <a:p>
                      <a:pPr marL="0" marR="0">
                        <a:lnSpc>
                          <a:spcPct val="115000"/>
                        </a:lnSpc>
                        <a:spcBef>
                          <a:spcPts val="300"/>
                        </a:spcBef>
                        <a:spcAft>
                          <a:spcPts val="300"/>
                        </a:spcAft>
                      </a:pPr>
                      <a:r>
                        <a:rPr lang="en-GB" sz="1100" dirty="0">
                          <a:effectLst/>
                        </a:rPr>
                        <a:t>HLSR 3,4</a:t>
                      </a:r>
                      <a:endParaRPr lang="en-GB" sz="1100" dirty="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6</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Beam Size Selection</a:t>
                      </a:r>
                    </a:p>
                    <a:p>
                      <a:pPr marL="0" marR="0">
                        <a:lnSpc>
                          <a:spcPct val="115000"/>
                        </a:lnSpc>
                        <a:spcBef>
                          <a:spcPts val="300"/>
                        </a:spcBef>
                        <a:spcAft>
                          <a:spcPts val="300"/>
                        </a:spcAft>
                      </a:pPr>
                      <a:r>
                        <a:rPr lang="en-GB" sz="1100" dirty="0">
                          <a:effectLst/>
                        </a:rPr>
                        <a:t>The BTCS shall transport from the moderator to the sample a beam of neutrons with selectable dimensions. The absolute beam size </a:t>
                      </a:r>
                      <a:r>
                        <a:rPr lang="en-GB" sz="1100" dirty="0" smtClean="0">
                          <a:solidFill>
                            <a:srgbClr val="FF0000"/>
                          </a:solidFill>
                          <a:effectLst/>
                        </a:rPr>
                        <a:t>(including the penumbra) </a:t>
                      </a:r>
                      <a:r>
                        <a:rPr lang="en-GB" sz="1100" dirty="0" smtClean="0">
                          <a:effectLst/>
                        </a:rPr>
                        <a:t>shall </a:t>
                      </a:r>
                      <a:r>
                        <a:rPr lang="en-GB" sz="1100" dirty="0">
                          <a:effectLst/>
                        </a:rPr>
                        <a:t>be able to project a sample beam footprint onto a horizontal sample surface of between 0 mm x 0 mm and 80 mm (beam direction) x 40 mm (across beam) (full width), for all possible incident angles relative to the sample surface. This allows the size of the beam to be matched to the size required by the experiment.</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 II, V, VI</a:t>
                      </a:r>
                    </a:p>
                    <a:p>
                      <a:pPr marL="0" marR="0">
                        <a:lnSpc>
                          <a:spcPct val="115000"/>
                        </a:lnSpc>
                        <a:spcBef>
                          <a:spcPts val="300"/>
                        </a:spcBef>
                        <a:spcAft>
                          <a:spcPts val="300"/>
                        </a:spcAft>
                      </a:pPr>
                      <a:r>
                        <a:rPr lang="en-GB" sz="1100" dirty="0">
                          <a:effectLst/>
                        </a:rPr>
                        <a:t>HLSR 5</a:t>
                      </a:r>
                      <a:endParaRPr lang="en-GB" sz="1100" dirty="0">
                        <a:effectLst/>
                        <a:latin typeface="Calibri" charset="0"/>
                        <a:ea typeface="Calibri" charset="0"/>
                        <a:cs typeface="Times New Roman" charset="0"/>
                      </a:endParaRPr>
                    </a:p>
                  </a:txBody>
                  <a:tcPr marL="44450" marR="44450"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26</a:t>
            </a:fld>
            <a:endParaRPr lang="en-GB" noProof="0"/>
          </a:p>
        </p:txBody>
      </p:sp>
    </p:spTree>
    <p:extLst>
      <p:ext uri="{BB962C8B-B14F-4D97-AF65-F5344CB8AC3E}">
        <p14:creationId xmlns:p14="http://schemas.microsoft.com/office/powerpoint/2010/main" val="2130878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Beam Transport and Conditioning System</a:t>
            </a:r>
            <a:br>
              <a:rPr lang="en-GB" dirty="0"/>
            </a:br>
            <a:r>
              <a:rPr lang="en-GB" dirty="0"/>
              <a:t> after TG2 internal review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66565203"/>
              </p:ext>
            </p:extLst>
          </p:nvPr>
        </p:nvGraphicFramePr>
        <p:xfrm>
          <a:off x="457201" y="1556792"/>
          <a:ext cx="8229599" cy="5003292"/>
        </p:xfrm>
        <a:graphic>
          <a:graphicData uri="http://schemas.openxmlformats.org/drawingml/2006/table">
            <a:tbl>
              <a:tblPr>
                <a:tableStyleId>{5C22544A-7EE6-4342-B048-85BDC9FD1C3A}</a:tableStyleId>
              </a:tblPr>
              <a:tblGrid>
                <a:gridCol w="298376"/>
                <a:gridCol w="6579923"/>
                <a:gridCol w="1351300"/>
              </a:tblGrid>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7</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Incident angle selection</a:t>
                      </a:r>
                    </a:p>
                    <a:p>
                      <a:pPr marL="0" marR="0">
                        <a:lnSpc>
                          <a:spcPct val="115000"/>
                        </a:lnSpc>
                        <a:spcBef>
                          <a:spcPts val="300"/>
                        </a:spcBef>
                        <a:spcAft>
                          <a:spcPts val="300"/>
                        </a:spcAft>
                      </a:pPr>
                      <a:r>
                        <a:rPr lang="en-GB" sz="1100" dirty="0">
                          <a:effectLst/>
                        </a:rPr>
                        <a:t>The BTCS shall allow the incident angle impinged on the sample to be selected over a range </a:t>
                      </a:r>
                      <a:r>
                        <a:rPr lang="en-GB" sz="1100" dirty="0" smtClean="0">
                          <a:effectLst/>
                        </a:rPr>
                        <a:t>of:</a:t>
                      </a:r>
                    </a:p>
                    <a:p>
                      <a:pPr marL="0" marR="0">
                        <a:lnSpc>
                          <a:spcPct val="115000"/>
                        </a:lnSpc>
                        <a:spcBef>
                          <a:spcPts val="300"/>
                        </a:spcBef>
                        <a:spcAft>
                          <a:spcPts val="300"/>
                        </a:spcAft>
                      </a:pPr>
                      <a:r>
                        <a:rPr lang="en-GB" sz="1100" dirty="0" smtClean="0">
                          <a:solidFill>
                            <a:srgbClr val="FF0000"/>
                          </a:solidFill>
                          <a:effectLst/>
                        </a:rPr>
                        <a:t>0.3</a:t>
                      </a:r>
                      <a:r>
                        <a:rPr lang="en-GB" sz="1100" dirty="0">
                          <a:solidFill>
                            <a:srgbClr val="FF0000"/>
                          </a:solidFill>
                          <a:effectLst/>
                        </a:rPr>
                        <a:t>° to 4.8° </a:t>
                      </a:r>
                      <a:r>
                        <a:rPr lang="en-GB" sz="1100" dirty="0" smtClean="0">
                          <a:solidFill>
                            <a:srgbClr val="FF0000"/>
                          </a:solidFill>
                          <a:effectLst/>
                        </a:rPr>
                        <a:t>above a free liquid interface</a:t>
                      </a:r>
                    </a:p>
                    <a:p>
                      <a:pPr marL="0" marR="0">
                        <a:lnSpc>
                          <a:spcPct val="115000"/>
                        </a:lnSpc>
                        <a:spcBef>
                          <a:spcPts val="300"/>
                        </a:spcBef>
                        <a:spcAft>
                          <a:spcPts val="300"/>
                        </a:spcAft>
                      </a:pPr>
                      <a:r>
                        <a:rPr lang="en-GB" sz="1100" dirty="0" smtClean="0">
                          <a:solidFill>
                            <a:srgbClr val="FF0000"/>
                          </a:solidFill>
                          <a:effectLst/>
                        </a:rPr>
                        <a:t>0.5 </a:t>
                      </a:r>
                      <a:r>
                        <a:rPr lang="en-GB" sz="1100" dirty="0">
                          <a:solidFill>
                            <a:srgbClr val="FF0000"/>
                          </a:solidFill>
                          <a:effectLst/>
                        </a:rPr>
                        <a:t>to </a:t>
                      </a:r>
                      <a:r>
                        <a:rPr lang="en-GB" sz="1100" dirty="0" smtClean="0">
                          <a:solidFill>
                            <a:srgbClr val="FF0000"/>
                          </a:solidFill>
                          <a:effectLst/>
                        </a:rPr>
                        <a:t>2.5</a:t>
                      </a:r>
                      <a:r>
                        <a:rPr lang="en-GB" sz="1100" dirty="0">
                          <a:solidFill>
                            <a:srgbClr val="FF0000"/>
                          </a:solidFill>
                          <a:effectLst/>
                        </a:rPr>
                        <a:t>° </a:t>
                      </a:r>
                      <a:r>
                        <a:rPr lang="en-GB" sz="1100" dirty="0" smtClean="0">
                          <a:solidFill>
                            <a:srgbClr val="FF0000"/>
                          </a:solidFill>
                          <a:effectLst/>
                        </a:rPr>
                        <a:t>below a free </a:t>
                      </a:r>
                      <a:r>
                        <a:rPr lang="en-GB" sz="1100" dirty="0">
                          <a:solidFill>
                            <a:srgbClr val="FF0000"/>
                          </a:solidFill>
                          <a:effectLst/>
                        </a:rPr>
                        <a:t>liquid </a:t>
                      </a:r>
                      <a:r>
                        <a:rPr lang="en-GB" sz="1100" dirty="0" smtClean="0">
                          <a:solidFill>
                            <a:srgbClr val="FF0000"/>
                          </a:solidFill>
                          <a:effectLst/>
                        </a:rPr>
                        <a:t>interface </a:t>
                      </a:r>
                    </a:p>
                    <a:p>
                      <a:pPr marL="0" marR="0">
                        <a:lnSpc>
                          <a:spcPct val="115000"/>
                        </a:lnSpc>
                        <a:spcBef>
                          <a:spcPts val="300"/>
                        </a:spcBef>
                        <a:spcAft>
                          <a:spcPts val="300"/>
                        </a:spcAft>
                      </a:pPr>
                      <a:r>
                        <a:rPr lang="en-GB" sz="1100" dirty="0" smtClean="0">
                          <a:solidFill>
                            <a:srgbClr val="FF0000"/>
                          </a:solidFill>
                          <a:effectLst/>
                        </a:rPr>
                        <a:t>2.5</a:t>
                      </a:r>
                      <a:r>
                        <a:rPr lang="en-GB" sz="1100" dirty="0">
                          <a:solidFill>
                            <a:srgbClr val="FF0000"/>
                          </a:solidFill>
                          <a:effectLst/>
                        </a:rPr>
                        <a:t>° </a:t>
                      </a:r>
                      <a:r>
                        <a:rPr lang="en-GB" sz="1100" dirty="0" smtClean="0">
                          <a:solidFill>
                            <a:srgbClr val="FF0000"/>
                          </a:solidFill>
                          <a:effectLst/>
                        </a:rPr>
                        <a:t>below to </a:t>
                      </a:r>
                      <a:r>
                        <a:rPr lang="en-GB" sz="1100" dirty="0">
                          <a:solidFill>
                            <a:srgbClr val="FF0000"/>
                          </a:solidFill>
                          <a:effectLst/>
                        </a:rPr>
                        <a:t>12° </a:t>
                      </a:r>
                      <a:r>
                        <a:rPr lang="en-GB" sz="1100" dirty="0" smtClean="0">
                          <a:solidFill>
                            <a:srgbClr val="FF0000"/>
                          </a:solidFill>
                          <a:effectLst/>
                        </a:rPr>
                        <a:t>above a solid surface</a:t>
                      </a:r>
                      <a:endParaRPr lang="en-GB" sz="1100"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II, III, IV, VIII</a:t>
                      </a:r>
                    </a:p>
                    <a:p>
                      <a:pPr marL="0" marR="0">
                        <a:lnSpc>
                          <a:spcPct val="115000"/>
                        </a:lnSpc>
                        <a:spcBef>
                          <a:spcPts val="300"/>
                        </a:spcBef>
                        <a:spcAft>
                          <a:spcPts val="300"/>
                        </a:spcAft>
                      </a:pPr>
                      <a:r>
                        <a:rPr lang="en-GB" sz="1100">
                          <a:effectLst/>
                        </a:rPr>
                        <a:t>HLSR 1, 2, 9</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8</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Incident angle resolution</a:t>
                      </a:r>
                    </a:p>
                    <a:p>
                      <a:pPr marL="0" marR="0">
                        <a:lnSpc>
                          <a:spcPct val="115000"/>
                        </a:lnSpc>
                        <a:spcBef>
                          <a:spcPts val="300"/>
                        </a:spcBef>
                        <a:spcAft>
                          <a:spcPts val="300"/>
                        </a:spcAft>
                      </a:pPr>
                      <a:r>
                        <a:rPr lang="en-GB" sz="1100" dirty="0">
                          <a:effectLst/>
                        </a:rPr>
                        <a:t>The BTCS shall allow the incident angle to be defined with a resolution of 0.01°.</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II, III, IX</a:t>
                      </a:r>
                    </a:p>
                    <a:p>
                      <a:pPr marL="0" marR="0">
                        <a:lnSpc>
                          <a:spcPct val="115000"/>
                        </a:lnSpc>
                        <a:spcBef>
                          <a:spcPts val="300"/>
                        </a:spcBef>
                        <a:spcAft>
                          <a:spcPts val="300"/>
                        </a:spcAft>
                      </a:pPr>
                      <a:r>
                        <a:rPr lang="en-GB" sz="1100">
                          <a:effectLst/>
                        </a:rPr>
                        <a:t>HLSR 3, 4</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9</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Beam Divergence</a:t>
                      </a:r>
                    </a:p>
                    <a:p>
                      <a:pPr marL="0" marR="0">
                        <a:lnSpc>
                          <a:spcPct val="115000"/>
                        </a:lnSpc>
                        <a:spcBef>
                          <a:spcPts val="300"/>
                        </a:spcBef>
                        <a:spcAft>
                          <a:spcPts val="300"/>
                        </a:spcAft>
                      </a:pPr>
                      <a:r>
                        <a:rPr lang="en-GB" sz="1100">
                          <a:effectLst/>
                        </a:rPr>
                        <a:t>The BTCS shall transport from the moderator to the sample a beam of neutrons with divergence between 0.3° and 4.8° relative to the horizontal, so that the selectable incident angles are able to cover the full Q range for free liquid surfaces.</a:t>
                      </a:r>
                      <a:endParaRPr lang="en-GB" sz="110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IV, VII</a:t>
                      </a:r>
                    </a:p>
                    <a:p>
                      <a:pPr marL="0" marR="0">
                        <a:lnSpc>
                          <a:spcPct val="115000"/>
                        </a:lnSpc>
                        <a:spcBef>
                          <a:spcPts val="300"/>
                        </a:spcBef>
                        <a:spcAft>
                          <a:spcPts val="300"/>
                        </a:spcAft>
                      </a:pPr>
                      <a:r>
                        <a:rPr lang="en-GB" sz="1100">
                          <a:effectLst/>
                        </a:rPr>
                        <a:t>HLSR 1, 8</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10</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Divergence profile</a:t>
                      </a:r>
                    </a:p>
                    <a:p>
                      <a:pPr marL="0" marR="0">
                        <a:lnSpc>
                          <a:spcPct val="115000"/>
                        </a:lnSpc>
                        <a:spcBef>
                          <a:spcPts val="300"/>
                        </a:spcBef>
                        <a:spcAft>
                          <a:spcPts val="300"/>
                        </a:spcAft>
                      </a:pPr>
                      <a:r>
                        <a:rPr lang="en-GB" sz="1100" dirty="0">
                          <a:effectLst/>
                        </a:rPr>
                        <a:t>The BTCS should transport from the moderator to the sample a beam of neutrons with a divergence profile that </a:t>
                      </a:r>
                      <a:r>
                        <a:rPr lang="en-GB" sz="1100" dirty="0" smtClean="0">
                          <a:effectLst/>
                        </a:rPr>
                        <a:t>is </a:t>
                      </a:r>
                      <a:r>
                        <a:rPr lang="en-GB" sz="1100" dirty="0" smtClean="0">
                          <a:solidFill>
                            <a:srgbClr val="FF0000"/>
                          </a:solidFill>
                          <a:effectLst/>
                        </a:rPr>
                        <a:t>consistent over the full sample footprint, so that the incident angles accessible are independent of the sample size.</a:t>
                      </a:r>
                      <a:endParaRPr lang="en-GB" sz="1100"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 II</a:t>
                      </a:r>
                    </a:p>
                    <a:p>
                      <a:pPr marL="0" marR="0">
                        <a:lnSpc>
                          <a:spcPct val="115000"/>
                        </a:lnSpc>
                        <a:spcBef>
                          <a:spcPts val="300"/>
                        </a:spcBef>
                        <a:spcAft>
                          <a:spcPts val="300"/>
                        </a:spcAft>
                      </a:pPr>
                      <a:r>
                        <a:rPr lang="en-GB" sz="1100" dirty="0">
                          <a:effectLst/>
                        </a:rPr>
                        <a:t>HLSR 3, 4, 5</a:t>
                      </a:r>
                    </a:p>
                    <a:p>
                      <a:pPr marL="0" marR="0">
                        <a:lnSpc>
                          <a:spcPct val="115000"/>
                        </a:lnSpc>
                        <a:spcBef>
                          <a:spcPts val="300"/>
                        </a:spcBef>
                        <a:spcAft>
                          <a:spcPts val="300"/>
                        </a:spcAft>
                      </a:pPr>
                      <a:r>
                        <a:rPr lang="en-GB" sz="1100" dirty="0">
                          <a:effectLst/>
                        </a:rPr>
                        <a:t> </a:t>
                      </a:r>
                      <a:endParaRPr lang="en-GB" sz="1100" dirty="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11</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latin typeface="Calibri" charset="0"/>
                          <a:ea typeface="Calibri" charset="0"/>
                          <a:cs typeface="Times New Roman" charset="0"/>
                        </a:rPr>
                        <a:t>Rapid angle changes</a:t>
                      </a:r>
                    </a:p>
                    <a:p>
                      <a:pPr marL="0" marR="0">
                        <a:lnSpc>
                          <a:spcPct val="115000"/>
                        </a:lnSpc>
                        <a:spcBef>
                          <a:spcPts val="300"/>
                        </a:spcBef>
                        <a:spcAft>
                          <a:spcPts val="300"/>
                        </a:spcAft>
                      </a:pPr>
                      <a:r>
                        <a:rPr lang="en-GB" sz="1100" dirty="0">
                          <a:effectLst/>
                          <a:latin typeface="Calibri" charset="0"/>
                          <a:ea typeface="Calibri" charset="0"/>
                          <a:cs typeface="Times New Roman" charset="0"/>
                        </a:rPr>
                        <a:t>The BTCS </a:t>
                      </a:r>
                      <a:r>
                        <a:rPr lang="en-GB" sz="1100" dirty="0">
                          <a:solidFill>
                            <a:srgbClr val="FF0000"/>
                          </a:solidFill>
                          <a:effectLst/>
                          <a:latin typeface="Calibri" charset="0"/>
                          <a:ea typeface="Calibri" charset="0"/>
                          <a:cs typeface="Times New Roman" charset="0"/>
                        </a:rPr>
                        <a:t>should</a:t>
                      </a:r>
                      <a:r>
                        <a:rPr lang="en-GB" sz="1100" dirty="0">
                          <a:effectLst/>
                          <a:latin typeface="Calibri" charset="0"/>
                          <a:ea typeface="Calibri" charset="0"/>
                          <a:cs typeface="Times New Roman" charset="0"/>
                        </a:rPr>
                        <a:t> allow for incident angles to be changed </a:t>
                      </a:r>
                      <a:r>
                        <a:rPr lang="en-GB" sz="1100" dirty="0" smtClean="0">
                          <a:solidFill>
                            <a:srgbClr val="FF0000"/>
                          </a:solidFill>
                          <a:effectLst/>
                          <a:latin typeface="Calibri" charset="0"/>
                          <a:ea typeface="Calibri" charset="0"/>
                          <a:cs typeface="Times New Roman" charset="0"/>
                        </a:rPr>
                        <a:t>at speeds</a:t>
                      </a:r>
                      <a:r>
                        <a:rPr lang="en-GB" sz="1100" baseline="0" dirty="0" smtClean="0">
                          <a:solidFill>
                            <a:srgbClr val="FF0000"/>
                          </a:solidFill>
                          <a:effectLst/>
                          <a:latin typeface="Calibri" charset="0"/>
                          <a:ea typeface="Calibri" charset="0"/>
                          <a:cs typeface="Times New Roman" charset="0"/>
                        </a:rPr>
                        <a:t> of the order of the pulse frequency</a:t>
                      </a:r>
                      <a:r>
                        <a:rPr lang="en-GB" sz="1100" dirty="0" smtClean="0">
                          <a:solidFill>
                            <a:srgbClr val="FF0000"/>
                          </a:solidFill>
                          <a:effectLst/>
                          <a:latin typeface="Calibri" charset="0"/>
                          <a:ea typeface="Calibri" charset="0"/>
                          <a:cs typeface="Times New Roman" charset="0"/>
                        </a:rPr>
                        <a:t> (72ms) </a:t>
                      </a:r>
                      <a:r>
                        <a:rPr lang="en-GB" sz="1100" dirty="0" smtClean="0">
                          <a:effectLst/>
                          <a:latin typeface="Calibri" charset="0"/>
                          <a:ea typeface="Calibri" charset="0"/>
                          <a:cs typeface="Times New Roman" charset="0"/>
                        </a:rPr>
                        <a:t>and </a:t>
                      </a:r>
                      <a:r>
                        <a:rPr lang="en-GB" sz="1100" dirty="0">
                          <a:effectLst/>
                          <a:latin typeface="Calibri" charset="0"/>
                          <a:ea typeface="Calibri" charset="0"/>
                          <a:cs typeface="Times New Roman" charset="0"/>
                        </a:rPr>
                        <a:t>without the need for sample </a:t>
                      </a:r>
                      <a:r>
                        <a:rPr lang="en-GB" sz="1100" dirty="0" smtClean="0">
                          <a:solidFill>
                            <a:srgbClr val="FF0000"/>
                          </a:solidFill>
                          <a:effectLst/>
                          <a:latin typeface="Calibri" charset="0"/>
                          <a:ea typeface="Calibri" charset="0"/>
                          <a:cs typeface="Times New Roman" charset="0"/>
                        </a:rPr>
                        <a:t>or detector </a:t>
                      </a:r>
                      <a:r>
                        <a:rPr lang="en-GB" sz="1100" dirty="0" smtClean="0">
                          <a:effectLst/>
                          <a:latin typeface="Calibri" charset="0"/>
                          <a:ea typeface="Calibri" charset="0"/>
                          <a:cs typeface="Times New Roman" charset="0"/>
                        </a:rPr>
                        <a:t>movement</a:t>
                      </a:r>
                      <a:r>
                        <a:rPr lang="en-GB" sz="1100" dirty="0">
                          <a:effectLst/>
                          <a:latin typeface="Calibri" charset="0"/>
                          <a:ea typeface="Calibri" charset="0"/>
                          <a:cs typeface="Times New Roman" charset="0"/>
                        </a:rPr>
                        <a:t>.</a:t>
                      </a:r>
                    </a:p>
                  </a:txBody>
                  <a:tcPr marL="44450" marR="44450" marT="0" marB="0"/>
                </a:tc>
                <a:tc>
                  <a:txBody>
                    <a:bodyPr/>
                    <a:lstStyle/>
                    <a:p>
                      <a:pPr marL="0" marR="0">
                        <a:lnSpc>
                          <a:spcPct val="115000"/>
                        </a:lnSpc>
                        <a:spcBef>
                          <a:spcPts val="300"/>
                        </a:spcBef>
                        <a:spcAft>
                          <a:spcPts val="300"/>
                        </a:spcAft>
                      </a:pPr>
                      <a:r>
                        <a:rPr lang="en-GB" sz="1100" dirty="0" err="1">
                          <a:effectLst/>
                          <a:latin typeface="Calibri" charset="0"/>
                          <a:ea typeface="Calibri" charset="0"/>
                          <a:cs typeface="Times New Roman" charset="0"/>
                        </a:rPr>
                        <a:t>SciReq</a:t>
                      </a:r>
                      <a:r>
                        <a:rPr lang="en-GB" sz="1100" dirty="0">
                          <a:effectLst/>
                          <a:latin typeface="Calibri" charset="0"/>
                          <a:ea typeface="Calibri" charset="0"/>
                          <a:cs typeface="Times New Roman" charset="0"/>
                        </a:rPr>
                        <a:t> I, IV, VII</a:t>
                      </a:r>
                    </a:p>
                    <a:p>
                      <a:pPr marL="0" marR="0">
                        <a:lnSpc>
                          <a:spcPct val="115000"/>
                        </a:lnSpc>
                        <a:spcBef>
                          <a:spcPts val="300"/>
                        </a:spcBef>
                        <a:spcAft>
                          <a:spcPts val="300"/>
                        </a:spcAft>
                      </a:pPr>
                      <a:r>
                        <a:rPr lang="en-GB" sz="1100" dirty="0">
                          <a:effectLst/>
                          <a:latin typeface="Calibri" charset="0"/>
                          <a:ea typeface="Calibri" charset="0"/>
                          <a:cs typeface="Times New Roman" charset="0"/>
                        </a:rPr>
                        <a:t>HLSR 8</a:t>
                      </a:r>
                    </a:p>
                  </a:txBody>
                  <a:tcPr marL="44450" marR="44450" marT="0" marB="0"/>
                </a:tc>
              </a:tr>
              <a:tr h="0">
                <a:tc>
                  <a:txBody>
                    <a:bodyPr/>
                    <a:lstStyle/>
                    <a:p>
                      <a:pPr marL="0" marR="0" lvl="0" indent="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mn-lt"/>
                          <a:ea typeface="+mn-ea"/>
                          <a:cs typeface="+mn-cs"/>
                        </a:rPr>
                        <a:t>12</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a:effectLst/>
                        </a:rPr>
                        <a:t>Line-of-sight avoidance</a:t>
                      </a:r>
                    </a:p>
                    <a:p>
                      <a:pPr marL="0" marR="0">
                        <a:lnSpc>
                          <a:spcPct val="115000"/>
                        </a:lnSpc>
                        <a:spcBef>
                          <a:spcPts val="300"/>
                        </a:spcBef>
                        <a:spcAft>
                          <a:spcPts val="300"/>
                        </a:spcAft>
                      </a:pPr>
                      <a:r>
                        <a:rPr lang="en-GB" sz="1100" dirty="0">
                          <a:effectLst/>
                        </a:rPr>
                        <a:t>The BTCS shall be constructed such that the line-of-sight </a:t>
                      </a:r>
                      <a:r>
                        <a:rPr lang="en-GB" sz="1100" dirty="0" smtClean="0">
                          <a:solidFill>
                            <a:srgbClr val="FF0000"/>
                          </a:solidFill>
                          <a:effectLst/>
                        </a:rPr>
                        <a:t>from the guide entrance </a:t>
                      </a:r>
                      <a:r>
                        <a:rPr lang="en-GB" sz="1100" dirty="0" smtClean="0">
                          <a:effectLst/>
                        </a:rPr>
                        <a:t>is </a:t>
                      </a:r>
                      <a:r>
                        <a:rPr lang="en-GB" sz="1100" dirty="0">
                          <a:effectLst/>
                        </a:rPr>
                        <a:t>closed twice before the exit of the bunker wall.</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 II, III, IV, VII, VIII, IX</a:t>
                      </a:r>
                    </a:p>
                    <a:p>
                      <a:pPr marL="0" marR="0">
                        <a:lnSpc>
                          <a:spcPct val="115000"/>
                        </a:lnSpc>
                        <a:spcBef>
                          <a:spcPts val="300"/>
                        </a:spcBef>
                        <a:spcAft>
                          <a:spcPts val="300"/>
                        </a:spcAft>
                      </a:pPr>
                      <a:r>
                        <a:rPr lang="en-GB" sz="1100" dirty="0">
                          <a:effectLst/>
                        </a:rPr>
                        <a:t>HLSR 10</a:t>
                      </a:r>
                    </a:p>
                    <a:p>
                      <a:pPr marL="0" marR="0">
                        <a:lnSpc>
                          <a:spcPct val="115000"/>
                        </a:lnSpc>
                        <a:spcBef>
                          <a:spcPts val="300"/>
                        </a:spcBef>
                        <a:spcAft>
                          <a:spcPts val="300"/>
                        </a:spcAft>
                      </a:pPr>
                      <a:r>
                        <a:rPr lang="en-GB" sz="1100" dirty="0" err="1">
                          <a:effectLst/>
                        </a:rPr>
                        <a:t>ConOps</a:t>
                      </a:r>
                      <a:r>
                        <a:rPr lang="en-GB" sz="1100" dirty="0">
                          <a:effectLst/>
                        </a:rPr>
                        <a:t> §3.4.8</a:t>
                      </a:r>
                      <a:endParaRPr lang="en-GB" sz="1100" dirty="0">
                        <a:effectLst/>
                        <a:latin typeface="Calibri" charset="0"/>
                        <a:ea typeface="Calibri" charset="0"/>
                        <a:cs typeface="Times New Roman" charset="0"/>
                      </a:endParaRPr>
                    </a:p>
                  </a:txBody>
                  <a:tcPr marL="43907" marR="43907"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27</a:t>
            </a:fld>
            <a:endParaRPr lang="en-GB" noProof="0"/>
          </a:p>
        </p:txBody>
      </p:sp>
    </p:spTree>
    <p:extLst>
      <p:ext uri="{BB962C8B-B14F-4D97-AF65-F5344CB8AC3E}">
        <p14:creationId xmlns:p14="http://schemas.microsoft.com/office/powerpoint/2010/main" val="829930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Beam Transport and Conditioning System</a:t>
            </a:r>
            <a:br>
              <a:rPr lang="en-GB" dirty="0"/>
            </a:br>
            <a:r>
              <a:rPr lang="en-GB" dirty="0"/>
              <a:t> after TG2 internal review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74084357"/>
              </p:ext>
            </p:extLst>
          </p:nvPr>
        </p:nvGraphicFramePr>
        <p:xfrm>
          <a:off x="457200" y="1541888"/>
          <a:ext cx="8129119" cy="4957132"/>
        </p:xfrm>
        <a:graphic>
          <a:graphicData uri="http://schemas.openxmlformats.org/drawingml/2006/table">
            <a:tbl>
              <a:tblPr>
                <a:tableStyleId>{5C22544A-7EE6-4342-B048-85BDC9FD1C3A}</a:tableStyleId>
              </a:tblPr>
              <a:tblGrid>
                <a:gridCol w="278878"/>
                <a:gridCol w="6515440"/>
                <a:gridCol w="1334801"/>
              </a:tblGrid>
              <a:tr h="836998">
                <a:tc>
                  <a:txBody>
                    <a:bodyPr/>
                    <a:lstStyle/>
                    <a:p>
                      <a:pPr marL="0" marR="0" lvl="0" indent="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13</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a:effectLst/>
                        </a:rPr>
                        <a:t>Neutron beam cut-off</a:t>
                      </a:r>
                    </a:p>
                    <a:p>
                      <a:pPr marL="0" marR="0">
                        <a:lnSpc>
                          <a:spcPct val="115000"/>
                        </a:lnSpc>
                        <a:spcBef>
                          <a:spcPts val="300"/>
                        </a:spcBef>
                        <a:spcAft>
                          <a:spcPts val="300"/>
                        </a:spcAft>
                      </a:pPr>
                      <a:r>
                        <a:rPr lang="en-GB" sz="1100">
                          <a:effectLst/>
                        </a:rPr>
                        <a:t>When the experimental cave is not interlocked, the BTCS shall block radiation from the target to a level required by safety regulations so that the user of the instrument can access the cave to change samples or sample equipment.</a:t>
                      </a:r>
                      <a:endParaRPr lang="en-GB" sz="110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err="1">
                          <a:effectLst/>
                        </a:rPr>
                        <a:t>ConOps</a:t>
                      </a:r>
                      <a:r>
                        <a:rPr lang="en-GB" sz="1100" dirty="0">
                          <a:effectLst/>
                        </a:rPr>
                        <a:t> §3.4.7 &amp; §3.4.14.</a:t>
                      </a:r>
                      <a:endParaRPr lang="en-GB" sz="1100" dirty="0">
                        <a:effectLst/>
                        <a:latin typeface="Calibri" charset="0"/>
                        <a:ea typeface="Calibri" charset="0"/>
                        <a:cs typeface="Times New Roman" charset="0"/>
                      </a:endParaRPr>
                    </a:p>
                  </a:txBody>
                  <a:tcPr marL="43907" marR="43907" marT="0" marB="0"/>
                </a:tc>
              </a:tr>
              <a:tr h="836998">
                <a:tc>
                  <a:txBody>
                    <a:bodyPr/>
                    <a:lstStyle/>
                    <a:p>
                      <a:pPr marL="0" marR="0" lvl="0" indent="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14</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a:effectLst/>
                        </a:rPr>
                        <a:t>Brilliance transfer</a:t>
                      </a:r>
                    </a:p>
                    <a:p>
                      <a:pPr marL="0" marR="0">
                        <a:lnSpc>
                          <a:spcPct val="115000"/>
                        </a:lnSpc>
                        <a:spcBef>
                          <a:spcPts val="300"/>
                        </a:spcBef>
                        <a:spcAft>
                          <a:spcPts val="300"/>
                        </a:spcAft>
                      </a:pPr>
                      <a:r>
                        <a:rPr lang="en-GB" sz="1100" dirty="0">
                          <a:effectLst/>
                        </a:rPr>
                        <a:t>The BTCS should transport from the moderator to the sample a beam of neutrons with 100% brilliance transfer within the selected wavelength and divergence range, so that the scattering signal from the sample is maximised. </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 II, III, IV, VII, VIII, IX</a:t>
                      </a:r>
                    </a:p>
                    <a:p>
                      <a:pPr marL="0" marR="0">
                        <a:lnSpc>
                          <a:spcPct val="115000"/>
                        </a:lnSpc>
                        <a:spcBef>
                          <a:spcPts val="300"/>
                        </a:spcBef>
                        <a:spcAft>
                          <a:spcPts val="300"/>
                        </a:spcAft>
                      </a:pPr>
                      <a:r>
                        <a:rPr lang="en-GB" sz="1100" dirty="0">
                          <a:effectLst/>
                        </a:rPr>
                        <a:t>HLSR 11</a:t>
                      </a:r>
                      <a:endParaRPr lang="en-GB" sz="1100" dirty="0">
                        <a:effectLst/>
                        <a:latin typeface="Calibri" charset="0"/>
                        <a:ea typeface="Calibri" charset="0"/>
                        <a:cs typeface="Times New Roman" charset="0"/>
                      </a:endParaRPr>
                    </a:p>
                  </a:txBody>
                  <a:tcPr marL="43907" marR="43907" marT="0" marB="0"/>
                </a:tc>
              </a:tr>
              <a:tr h="836998">
                <a:tc>
                  <a:txBody>
                    <a:bodyPr/>
                    <a:lstStyle/>
                    <a:p>
                      <a:pPr marL="0" marR="0" lvl="0" indent="0">
                        <a:lnSpc>
                          <a:spcPts val="1400"/>
                        </a:lnSpc>
                        <a:spcBef>
                          <a:spcPts val="0"/>
                        </a:spcBef>
                        <a:spcAft>
                          <a:spcPts val="1200"/>
                        </a:spcAft>
                        <a:buFont typeface="+mj-lt"/>
                        <a:buNone/>
                      </a:pPr>
                      <a:r>
                        <a:rPr lang="en-GB" sz="1100" dirty="0" smtClean="0">
                          <a:effectLst/>
                          <a:latin typeface="Calibri" charset="0"/>
                          <a:ea typeface="Calibri" charset="0"/>
                          <a:cs typeface="Times New Roman" charset="0"/>
                        </a:rPr>
                        <a:t>15</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strike="sngStrike" dirty="0">
                          <a:solidFill>
                            <a:srgbClr val="FF0000"/>
                          </a:solidFill>
                          <a:effectLst/>
                        </a:rPr>
                        <a:t>Monitors</a:t>
                      </a:r>
                    </a:p>
                    <a:p>
                      <a:pPr marL="0" marR="0">
                        <a:lnSpc>
                          <a:spcPct val="115000"/>
                        </a:lnSpc>
                        <a:spcBef>
                          <a:spcPts val="300"/>
                        </a:spcBef>
                        <a:spcAft>
                          <a:spcPts val="300"/>
                        </a:spcAft>
                      </a:pPr>
                      <a:r>
                        <a:rPr lang="en-GB" sz="1100" strike="sngStrike" dirty="0">
                          <a:solidFill>
                            <a:srgbClr val="FF0000"/>
                          </a:solidFill>
                          <a:effectLst/>
                        </a:rPr>
                        <a:t>The BTCS shall allow for the incident neutron flux to be measured after major optical components and at the end of the guide/prior to the sample, without causing significant reduction in neutron flux or increased background scattering.</a:t>
                      </a:r>
                      <a:endParaRPr lang="en-GB" sz="1100" strike="sngStrike" dirty="0">
                        <a:solidFill>
                          <a:srgbClr val="FF0000"/>
                        </a:solidFill>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strike="sngStrike" dirty="0" err="1">
                          <a:solidFill>
                            <a:srgbClr val="FF0000"/>
                          </a:solidFill>
                          <a:effectLst/>
                        </a:rPr>
                        <a:t>SciReq</a:t>
                      </a:r>
                      <a:r>
                        <a:rPr lang="en-GB" sz="1100" strike="sngStrike" dirty="0">
                          <a:solidFill>
                            <a:srgbClr val="FF0000"/>
                          </a:solidFill>
                          <a:effectLst/>
                        </a:rPr>
                        <a:t> I, II, III, V,</a:t>
                      </a:r>
                    </a:p>
                    <a:p>
                      <a:pPr marL="0" marR="0">
                        <a:lnSpc>
                          <a:spcPct val="115000"/>
                        </a:lnSpc>
                        <a:spcBef>
                          <a:spcPts val="300"/>
                        </a:spcBef>
                        <a:spcAft>
                          <a:spcPts val="300"/>
                        </a:spcAft>
                      </a:pPr>
                      <a:r>
                        <a:rPr lang="en-GB" sz="1100" strike="sngStrike" dirty="0">
                          <a:solidFill>
                            <a:srgbClr val="FF0000"/>
                          </a:solidFill>
                          <a:effectLst/>
                        </a:rPr>
                        <a:t>HLSR 1, 2</a:t>
                      </a:r>
                      <a:endParaRPr lang="en-GB" sz="1100" strike="sngStrike" dirty="0">
                        <a:solidFill>
                          <a:srgbClr val="FF0000"/>
                        </a:solidFill>
                        <a:effectLst/>
                        <a:latin typeface="Calibri" charset="0"/>
                        <a:ea typeface="Calibri" charset="0"/>
                        <a:cs typeface="Times New Roman" charset="0"/>
                      </a:endParaRPr>
                    </a:p>
                  </a:txBody>
                  <a:tcPr marL="43907" marR="43907" marT="0" marB="0"/>
                </a:tc>
              </a:tr>
              <a:tr h="456134">
                <a:tc>
                  <a:txBody>
                    <a:bodyPr/>
                    <a:lstStyle/>
                    <a:p>
                      <a:pPr marL="0" marR="0" lvl="0" indent="0">
                        <a:lnSpc>
                          <a:spcPts val="1400"/>
                        </a:lnSpc>
                        <a:spcBef>
                          <a:spcPts val="0"/>
                        </a:spcBef>
                        <a:spcAft>
                          <a:spcPts val="1200"/>
                        </a:spcAft>
                        <a:buFont typeface="+mj-lt"/>
                        <a:buNone/>
                      </a:pPr>
                      <a:r>
                        <a:rPr lang="en-GB" sz="1100" dirty="0" smtClean="0">
                          <a:effectLst/>
                          <a:latin typeface="Calibri" charset="0"/>
                          <a:ea typeface="Calibri" charset="0"/>
                          <a:cs typeface="Times New Roman" charset="0"/>
                        </a:rPr>
                        <a:t>16</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strike="sngStrike" dirty="0">
                          <a:solidFill>
                            <a:srgbClr val="FF0000"/>
                          </a:solidFill>
                          <a:effectLst/>
                        </a:rPr>
                        <a:t>Polarisation</a:t>
                      </a:r>
                    </a:p>
                    <a:p>
                      <a:pPr marL="0" marR="0">
                        <a:lnSpc>
                          <a:spcPct val="115000"/>
                        </a:lnSpc>
                        <a:spcBef>
                          <a:spcPts val="300"/>
                        </a:spcBef>
                        <a:spcAft>
                          <a:spcPts val="300"/>
                        </a:spcAft>
                      </a:pPr>
                      <a:r>
                        <a:rPr lang="en-GB" sz="1100" strike="sngStrike" dirty="0">
                          <a:solidFill>
                            <a:srgbClr val="FF0000"/>
                          </a:solidFill>
                          <a:effectLst/>
                        </a:rPr>
                        <a:t>The BTCS shall allow for the polarisation of the neutron beam</a:t>
                      </a:r>
                      <a:endParaRPr lang="en-GB" sz="1100" strike="sngStrike" dirty="0">
                        <a:solidFill>
                          <a:srgbClr val="FF0000"/>
                        </a:solidFill>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strike="sngStrike" dirty="0" err="1">
                          <a:solidFill>
                            <a:srgbClr val="FF0000"/>
                          </a:solidFill>
                          <a:effectLst/>
                        </a:rPr>
                        <a:t>SciReq</a:t>
                      </a:r>
                      <a:r>
                        <a:rPr lang="en-GB" sz="1100" strike="sngStrike" dirty="0">
                          <a:solidFill>
                            <a:srgbClr val="FF0000"/>
                          </a:solidFill>
                          <a:effectLst/>
                        </a:rPr>
                        <a:t> VIII </a:t>
                      </a:r>
                    </a:p>
                    <a:p>
                      <a:pPr marL="0" marR="0">
                        <a:lnSpc>
                          <a:spcPct val="115000"/>
                        </a:lnSpc>
                        <a:spcBef>
                          <a:spcPts val="300"/>
                        </a:spcBef>
                        <a:spcAft>
                          <a:spcPts val="300"/>
                        </a:spcAft>
                      </a:pPr>
                      <a:r>
                        <a:rPr lang="en-GB" sz="1100" strike="sngStrike" dirty="0">
                          <a:solidFill>
                            <a:srgbClr val="FF0000"/>
                          </a:solidFill>
                          <a:effectLst/>
                        </a:rPr>
                        <a:t>HLSR 13</a:t>
                      </a:r>
                      <a:endParaRPr lang="en-GB" sz="1100" strike="sngStrike" dirty="0">
                        <a:solidFill>
                          <a:srgbClr val="FF0000"/>
                        </a:solidFill>
                        <a:effectLst/>
                        <a:latin typeface="Calibri" charset="0"/>
                        <a:ea typeface="Calibri" charset="0"/>
                        <a:cs typeface="Times New Roman" charset="0"/>
                      </a:endParaRPr>
                    </a:p>
                  </a:txBody>
                  <a:tcPr marL="43907" marR="43907" marT="0" marB="0"/>
                </a:tc>
              </a:tr>
              <a:tr h="646566">
                <a:tc>
                  <a:txBody>
                    <a:bodyPr/>
                    <a:lstStyle/>
                    <a:p>
                      <a:pPr marL="0" marR="0" lvl="0" indent="0">
                        <a:lnSpc>
                          <a:spcPts val="1400"/>
                        </a:lnSpc>
                        <a:spcBef>
                          <a:spcPts val="0"/>
                        </a:spcBef>
                        <a:spcAft>
                          <a:spcPts val="1200"/>
                        </a:spcAft>
                        <a:buFont typeface="+mj-lt"/>
                        <a:buNone/>
                      </a:pPr>
                      <a:r>
                        <a:rPr lang="en-GB" sz="1100" dirty="0" smtClean="0">
                          <a:effectLst/>
                          <a:latin typeface="Calibri" charset="0"/>
                          <a:ea typeface="Calibri" charset="0"/>
                          <a:cs typeface="Times New Roman" charset="0"/>
                        </a:rPr>
                        <a:t>17</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strike="sngStrike" dirty="0">
                          <a:solidFill>
                            <a:srgbClr val="FF0000"/>
                          </a:solidFill>
                          <a:effectLst/>
                        </a:rPr>
                        <a:t>Rapid polarisation changes</a:t>
                      </a:r>
                    </a:p>
                    <a:p>
                      <a:pPr marL="0" marR="0">
                        <a:lnSpc>
                          <a:spcPct val="115000"/>
                        </a:lnSpc>
                        <a:spcBef>
                          <a:spcPts val="300"/>
                        </a:spcBef>
                        <a:spcAft>
                          <a:spcPts val="300"/>
                        </a:spcAft>
                      </a:pPr>
                      <a:r>
                        <a:rPr lang="en-GB" sz="1100" strike="sngStrike" dirty="0">
                          <a:solidFill>
                            <a:srgbClr val="FF0000"/>
                          </a:solidFill>
                          <a:effectLst/>
                        </a:rPr>
                        <a:t>The BTCS should allow the polarisation of the neutron beam to be changed on at least the same timescale as the angle changes.</a:t>
                      </a:r>
                      <a:endParaRPr lang="en-GB" sz="1100" strike="sngStrike" dirty="0">
                        <a:solidFill>
                          <a:srgbClr val="FF0000"/>
                        </a:solidFill>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strike="sngStrike" dirty="0" err="1">
                          <a:solidFill>
                            <a:srgbClr val="FF0000"/>
                          </a:solidFill>
                          <a:effectLst/>
                        </a:rPr>
                        <a:t>SciReq</a:t>
                      </a:r>
                      <a:r>
                        <a:rPr lang="en-GB" sz="1100" strike="sngStrike" dirty="0">
                          <a:solidFill>
                            <a:srgbClr val="FF0000"/>
                          </a:solidFill>
                          <a:effectLst/>
                        </a:rPr>
                        <a:t> IV, VII, VIII </a:t>
                      </a:r>
                    </a:p>
                    <a:p>
                      <a:pPr marL="0" marR="0">
                        <a:lnSpc>
                          <a:spcPct val="115000"/>
                        </a:lnSpc>
                        <a:spcBef>
                          <a:spcPts val="300"/>
                        </a:spcBef>
                        <a:spcAft>
                          <a:spcPts val="300"/>
                        </a:spcAft>
                      </a:pPr>
                      <a:r>
                        <a:rPr lang="en-GB" sz="1100" strike="sngStrike" dirty="0">
                          <a:solidFill>
                            <a:srgbClr val="FF0000"/>
                          </a:solidFill>
                          <a:effectLst/>
                        </a:rPr>
                        <a:t>HLSR 9,13</a:t>
                      </a:r>
                      <a:endParaRPr lang="en-GB" sz="1100" strike="sngStrike" dirty="0">
                        <a:solidFill>
                          <a:srgbClr val="FF0000"/>
                        </a:solidFill>
                        <a:effectLst/>
                        <a:latin typeface="Calibri" charset="0"/>
                        <a:ea typeface="Calibri" charset="0"/>
                        <a:cs typeface="Times New Roman" charset="0"/>
                      </a:endParaRPr>
                    </a:p>
                  </a:txBody>
                  <a:tcPr marL="43907" marR="43907" marT="0" marB="0"/>
                </a:tc>
              </a:tr>
              <a:tr h="646566">
                <a:tc>
                  <a:txBody>
                    <a:bodyPr/>
                    <a:lstStyle/>
                    <a:p>
                      <a:pPr marL="0" marR="0" lvl="0" indent="0">
                        <a:lnSpc>
                          <a:spcPts val="1400"/>
                        </a:lnSpc>
                        <a:spcBef>
                          <a:spcPts val="0"/>
                        </a:spcBef>
                        <a:spcAft>
                          <a:spcPts val="1200"/>
                        </a:spcAft>
                        <a:buFont typeface="+mj-lt"/>
                        <a:buNone/>
                      </a:pPr>
                      <a:r>
                        <a:rPr lang="en-GB" sz="1100" dirty="0" smtClean="0">
                          <a:effectLst/>
                          <a:latin typeface="Calibri" charset="0"/>
                          <a:ea typeface="Calibri" charset="0"/>
                          <a:cs typeface="Times New Roman" charset="0"/>
                        </a:rPr>
                        <a:t>18</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strike="sngStrike" dirty="0">
                          <a:solidFill>
                            <a:srgbClr val="FF0000"/>
                          </a:solidFill>
                          <a:effectLst/>
                          <a:latin typeface="Calibri" charset="0"/>
                          <a:ea typeface="Calibri" charset="0"/>
                          <a:cs typeface="Times New Roman" charset="0"/>
                        </a:rPr>
                        <a:t>GISANS Collimation</a:t>
                      </a:r>
                    </a:p>
                    <a:p>
                      <a:pPr marL="0" marR="0">
                        <a:lnSpc>
                          <a:spcPct val="115000"/>
                        </a:lnSpc>
                        <a:spcBef>
                          <a:spcPts val="300"/>
                        </a:spcBef>
                        <a:spcAft>
                          <a:spcPts val="300"/>
                        </a:spcAft>
                      </a:pPr>
                      <a:r>
                        <a:rPr lang="en-GB" sz="1100" strike="sngStrike" dirty="0">
                          <a:solidFill>
                            <a:srgbClr val="FF0000"/>
                          </a:solidFill>
                          <a:effectLst/>
                          <a:latin typeface="Calibri" charset="0"/>
                          <a:ea typeface="Calibri" charset="0"/>
                          <a:cs typeface="Times New Roman" charset="0"/>
                        </a:rPr>
                        <a:t>The BTCS shall transport from the moderator to the sample a beam of neutrons with horizontal collimation appropriate to allow </a:t>
                      </a:r>
                      <a:r>
                        <a:rPr lang="en-GB" sz="1100" strike="sngStrike" dirty="0" err="1">
                          <a:solidFill>
                            <a:srgbClr val="FF0000"/>
                          </a:solidFill>
                          <a:effectLst/>
                          <a:latin typeface="Calibri" charset="0"/>
                          <a:ea typeface="Calibri" charset="0"/>
                          <a:cs typeface="Times New Roman" charset="0"/>
                        </a:rPr>
                        <a:t>δQy</a:t>
                      </a:r>
                      <a:r>
                        <a:rPr lang="en-GB" sz="1100" strike="sngStrike" dirty="0">
                          <a:solidFill>
                            <a:srgbClr val="FF0000"/>
                          </a:solidFill>
                          <a:effectLst/>
                          <a:latin typeface="Calibri" charset="0"/>
                          <a:ea typeface="Calibri" charset="0"/>
                          <a:cs typeface="Times New Roman" charset="0"/>
                        </a:rPr>
                        <a:t>/</a:t>
                      </a:r>
                      <a:r>
                        <a:rPr lang="en-GB" sz="1100" strike="sngStrike" dirty="0" err="1">
                          <a:solidFill>
                            <a:srgbClr val="FF0000"/>
                          </a:solidFill>
                          <a:effectLst/>
                          <a:latin typeface="Calibri" charset="0"/>
                          <a:ea typeface="Calibri" charset="0"/>
                          <a:cs typeface="Times New Roman" charset="0"/>
                        </a:rPr>
                        <a:t>Qy</a:t>
                      </a:r>
                      <a:r>
                        <a:rPr lang="en-GB" sz="1100" strike="sngStrike" dirty="0">
                          <a:solidFill>
                            <a:srgbClr val="FF0000"/>
                          </a:solidFill>
                          <a:effectLst/>
                          <a:latin typeface="Calibri" charset="0"/>
                          <a:ea typeface="Calibri" charset="0"/>
                          <a:cs typeface="Times New Roman" charset="0"/>
                        </a:rPr>
                        <a:t> resolution of 5%</a:t>
                      </a:r>
                    </a:p>
                  </a:txBody>
                  <a:tcPr marL="44450" marR="44450" marT="0" marB="0"/>
                </a:tc>
                <a:tc>
                  <a:txBody>
                    <a:bodyPr/>
                    <a:lstStyle/>
                    <a:p>
                      <a:pPr marL="0" marR="0">
                        <a:lnSpc>
                          <a:spcPct val="115000"/>
                        </a:lnSpc>
                        <a:spcBef>
                          <a:spcPts val="300"/>
                        </a:spcBef>
                        <a:spcAft>
                          <a:spcPts val="300"/>
                        </a:spcAft>
                      </a:pPr>
                      <a:r>
                        <a:rPr lang="en-GB" sz="1100" strike="sngStrike" dirty="0" err="1">
                          <a:solidFill>
                            <a:srgbClr val="FF0000"/>
                          </a:solidFill>
                          <a:effectLst/>
                          <a:latin typeface="Calibri" charset="0"/>
                          <a:ea typeface="Calibri" charset="0"/>
                          <a:cs typeface="Times New Roman" charset="0"/>
                        </a:rPr>
                        <a:t>SciReq</a:t>
                      </a:r>
                      <a:r>
                        <a:rPr lang="en-GB" sz="1100" strike="sngStrike" dirty="0">
                          <a:solidFill>
                            <a:srgbClr val="FF0000"/>
                          </a:solidFill>
                          <a:effectLst/>
                          <a:latin typeface="Calibri" charset="0"/>
                          <a:ea typeface="Calibri" charset="0"/>
                          <a:cs typeface="Times New Roman" charset="0"/>
                        </a:rPr>
                        <a:t> IX</a:t>
                      </a:r>
                    </a:p>
                    <a:p>
                      <a:pPr marL="0" marR="0">
                        <a:lnSpc>
                          <a:spcPct val="115000"/>
                        </a:lnSpc>
                        <a:spcBef>
                          <a:spcPts val="300"/>
                        </a:spcBef>
                        <a:spcAft>
                          <a:spcPts val="300"/>
                        </a:spcAft>
                      </a:pPr>
                      <a:r>
                        <a:rPr lang="en-GB" sz="1100" strike="sngStrike" dirty="0">
                          <a:solidFill>
                            <a:srgbClr val="FF0000"/>
                          </a:solidFill>
                          <a:effectLst/>
                          <a:latin typeface="Calibri" charset="0"/>
                          <a:ea typeface="Calibri" charset="0"/>
                          <a:cs typeface="Times New Roman" charset="0"/>
                        </a:rPr>
                        <a:t>HLSR 14</a:t>
                      </a:r>
                    </a:p>
                  </a:txBody>
                  <a:tcPr marL="44450" marR="44450" marT="0" marB="0"/>
                </a:tc>
              </a:tr>
              <a:tr h="646566">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19</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latin typeface="Calibri" charset="0"/>
                          <a:ea typeface="Calibri" charset="0"/>
                          <a:cs typeface="Times New Roman" charset="0"/>
                        </a:rPr>
                        <a:t>Wavelength rejection</a:t>
                      </a:r>
                    </a:p>
                    <a:p>
                      <a:pPr marL="0" marR="0">
                        <a:lnSpc>
                          <a:spcPct val="115000"/>
                        </a:lnSpc>
                        <a:spcBef>
                          <a:spcPts val="300"/>
                        </a:spcBef>
                        <a:spcAft>
                          <a:spcPts val="300"/>
                        </a:spcAft>
                      </a:pPr>
                      <a:r>
                        <a:rPr lang="en-GB" sz="1100" dirty="0">
                          <a:effectLst/>
                          <a:latin typeface="Calibri" charset="0"/>
                          <a:ea typeface="Calibri" charset="0"/>
                          <a:cs typeface="Times New Roman" charset="0"/>
                        </a:rPr>
                        <a:t>The BTCS </a:t>
                      </a:r>
                      <a:r>
                        <a:rPr lang="en-GB" sz="1100" dirty="0" smtClean="0">
                          <a:solidFill>
                            <a:srgbClr val="FF0000"/>
                          </a:solidFill>
                          <a:effectLst/>
                          <a:latin typeface="Calibri" charset="0"/>
                          <a:ea typeface="Calibri" charset="0"/>
                          <a:cs typeface="Times New Roman" charset="0"/>
                        </a:rPr>
                        <a:t>should</a:t>
                      </a:r>
                      <a:r>
                        <a:rPr lang="en-GB" sz="1100" dirty="0" smtClean="0">
                          <a:effectLst/>
                          <a:latin typeface="Calibri" charset="0"/>
                          <a:ea typeface="Calibri" charset="0"/>
                          <a:cs typeface="Times New Roman" charset="0"/>
                        </a:rPr>
                        <a:t> transport </a:t>
                      </a:r>
                      <a:r>
                        <a:rPr lang="en-GB" sz="1100" dirty="0">
                          <a:effectLst/>
                          <a:latin typeface="Calibri" charset="0"/>
                          <a:ea typeface="Calibri" charset="0"/>
                          <a:cs typeface="Times New Roman" charset="0"/>
                        </a:rPr>
                        <a:t>from the moderator to the sample a beam of neutrons where the total brilliance outside the selected wavelength band </a:t>
                      </a:r>
                      <a:r>
                        <a:rPr lang="en-GB" sz="1100" dirty="0" smtClean="0">
                          <a:effectLst/>
                          <a:latin typeface="Calibri" charset="0"/>
                          <a:ea typeface="Calibri" charset="0"/>
                          <a:cs typeface="Times New Roman" charset="0"/>
                        </a:rPr>
                        <a:t>is </a:t>
                      </a:r>
                      <a:r>
                        <a:rPr lang="en-GB" sz="1100" dirty="0" smtClean="0">
                          <a:solidFill>
                            <a:srgbClr val="FF0000"/>
                          </a:solidFill>
                          <a:effectLst/>
                          <a:latin typeface="Calibri" charset="0"/>
                          <a:ea typeface="Calibri" charset="0"/>
                          <a:cs typeface="Times New Roman" charset="0"/>
                        </a:rPr>
                        <a:t>zero</a:t>
                      </a:r>
                      <a:r>
                        <a:rPr lang="en-GB" sz="1100" dirty="0" smtClean="0">
                          <a:effectLst/>
                          <a:latin typeface="Calibri" charset="0"/>
                          <a:ea typeface="Calibri" charset="0"/>
                          <a:cs typeface="Times New Roman" charset="0"/>
                        </a:rPr>
                        <a:t>, </a:t>
                      </a:r>
                      <a:r>
                        <a:rPr lang="en-GB" sz="1100" dirty="0">
                          <a:effectLst/>
                          <a:latin typeface="Calibri" charset="0"/>
                          <a:ea typeface="Calibri" charset="0"/>
                          <a:cs typeface="Times New Roman" charset="0"/>
                        </a:rPr>
                        <a:t>so that the signal-to-background level can be maximised. </a:t>
                      </a:r>
                    </a:p>
                  </a:txBody>
                  <a:tcPr marL="44450" marR="44450" marT="0" marB="0"/>
                </a:tc>
                <a:tc>
                  <a:txBody>
                    <a:bodyPr/>
                    <a:lstStyle/>
                    <a:p>
                      <a:pPr marL="0" marR="0">
                        <a:lnSpc>
                          <a:spcPct val="115000"/>
                        </a:lnSpc>
                        <a:spcBef>
                          <a:spcPts val="300"/>
                        </a:spcBef>
                        <a:spcAft>
                          <a:spcPts val="300"/>
                        </a:spcAft>
                      </a:pPr>
                      <a:r>
                        <a:rPr lang="en-GB" sz="1100" dirty="0" err="1">
                          <a:effectLst/>
                          <a:latin typeface="Calibri" charset="0"/>
                          <a:ea typeface="Calibri" charset="0"/>
                          <a:cs typeface="Times New Roman" charset="0"/>
                        </a:rPr>
                        <a:t>SciReq</a:t>
                      </a:r>
                      <a:r>
                        <a:rPr lang="en-GB" sz="1100" dirty="0">
                          <a:effectLst/>
                          <a:latin typeface="Calibri" charset="0"/>
                          <a:ea typeface="Calibri" charset="0"/>
                          <a:cs typeface="Times New Roman" charset="0"/>
                        </a:rPr>
                        <a:t> I, II, III, IV, VII, VIII, IX</a:t>
                      </a:r>
                    </a:p>
                    <a:p>
                      <a:pPr marL="0" marR="0">
                        <a:lnSpc>
                          <a:spcPct val="115000"/>
                        </a:lnSpc>
                        <a:spcBef>
                          <a:spcPts val="300"/>
                        </a:spcBef>
                        <a:spcAft>
                          <a:spcPts val="300"/>
                        </a:spcAft>
                      </a:pPr>
                      <a:r>
                        <a:rPr lang="en-GB" sz="1100" dirty="0">
                          <a:effectLst/>
                          <a:latin typeface="Calibri" charset="0"/>
                          <a:ea typeface="Calibri" charset="0"/>
                          <a:cs typeface="Times New Roman" charset="0"/>
                        </a:rPr>
                        <a:t>HLSR 11</a:t>
                      </a:r>
                    </a:p>
                  </a:txBody>
                  <a:tcPr marL="44450" marR="44450"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28</a:t>
            </a:fld>
            <a:endParaRPr lang="en-GB" noProof="0"/>
          </a:p>
        </p:txBody>
      </p:sp>
    </p:spTree>
    <p:extLst>
      <p:ext uri="{BB962C8B-B14F-4D97-AF65-F5344CB8AC3E}">
        <p14:creationId xmlns:p14="http://schemas.microsoft.com/office/powerpoint/2010/main" val="736937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Sample Exposure </a:t>
            </a:r>
            <a:r>
              <a:rPr lang="en-GB" dirty="0"/>
              <a:t>System</a:t>
            </a:r>
            <a:br>
              <a:rPr lang="en-GB" dirty="0"/>
            </a:br>
            <a:r>
              <a:rPr lang="en-GB" dirty="0"/>
              <a:t> after TG2 internal review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47387679"/>
              </p:ext>
            </p:extLst>
          </p:nvPr>
        </p:nvGraphicFramePr>
        <p:xfrm>
          <a:off x="457200" y="2054193"/>
          <a:ext cx="8229600" cy="3810762"/>
        </p:xfrm>
        <a:graphic>
          <a:graphicData uri="http://schemas.openxmlformats.org/drawingml/2006/table">
            <a:tbl>
              <a:tblPr>
                <a:tableStyleId>{5C22544A-7EE6-4342-B048-85BDC9FD1C3A}</a:tableStyleId>
              </a:tblPr>
              <a:tblGrid>
                <a:gridCol w="442392"/>
                <a:gridCol w="6434262"/>
                <a:gridCol w="1352946"/>
              </a:tblGrid>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mn-lt"/>
                          <a:ea typeface="+mn-ea"/>
                          <a:cs typeface="+mn-cs"/>
                        </a:rPr>
                        <a:t>20</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Horizontal and Vertical Positioning </a:t>
                      </a:r>
                    </a:p>
                    <a:p>
                      <a:pPr marL="0" marR="0">
                        <a:lnSpc>
                          <a:spcPct val="115000"/>
                        </a:lnSpc>
                        <a:spcBef>
                          <a:spcPts val="300"/>
                        </a:spcBef>
                        <a:spcAft>
                          <a:spcPts val="300"/>
                        </a:spcAft>
                      </a:pPr>
                      <a:r>
                        <a:rPr lang="en-GB" sz="1100">
                          <a:effectLst/>
                        </a:rPr>
                        <a:t>The SES shall position the sample in the beam of neutrons with an accuracy of +/- 0.1mm and a precision of +/- 0.05 mm, so that the sample is in the beam of neutrons and correctly illuminated.</a:t>
                      </a:r>
                      <a:endParaRPr lang="en-GB" sz="110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II</a:t>
                      </a:r>
                    </a:p>
                    <a:p>
                      <a:pPr marL="0" marR="0">
                        <a:lnSpc>
                          <a:spcPct val="115000"/>
                        </a:lnSpc>
                        <a:spcBef>
                          <a:spcPts val="300"/>
                        </a:spcBef>
                        <a:spcAft>
                          <a:spcPts val="300"/>
                        </a:spcAft>
                      </a:pPr>
                      <a:r>
                        <a:rPr lang="en-GB" sz="1100">
                          <a:effectLst/>
                        </a:rPr>
                        <a:t>HLSR 1,2</a:t>
                      </a:r>
                    </a:p>
                    <a:p>
                      <a:pPr marL="0" marR="0">
                        <a:lnSpc>
                          <a:spcPct val="115000"/>
                        </a:lnSpc>
                        <a:spcBef>
                          <a:spcPts val="300"/>
                        </a:spcBef>
                        <a:spcAft>
                          <a:spcPts val="300"/>
                        </a:spcAft>
                      </a:pPr>
                      <a:r>
                        <a:rPr lang="en-GB" sz="1100">
                          <a:effectLst/>
                        </a:rPr>
                        <a:t> </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21</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Rotational Positioning</a:t>
                      </a:r>
                    </a:p>
                    <a:p>
                      <a:pPr marL="0" marR="0">
                        <a:lnSpc>
                          <a:spcPct val="115000"/>
                        </a:lnSpc>
                        <a:spcBef>
                          <a:spcPts val="300"/>
                        </a:spcBef>
                        <a:spcAft>
                          <a:spcPts val="300"/>
                        </a:spcAft>
                      </a:pPr>
                      <a:r>
                        <a:rPr lang="en-GB" sz="1100">
                          <a:effectLst/>
                        </a:rPr>
                        <a:t>The SES shall position the sample in the beam of neutrons with an accuracy of +/- 0.1 degrees and a precision of +/- 0.01 degrees so that the sample orientation is controlled and known.</a:t>
                      </a:r>
                      <a:endParaRPr lang="en-GB" sz="110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II</a:t>
                      </a:r>
                    </a:p>
                    <a:p>
                      <a:pPr marL="0" marR="0">
                        <a:lnSpc>
                          <a:spcPct val="115000"/>
                        </a:lnSpc>
                        <a:spcBef>
                          <a:spcPts val="300"/>
                        </a:spcBef>
                        <a:spcAft>
                          <a:spcPts val="300"/>
                        </a:spcAft>
                      </a:pPr>
                      <a:r>
                        <a:rPr lang="en-GB" sz="1100">
                          <a:effectLst/>
                        </a:rPr>
                        <a:t>HLSR 2</a:t>
                      </a:r>
                    </a:p>
                    <a:p>
                      <a:pPr marL="0" marR="0">
                        <a:lnSpc>
                          <a:spcPct val="115000"/>
                        </a:lnSpc>
                        <a:spcBef>
                          <a:spcPts val="300"/>
                        </a:spcBef>
                        <a:spcAft>
                          <a:spcPts val="300"/>
                        </a:spcAft>
                      </a:pPr>
                      <a:r>
                        <a:rPr lang="en-GB" sz="1100">
                          <a:effectLst/>
                        </a:rPr>
                        <a:t> </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22</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Sample Environment Equipment</a:t>
                      </a:r>
                    </a:p>
                    <a:p>
                      <a:pPr marL="0" marR="0">
                        <a:lnSpc>
                          <a:spcPct val="115000"/>
                        </a:lnSpc>
                        <a:spcBef>
                          <a:spcPts val="300"/>
                        </a:spcBef>
                        <a:spcAft>
                          <a:spcPts val="300"/>
                        </a:spcAft>
                      </a:pPr>
                      <a:r>
                        <a:rPr lang="en-GB" sz="1100" dirty="0">
                          <a:effectLst/>
                        </a:rPr>
                        <a:t>The SES shall permit the installation and positioning of sample environment equipment up to </a:t>
                      </a:r>
                      <a:r>
                        <a:rPr lang="en-GB" sz="1100" dirty="0" smtClean="0">
                          <a:solidFill>
                            <a:srgbClr val="FF0000"/>
                          </a:solidFill>
                          <a:effectLst/>
                        </a:rPr>
                        <a:t>1.2m</a:t>
                      </a:r>
                      <a:r>
                        <a:rPr lang="en-GB" sz="1100" baseline="30000" dirty="0" smtClean="0">
                          <a:solidFill>
                            <a:srgbClr val="FF0000"/>
                          </a:solidFill>
                          <a:effectLst/>
                        </a:rPr>
                        <a:t>2</a:t>
                      </a:r>
                      <a:r>
                        <a:rPr lang="en-GB" sz="1100" dirty="0" smtClean="0">
                          <a:effectLst/>
                        </a:rPr>
                        <a:t>  and </a:t>
                      </a:r>
                      <a:r>
                        <a:rPr lang="en-GB" sz="1100" dirty="0">
                          <a:effectLst/>
                        </a:rPr>
                        <a:t>up to 750 kg in mass, so that experimental equipment required to control the physical and chemical environment of the sample can be </a:t>
                      </a:r>
                      <a:r>
                        <a:rPr lang="en-GB" sz="1100" dirty="0" smtClean="0">
                          <a:effectLst/>
                        </a:rPr>
                        <a:t>installed</a:t>
                      </a:r>
                      <a:r>
                        <a:rPr lang="en-GB" sz="1100" baseline="0" dirty="0" smtClean="0">
                          <a:effectLst/>
                        </a:rPr>
                        <a:t>. </a:t>
                      </a:r>
                    </a:p>
                  </a:txBody>
                  <a:tcPr marL="44450" marR="44450" marT="0" marB="0"/>
                </a:tc>
                <a:tc>
                  <a:txBody>
                    <a:bodyPr/>
                    <a:lstStyle/>
                    <a:p>
                      <a:pPr marL="0" marR="0">
                        <a:lnSpc>
                          <a:spcPct val="115000"/>
                        </a:lnSpc>
                        <a:spcBef>
                          <a:spcPts val="300"/>
                        </a:spcBef>
                        <a:spcAft>
                          <a:spcPts val="300"/>
                        </a:spcAft>
                      </a:pPr>
                      <a:r>
                        <a:rPr lang="en-GB" sz="1100">
                          <a:effectLst/>
                        </a:rPr>
                        <a:t>SciReq I, II, III, VI</a:t>
                      </a:r>
                    </a:p>
                    <a:p>
                      <a:pPr marL="0" marR="0">
                        <a:lnSpc>
                          <a:spcPct val="115000"/>
                        </a:lnSpc>
                        <a:spcBef>
                          <a:spcPts val="300"/>
                        </a:spcBef>
                        <a:spcAft>
                          <a:spcPts val="300"/>
                        </a:spcAft>
                      </a:pPr>
                      <a:r>
                        <a:rPr lang="en-GB" sz="1100">
                          <a:effectLst/>
                        </a:rPr>
                        <a:t>HLSR 1,2,12</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23</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Vibration Isolation</a:t>
                      </a:r>
                    </a:p>
                    <a:p>
                      <a:pPr marL="0" marR="0">
                        <a:lnSpc>
                          <a:spcPct val="115000"/>
                        </a:lnSpc>
                        <a:spcBef>
                          <a:spcPts val="300"/>
                        </a:spcBef>
                        <a:spcAft>
                          <a:spcPts val="300"/>
                        </a:spcAft>
                      </a:pPr>
                      <a:r>
                        <a:rPr lang="en-GB" sz="1100" dirty="0">
                          <a:effectLst/>
                        </a:rPr>
                        <a:t>The SES </a:t>
                      </a:r>
                      <a:r>
                        <a:rPr lang="en-GB" sz="1100" dirty="0" smtClean="0">
                          <a:effectLst/>
                        </a:rPr>
                        <a:t>shall</a:t>
                      </a:r>
                      <a:r>
                        <a:rPr lang="en-GB" sz="1100" baseline="0" dirty="0" smtClean="0">
                          <a:effectLst/>
                        </a:rPr>
                        <a:t> provide </a:t>
                      </a:r>
                      <a:r>
                        <a:rPr lang="en-GB" sz="1100" baseline="0" dirty="0" smtClean="0">
                          <a:solidFill>
                            <a:srgbClr val="FF0000"/>
                          </a:solidFill>
                          <a:effectLst/>
                        </a:rPr>
                        <a:t>vibration transmissibility of &lt;0.05 for frequencies &gt;10Hz and &lt;0.1 for frequencies &gt;5Hz </a:t>
                      </a:r>
                      <a:r>
                        <a:rPr lang="en-GB" sz="1100" baseline="0" dirty="0" smtClean="0">
                          <a:effectLst/>
                        </a:rPr>
                        <a:t>, </a:t>
                      </a:r>
                      <a:r>
                        <a:rPr lang="en-GB" sz="1100" dirty="0" smtClean="0">
                          <a:effectLst/>
                        </a:rPr>
                        <a:t>to </a:t>
                      </a:r>
                      <a:r>
                        <a:rPr lang="en-GB" sz="1100" dirty="0">
                          <a:effectLst/>
                        </a:rPr>
                        <a:t>enable studies of free liquid interfaces.</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VI</a:t>
                      </a:r>
                    </a:p>
                    <a:p>
                      <a:pPr marL="0" marR="0">
                        <a:lnSpc>
                          <a:spcPct val="115000"/>
                        </a:lnSpc>
                        <a:spcBef>
                          <a:spcPts val="300"/>
                        </a:spcBef>
                        <a:spcAft>
                          <a:spcPts val="300"/>
                        </a:spcAft>
                      </a:pPr>
                      <a:r>
                        <a:rPr lang="en-GB" sz="1100">
                          <a:effectLst/>
                        </a:rPr>
                        <a:t>HLSR 1,12</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24</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Automatic Sample Changing</a:t>
                      </a:r>
                    </a:p>
                    <a:p>
                      <a:pPr marL="0" marR="0">
                        <a:lnSpc>
                          <a:spcPct val="115000"/>
                        </a:lnSpc>
                        <a:spcBef>
                          <a:spcPts val="300"/>
                        </a:spcBef>
                        <a:spcAft>
                          <a:spcPts val="300"/>
                        </a:spcAft>
                      </a:pPr>
                      <a:r>
                        <a:rPr lang="en-GB" sz="1100">
                          <a:effectLst/>
                        </a:rPr>
                        <a:t>Where possible, the SES should allow for certain samples to be automatically changed without physical user intervention, so that the use of available beam time is optimised and radiological exposure is maintained ALARA.</a:t>
                      </a:r>
                      <a:endParaRPr lang="en-GB" sz="110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VI</a:t>
                      </a:r>
                    </a:p>
                    <a:p>
                      <a:pPr marL="0" marR="0">
                        <a:lnSpc>
                          <a:spcPct val="115000"/>
                        </a:lnSpc>
                        <a:spcBef>
                          <a:spcPts val="300"/>
                        </a:spcBef>
                        <a:spcAft>
                          <a:spcPts val="300"/>
                        </a:spcAft>
                      </a:pPr>
                      <a:r>
                        <a:rPr lang="en-GB" sz="1100" dirty="0">
                          <a:effectLst/>
                        </a:rPr>
                        <a:t>HLSR 12</a:t>
                      </a:r>
                    </a:p>
                    <a:p>
                      <a:pPr marL="0" marR="0">
                        <a:lnSpc>
                          <a:spcPct val="115000"/>
                        </a:lnSpc>
                        <a:spcBef>
                          <a:spcPts val="300"/>
                        </a:spcBef>
                        <a:spcAft>
                          <a:spcPts val="300"/>
                        </a:spcAft>
                      </a:pPr>
                      <a:r>
                        <a:rPr lang="en-GB" sz="1100" dirty="0">
                          <a:effectLst/>
                        </a:rPr>
                        <a:t> </a:t>
                      </a:r>
                      <a:endParaRPr lang="en-GB" sz="1100" dirty="0">
                        <a:effectLst/>
                        <a:latin typeface="Calibri" charset="0"/>
                        <a:ea typeface="Calibri" charset="0"/>
                        <a:cs typeface="Times New Roman" charset="0"/>
                      </a:endParaRPr>
                    </a:p>
                  </a:txBody>
                  <a:tcPr marL="44450" marR="44450"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29</a:t>
            </a:fld>
            <a:endParaRPr lang="en-GB" noProof="0"/>
          </a:p>
        </p:txBody>
      </p:sp>
    </p:spTree>
    <p:extLst>
      <p:ext uri="{BB962C8B-B14F-4D97-AF65-F5344CB8AC3E}">
        <p14:creationId xmlns:p14="http://schemas.microsoft.com/office/powerpoint/2010/main" val="1165008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FREIA team members </a:t>
            </a:r>
            <a:r>
              <a:rPr lang="en-GB" dirty="0" smtClean="0"/>
              <a:t/>
            </a:r>
            <a:br>
              <a:rPr lang="en-GB" dirty="0" smtClean="0"/>
            </a:br>
            <a:r>
              <a:rPr lang="en-GB" dirty="0" smtClean="0"/>
              <a:t>&amp; organisation </a:t>
            </a:r>
            <a:r>
              <a:rPr lang="en-GB" dirty="0"/>
              <a:t>within </a:t>
            </a:r>
            <a:r>
              <a:rPr lang="en-GB" dirty="0" smtClean="0"/>
              <a:t>UK-ESS </a:t>
            </a:r>
            <a:r>
              <a:rPr lang="en-GB" dirty="0"/>
              <a:t>project</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pic>
        <p:nvPicPr>
          <p:cNvPr id="5" name="Content Placeholder 4"/>
          <p:cNvPicPr>
            <a:picLocks noGrp="1"/>
          </p:cNvPicPr>
          <p:nvPr>
            <p:ph idx="1"/>
          </p:nvPr>
        </p:nvPicPr>
        <p:blipFill>
          <a:blip r:embed="rId2"/>
          <a:stretch>
            <a:fillRect/>
          </a:stretch>
        </p:blipFill>
        <p:spPr>
          <a:xfrm>
            <a:off x="1641729" y="1600200"/>
            <a:ext cx="5860541" cy="4525963"/>
          </a:xfrm>
          <a:prstGeom prst="rect">
            <a:avLst/>
          </a:prstGeom>
        </p:spPr>
      </p:pic>
    </p:spTree>
    <p:extLst>
      <p:ext uri="{BB962C8B-B14F-4D97-AF65-F5344CB8AC3E}">
        <p14:creationId xmlns:p14="http://schemas.microsoft.com/office/powerpoint/2010/main" val="1484268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Sample </a:t>
            </a:r>
            <a:r>
              <a:rPr lang="en-GB" dirty="0"/>
              <a:t>S</a:t>
            </a:r>
            <a:r>
              <a:rPr lang="en-GB" dirty="0" smtClean="0"/>
              <a:t>cattering </a:t>
            </a:r>
            <a:r>
              <a:rPr lang="en-GB" dirty="0"/>
              <a:t>C</a:t>
            </a:r>
            <a:r>
              <a:rPr lang="en-GB" dirty="0" smtClean="0"/>
              <a:t>haracterisation </a:t>
            </a:r>
            <a:r>
              <a:rPr lang="en-GB" dirty="0"/>
              <a:t>System after TG2 internal review</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60115664"/>
              </p:ext>
            </p:extLst>
          </p:nvPr>
        </p:nvGraphicFramePr>
        <p:xfrm>
          <a:off x="755576" y="2139143"/>
          <a:ext cx="7559605" cy="3495702"/>
        </p:xfrm>
        <a:graphic>
          <a:graphicData uri="http://schemas.openxmlformats.org/drawingml/2006/table">
            <a:tbl>
              <a:tblPr>
                <a:tableStyleId>{5C22544A-7EE6-4342-B048-85BDC9FD1C3A}</a:tableStyleId>
              </a:tblPr>
              <a:tblGrid>
                <a:gridCol w="251411"/>
                <a:gridCol w="6065395"/>
                <a:gridCol w="1242799"/>
              </a:tblGrid>
              <a:tr h="671265">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25</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dirty="0">
                          <a:effectLst/>
                        </a:rPr>
                        <a:t>Detection Efficiency </a:t>
                      </a:r>
                    </a:p>
                    <a:p>
                      <a:pPr marL="0" marR="0">
                        <a:lnSpc>
                          <a:spcPct val="115000"/>
                        </a:lnSpc>
                        <a:spcBef>
                          <a:spcPts val="300"/>
                        </a:spcBef>
                        <a:spcAft>
                          <a:spcPts val="300"/>
                        </a:spcAft>
                      </a:pPr>
                      <a:r>
                        <a:rPr lang="en-GB" sz="1100" dirty="0">
                          <a:effectLst/>
                        </a:rPr>
                        <a:t>The SCS shall detect the scattered neutrons with an efficiency greater than 45% at 2.5 </a:t>
                      </a:r>
                      <a:r>
                        <a:rPr lang="en-GB" sz="1100" dirty="0" err="1">
                          <a:effectLst/>
                        </a:rPr>
                        <a:t>Å</a:t>
                      </a:r>
                      <a:r>
                        <a:rPr lang="en-GB" sz="1100" dirty="0">
                          <a:effectLst/>
                        </a:rPr>
                        <a:t> and with an efficiency of greater than 50% at wavelengths greater than 4 </a:t>
                      </a:r>
                      <a:r>
                        <a:rPr lang="en-GB" sz="1100" dirty="0" err="1">
                          <a:effectLst/>
                        </a:rPr>
                        <a:t>Å</a:t>
                      </a:r>
                      <a:r>
                        <a:rPr lang="en-GB" sz="1100" dirty="0">
                          <a:effectLst/>
                        </a:rPr>
                        <a:t>.</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SciReq I, II, IX</a:t>
                      </a:r>
                    </a:p>
                    <a:p>
                      <a:pPr marL="0" marR="0">
                        <a:lnSpc>
                          <a:spcPct val="115000"/>
                        </a:lnSpc>
                        <a:spcBef>
                          <a:spcPts val="300"/>
                        </a:spcBef>
                        <a:spcAft>
                          <a:spcPts val="300"/>
                        </a:spcAft>
                      </a:pPr>
                      <a:r>
                        <a:rPr lang="en-GB" sz="1100">
                          <a:effectLst/>
                        </a:rPr>
                        <a:t>HLSR 1,2,6,7</a:t>
                      </a:r>
                    </a:p>
                    <a:p>
                      <a:pPr marL="0" marR="0">
                        <a:lnSpc>
                          <a:spcPct val="115000"/>
                        </a:lnSpc>
                        <a:spcBef>
                          <a:spcPts val="300"/>
                        </a:spcBef>
                        <a:spcAft>
                          <a:spcPts val="300"/>
                        </a:spcAft>
                      </a:pPr>
                      <a:r>
                        <a:rPr lang="en-GB" sz="1100">
                          <a:effectLst/>
                        </a:rPr>
                        <a:t>Conops 5.</a:t>
                      </a:r>
                      <a:endParaRPr lang="en-GB" sz="1100">
                        <a:effectLst/>
                        <a:latin typeface="Calibri" charset="0"/>
                        <a:ea typeface="Calibri" charset="0"/>
                        <a:cs typeface="Times New Roman" charset="0"/>
                      </a:endParaRPr>
                    </a:p>
                  </a:txBody>
                  <a:tcPr marL="40831" marR="40831" marT="0" marB="0"/>
                </a:tc>
              </a:tr>
              <a:tr h="424178">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26</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Spatial Resolution</a:t>
                      </a:r>
                    </a:p>
                    <a:p>
                      <a:pPr marL="0" marR="0">
                        <a:lnSpc>
                          <a:spcPct val="115000"/>
                        </a:lnSpc>
                        <a:spcBef>
                          <a:spcPts val="300"/>
                        </a:spcBef>
                        <a:spcAft>
                          <a:spcPts val="300"/>
                        </a:spcAft>
                      </a:pPr>
                      <a:r>
                        <a:rPr lang="en-GB" sz="1100">
                          <a:effectLst/>
                        </a:rPr>
                        <a:t>The SCS shall provide a detector spatial resolution 0.5mm (v) x 2.5mm (h).</a:t>
                      </a:r>
                      <a:endParaRPr lang="en-GB" sz="110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SciReq II</a:t>
                      </a:r>
                    </a:p>
                    <a:p>
                      <a:pPr marL="0" marR="0">
                        <a:lnSpc>
                          <a:spcPct val="115000"/>
                        </a:lnSpc>
                        <a:spcBef>
                          <a:spcPts val="300"/>
                        </a:spcBef>
                        <a:spcAft>
                          <a:spcPts val="300"/>
                        </a:spcAft>
                      </a:pPr>
                      <a:r>
                        <a:rPr lang="en-GB" sz="1100">
                          <a:effectLst/>
                        </a:rPr>
                        <a:t>HLSR 3,4</a:t>
                      </a:r>
                      <a:endParaRPr lang="en-GB" sz="1100">
                        <a:effectLst/>
                        <a:latin typeface="Calibri" charset="0"/>
                        <a:ea typeface="Calibri" charset="0"/>
                        <a:cs typeface="Times New Roman" charset="0"/>
                      </a:endParaRPr>
                    </a:p>
                  </a:txBody>
                  <a:tcPr marL="40831" marR="40831" marT="0" marB="0"/>
                </a:tc>
              </a:tr>
              <a:tr h="424178">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27</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Time-of-flight Resolution</a:t>
                      </a:r>
                    </a:p>
                    <a:p>
                      <a:pPr marL="0" marR="0">
                        <a:lnSpc>
                          <a:spcPct val="115000"/>
                        </a:lnSpc>
                        <a:spcBef>
                          <a:spcPts val="300"/>
                        </a:spcBef>
                        <a:spcAft>
                          <a:spcPts val="300"/>
                        </a:spcAft>
                      </a:pPr>
                      <a:r>
                        <a:rPr lang="en-GB" sz="1100">
                          <a:effectLst/>
                        </a:rPr>
                        <a:t>The SCS shall determine the neutron time-of-flight with a precision of &lt; 10 µs.</a:t>
                      </a:r>
                      <a:endParaRPr lang="en-GB" sz="110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SciReq II</a:t>
                      </a:r>
                    </a:p>
                    <a:p>
                      <a:pPr marL="0" marR="0">
                        <a:lnSpc>
                          <a:spcPct val="115000"/>
                        </a:lnSpc>
                        <a:spcBef>
                          <a:spcPts val="300"/>
                        </a:spcBef>
                        <a:spcAft>
                          <a:spcPts val="300"/>
                        </a:spcAft>
                      </a:pPr>
                      <a:r>
                        <a:rPr lang="en-GB" sz="1100">
                          <a:effectLst/>
                        </a:rPr>
                        <a:t>HLSR 3,4</a:t>
                      </a:r>
                      <a:endParaRPr lang="en-GB" sz="1100">
                        <a:effectLst/>
                        <a:latin typeface="Calibri" charset="0"/>
                        <a:ea typeface="Calibri" charset="0"/>
                        <a:cs typeface="Times New Roman" charset="0"/>
                      </a:endParaRPr>
                    </a:p>
                  </a:txBody>
                  <a:tcPr marL="40831" marR="40831" marT="0" marB="0"/>
                </a:tc>
              </a:tr>
              <a:tr h="424178">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28</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Angular Resolution</a:t>
                      </a:r>
                    </a:p>
                    <a:p>
                      <a:pPr marL="0" marR="0">
                        <a:lnSpc>
                          <a:spcPct val="115000"/>
                        </a:lnSpc>
                        <a:spcBef>
                          <a:spcPts val="300"/>
                        </a:spcBef>
                        <a:spcAft>
                          <a:spcPts val="300"/>
                        </a:spcAft>
                      </a:pPr>
                      <a:r>
                        <a:rPr lang="en-GB" sz="1100">
                          <a:effectLst/>
                        </a:rPr>
                        <a:t>The SCS shall provide an angular resolution of dθ ≤ 0.01° (v) and dθ ≤ 0.05° (h)</a:t>
                      </a:r>
                      <a:endParaRPr lang="en-GB" sz="110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SciReq I, II, IX</a:t>
                      </a:r>
                    </a:p>
                    <a:p>
                      <a:pPr marL="0" marR="0">
                        <a:lnSpc>
                          <a:spcPct val="115000"/>
                        </a:lnSpc>
                        <a:spcBef>
                          <a:spcPts val="300"/>
                        </a:spcBef>
                        <a:spcAft>
                          <a:spcPts val="300"/>
                        </a:spcAft>
                      </a:pPr>
                      <a:r>
                        <a:rPr lang="en-GB" sz="1100">
                          <a:effectLst/>
                        </a:rPr>
                        <a:t>HLSR 3,4</a:t>
                      </a:r>
                      <a:endParaRPr lang="en-GB" sz="1100">
                        <a:effectLst/>
                        <a:latin typeface="Calibri" charset="0"/>
                        <a:ea typeface="Calibri" charset="0"/>
                        <a:cs typeface="Times New Roman" charset="0"/>
                      </a:endParaRPr>
                    </a:p>
                  </a:txBody>
                  <a:tcPr marL="40831" marR="40831" marT="0" marB="0"/>
                </a:tc>
              </a:tr>
              <a:tr h="601269">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29</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Angular Coverage</a:t>
                      </a:r>
                    </a:p>
                    <a:p>
                      <a:pPr marL="0" marR="0">
                        <a:lnSpc>
                          <a:spcPct val="115000"/>
                        </a:lnSpc>
                        <a:spcBef>
                          <a:spcPts val="300"/>
                        </a:spcBef>
                        <a:spcAft>
                          <a:spcPts val="300"/>
                        </a:spcAft>
                      </a:pPr>
                      <a:r>
                        <a:rPr lang="en-GB" sz="1100">
                          <a:effectLst/>
                        </a:rPr>
                        <a:t>The SCS should be able to detect neutrons scattered by the sample covering an angular range 5° (v &amp; h). </a:t>
                      </a:r>
                      <a:endParaRPr lang="en-GB" sz="110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SciReq I, IV, VII, IX</a:t>
                      </a:r>
                    </a:p>
                    <a:p>
                      <a:pPr marL="0" marR="0">
                        <a:lnSpc>
                          <a:spcPct val="115000"/>
                        </a:lnSpc>
                        <a:spcBef>
                          <a:spcPts val="300"/>
                        </a:spcBef>
                        <a:spcAft>
                          <a:spcPts val="300"/>
                        </a:spcAft>
                      </a:pPr>
                      <a:r>
                        <a:rPr lang="en-GB" sz="1100">
                          <a:effectLst/>
                        </a:rPr>
                        <a:t>HLSR 1,2,9,14</a:t>
                      </a:r>
                      <a:endParaRPr lang="en-GB" sz="1100">
                        <a:effectLst/>
                        <a:latin typeface="Calibri" charset="0"/>
                        <a:ea typeface="Calibri" charset="0"/>
                        <a:cs typeface="Times New Roman" charset="0"/>
                      </a:endParaRPr>
                    </a:p>
                  </a:txBody>
                  <a:tcPr marL="40831" marR="40831" marT="0" marB="0"/>
                </a:tc>
              </a:tr>
              <a:tr h="778359">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30</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dirty="0">
                          <a:effectLst/>
                        </a:rPr>
                        <a:t>Detector Positioning Range</a:t>
                      </a:r>
                    </a:p>
                    <a:p>
                      <a:pPr marL="0" marR="0">
                        <a:lnSpc>
                          <a:spcPct val="115000"/>
                        </a:lnSpc>
                        <a:spcBef>
                          <a:spcPts val="300"/>
                        </a:spcBef>
                        <a:spcAft>
                          <a:spcPts val="300"/>
                        </a:spcAft>
                      </a:pPr>
                      <a:r>
                        <a:rPr lang="en-GB" sz="1100" dirty="0">
                          <a:effectLst/>
                        </a:rPr>
                        <a:t>The SCS shall be able to position the detector to cover angles of -3° to +21° relative to horizontal, so that the detector can be appropriately positioned for both upward and downward reflecting experiments.</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II</a:t>
                      </a:r>
                    </a:p>
                    <a:p>
                      <a:pPr marL="0" marR="0">
                        <a:lnSpc>
                          <a:spcPct val="115000"/>
                        </a:lnSpc>
                        <a:spcBef>
                          <a:spcPts val="300"/>
                        </a:spcBef>
                        <a:spcAft>
                          <a:spcPts val="300"/>
                        </a:spcAft>
                      </a:pPr>
                      <a:r>
                        <a:rPr lang="en-GB" sz="1100" dirty="0" err="1">
                          <a:effectLst/>
                        </a:rPr>
                        <a:t>ConOps</a:t>
                      </a:r>
                      <a:r>
                        <a:rPr lang="en-GB" sz="1100" dirty="0">
                          <a:effectLst/>
                        </a:rPr>
                        <a:t> §5.**.</a:t>
                      </a:r>
                      <a:endParaRPr lang="en-GB" sz="1100" dirty="0">
                        <a:effectLst/>
                        <a:latin typeface="Calibri" charset="0"/>
                        <a:ea typeface="Calibri" charset="0"/>
                        <a:cs typeface="Times New Roman" charset="0"/>
                      </a:endParaRPr>
                    </a:p>
                  </a:txBody>
                  <a:tcPr marL="40831" marR="40831"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30</a:t>
            </a:fld>
            <a:endParaRPr lang="en-GB" noProof="0"/>
          </a:p>
        </p:txBody>
      </p:sp>
    </p:spTree>
    <p:extLst>
      <p:ext uri="{BB962C8B-B14F-4D97-AF65-F5344CB8AC3E}">
        <p14:creationId xmlns:p14="http://schemas.microsoft.com/office/powerpoint/2010/main" val="1924027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Sample </a:t>
            </a:r>
            <a:r>
              <a:rPr lang="en-GB" dirty="0"/>
              <a:t>S</a:t>
            </a:r>
            <a:r>
              <a:rPr lang="en-GB" dirty="0" smtClean="0"/>
              <a:t>cattering </a:t>
            </a:r>
            <a:r>
              <a:rPr lang="en-GB" dirty="0"/>
              <a:t>C</a:t>
            </a:r>
            <a:r>
              <a:rPr lang="en-GB" dirty="0" smtClean="0"/>
              <a:t>haracterisation </a:t>
            </a:r>
            <a:r>
              <a:rPr lang="en-GB" dirty="0"/>
              <a:t>System after TG2 internal review</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31</a:t>
            </a:fld>
            <a:endParaRPr lang="en-GB" noProof="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27110477"/>
              </p:ext>
            </p:extLst>
          </p:nvPr>
        </p:nvGraphicFramePr>
        <p:xfrm>
          <a:off x="471643" y="2046895"/>
          <a:ext cx="8229600" cy="3734562"/>
        </p:xfrm>
        <a:graphic>
          <a:graphicData uri="http://schemas.openxmlformats.org/drawingml/2006/table">
            <a:tbl>
              <a:tblPr>
                <a:tableStyleId>{5C22544A-7EE6-4342-B048-85BDC9FD1C3A}</a:tableStyleId>
              </a:tblPr>
              <a:tblGrid>
                <a:gridCol w="298376"/>
                <a:gridCol w="6578278"/>
                <a:gridCol w="1352946"/>
              </a:tblGrid>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31</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a:effectLst/>
                        </a:rPr>
                        <a:t>Detector Positioning</a:t>
                      </a:r>
                    </a:p>
                    <a:p>
                      <a:pPr marL="0" marR="0">
                        <a:lnSpc>
                          <a:spcPct val="115000"/>
                        </a:lnSpc>
                        <a:spcBef>
                          <a:spcPts val="300"/>
                        </a:spcBef>
                        <a:spcAft>
                          <a:spcPts val="300"/>
                        </a:spcAft>
                      </a:pPr>
                      <a:r>
                        <a:rPr lang="en-GB" sz="1100">
                          <a:effectLst/>
                        </a:rPr>
                        <a:t>The SCS shall position the detector with an accuracy and precision of +/- 0.05 mm, so that value of Q can be correctly calculated.</a:t>
                      </a:r>
                      <a:endParaRPr lang="en-GB" sz="110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 II, III, IX</a:t>
                      </a:r>
                    </a:p>
                    <a:p>
                      <a:pPr marL="0" marR="0">
                        <a:lnSpc>
                          <a:spcPct val="115000"/>
                        </a:lnSpc>
                        <a:spcBef>
                          <a:spcPts val="300"/>
                        </a:spcBef>
                        <a:spcAft>
                          <a:spcPts val="300"/>
                        </a:spcAft>
                      </a:pPr>
                      <a:r>
                        <a:rPr lang="en-GB" sz="1100" dirty="0">
                          <a:effectLst/>
                        </a:rPr>
                        <a:t>HLSR 1,2,9</a:t>
                      </a:r>
                      <a:endParaRPr lang="en-GB" sz="1100" dirty="0">
                        <a:effectLst/>
                        <a:latin typeface="Calibri" charset="0"/>
                        <a:ea typeface="Calibri" charset="0"/>
                        <a:cs typeface="Times New Roman" charset="0"/>
                      </a:endParaRPr>
                    </a:p>
                  </a:txBody>
                  <a:tcPr marL="40831" marR="40831"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32</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dirty="0">
                          <a:effectLst/>
                        </a:rPr>
                        <a:t>Neutron Selectivity</a:t>
                      </a:r>
                    </a:p>
                    <a:p>
                      <a:pPr marL="0" marR="0">
                        <a:lnSpc>
                          <a:spcPct val="115000"/>
                        </a:lnSpc>
                        <a:spcBef>
                          <a:spcPts val="300"/>
                        </a:spcBef>
                        <a:spcAft>
                          <a:spcPts val="300"/>
                        </a:spcAft>
                      </a:pPr>
                      <a:r>
                        <a:rPr lang="en-GB" sz="1100" dirty="0">
                          <a:effectLst/>
                        </a:rPr>
                        <a:t>The SCS should detect radiation incident to the detector system other than cold or thermal neutrons with at </a:t>
                      </a:r>
                      <a:r>
                        <a:rPr lang="en-GB" sz="1100" dirty="0" smtClean="0">
                          <a:solidFill>
                            <a:srgbClr val="FF0000"/>
                          </a:solidFill>
                          <a:effectLst/>
                        </a:rPr>
                        <a:t>most</a:t>
                      </a:r>
                      <a:r>
                        <a:rPr lang="en-GB" sz="1100" dirty="0" smtClean="0">
                          <a:effectLst/>
                        </a:rPr>
                        <a:t> 1 </a:t>
                      </a:r>
                      <a:r>
                        <a:rPr lang="en-GB" sz="1100" dirty="0">
                          <a:effectLst/>
                        </a:rPr>
                        <a:t>x 10</a:t>
                      </a:r>
                      <a:r>
                        <a:rPr lang="en-GB" sz="1100" baseline="30000" dirty="0">
                          <a:effectLst/>
                        </a:rPr>
                        <a:t>-8</a:t>
                      </a:r>
                      <a:r>
                        <a:rPr lang="en-GB" sz="1100" dirty="0">
                          <a:effectLst/>
                        </a:rPr>
                        <a:t> efficiency for gammas and 1 x 10</a:t>
                      </a:r>
                      <a:r>
                        <a:rPr lang="en-GB" sz="1100" baseline="30000" dirty="0">
                          <a:effectLst/>
                        </a:rPr>
                        <a:t>-5</a:t>
                      </a:r>
                      <a:r>
                        <a:rPr lang="en-GB" sz="1100" dirty="0">
                          <a:effectLst/>
                        </a:rPr>
                        <a:t> for fast neutrons.</a:t>
                      </a:r>
                      <a:endParaRPr lang="en-GB" sz="1100" dirty="0">
                        <a:effectLst/>
                        <a:latin typeface="Calibri" charset="0"/>
                        <a:ea typeface="Calibri" charset="0"/>
                        <a:cs typeface="Times New Roman" charset="0"/>
                      </a:endParaRPr>
                    </a:p>
                  </a:txBody>
                  <a:tcPr marL="40831" marR="40831"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 II, III, IX</a:t>
                      </a:r>
                    </a:p>
                    <a:p>
                      <a:pPr marL="0" marR="0">
                        <a:lnSpc>
                          <a:spcPct val="115000"/>
                        </a:lnSpc>
                        <a:spcBef>
                          <a:spcPts val="300"/>
                        </a:spcBef>
                        <a:spcAft>
                          <a:spcPts val="300"/>
                        </a:spcAft>
                      </a:pPr>
                      <a:r>
                        <a:rPr lang="en-GB" sz="1100" dirty="0">
                          <a:effectLst/>
                        </a:rPr>
                        <a:t>HLSR 1,2,10</a:t>
                      </a:r>
                      <a:endParaRPr lang="en-GB" sz="1100" dirty="0">
                        <a:effectLst/>
                        <a:latin typeface="Calibri" charset="0"/>
                        <a:ea typeface="Calibri" charset="0"/>
                        <a:cs typeface="Times New Roman" charset="0"/>
                      </a:endParaRPr>
                    </a:p>
                  </a:txBody>
                  <a:tcPr marL="40831" marR="40831"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33</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Rate Capability</a:t>
                      </a:r>
                    </a:p>
                    <a:p>
                      <a:pPr marL="0" marR="0">
                        <a:lnSpc>
                          <a:spcPct val="115000"/>
                        </a:lnSpc>
                        <a:spcBef>
                          <a:spcPts val="300"/>
                        </a:spcBef>
                        <a:spcAft>
                          <a:spcPts val="300"/>
                        </a:spcAft>
                      </a:pPr>
                      <a:r>
                        <a:rPr lang="en-GB" sz="1100" dirty="0">
                          <a:effectLst/>
                        </a:rPr>
                        <a:t>The SCS </a:t>
                      </a:r>
                      <a:r>
                        <a:rPr lang="en-GB" sz="1100" dirty="0" smtClean="0">
                          <a:solidFill>
                            <a:srgbClr val="FF0000"/>
                          </a:solidFill>
                          <a:effectLst/>
                        </a:rPr>
                        <a:t>should</a:t>
                      </a:r>
                      <a:r>
                        <a:rPr lang="en-GB" sz="1100" dirty="0" smtClean="0">
                          <a:effectLst/>
                        </a:rPr>
                        <a:t> be </a:t>
                      </a:r>
                      <a:r>
                        <a:rPr lang="en-GB" sz="1100" dirty="0">
                          <a:effectLst/>
                        </a:rPr>
                        <a:t>able to distinguish events at instantaneous rates of </a:t>
                      </a:r>
                      <a:r>
                        <a:rPr lang="en-GB" sz="1100" dirty="0" smtClean="0">
                          <a:solidFill>
                            <a:srgbClr val="FF0000"/>
                          </a:solidFill>
                          <a:effectLst/>
                        </a:rPr>
                        <a:t>450 </a:t>
                      </a:r>
                      <a:r>
                        <a:rPr lang="en-GB" sz="1100" dirty="0">
                          <a:solidFill>
                            <a:srgbClr val="FF0000"/>
                          </a:solidFill>
                          <a:effectLst/>
                        </a:rPr>
                        <a:t>kHz/mm</a:t>
                      </a:r>
                      <a:r>
                        <a:rPr lang="en-GB" sz="1100" baseline="30000" dirty="0">
                          <a:solidFill>
                            <a:srgbClr val="FF0000"/>
                          </a:solidFill>
                          <a:effectLst/>
                        </a:rPr>
                        <a:t>2</a:t>
                      </a:r>
                      <a:r>
                        <a:rPr lang="en-GB" sz="1100" dirty="0">
                          <a:effectLst/>
                        </a:rPr>
                        <a:t>, without either significant dead time effects or double counting</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 II, III, IV, VII</a:t>
                      </a:r>
                    </a:p>
                    <a:p>
                      <a:pPr marL="0" marR="0">
                        <a:lnSpc>
                          <a:spcPct val="115000"/>
                        </a:lnSpc>
                        <a:spcBef>
                          <a:spcPts val="300"/>
                        </a:spcBef>
                        <a:spcAft>
                          <a:spcPts val="300"/>
                        </a:spcAft>
                      </a:pPr>
                      <a:r>
                        <a:rPr lang="en-GB" sz="1100" dirty="0">
                          <a:effectLst/>
                        </a:rPr>
                        <a:t>HLSR 1, 2, 10, 14</a:t>
                      </a:r>
                      <a:endParaRPr lang="en-GB" sz="1100" dirty="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34</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Detector Noise</a:t>
                      </a:r>
                    </a:p>
                    <a:p>
                      <a:pPr marL="0" marR="0">
                        <a:lnSpc>
                          <a:spcPct val="115000"/>
                        </a:lnSpc>
                        <a:spcBef>
                          <a:spcPts val="300"/>
                        </a:spcBef>
                        <a:spcAft>
                          <a:spcPts val="300"/>
                        </a:spcAft>
                      </a:pPr>
                      <a:r>
                        <a:rPr lang="en-GB" sz="1100" dirty="0">
                          <a:effectLst/>
                        </a:rPr>
                        <a:t>The SCS should record less than </a:t>
                      </a:r>
                      <a:r>
                        <a:rPr lang="en-GB" sz="1100" dirty="0" smtClean="0">
                          <a:solidFill>
                            <a:srgbClr val="FF0000"/>
                          </a:solidFill>
                          <a:effectLst/>
                        </a:rPr>
                        <a:t>0.1 counts/s/mm</a:t>
                      </a:r>
                      <a:r>
                        <a:rPr lang="en-GB" sz="1100" baseline="30000" dirty="0" smtClean="0">
                          <a:solidFill>
                            <a:srgbClr val="FF0000"/>
                          </a:solidFill>
                          <a:effectLst/>
                        </a:rPr>
                        <a:t>2</a:t>
                      </a:r>
                      <a:r>
                        <a:rPr lang="en-GB" sz="1100" dirty="0" smtClean="0">
                          <a:solidFill>
                            <a:srgbClr val="FF0000"/>
                          </a:solidFill>
                          <a:effectLst/>
                        </a:rPr>
                        <a:t> </a:t>
                      </a:r>
                      <a:r>
                        <a:rPr lang="en-GB" sz="1100" dirty="0">
                          <a:effectLst/>
                        </a:rPr>
                        <a:t>in the absence of incoming radiation.</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II, III, IV, VII </a:t>
                      </a:r>
                    </a:p>
                    <a:p>
                      <a:pPr marL="0" marR="0">
                        <a:lnSpc>
                          <a:spcPct val="115000"/>
                        </a:lnSpc>
                        <a:spcBef>
                          <a:spcPts val="300"/>
                        </a:spcBef>
                        <a:spcAft>
                          <a:spcPts val="300"/>
                        </a:spcAft>
                      </a:pPr>
                      <a:r>
                        <a:rPr lang="en-GB" sz="1100">
                          <a:effectLst/>
                        </a:rPr>
                        <a:t>HLSR 10</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35</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Secondary Scattering</a:t>
                      </a:r>
                    </a:p>
                    <a:p>
                      <a:pPr marL="0" marR="0">
                        <a:lnSpc>
                          <a:spcPct val="115000"/>
                        </a:lnSpc>
                        <a:spcBef>
                          <a:spcPts val="300"/>
                        </a:spcBef>
                        <a:spcAft>
                          <a:spcPts val="300"/>
                        </a:spcAft>
                      </a:pPr>
                      <a:r>
                        <a:rPr lang="en-GB" sz="1100" dirty="0">
                          <a:effectLst/>
                        </a:rPr>
                        <a:t>The SCS should not cause additional scattering of the neutrons scattered by the sample.</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SciReq I, II, III, IV, VII, IX</a:t>
                      </a:r>
                    </a:p>
                    <a:p>
                      <a:pPr marL="0" marR="0">
                        <a:lnSpc>
                          <a:spcPct val="115000"/>
                        </a:lnSpc>
                        <a:spcBef>
                          <a:spcPts val="300"/>
                        </a:spcBef>
                        <a:spcAft>
                          <a:spcPts val="300"/>
                        </a:spcAft>
                      </a:pPr>
                      <a:r>
                        <a:rPr lang="en-GB" sz="1100">
                          <a:effectLst/>
                        </a:rPr>
                        <a:t>HLSR 10</a:t>
                      </a: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36</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Beam Centre Determination</a:t>
                      </a:r>
                    </a:p>
                    <a:p>
                      <a:pPr marL="0" marR="0">
                        <a:lnSpc>
                          <a:spcPct val="115000"/>
                        </a:lnSpc>
                        <a:spcBef>
                          <a:spcPts val="300"/>
                        </a:spcBef>
                        <a:spcAft>
                          <a:spcPts val="300"/>
                        </a:spcAft>
                      </a:pPr>
                      <a:r>
                        <a:rPr lang="en-GB" sz="1100" dirty="0">
                          <a:effectLst/>
                        </a:rPr>
                        <a:t>The SCS shall allow the determination of the position of the un-scattered neutron beam so that the zero point for scattering angle calculation can be determined.</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 II, III, IX</a:t>
                      </a:r>
                    </a:p>
                    <a:p>
                      <a:pPr marL="0" marR="0">
                        <a:lnSpc>
                          <a:spcPct val="115000"/>
                        </a:lnSpc>
                        <a:spcBef>
                          <a:spcPts val="300"/>
                        </a:spcBef>
                        <a:spcAft>
                          <a:spcPts val="300"/>
                        </a:spcAft>
                      </a:pPr>
                      <a:r>
                        <a:rPr lang="en-GB" sz="1100" dirty="0">
                          <a:effectLst/>
                        </a:rPr>
                        <a:t> </a:t>
                      </a:r>
                      <a:endParaRPr lang="en-GB" sz="1100" dirty="0">
                        <a:effectLst/>
                        <a:latin typeface="Calibri" charset="0"/>
                        <a:ea typeface="Calibri" charset="0"/>
                        <a:cs typeface="Times New Roman" charset="0"/>
                      </a:endParaRPr>
                    </a:p>
                  </a:txBody>
                  <a:tcPr marL="44450" marR="44450" marT="0" marB="0"/>
                </a:tc>
              </a:tr>
            </a:tbl>
          </a:graphicData>
        </a:graphic>
      </p:graphicFrame>
    </p:spTree>
    <p:extLst>
      <p:ext uri="{BB962C8B-B14F-4D97-AF65-F5344CB8AC3E}">
        <p14:creationId xmlns:p14="http://schemas.microsoft.com/office/powerpoint/2010/main" val="288840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other potentially contentious </a:t>
            </a:r>
            <a:r>
              <a:rPr lang="en-GB" dirty="0"/>
              <a:t>requirements after TG2 internal review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11941840"/>
              </p:ext>
            </p:extLst>
          </p:nvPr>
        </p:nvGraphicFramePr>
        <p:xfrm>
          <a:off x="457200" y="2348880"/>
          <a:ext cx="8229600" cy="3003804"/>
        </p:xfrm>
        <a:graphic>
          <a:graphicData uri="http://schemas.openxmlformats.org/drawingml/2006/table">
            <a:tbl>
              <a:tblPr>
                <a:tableStyleId>{5C22544A-7EE6-4342-B048-85BDC9FD1C3A}</a:tableStyleId>
              </a:tblPr>
              <a:tblGrid>
                <a:gridCol w="982614"/>
                <a:gridCol w="5894040"/>
                <a:gridCol w="1352946"/>
              </a:tblGrid>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42</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latin typeface="Calibri" charset="0"/>
                          <a:ea typeface="Calibri" charset="0"/>
                          <a:cs typeface="Times New Roman" charset="0"/>
                        </a:rPr>
                        <a:t>Sample environment footprint </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a:effectLst/>
                          <a:latin typeface="Calibri" charset="0"/>
                          <a:ea typeface="Calibri" charset="0"/>
                          <a:cs typeface="Times New Roman" charset="0"/>
                        </a:rPr>
                        <a:t>The experimental cave should allow the mounting </a:t>
                      </a:r>
                      <a:r>
                        <a:rPr lang="en-GB" sz="1100" dirty="0">
                          <a:solidFill>
                            <a:srgbClr val="FF0000"/>
                          </a:solidFill>
                          <a:effectLst/>
                          <a:latin typeface="Calibri" charset="0"/>
                          <a:ea typeface="Calibri" charset="0"/>
                          <a:cs typeface="Times New Roman" charset="0"/>
                        </a:rPr>
                        <a:t>of </a:t>
                      </a:r>
                      <a:r>
                        <a:rPr lang="en-GB" sz="1100" dirty="0" smtClean="0">
                          <a:solidFill>
                            <a:srgbClr val="FF0000"/>
                          </a:solidFill>
                          <a:effectLst/>
                          <a:latin typeface="Calibri" charset="0"/>
                          <a:ea typeface="Calibri" charset="0"/>
                          <a:cs typeface="Times New Roman" charset="0"/>
                        </a:rPr>
                        <a:t>permanent and removable sample </a:t>
                      </a:r>
                      <a:r>
                        <a:rPr lang="en-GB" sz="1100" dirty="0">
                          <a:solidFill>
                            <a:srgbClr val="FF0000"/>
                          </a:solidFill>
                          <a:effectLst/>
                          <a:latin typeface="Calibri" charset="0"/>
                          <a:ea typeface="Calibri" charset="0"/>
                          <a:cs typeface="Times New Roman" charset="0"/>
                        </a:rPr>
                        <a:t>environment devices </a:t>
                      </a:r>
                      <a:r>
                        <a:rPr lang="en-GB" sz="1100" dirty="0" smtClean="0">
                          <a:solidFill>
                            <a:srgbClr val="FF0000"/>
                          </a:solidFill>
                          <a:effectLst/>
                          <a:latin typeface="Calibri" charset="0"/>
                          <a:ea typeface="Calibri" charset="0"/>
                          <a:cs typeface="Times New Roman" charset="0"/>
                        </a:rPr>
                        <a:t>as</a:t>
                      </a:r>
                      <a:r>
                        <a:rPr lang="en-GB" sz="1100" baseline="0" dirty="0" smtClean="0">
                          <a:solidFill>
                            <a:srgbClr val="FF0000"/>
                          </a:solidFill>
                          <a:effectLst/>
                          <a:latin typeface="Calibri" charset="0"/>
                          <a:ea typeface="Calibri" charset="0"/>
                          <a:cs typeface="Times New Roman" charset="0"/>
                        </a:rPr>
                        <a:t> defined by the science case in CONOPS </a:t>
                      </a:r>
                      <a:r>
                        <a:rPr lang="en-GB" sz="1100" dirty="0" smtClean="0">
                          <a:solidFill>
                            <a:srgbClr val="FF0000"/>
                          </a:solidFill>
                          <a:effectLst/>
                          <a:latin typeface="Calibri" charset="0"/>
                          <a:ea typeface="Calibri" charset="0"/>
                          <a:cs typeface="Times New Roman" charset="0"/>
                        </a:rPr>
                        <a:t>and ≤ </a:t>
                      </a:r>
                      <a:r>
                        <a:rPr lang="en-GB" sz="1100" dirty="0">
                          <a:solidFill>
                            <a:srgbClr val="FF0000"/>
                          </a:solidFill>
                          <a:effectLst/>
                          <a:latin typeface="Calibri" charset="0"/>
                          <a:ea typeface="Calibri" charset="0"/>
                          <a:cs typeface="Times New Roman" charset="0"/>
                        </a:rPr>
                        <a:t>750 kg in weight</a:t>
                      </a:r>
                      <a:r>
                        <a:rPr lang="en-GB" sz="1100" dirty="0" smtClean="0">
                          <a:solidFill>
                            <a:srgbClr val="FF0000"/>
                          </a:solidFill>
                          <a:effectLst/>
                          <a:latin typeface="Calibri" charset="0"/>
                          <a:ea typeface="Calibri" charset="0"/>
                          <a:cs typeface="Times New Roman" charset="0"/>
                        </a:rPr>
                        <a:t>. The experimental cave should </a:t>
                      </a:r>
                      <a:r>
                        <a:rPr lang="en-GB" sz="1100" dirty="0" smtClean="0">
                          <a:solidFill>
                            <a:srgbClr val="FF0000"/>
                          </a:solidFill>
                          <a:effectLst/>
                        </a:rPr>
                        <a:t>also permit additional</a:t>
                      </a:r>
                      <a:r>
                        <a:rPr lang="en-GB" sz="1100" baseline="0" dirty="0" smtClean="0">
                          <a:solidFill>
                            <a:srgbClr val="FF0000"/>
                          </a:solidFill>
                          <a:effectLst/>
                        </a:rPr>
                        <a:t> </a:t>
                      </a:r>
                      <a:r>
                        <a:rPr lang="en-GB" sz="1100" dirty="0" smtClean="0">
                          <a:solidFill>
                            <a:srgbClr val="FF0000"/>
                          </a:solidFill>
                          <a:effectLst/>
                        </a:rPr>
                        <a:t>space around the sample position (on both sides of the sample position) for two</a:t>
                      </a:r>
                      <a:r>
                        <a:rPr lang="en-GB" sz="1100" baseline="0" dirty="0" smtClean="0">
                          <a:solidFill>
                            <a:srgbClr val="FF0000"/>
                          </a:solidFill>
                          <a:effectLst/>
                        </a:rPr>
                        <a:t> users to change samples (&gt;1m</a:t>
                      </a:r>
                      <a:r>
                        <a:rPr lang="en-GB" sz="1100" baseline="30000" dirty="0" smtClean="0">
                          <a:solidFill>
                            <a:srgbClr val="FF0000"/>
                          </a:solidFill>
                          <a:effectLst/>
                        </a:rPr>
                        <a:t>2</a:t>
                      </a:r>
                      <a:r>
                        <a:rPr lang="en-GB" sz="1100" baseline="0" dirty="0" smtClean="0">
                          <a:solidFill>
                            <a:srgbClr val="FF0000"/>
                          </a:solidFill>
                          <a:effectLst/>
                        </a:rPr>
                        <a:t>) and additional space for out-of-beam sample changing or ancillary equipment (&gt;1m</a:t>
                      </a:r>
                      <a:r>
                        <a:rPr lang="en-GB" sz="1100" baseline="30000" dirty="0" smtClean="0">
                          <a:solidFill>
                            <a:srgbClr val="FF0000"/>
                          </a:solidFill>
                          <a:effectLst/>
                        </a:rPr>
                        <a:t>2</a:t>
                      </a:r>
                      <a:r>
                        <a:rPr lang="en-GB" sz="1100" baseline="0" dirty="0" smtClean="0">
                          <a:solidFill>
                            <a:srgbClr val="FF0000"/>
                          </a:solidFill>
                          <a:effectLst/>
                        </a:rPr>
                        <a:t>)</a:t>
                      </a:r>
                      <a:endParaRPr lang="en-GB" sz="1100" dirty="0" smtClean="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latin typeface="Calibri" charset="0"/>
                          <a:ea typeface="Calibri" charset="0"/>
                          <a:cs typeface="Times New Roman" charset="0"/>
                        </a:rPr>
                        <a:t>SciReq</a:t>
                      </a:r>
                      <a:r>
                        <a:rPr lang="en-GB" sz="1100" dirty="0">
                          <a:effectLst/>
                          <a:latin typeface="Calibri" charset="0"/>
                          <a:ea typeface="Calibri" charset="0"/>
                          <a:cs typeface="Times New Roman" charset="0"/>
                        </a:rPr>
                        <a:t> I, II, III, VI</a:t>
                      </a:r>
                    </a:p>
                    <a:p>
                      <a:pPr marL="0" marR="0">
                        <a:lnSpc>
                          <a:spcPct val="115000"/>
                        </a:lnSpc>
                        <a:spcBef>
                          <a:spcPts val="300"/>
                        </a:spcBef>
                        <a:spcAft>
                          <a:spcPts val="300"/>
                        </a:spcAft>
                      </a:pPr>
                      <a:r>
                        <a:rPr lang="en-GB" sz="1100" dirty="0">
                          <a:effectLst/>
                          <a:latin typeface="Calibri" charset="0"/>
                          <a:ea typeface="Calibri" charset="0"/>
                          <a:cs typeface="Times New Roman" charset="0"/>
                        </a:rPr>
                        <a:t>HLSR 12</a:t>
                      </a:r>
                    </a:p>
                    <a:p>
                      <a:pPr marL="0" marR="0">
                        <a:lnSpc>
                          <a:spcPct val="115000"/>
                        </a:lnSpc>
                        <a:spcBef>
                          <a:spcPts val="300"/>
                        </a:spcBef>
                        <a:spcAft>
                          <a:spcPts val="300"/>
                        </a:spcAft>
                      </a:pPr>
                      <a:r>
                        <a:rPr lang="en-GB" sz="1100" dirty="0" err="1">
                          <a:effectLst/>
                          <a:latin typeface="Calibri" charset="0"/>
                          <a:ea typeface="Calibri" charset="0"/>
                          <a:cs typeface="Times New Roman" charset="0"/>
                        </a:rPr>
                        <a:t>ConOps</a:t>
                      </a:r>
                      <a:r>
                        <a:rPr lang="en-GB" sz="1100" dirty="0">
                          <a:effectLst/>
                          <a:latin typeface="Calibri" charset="0"/>
                          <a:ea typeface="Calibri" charset="0"/>
                          <a:cs typeface="Times New Roman" charset="0"/>
                        </a:rPr>
                        <a:t> §3.4, §3.5 &amp; §5.2.</a:t>
                      </a:r>
                    </a:p>
                  </a:txBody>
                  <a:tcPr marL="44450" marR="44450" marT="0" marB="0"/>
                </a:tc>
              </a:tr>
              <a:tr h="0">
                <a:tc>
                  <a:txBody>
                    <a:bodyPr/>
                    <a:lstStyle/>
                    <a:p>
                      <a:pPr marL="0" marR="0" lvl="0" indent="0">
                        <a:lnSpc>
                          <a:spcPts val="1400"/>
                        </a:lnSpc>
                        <a:spcBef>
                          <a:spcPts val="0"/>
                        </a:spcBef>
                        <a:spcAft>
                          <a:spcPts val="1200"/>
                        </a:spcAft>
                        <a:buFont typeface="+mj-lt"/>
                        <a:buNone/>
                      </a:pPr>
                      <a:r>
                        <a:rPr lang="en-GB" sz="1100" dirty="0">
                          <a:effectLst/>
                        </a:rPr>
                        <a:t> </a:t>
                      </a:r>
                      <a:r>
                        <a:rPr lang="en-GB" sz="1100" dirty="0" smtClean="0">
                          <a:effectLst/>
                        </a:rPr>
                        <a:t>48</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Area for basic sample preparation</a:t>
                      </a:r>
                    </a:p>
                    <a:p>
                      <a:pPr marL="0" marR="0">
                        <a:lnSpc>
                          <a:spcPct val="115000"/>
                        </a:lnSpc>
                        <a:spcBef>
                          <a:spcPts val="300"/>
                        </a:spcBef>
                        <a:spcAft>
                          <a:spcPts val="300"/>
                        </a:spcAft>
                      </a:pPr>
                      <a:r>
                        <a:rPr lang="en-GB" sz="1100" dirty="0">
                          <a:effectLst/>
                        </a:rPr>
                        <a:t>According to ESS-0038078 Mechanical interfaces and allowing for a rapid change over between experiments, the instrument shall assign a space of 3.5m x 6m close to the instrument.</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rPr>
                        <a:t>ConOps</a:t>
                      </a:r>
                      <a:r>
                        <a:rPr lang="en-GB" sz="1100" dirty="0">
                          <a:effectLst/>
                        </a:rPr>
                        <a:t> §3.5.5. &amp; §5.2.1.2</a:t>
                      </a:r>
                      <a:endParaRPr lang="en-GB" sz="1100" dirty="0">
                        <a:effectLst/>
                        <a:latin typeface="Calibri" charset="0"/>
                        <a:ea typeface="Calibri" charset="0"/>
                        <a:cs typeface="Times New Roman" charset="0"/>
                      </a:endParaRPr>
                    </a:p>
                  </a:txBody>
                  <a:tcPr marL="44450" marR="44450" marT="0" marB="0"/>
                </a:tc>
              </a:tr>
              <a:tr h="0">
                <a:tc>
                  <a:txBody>
                    <a:bodyPr/>
                    <a:lstStyle/>
                    <a:p>
                      <a:pPr marL="0" marR="0" lvl="0" indent="0">
                        <a:lnSpc>
                          <a:spcPts val="1400"/>
                        </a:lnSpc>
                        <a:spcBef>
                          <a:spcPts val="0"/>
                        </a:spcBef>
                        <a:spcAft>
                          <a:spcPts val="1200"/>
                        </a:spcAft>
                        <a:buFont typeface="+mj-lt"/>
                        <a:buNone/>
                      </a:pPr>
                      <a:r>
                        <a:rPr lang="en-GB" sz="1100" dirty="0">
                          <a:effectLst/>
                        </a:rPr>
                        <a:t> </a:t>
                      </a:r>
                      <a:r>
                        <a:rPr lang="en-GB" sz="1100" dirty="0" smtClean="0">
                          <a:effectLst/>
                        </a:rPr>
                        <a:t>49</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strike="sngStrike" dirty="0">
                          <a:solidFill>
                            <a:srgbClr val="FF0000"/>
                          </a:solidFill>
                          <a:effectLst/>
                        </a:rPr>
                        <a:t>Area for soft-matter sample preparation</a:t>
                      </a:r>
                    </a:p>
                    <a:p>
                      <a:pPr marL="0" marR="0">
                        <a:lnSpc>
                          <a:spcPct val="115000"/>
                        </a:lnSpc>
                        <a:spcBef>
                          <a:spcPts val="300"/>
                        </a:spcBef>
                        <a:spcAft>
                          <a:spcPts val="300"/>
                        </a:spcAft>
                      </a:pPr>
                      <a:r>
                        <a:rPr lang="en-GB" sz="1100" strike="sngStrike" dirty="0">
                          <a:solidFill>
                            <a:srgbClr val="FF0000"/>
                          </a:solidFill>
                          <a:effectLst/>
                        </a:rPr>
                        <a:t>The instrument should provide, within the basic sample preparation area, facilities appropriate to the preparation and assembly of soft-matter sample environments.</a:t>
                      </a:r>
                      <a:endParaRPr lang="en-GB" sz="1100" strike="sngStrike"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strike="sngStrike" dirty="0" err="1">
                          <a:solidFill>
                            <a:srgbClr val="FF0000"/>
                          </a:solidFill>
                          <a:effectLst/>
                        </a:rPr>
                        <a:t>ConOps</a:t>
                      </a:r>
                      <a:r>
                        <a:rPr lang="en-GB" sz="1100" strike="sngStrike" dirty="0">
                          <a:solidFill>
                            <a:srgbClr val="FF0000"/>
                          </a:solidFill>
                          <a:effectLst/>
                        </a:rPr>
                        <a:t> §3.5.5. &amp; §5.2.1.2</a:t>
                      </a:r>
                      <a:endParaRPr lang="en-GB" sz="1100" strike="sngStrike" dirty="0">
                        <a:solidFill>
                          <a:srgbClr val="FF0000"/>
                        </a:solidFill>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67</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strike="sngStrike" dirty="0">
                          <a:solidFill>
                            <a:srgbClr val="FF0000"/>
                          </a:solidFill>
                          <a:effectLst/>
                          <a:latin typeface="Calibri" charset="0"/>
                          <a:ea typeface="Calibri" charset="0"/>
                          <a:cs typeface="Times New Roman" charset="0"/>
                        </a:rPr>
                        <a:t>Spares</a:t>
                      </a:r>
                    </a:p>
                    <a:p>
                      <a:pPr marL="0" marR="0">
                        <a:lnSpc>
                          <a:spcPct val="115000"/>
                        </a:lnSpc>
                        <a:spcBef>
                          <a:spcPts val="300"/>
                        </a:spcBef>
                        <a:spcAft>
                          <a:spcPts val="300"/>
                        </a:spcAft>
                      </a:pPr>
                      <a:r>
                        <a:rPr lang="en-GB" sz="1100" strike="sngStrike" dirty="0">
                          <a:solidFill>
                            <a:srgbClr val="FF0000"/>
                          </a:solidFill>
                          <a:effectLst/>
                          <a:latin typeface="Calibri" charset="0"/>
                          <a:ea typeface="Calibri" charset="0"/>
                          <a:cs typeface="Times New Roman" charset="0"/>
                        </a:rPr>
                        <a:t>The system shall include spares critical to meet Operation Schedule requirement. </a:t>
                      </a:r>
                    </a:p>
                  </a:txBody>
                  <a:tcPr marL="44450" marR="44450" marT="0" marB="0"/>
                </a:tc>
                <a:tc>
                  <a:txBody>
                    <a:bodyPr/>
                    <a:lstStyle/>
                    <a:p>
                      <a:pPr marL="0" marR="0">
                        <a:lnSpc>
                          <a:spcPct val="115000"/>
                        </a:lnSpc>
                        <a:spcBef>
                          <a:spcPts val="300"/>
                        </a:spcBef>
                        <a:spcAft>
                          <a:spcPts val="300"/>
                        </a:spcAft>
                      </a:pPr>
                      <a:r>
                        <a:rPr lang="en-GB" sz="1100" strike="sngStrike" dirty="0" err="1">
                          <a:solidFill>
                            <a:srgbClr val="FF0000"/>
                          </a:solidFill>
                          <a:effectLst/>
                          <a:latin typeface="Calibri" charset="0"/>
                          <a:ea typeface="Calibri" charset="0"/>
                          <a:cs typeface="Times New Roman" charset="0"/>
                        </a:rPr>
                        <a:t>ConOps</a:t>
                      </a:r>
                      <a:r>
                        <a:rPr lang="en-GB" sz="1100" strike="sngStrike" dirty="0">
                          <a:solidFill>
                            <a:srgbClr val="FF0000"/>
                          </a:solidFill>
                          <a:effectLst/>
                          <a:latin typeface="Calibri" charset="0"/>
                          <a:ea typeface="Calibri" charset="0"/>
                          <a:cs typeface="Times New Roman" charset="0"/>
                        </a:rPr>
                        <a:t> §5.3.3</a:t>
                      </a:r>
                    </a:p>
                  </a:txBody>
                  <a:tcPr marL="44450" marR="44450"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32</a:t>
            </a:fld>
            <a:endParaRPr lang="en-GB" noProof="0"/>
          </a:p>
        </p:txBody>
      </p:sp>
    </p:spTree>
    <p:extLst>
      <p:ext uri="{BB962C8B-B14F-4D97-AF65-F5344CB8AC3E}">
        <p14:creationId xmlns:p14="http://schemas.microsoft.com/office/powerpoint/2010/main" val="678696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Integrated Control and Monitoring</a:t>
            </a:r>
            <a:br>
              <a:rPr lang="en-GB" dirty="0"/>
            </a:br>
            <a:r>
              <a:rPr lang="en-GB" dirty="0" smtClean="0"/>
              <a:t>where should these requirements go?</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3831778"/>
              </p:ext>
            </p:extLst>
          </p:nvPr>
        </p:nvGraphicFramePr>
        <p:xfrm>
          <a:off x="251520" y="1449197"/>
          <a:ext cx="7931224" cy="5272278"/>
        </p:xfrm>
        <a:graphic>
          <a:graphicData uri="http://schemas.openxmlformats.org/drawingml/2006/table">
            <a:tbl>
              <a:tblPr>
                <a:tableStyleId>{5C22544A-7EE6-4342-B048-85BDC9FD1C3A}</a:tableStyleId>
              </a:tblPr>
              <a:tblGrid>
                <a:gridCol w="288032"/>
                <a:gridCol w="6339299"/>
                <a:gridCol w="1303893"/>
              </a:tblGrid>
              <a:tr h="792812">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54</a:t>
                      </a:r>
                      <a:endParaRPr lang="en-GB" sz="1100" dirty="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Instrument control GUI</a:t>
                      </a:r>
                    </a:p>
                    <a:p>
                      <a:pPr marL="0" marR="0">
                        <a:lnSpc>
                          <a:spcPct val="115000"/>
                        </a:lnSpc>
                        <a:spcBef>
                          <a:spcPts val="300"/>
                        </a:spcBef>
                        <a:spcAft>
                          <a:spcPts val="300"/>
                        </a:spcAft>
                      </a:pPr>
                      <a:r>
                        <a:rPr lang="en-GB" sz="1100">
                          <a:effectLst/>
                        </a:rPr>
                        <a:t>The integrated control and monitoring system shall allow the user to control the experimental parameters through a graphical user interface </a:t>
                      </a:r>
                      <a:endParaRPr lang="en-GB" sz="110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SciReq V</a:t>
                      </a:r>
                    </a:p>
                    <a:p>
                      <a:pPr marL="0" marR="0">
                        <a:lnSpc>
                          <a:spcPct val="115000"/>
                        </a:lnSpc>
                        <a:spcBef>
                          <a:spcPts val="300"/>
                        </a:spcBef>
                        <a:spcAft>
                          <a:spcPts val="300"/>
                        </a:spcAft>
                      </a:pPr>
                      <a:r>
                        <a:rPr lang="en-GB" sz="1100">
                          <a:effectLst/>
                        </a:rPr>
                        <a:t>HLSR 11</a:t>
                      </a:r>
                    </a:p>
                    <a:p>
                      <a:pPr marL="0" marR="0">
                        <a:lnSpc>
                          <a:spcPct val="115000"/>
                        </a:lnSpc>
                        <a:spcBef>
                          <a:spcPts val="300"/>
                        </a:spcBef>
                        <a:spcAft>
                          <a:spcPts val="300"/>
                        </a:spcAft>
                      </a:pPr>
                      <a:r>
                        <a:rPr lang="en-GB" sz="1100">
                          <a:effectLst/>
                        </a:rPr>
                        <a:t>ConOps §3.4.13 &amp; §3.5.4 &amp; §5.2.</a:t>
                      </a:r>
                      <a:endParaRPr lang="en-GB" sz="1100">
                        <a:effectLst/>
                        <a:latin typeface="Calibri" charset="0"/>
                        <a:ea typeface="Calibri" charset="0"/>
                        <a:cs typeface="Times New Roman" charset="0"/>
                      </a:endParaRPr>
                    </a:p>
                  </a:txBody>
                  <a:tcPr marL="38158" marR="38158" marT="0" marB="0"/>
                </a:tc>
              </a:tr>
              <a:tr h="792812">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55</a:t>
                      </a:r>
                      <a:endParaRPr lang="en-GB" sz="1100" dirty="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Instrument control CLI</a:t>
                      </a:r>
                    </a:p>
                    <a:p>
                      <a:pPr marL="0" marR="0">
                        <a:lnSpc>
                          <a:spcPct val="115000"/>
                        </a:lnSpc>
                        <a:spcBef>
                          <a:spcPts val="300"/>
                        </a:spcBef>
                        <a:spcAft>
                          <a:spcPts val="300"/>
                        </a:spcAft>
                      </a:pPr>
                      <a:r>
                        <a:rPr lang="en-GB" sz="1100">
                          <a:effectLst/>
                        </a:rPr>
                        <a:t>The integrated control and monitoring system shall allow the user to control the experimental parameters through a scriptable command line interface </a:t>
                      </a:r>
                      <a:endParaRPr lang="en-GB" sz="110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SciReq V</a:t>
                      </a:r>
                    </a:p>
                    <a:p>
                      <a:pPr marL="0" marR="0">
                        <a:lnSpc>
                          <a:spcPct val="115000"/>
                        </a:lnSpc>
                        <a:spcBef>
                          <a:spcPts val="300"/>
                        </a:spcBef>
                        <a:spcAft>
                          <a:spcPts val="300"/>
                        </a:spcAft>
                      </a:pPr>
                      <a:r>
                        <a:rPr lang="en-GB" sz="1100">
                          <a:effectLst/>
                        </a:rPr>
                        <a:t>HLSR 11</a:t>
                      </a:r>
                    </a:p>
                    <a:p>
                      <a:pPr marL="0" marR="0">
                        <a:lnSpc>
                          <a:spcPct val="115000"/>
                        </a:lnSpc>
                        <a:spcBef>
                          <a:spcPts val="300"/>
                        </a:spcBef>
                        <a:spcAft>
                          <a:spcPts val="300"/>
                        </a:spcAft>
                      </a:pPr>
                      <a:r>
                        <a:rPr lang="en-GB" sz="1100">
                          <a:effectLst/>
                        </a:rPr>
                        <a:t>ConOps §3.4.13  &amp; §3.5.4 &amp; §5.2.</a:t>
                      </a:r>
                      <a:endParaRPr lang="en-GB" sz="1100">
                        <a:effectLst/>
                        <a:latin typeface="Calibri" charset="0"/>
                        <a:ea typeface="Calibri" charset="0"/>
                        <a:cs typeface="Times New Roman" charset="0"/>
                      </a:endParaRPr>
                    </a:p>
                  </a:txBody>
                  <a:tcPr marL="38158" marR="38158" marT="0" marB="0"/>
                </a:tc>
              </a:tr>
              <a:tr h="792812">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56</a:t>
                      </a:r>
                      <a:endParaRPr lang="en-GB" sz="1100" dirty="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dirty="0">
                          <a:effectLst/>
                        </a:rPr>
                        <a:t>Scattering pattern visualisation</a:t>
                      </a:r>
                    </a:p>
                    <a:p>
                      <a:pPr marL="0" marR="0">
                        <a:lnSpc>
                          <a:spcPct val="115000"/>
                        </a:lnSpc>
                        <a:spcBef>
                          <a:spcPts val="300"/>
                        </a:spcBef>
                        <a:spcAft>
                          <a:spcPts val="300"/>
                        </a:spcAft>
                      </a:pPr>
                      <a:r>
                        <a:rPr lang="en-GB" sz="1100" dirty="0">
                          <a:effectLst/>
                        </a:rPr>
                        <a:t>The integrated control and monitoring system shall allow the user to visualise the scattered neutron intensity as a function of detector coordinates and time-of-flight with user selectable binning.</a:t>
                      </a:r>
                      <a:endParaRPr lang="en-GB" sz="1100" dirty="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SciReq V</a:t>
                      </a:r>
                    </a:p>
                    <a:p>
                      <a:pPr marL="0" marR="0">
                        <a:lnSpc>
                          <a:spcPct val="115000"/>
                        </a:lnSpc>
                        <a:spcBef>
                          <a:spcPts val="300"/>
                        </a:spcBef>
                        <a:spcAft>
                          <a:spcPts val="300"/>
                        </a:spcAft>
                      </a:pPr>
                      <a:r>
                        <a:rPr lang="en-GB" sz="1100">
                          <a:effectLst/>
                        </a:rPr>
                        <a:t>HLSR 11</a:t>
                      </a:r>
                    </a:p>
                    <a:p>
                      <a:pPr marL="0" marR="0">
                        <a:lnSpc>
                          <a:spcPct val="115000"/>
                        </a:lnSpc>
                        <a:spcBef>
                          <a:spcPts val="300"/>
                        </a:spcBef>
                        <a:spcAft>
                          <a:spcPts val="300"/>
                        </a:spcAft>
                      </a:pPr>
                      <a:r>
                        <a:rPr lang="en-GB" sz="1100">
                          <a:effectLst/>
                        </a:rPr>
                        <a:t>ConOps §3.4.13  &amp; §3.5.4 &amp; §5.2.</a:t>
                      </a:r>
                      <a:endParaRPr lang="en-GB" sz="1100">
                        <a:effectLst/>
                        <a:latin typeface="Calibri" charset="0"/>
                        <a:ea typeface="Calibri" charset="0"/>
                        <a:cs typeface="Times New Roman" charset="0"/>
                      </a:endParaRPr>
                    </a:p>
                  </a:txBody>
                  <a:tcPr marL="38158" marR="38158" marT="0" marB="0"/>
                </a:tc>
              </a:tr>
              <a:tr h="792812">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57</a:t>
                      </a:r>
                      <a:endParaRPr lang="en-GB" sz="1100" dirty="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Data processing GUI</a:t>
                      </a:r>
                    </a:p>
                    <a:p>
                      <a:pPr marL="0" marR="0">
                        <a:lnSpc>
                          <a:spcPct val="115000"/>
                        </a:lnSpc>
                        <a:spcBef>
                          <a:spcPts val="300"/>
                        </a:spcBef>
                        <a:spcAft>
                          <a:spcPts val="300"/>
                        </a:spcAft>
                      </a:pPr>
                      <a:r>
                        <a:rPr lang="en-GB" sz="1100">
                          <a:effectLst/>
                        </a:rPr>
                        <a:t>The Integrated control and monitoring system shall allow the user to process the recorded data through a graphical user interface to corrected intensities as a function of momentum transfer.</a:t>
                      </a:r>
                      <a:endParaRPr lang="en-GB" sz="110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SciReq V</a:t>
                      </a:r>
                    </a:p>
                    <a:p>
                      <a:pPr marL="0" marR="0">
                        <a:lnSpc>
                          <a:spcPct val="115000"/>
                        </a:lnSpc>
                        <a:spcBef>
                          <a:spcPts val="300"/>
                        </a:spcBef>
                        <a:spcAft>
                          <a:spcPts val="300"/>
                        </a:spcAft>
                      </a:pPr>
                      <a:r>
                        <a:rPr lang="en-GB" sz="1100">
                          <a:effectLst/>
                        </a:rPr>
                        <a:t>HLSR 11</a:t>
                      </a:r>
                    </a:p>
                    <a:p>
                      <a:pPr marL="0" marR="0">
                        <a:lnSpc>
                          <a:spcPct val="115000"/>
                        </a:lnSpc>
                        <a:spcBef>
                          <a:spcPts val="300"/>
                        </a:spcBef>
                        <a:spcAft>
                          <a:spcPts val="300"/>
                        </a:spcAft>
                      </a:pPr>
                      <a:r>
                        <a:rPr lang="en-GB" sz="1100">
                          <a:effectLst/>
                        </a:rPr>
                        <a:t>ConOps §3.4.13 §3.5.4 &amp; §5.2.</a:t>
                      </a:r>
                      <a:endParaRPr lang="en-GB" sz="1100">
                        <a:effectLst/>
                        <a:latin typeface="Calibri" charset="0"/>
                        <a:ea typeface="Calibri" charset="0"/>
                        <a:cs typeface="Times New Roman" charset="0"/>
                      </a:endParaRPr>
                    </a:p>
                  </a:txBody>
                  <a:tcPr marL="38158" marR="38158" marT="0" marB="0"/>
                </a:tc>
              </a:tr>
              <a:tr h="792812">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58</a:t>
                      </a:r>
                      <a:endParaRPr lang="en-GB" sz="1100" dirty="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Data processing CLI</a:t>
                      </a:r>
                    </a:p>
                    <a:p>
                      <a:pPr marL="0" marR="0">
                        <a:lnSpc>
                          <a:spcPct val="115000"/>
                        </a:lnSpc>
                        <a:spcBef>
                          <a:spcPts val="300"/>
                        </a:spcBef>
                        <a:spcAft>
                          <a:spcPts val="300"/>
                        </a:spcAft>
                      </a:pPr>
                      <a:r>
                        <a:rPr lang="en-GB" sz="1100">
                          <a:effectLst/>
                        </a:rPr>
                        <a:t>The Integrated control and monitoring system shall allow the user to process the recorded data through a scriptable command line interface to corrected intensities as a function of momentum transfer.</a:t>
                      </a:r>
                      <a:endParaRPr lang="en-GB" sz="110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SciReq V</a:t>
                      </a:r>
                    </a:p>
                    <a:p>
                      <a:pPr marL="0" marR="0">
                        <a:lnSpc>
                          <a:spcPct val="115000"/>
                        </a:lnSpc>
                        <a:spcBef>
                          <a:spcPts val="300"/>
                        </a:spcBef>
                        <a:spcAft>
                          <a:spcPts val="300"/>
                        </a:spcAft>
                      </a:pPr>
                      <a:r>
                        <a:rPr lang="en-GB" sz="1100">
                          <a:effectLst/>
                        </a:rPr>
                        <a:t>HLSR 11</a:t>
                      </a:r>
                    </a:p>
                    <a:p>
                      <a:pPr marL="0" marR="0">
                        <a:lnSpc>
                          <a:spcPct val="115000"/>
                        </a:lnSpc>
                        <a:spcBef>
                          <a:spcPts val="300"/>
                        </a:spcBef>
                        <a:spcAft>
                          <a:spcPts val="300"/>
                        </a:spcAft>
                      </a:pPr>
                      <a:r>
                        <a:rPr lang="en-GB" sz="1100">
                          <a:effectLst/>
                        </a:rPr>
                        <a:t>ConOps §3.4.13 &amp; §3.5.4 &amp; §5.2.</a:t>
                      </a:r>
                      <a:endParaRPr lang="en-GB" sz="1100">
                        <a:effectLst/>
                        <a:latin typeface="Calibri" charset="0"/>
                        <a:ea typeface="Calibri" charset="0"/>
                        <a:cs typeface="Times New Roman" charset="0"/>
                      </a:endParaRPr>
                    </a:p>
                  </a:txBody>
                  <a:tcPr marL="38158" marR="38158" marT="0" marB="0"/>
                </a:tc>
              </a:tr>
              <a:tr h="561902">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r>
                        <a:rPr lang="en-GB" sz="1100" dirty="0" smtClean="0">
                          <a:effectLst/>
                          <a:latin typeface="Calibri" charset="0"/>
                          <a:ea typeface="Calibri" charset="0"/>
                          <a:cs typeface="Times New Roman" charset="0"/>
                        </a:rPr>
                        <a:t>59</a:t>
                      </a:r>
                      <a:endParaRPr lang="en-GB" sz="1100" dirty="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a:effectLst/>
                        </a:rPr>
                        <a:t>Hazard detection</a:t>
                      </a:r>
                    </a:p>
                    <a:p>
                      <a:pPr marL="0" marR="0">
                        <a:lnSpc>
                          <a:spcPct val="115000"/>
                        </a:lnSpc>
                        <a:spcBef>
                          <a:spcPts val="300"/>
                        </a:spcBef>
                        <a:spcAft>
                          <a:spcPts val="300"/>
                        </a:spcAft>
                      </a:pPr>
                      <a:r>
                        <a:rPr lang="en-GB" sz="1100">
                          <a:effectLst/>
                        </a:rPr>
                        <a:t>The Integrated control and monitoring system shall detect hazards that may compromise safety for personnel or equipment</a:t>
                      </a:r>
                      <a:endParaRPr lang="en-GB" sz="1100">
                        <a:effectLst/>
                        <a:latin typeface="Calibri" charset="0"/>
                        <a:ea typeface="Calibri" charset="0"/>
                        <a:cs typeface="Times New Roman" charset="0"/>
                      </a:endParaRPr>
                    </a:p>
                  </a:txBody>
                  <a:tcPr marL="38158" marR="38158" marT="0" marB="0"/>
                </a:tc>
                <a:tc>
                  <a:txBody>
                    <a:bodyPr/>
                    <a:lstStyle/>
                    <a:p>
                      <a:pPr marL="0" marR="0">
                        <a:lnSpc>
                          <a:spcPct val="115000"/>
                        </a:lnSpc>
                        <a:spcBef>
                          <a:spcPts val="300"/>
                        </a:spcBef>
                        <a:spcAft>
                          <a:spcPts val="300"/>
                        </a:spcAft>
                      </a:pPr>
                      <a:r>
                        <a:rPr lang="en-GB" sz="1100" dirty="0" err="1">
                          <a:effectLst/>
                        </a:rPr>
                        <a:t>ConOps</a:t>
                      </a:r>
                      <a:r>
                        <a:rPr lang="en-GB" sz="1100" dirty="0">
                          <a:effectLst/>
                        </a:rPr>
                        <a:t> §3.4.13 &amp; §3.5.4 &amp; §5.2.</a:t>
                      </a:r>
                      <a:endParaRPr lang="en-GB" sz="1100" dirty="0">
                        <a:effectLst/>
                        <a:latin typeface="Calibri" charset="0"/>
                        <a:ea typeface="Calibri" charset="0"/>
                        <a:cs typeface="Times New Roman" charset="0"/>
                      </a:endParaRPr>
                    </a:p>
                  </a:txBody>
                  <a:tcPr marL="38158" marR="38158"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33</a:t>
            </a:fld>
            <a:endParaRPr lang="en-GB" noProof="0"/>
          </a:p>
        </p:txBody>
      </p:sp>
    </p:spTree>
    <p:extLst>
      <p:ext uri="{BB962C8B-B14F-4D97-AF65-F5344CB8AC3E}">
        <p14:creationId xmlns:p14="http://schemas.microsoft.com/office/powerpoint/2010/main" val="2013084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 </a:t>
            </a:r>
            <a:r>
              <a:rPr lang="en-GB" dirty="0" smtClean="0"/>
              <a:t>Requirements in scope</a:t>
            </a:r>
            <a:endParaRPr lang="en-GB"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84834216"/>
              </p:ext>
            </p:extLst>
          </p:nvPr>
        </p:nvGraphicFramePr>
        <p:xfrm>
          <a:off x="395536" y="1559306"/>
          <a:ext cx="8229599" cy="5196078"/>
        </p:xfrm>
        <a:graphic>
          <a:graphicData uri="http://schemas.openxmlformats.org/drawingml/2006/table">
            <a:tbl>
              <a:tblPr>
                <a:tableStyleId>{5C22544A-7EE6-4342-B048-85BDC9FD1C3A}</a:tableStyleId>
              </a:tblPr>
              <a:tblGrid>
                <a:gridCol w="337991"/>
                <a:gridCol w="6540308"/>
                <a:gridCol w="1351300"/>
              </a:tblGrid>
              <a:tr h="0">
                <a:tc>
                  <a:txBody>
                    <a:bodyPr/>
                    <a:lstStyle/>
                    <a:p>
                      <a:pPr marL="0" marR="0">
                        <a:lnSpc>
                          <a:spcPct val="115000"/>
                        </a:lnSpc>
                        <a:spcBef>
                          <a:spcPts val="300"/>
                        </a:spcBef>
                        <a:spcAft>
                          <a:spcPts val="300"/>
                        </a:spcAft>
                      </a:pPr>
                      <a:r>
                        <a:rPr lang="en-GB" sz="1100">
                          <a:effectLst/>
                        </a:rPr>
                        <a:t>Id</a:t>
                      </a:r>
                      <a:endParaRPr lang="en-GB" sz="1100" b="1">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Text</a:t>
                      </a:r>
                      <a:endParaRPr lang="en-GB" sz="1100" b="1">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Trace up to</a:t>
                      </a:r>
                      <a:endParaRPr lang="en-GB" sz="1100" b="1">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Pool</a:t>
                      </a:r>
                      <a:r>
                        <a:rPr lang="en-GB" sz="1100" baseline="0" dirty="0" smtClean="0">
                          <a:solidFill>
                            <a:srgbClr val="FF0000"/>
                          </a:solidFill>
                          <a:effectLst/>
                          <a:latin typeface="Calibri" charset="0"/>
                          <a:ea typeface="Calibri" charset="0"/>
                          <a:cs typeface="Times New Roman" charset="0"/>
                        </a:rPr>
                        <a:t> Sample Environments</a:t>
                      </a:r>
                      <a:endParaRPr lang="en-GB" sz="1100" dirty="0" smtClean="0">
                        <a:solidFill>
                          <a:srgbClr val="FF0000"/>
                        </a:solidFill>
                        <a:effectLst/>
                        <a:latin typeface="Calibri" charset="0"/>
                        <a:ea typeface="Calibri" charset="0"/>
                        <a:cs typeface="Times New Roman" charset="0"/>
                      </a:endParaRPr>
                    </a:p>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The Cave should provide a</a:t>
                      </a:r>
                      <a:r>
                        <a:rPr lang="en-GB" sz="1100" baseline="0" dirty="0" smtClean="0">
                          <a:solidFill>
                            <a:srgbClr val="FF0000"/>
                          </a:solidFill>
                          <a:effectLst/>
                          <a:latin typeface="Calibri" charset="0"/>
                          <a:ea typeface="Calibri" charset="0"/>
                          <a:cs typeface="Times New Roman" charset="0"/>
                        </a:rPr>
                        <a:t> labyrinth compatible with the use of standard ESS pool sample environments</a:t>
                      </a:r>
                      <a:endParaRPr lang="en-GB" sz="1100"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Optional</a:t>
                      </a:r>
                      <a:r>
                        <a:rPr lang="en-GB" sz="1100" baseline="0" dirty="0" smtClean="0">
                          <a:solidFill>
                            <a:srgbClr val="FF0000"/>
                          </a:solidFill>
                          <a:effectLst/>
                          <a:latin typeface="Calibri" charset="0"/>
                          <a:ea typeface="Calibri" charset="0"/>
                          <a:cs typeface="Times New Roman" charset="0"/>
                        </a:rPr>
                        <a:t> Full-divergence mode</a:t>
                      </a:r>
                      <a:endParaRPr lang="en-GB" sz="1100" dirty="0" smtClean="0">
                        <a:solidFill>
                          <a:srgbClr val="FF0000"/>
                        </a:solidFill>
                        <a:effectLst/>
                        <a:latin typeface="Calibri" charset="0"/>
                        <a:ea typeface="Calibri" charset="0"/>
                        <a:cs typeface="Times New Roman" charset="0"/>
                      </a:endParaRPr>
                    </a:p>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The BTCS</a:t>
                      </a:r>
                      <a:r>
                        <a:rPr lang="en-GB" sz="1100" baseline="0" dirty="0" smtClean="0">
                          <a:solidFill>
                            <a:srgbClr val="FF0000"/>
                          </a:solidFill>
                          <a:effectLst/>
                          <a:latin typeface="Calibri" charset="0"/>
                          <a:ea typeface="Calibri" charset="0"/>
                          <a:cs typeface="Times New Roman" charset="0"/>
                        </a:rPr>
                        <a:t> should be able to allow the full divergent beam to be transmitted to the sample.</a:t>
                      </a:r>
                      <a:endParaRPr lang="en-GB" sz="1100"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Optional RAINBOWS mode</a:t>
                      </a:r>
                    </a:p>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The BTCS</a:t>
                      </a:r>
                      <a:r>
                        <a:rPr lang="en-GB" sz="1100" baseline="0" dirty="0" smtClean="0">
                          <a:solidFill>
                            <a:srgbClr val="FF0000"/>
                          </a:solidFill>
                          <a:effectLst/>
                          <a:latin typeface="Calibri" charset="0"/>
                          <a:ea typeface="Calibri" charset="0"/>
                          <a:cs typeface="Times New Roman" charset="0"/>
                        </a:rPr>
                        <a:t> should be able to allow for the option of using a prism between the sample and detector to spatially separate neutron wavelengths at the detector.</a:t>
                      </a:r>
                      <a:endParaRPr lang="en-GB" sz="1100"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4450" marR="44450" marT="0" marB="0"/>
                </a:tc>
              </a:tr>
              <a:tr h="0">
                <a:tc>
                  <a:txBody>
                    <a:bodyPr/>
                    <a:lstStyle/>
                    <a:p>
                      <a:pPr marL="0" marR="0" lvl="0" indent="0">
                        <a:lnSpc>
                          <a:spcPts val="1400"/>
                        </a:lnSpc>
                        <a:spcBef>
                          <a:spcPts val="0"/>
                        </a:spcBef>
                        <a:spcAft>
                          <a:spcPts val="1200"/>
                        </a:spcAft>
                        <a:buFont typeface="+mj-lt"/>
                        <a:buNone/>
                      </a:pPr>
                      <a:endParaRPr lang="en-GB" sz="1100" dirty="0">
                        <a:effectLst/>
                        <a:latin typeface="Calibri" charset="0"/>
                        <a:ea typeface="Calibri" charset="0"/>
                        <a:cs typeface="Times New Roman" charset="0"/>
                      </a:endParaRPr>
                    </a:p>
                  </a:txBody>
                  <a:tcPr marL="43907" marR="43907" marT="0" marB="0"/>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FF0000"/>
                          </a:solidFill>
                          <a:effectLst/>
                          <a:latin typeface="Calibri" charset="0"/>
                          <a:ea typeface="Calibri" charset="0"/>
                          <a:cs typeface="Times New Roman" charset="0"/>
                        </a:rPr>
                        <a:t>Chopper Disc and Slit transmission. </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FF0000"/>
                          </a:solidFill>
                          <a:effectLst/>
                          <a:latin typeface="Calibri" charset="0"/>
                          <a:ea typeface="Calibri" charset="0"/>
                          <a:cs typeface="Times New Roman" charset="0"/>
                        </a:rPr>
                        <a:t>Neutron transmission by the closed</a:t>
                      </a:r>
                      <a:r>
                        <a:rPr lang="en-GB" sz="1100" baseline="0" dirty="0" smtClean="0">
                          <a:solidFill>
                            <a:srgbClr val="FF0000"/>
                          </a:solidFill>
                          <a:effectLst/>
                          <a:latin typeface="Calibri" charset="0"/>
                          <a:ea typeface="Calibri" charset="0"/>
                          <a:cs typeface="Times New Roman" charset="0"/>
                        </a:rPr>
                        <a:t> </a:t>
                      </a:r>
                      <a:r>
                        <a:rPr lang="en-GB" sz="1100" dirty="0" smtClean="0">
                          <a:solidFill>
                            <a:srgbClr val="FF0000"/>
                          </a:solidFill>
                          <a:effectLst/>
                          <a:latin typeface="Calibri" charset="0"/>
                          <a:ea typeface="Calibri" charset="0"/>
                          <a:cs typeface="Times New Roman" charset="0"/>
                        </a:rPr>
                        <a:t>choppers and slits should be 1</a:t>
                      </a:r>
                      <a:r>
                        <a:rPr lang="en-GB" sz="1100" baseline="0" dirty="0" smtClean="0">
                          <a:solidFill>
                            <a:srgbClr val="FF0000"/>
                          </a:solidFill>
                          <a:effectLst/>
                          <a:latin typeface="Calibri" charset="0"/>
                          <a:ea typeface="Calibri" charset="0"/>
                          <a:cs typeface="Times New Roman" charset="0"/>
                        </a:rPr>
                        <a:t>x10</a:t>
                      </a:r>
                      <a:r>
                        <a:rPr lang="en-GB" sz="1100" baseline="30000" dirty="0" smtClean="0">
                          <a:solidFill>
                            <a:srgbClr val="FF0000"/>
                          </a:solidFill>
                          <a:effectLst/>
                          <a:latin typeface="Calibri" charset="0"/>
                          <a:ea typeface="Calibri" charset="0"/>
                          <a:cs typeface="Times New Roman" charset="0"/>
                        </a:rPr>
                        <a:t>-6</a:t>
                      </a:r>
                      <a:r>
                        <a:rPr lang="en-GB" sz="1100" dirty="0" smtClean="0">
                          <a:solidFill>
                            <a:srgbClr val="FF0000"/>
                          </a:solidFill>
                          <a:effectLst/>
                          <a:latin typeface="Calibri" charset="0"/>
                          <a:ea typeface="Calibri" charset="0"/>
                          <a:cs typeface="Times New Roman" charset="0"/>
                        </a:rPr>
                        <a:t> at 2Å</a:t>
                      </a:r>
                      <a:endParaRPr lang="en-GB" sz="1100" dirty="0">
                        <a:solidFill>
                          <a:srgbClr val="FF0000"/>
                        </a:solidFill>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3907" marR="43907"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endParaRPr lang="en-GB" sz="1100" dirty="0">
                        <a:effectLst/>
                        <a:latin typeface="Calibri" charset="0"/>
                        <a:ea typeface="Calibri" charset="0"/>
                        <a:cs typeface="Times New Roman" charset="0"/>
                      </a:endParaRPr>
                    </a:p>
                  </a:txBody>
                  <a:tcPr marL="44450" marR="44450" marT="0" marB="0"/>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FF0000"/>
                          </a:solidFill>
                          <a:effectLst/>
                          <a:latin typeface="Calibri" charset="0"/>
                          <a:ea typeface="Calibri" charset="0"/>
                          <a:cs typeface="Times New Roman" charset="0"/>
                        </a:rPr>
                        <a:t>Monitor efficiency</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0432FF"/>
                          </a:solidFill>
                          <a:effectLst/>
                          <a:latin typeface="Calibri" charset="0"/>
                          <a:ea typeface="Calibri" charset="0"/>
                          <a:cs typeface="Times New Roman" charset="0"/>
                        </a:rPr>
                        <a:t>Diagnostic monitors can have low efficiency</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0432FF"/>
                          </a:solidFill>
                          <a:effectLst/>
                          <a:latin typeface="Calibri" charset="0"/>
                          <a:ea typeface="Calibri" charset="0"/>
                          <a:cs typeface="Times New Roman" charset="0"/>
                        </a:rPr>
                        <a:t>Normalisation monitors need different efficiencies for short (</a:t>
                      </a:r>
                      <a:r>
                        <a:rPr lang="en-GB" sz="1100" dirty="0" err="1" smtClean="0">
                          <a:solidFill>
                            <a:srgbClr val="0432FF"/>
                          </a:solidFill>
                          <a:effectLst/>
                          <a:latin typeface="Calibri" charset="0"/>
                          <a:ea typeface="Calibri" charset="0"/>
                          <a:cs typeface="Times New Roman" charset="0"/>
                        </a:rPr>
                        <a:t>ms</a:t>
                      </a:r>
                      <a:r>
                        <a:rPr lang="en-GB" sz="1100" dirty="0" smtClean="0">
                          <a:solidFill>
                            <a:srgbClr val="0432FF"/>
                          </a:solidFill>
                          <a:effectLst/>
                          <a:latin typeface="Calibri" charset="0"/>
                          <a:ea typeface="Calibri" charset="0"/>
                          <a:cs typeface="Times New Roman" charset="0"/>
                        </a:rPr>
                        <a:t>-s) kinetic measurements and standard (10s of seconds  to minutes and longer)measurements </a:t>
                      </a:r>
                      <a:endParaRPr lang="en-GB" sz="1100" dirty="0">
                        <a:solidFill>
                          <a:srgbClr val="0432FF"/>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endParaRPr lang="en-GB" sz="110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Monitor attenuation or removability</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0432FF"/>
                          </a:solidFill>
                          <a:effectLst/>
                          <a:latin typeface="Calibri" charset="0"/>
                          <a:ea typeface="Calibri" charset="0"/>
                          <a:cs typeface="Times New Roman" charset="0"/>
                        </a:rPr>
                        <a:t>The monitor should have zero attenuation when measuring</a:t>
                      </a:r>
                      <a:r>
                        <a:rPr lang="en-GB" sz="1100" baseline="0" dirty="0" smtClean="0">
                          <a:solidFill>
                            <a:srgbClr val="0432FF"/>
                          </a:solidFill>
                          <a:effectLst/>
                          <a:latin typeface="Calibri" charset="0"/>
                          <a:ea typeface="Calibri" charset="0"/>
                          <a:cs typeface="Times New Roman" charset="0"/>
                        </a:rPr>
                        <a:t> samples</a:t>
                      </a:r>
                      <a:endParaRPr lang="en-GB" sz="1100" dirty="0" smtClean="0">
                        <a:solidFill>
                          <a:srgbClr val="0432FF"/>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endParaRPr lang="en-GB" sz="1100" dirty="0">
                        <a:effectLst/>
                        <a:latin typeface="Calibri" charset="0"/>
                        <a:ea typeface="Calibri" charset="0"/>
                        <a:cs typeface="Times New Roman" charset="0"/>
                      </a:endParaRPr>
                    </a:p>
                  </a:txBody>
                  <a:tcPr marL="44450" marR="44450" marT="0" marB="0"/>
                </a:tc>
                <a:tc>
                  <a:txBody>
                    <a:bodyPr/>
                    <a:lstStyle/>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FF0000"/>
                          </a:solidFill>
                          <a:effectLst/>
                          <a:latin typeface="Calibri" charset="0"/>
                          <a:ea typeface="Calibri" charset="0"/>
                          <a:cs typeface="Times New Roman" charset="0"/>
                        </a:rPr>
                        <a:t>Monitor </a:t>
                      </a:r>
                      <a:r>
                        <a:rPr lang="en-GB" sz="1100" baseline="0" dirty="0" smtClean="0">
                          <a:solidFill>
                            <a:srgbClr val="FF0000"/>
                          </a:solidFill>
                          <a:effectLst/>
                          <a:latin typeface="Calibri" charset="0"/>
                          <a:ea typeface="Calibri" charset="0"/>
                          <a:cs typeface="Times New Roman" charset="0"/>
                        </a:rPr>
                        <a:t>resolution</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0432FF"/>
                          </a:solidFill>
                          <a:effectLst/>
                        </a:rPr>
                        <a:t>Wavelength resolution should</a:t>
                      </a:r>
                      <a:r>
                        <a:rPr lang="en-GB" sz="1100" baseline="0" dirty="0" smtClean="0">
                          <a:solidFill>
                            <a:srgbClr val="0432FF"/>
                          </a:solidFill>
                          <a:effectLst/>
                        </a:rPr>
                        <a:t> be </a:t>
                      </a:r>
                      <a:r>
                        <a:rPr lang="en-GB" sz="1100" dirty="0" smtClean="0">
                          <a:solidFill>
                            <a:srgbClr val="0432FF"/>
                          </a:solidFill>
                          <a:effectLst/>
                        </a:rPr>
                        <a:t>1.5 ≤ </a:t>
                      </a:r>
                      <a:r>
                        <a:rPr lang="en-GB" sz="1100" dirty="0" err="1" smtClean="0">
                          <a:solidFill>
                            <a:srgbClr val="0432FF"/>
                          </a:solidFill>
                          <a:effectLst/>
                        </a:rPr>
                        <a:t>δλ</a:t>
                      </a:r>
                      <a:r>
                        <a:rPr lang="en-GB" sz="1100" dirty="0" smtClean="0">
                          <a:solidFill>
                            <a:srgbClr val="0432FF"/>
                          </a:solidFill>
                          <a:effectLst/>
                        </a:rPr>
                        <a:t>/</a:t>
                      </a:r>
                      <a:r>
                        <a:rPr lang="en-GB" sz="1100" dirty="0" err="1" smtClean="0">
                          <a:solidFill>
                            <a:srgbClr val="0432FF"/>
                          </a:solidFill>
                          <a:effectLst/>
                        </a:rPr>
                        <a:t>λ</a:t>
                      </a:r>
                      <a:r>
                        <a:rPr lang="en-GB" sz="1100" dirty="0" smtClean="0">
                          <a:solidFill>
                            <a:srgbClr val="0432FF"/>
                          </a:solidFill>
                          <a:effectLst/>
                        </a:rPr>
                        <a:t> ≤ 2.5%. This imposes variable TOF resolution requirements depending on the distance from the source.</a:t>
                      </a:r>
                      <a:endParaRPr lang="en-GB" sz="1100" dirty="0" smtClean="0">
                        <a:solidFill>
                          <a:srgbClr val="0432FF"/>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Monitor stability and maintainability</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0432FF"/>
                          </a:solidFill>
                          <a:effectLst/>
                          <a:latin typeface="Calibri" charset="0"/>
                          <a:ea typeface="Calibri" charset="0"/>
                          <a:cs typeface="Times New Roman" charset="0"/>
                        </a:rPr>
                        <a:t>Not sure how to define this</a:t>
                      </a:r>
                    </a:p>
                  </a:txBody>
                  <a:tcPr marL="44450" marR="44450"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4450" marR="44450" marT="0" marB="0"/>
                </a:tc>
              </a:tr>
              <a:tr h="0">
                <a:tc>
                  <a:txBody>
                    <a:bodyPr/>
                    <a:lstStyle/>
                    <a:p>
                      <a:pPr marL="342900" marR="0" lvl="0" indent="-342900" algn="l" defTabSz="914400" rtl="0" eaLnBrk="1" fontAlgn="auto" latinLnBrk="0" hangingPunct="1">
                        <a:lnSpc>
                          <a:spcPts val="1400"/>
                        </a:lnSpc>
                        <a:spcBef>
                          <a:spcPts val="0"/>
                        </a:spcBef>
                        <a:spcAft>
                          <a:spcPts val="1200"/>
                        </a:spcAft>
                        <a:buClrTx/>
                        <a:buSzTx/>
                        <a:buFont typeface="+mj-lt"/>
                        <a:buNone/>
                        <a:tabLst/>
                        <a:defRPr/>
                      </a:pP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Monitor gamma-sensitivity</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0432FF"/>
                          </a:solidFill>
                          <a:effectLst/>
                          <a:latin typeface="Calibri" charset="0"/>
                          <a:ea typeface="Calibri" charset="0"/>
                          <a:cs typeface="Times New Roman" charset="0"/>
                        </a:rPr>
                        <a:t>Same as detector? </a:t>
                      </a:r>
                      <a:r>
                        <a:rPr lang="en-GB" sz="1100" dirty="0" smtClean="0">
                          <a:solidFill>
                            <a:srgbClr val="0432FF"/>
                          </a:solidFill>
                          <a:effectLst/>
                        </a:rPr>
                        <a:t>at most 1 x 10</a:t>
                      </a:r>
                      <a:r>
                        <a:rPr lang="en-GB" sz="1100" baseline="30000" dirty="0" smtClean="0">
                          <a:solidFill>
                            <a:srgbClr val="0432FF"/>
                          </a:solidFill>
                          <a:effectLst/>
                        </a:rPr>
                        <a:t>-8</a:t>
                      </a:r>
                      <a:r>
                        <a:rPr lang="en-GB" sz="1100" dirty="0" smtClean="0">
                          <a:solidFill>
                            <a:srgbClr val="0432FF"/>
                          </a:solidFill>
                          <a:effectLst/>
                        </a:rPr>
                        <a:t> efficiency for gammas and 1 x 10</a:t>
                      </a:r>
                      <a:r>
                        <a:rPr lang="en-GB" sz="1100" baseline="30000" dirty="0" smtClean="0">
                          <a:solidFill>
                            <a:srgbClr val="0432FF"/>
                          </a:solidFill>
                          <a:effectLst/>
                        </a:rPr>
                        <a:t>-5</a:t>
                      </a:r>
                      <a:r>
                        <a:rPr lang="en-GB" sz="1100" dirty="0" smtClean="0">
                          <a:solidFill>
                            <a:srgbClr val="0432FF"/>
                          </a:solidFill>
                          <a:effectLst/>
                        </a:rPr>
                        <a:t> for fast neutrons.</a:t>
                      </a:r>
                      <a:endParaRPr lang="en-GB" sz="1100" dirty="0" smtClean="0">
                        <a:solidFill>
                          <a:srgbClr val="0432FF"/>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4450" marR="44450"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34</a:t>
            </a:fld>
            <a:endParaRPr lang="en-GB" noProof="0"/>
          </a:p>
        </p:txBody>
      </p:sp>
    </p:spTree>
    <p:extLst>
      <p:ext uri="{BB962C8B-B14F-4D97-AF65-F5344CB8AC3E}">
        <p14:creationId xmlns:p14="http://schemas.microsoft.com/office/powerpoint/2010/main" val="20960866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 </a:t>
            </a:r>
            <a:r>
              <a:rPr lang="en-GB" dirty="0" smtClean="0"/>
              <a:t>section on requirements for upgrades: “Constraint requirements”</a:t>
            </a:r>
            <a:endParaRPr lang="en-GB"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6201419"/>
              </p:ext>
            </p:extLst>
          </p:nvPr>
        </p:nvGraphicFramePr>
        <p:xfrm>
          <a:off x="423809" y="2132856"/>
          <a:ext cx="8229599" cy="3927348"/>
        </p:xfrm>
        <a:graphic>
          <a:graphicData uri="http://schemas.openxmlformats.org/drawingml/2006/table">
            <a:tbl>
              <a:tblPr>
                <a:tableStyleId>{5C22544A-7EE6-4342-B048-85BDC9FD1C3A}</a:tableStyleId>
              </a:tblPr>
              <a:tblGrid>
                <a:gridCol w="337991"/>
                <a:gridCol w="6540308"/>
                <a:gridCol w="1351300"/>
              </a:tblGrid>
              <a:tr h="0">
                <a:tc>
                  <a:txBody>
                    <a:bodyPr/>
                    <a:lstStyle/>
                    <a:p>
                      <a:pPr marL="0" marR="0">
                        <a:lnSpc>
                          <a:spcPct val="115000"/>
                        </a:lnSpc>
                        <a:spcBef>
                          <a:spcPts val="300"/>
                        </a:spcBef>
                        <a:spcAft>
                          <a:spcPts val="300"/>
                        </a:spcAft>
                      </a:pPr>
                      <a:r>
                        <a:rPr lang="en-GB" sz="1100">
                          <a:effectLst/>
                        </a:rPr>
                        <a:t>Id</a:t>
                      </a:r>
                      <a:endParaRPr lang="en-GB" sz="1100" b="1">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Text</a:t>
                      </a:r>
                      <a:endParaRPr lang="en-GB" sz="1100" b="1"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Trace up to</a:t>
                      </a:r>
                      <a:endParaRPr lang="en-GB" sz="1100" b="1">
                        <a:effectLst/>
                        <a:latin typeface="Calibri" charset="0"/>
                        <a:ea typeface="Calibri" charset="0"/>
                        <a:cs typeface="Times New Roman" charset="0"/>
                      </a:endParaRPr>
                    </a:p>
                  </a:txBody>
                  <a:tcPr marL="44450" marR="44450" marT="0" marB="0"/>
                </a:tc>
              </a:tr>
              <a:tr h="0">
                <a:tc>
                  <a:txBody>
                    <a:bodyPr/>
                    <a:lstStyle/>
                    <a:p>
                      <a:endParaRPr lang="en-GB" sz="1100" dirty="0"/>
                    </a:p>
                  </a:txBody>
                  <a:tcPr marL="43907" marR="43907" marT="0" marB="0"/>
                </a:tc>
                <a:tc>
                  <a:txBody>
                    <a:bodyPr/>
                    <a:lstStyle/>
                    <a:p>
                      <a:pPr marL="0" marR="0" algn="l" defTabSz="914400" rtl="0" eaLnBrk="1" latinLnBrk="0" hangingPunct="1">
                        <a:lnSpc>
                          <a:spcPct val="115000"/>
                        </a:lnSpc>
                        <a:spcBef>
                          <a:spcPts val="300"/>
                        </a:spcBef>
                        <a:spcAft>
                          <a:spcPts val="300"/>
                        </a:spcAft>
                      </a:pPr>
                      <a:r>
                        <a:rPr lang="en-GB" sz="1100" kern="1200" dirty="0" smtClean="0">
                          <a:solidFill>
                            <a:srgbClr val="FF0000"/>
                          </a:solidFill>
                          <a:effectLst/>
                          <a:latin typeface="+mn-lt"/>
                          <a:ea typeface="+mn-ea"/>
                          <a:cs typeface="+mn-cs"/>
                        </a:rPr>
                        <a:t>Polarisation Upgradability</a:t>
                      </a:r>
                    </a:p>
                    <a:p>
                      <a:pPr marL="0" marR="0" algn="l" defTabSz="914400" rtl="0" eaLnBrk="1" latinLnBrk="0" hangingPunct="1">
                        <a:lnSpc>
                          <a:spcPct val="115000"/>
                        </a:lnSpc>
                        <a:spcBef>
                          <a:spcPts val="300"/>
                        </a:spcBef>
                        <a:spcAft>
                          <a:spcPts val="300"/>
                        </a:spcAft>
                      </a:pPr>
                      <a:r>
                        <a:rPr lang="en-GB" sz="1100" kern="1200" dirty="0" smtClean="0">
                          <a:solidFill>
                            <a:srgbClr val="FF0000"/>
                          </a:solidFill>
                          <a:effectLst/>
                          <a:latin typeface="+mn-lt"/>
                          <a:ea typeface="+mn-ea"/>
                          <a:cs typeface="+mn-cs"/>
                        </a:rPr>
                        <a:t>The BTCS, Cave, SES and SSCS design shall allow for the inclusion of an upgrade to enable </a:t>
                      </a:r>
                      <a:r>
                        <a:rPr lang="en-GB" sz="1100" dirty="0" smtClean="0">
                          <a:solidFill>
                            <a:srgbClr val="FF0000"/>
                          </a:solidFill>
                          <a:effectLst/>
                        </a:rPr>
                        <a:t>polarisation of the neutron beam</a:t>
                      </a:r>
                      <a:endParaRPr lang="en-GB" sz="1100" kern="1200" dirty="0">
                        <a:solidFill>
                          <a:srgbClr val="FF0000"/>
                        </a:solidFill>
                        <a:effectLst/>
                        <a:latin typeface="+mn-lt"/>
                        <a:ea typeface="+mn-ea"/>
                        <a:cs typeface="+mn-cs"/>
                      </a:endParaRPr>
                    </a:p>
                  </a:txBody>
                  <a:tcPr marL="43907" marR="43907" marT="0" marB="0"/>
                </a:tc>
                <a:tc>
                  <a:txBody>
                    <a:bodyPr/>
                    <a:lstStyle/>
                    <a:p>
                      <a:endParaRPr lang="en-GB" sz="1100"/>
                    </a:p>
                  </a:txBody>
                  <a:tcPr marL="43907" marR="43907" marT="0" marB="0"/>
                </a:tc>
              </a:tr>
              <a:tr h="0">
                <a:tc>
                  <a:txBody>
                    <a:bodyPr/>
                    <a:lstStyle/>
                    <a:p>
                      <a:pPr marL="0" marR="0" lvl="0" indent="0">
                        <a:lnSpc>
                          <a:spcPts val="1400"/>
                        </a:lnSpc>
                        <a:spcBef>
                          <a:spcPts val="0"/>
                        </a:spcBef>
                        <a:spcAft>
                          <a:spcPts val="1200"/>
                        </a:spcAft>
                        <a:buFont typeface="+mj-lt"/>
                        <a:buNone/>
                      </a:pP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smtClean="0">
                          <a:effectLst/>
                        </a:rPr>
                        <a:t>Polarisation </a:t>
                      </a:r>
                      <a:r>
                        <a:rPr lang="en-GB" sz="1100" dirty="0" smtClean="0">
                          <a:solidFill>
                            <a:srgbClr val="FF0000"/>
                          </a:solidFill>
                          <a:effectLst/>
                        </a:rPr>
                        <a:t>Upgrade</a:t>
                      </a:r>
                      <a:endParaRPr lang="en-GB" sz="1100" dirty="0">
                        <a:solidFill>
                          <a:srgbClr val="FF0000"/>
                        </a:solidFill>
                        <a:effectLst/>
                      </a:endParaRPr>
                    </a:p>
                    <a:p>
                      <a:pPr marL="0" marR="0">
                        <a:lnSpc>
                          <a:spcPct val="115000"/>
                        </a:lnSpc>
                        <a:spcBef>
                          <a:spcPts val="300"/>
                        </a:spcBef>
                        <a:spcAft>
                          <a:spcPts val="300"/>
                        </a:spcAft>
                      </a:pPr>
                      <a:r>
                        <a:rPr lang="en-GB" sz="1100" dirty="0">
                          <a:effectLst/>
                        </a:rPr>
                        <a:t>The BTCS shall allow for the polarisation of the neutron beam</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VIII </a:t>
                      </a:r>
                    </a:p>
                    <a:p>
                      <a:pPr marL="0" marR="0">
                        <a:lnSpc>
                          <a:spcPct val="115000"/>
                        </a:lnSpc>
                        <a:spcBef>
                          <a:spcPts val="300"/>
                        </a:spcBef>
                        <a:spcAft>
                          <a:spcPts val="300"/>
                        </a:spcAft>
                      </a:pPr>
                      <a:r>
                        <a:rPr lang="en-GB" sz="1100" dirty="0">
                          <a:effectLst/>
                        </a:rPr>
                        <a:t>HLSR 13</a:t>
                      </a:r>
                      <a:endParaRPr lang="en-GB" sz="1100" dirty="0">
                        <a:effectLst/>
                        <a:latin typeface="Calibri" charset="0"/>
                        <a:ea typeface="Calibri" charset="0"/>
                        <a:cs typeface="Times New Roman" charset="0"/>
                      </a:endParaRPr>
                    </a:p>
                  </a:txBody>
                  <a:tcPr marL="43907" marR="43907" marT="0" marB="0"/>
                </a:tc>
              </a:tr>
              <a:tr h="0">
                <a:tc>
                  <a:txBody>
                    <a:bodyPr/>
                    <a:lstStyle/>
                    <a:p>
                      <a:pPr marL="0" marR="0" lvl="0" indent="0">
                        <a:lnSpc>
                          <a:spcPts val="1400"/>
                        </a:lnSpc>
                        <a:spcBef>
                          <a:spcPts val="0"/>
                        </a:spcBef>
                        <a:spcAft>
                          <a:spcPts val="1200"/>
                        </a:spcAft>
                        <a:buFont typeface="+mj-lt"/>
                        <a:buNone/>
                      </a:pP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a:effectLst/>
                        </a:rPr>
                        <a:t>Rapid polarisation </a:t>
                      </a:r>
                      <a:r>
                        <a:rPr lang="en-GB" sz="1100" dirty="0" smtClean="0">
                          <a:effectLst/>
                        </a:rPr>
                        <a:t>changes </a:t>
                      </a:r>
                      <a:r>
                        <a:rPr lang="en-GB" sz="1100" dirty="0" smtClean="0">
                          <a:solidFill>
                            <a:srgbClr val="FF0000"/>
                          </a:solidFill>
                          <a:effectLst/>
                        </a:rPr>
                        <a:t>Upgrade</a:t>
                      </a:r>
                      <a:endParaRPr lang="en-GB" sz="1100" dirty="0">
                        <a:solidFill>
                          <a:srgbClr val="FF0000"/>
                        </a:solidFill>
                        <a:effectLst/>
                      </a:endParaRPr>
                    </a:p>
                    <a:p>
                      <a:pPr marL="0" marR="0">
                        <a:lnSpc>
                          <a:spcPct val="115000"/>
                        </a:lnSpc>
                        <a:spcBef>
                          <a:spcPts val="300"/>
                        </a:spcBef>
                        <a:spcAft>
                          <a:spcPts val="300"/>
                        </a:spcAft>
                      </a:pPr>
                      <a:r>
                        <a:rPr lang="en-GB" sz="1100" dirty="0">
                          <a:effectLst/>
                        </a:rPr>
                        <a:t>The BTCS should allow the polarisation of the neutron beam to be changed on at least the same timescale as the angle changes.</a:t>
                      </a: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err="1">
                          <a:effectLst/>
                        </a:rPr>
                        <a:t>SciReq</a:t>
                      </a:r>
                      <a:r>
                        <a:rPr lang="en-GB" sz="1100" dirty="0">
                          <a:effectLst/>
                        </a:rPr>
                        <a:t> IV, VII, VIII </a:t>
                      </a:r>
                    </a:p>
                    <a:p>
                      <a:pPr marL="0" marR="0">
                        <a:lnSpc>
                          <a:spcPct val="115000"/>
                        </a:lnSpc>
                        <a:spcBef>
                          <a:spcPts val="300"/>
                        </a:spcBef>
                        <a:spcAft>
                          <a:spcPts val="300"/>
                        </a:spcAft>
                      </a:pPr>
                      <a:r>
                        <a:rPr lang="en-GB" sz="1100" dirty="0">
                          <a:effectLst/>
                        </a:rPr>
                        <a:t>HLSR 9,13</a:t>
                      </a:r>
                      <a:endParaRPr lang="en-GB" sz="1100" dirty="0">
                        <a:effectLst/>
                        <a:latin typeface="Calibri" charset="0"/>
                        <a:ea typeface="Calibri" charset="0"/>
                        <a:cs typeface="Times New Roman" charset="0"/>
                      </a:endParaRPr>
                    </a:p>
                  </a:txBody>
                  <a:tcPr marL="43907" marR="43907" marT="0" marB="0"/>
                </a:tc>
              </a:tr>
              <a:tr h="0">
                <a:tc>
                  <a:txBody>
                    <a:bodyPr/>
                    <a:lstStyle/>
                    <a:p>
                      <a:endParaRPr lang="en-GB" sz="1100"/>
                    </a:p>
                  </a:txBody>
                  <a:tcPr marL="44450" marR="44450" marT="0" marB="0"/>
                </a:tc>
                <a:tc>
                  <a:txBody>
                    <a:bodyPr/>
                    <a:lstStyle/>
                    <a:p>
                      <a:pPr marL="0" marR="0" algn="l" defTabSz="914400" rtl="0" eaLnBrk="1" latinLnBrk="0" hangingPunct="1">
                        <a:lnSpc>
                          <a:spcPct val="115000"/>
                        </a:lnSpc>
                        <a:spcBef>
                          <a:spcPts val="300"/>
                        </a:spcBef>
                        <a:spcAft>
                          <a:spcPts val="300"/>
                        </a:spcAft>
                      </a:pPr>
                      <a:r>
                        <a:rPr lang="en-GB" sz="1100" kern="1200" dirty="0" smtClean="0">
                          <a:solidFill>
                            <a:srgbClr val="FF0000"/>
                          </a:solidFill>
                          <a:effectLst/>
                          <a:latin typeface="+mn-lt"/>
                          <a:ea typeface="+mn-ea"/>
                          <a:cs typeface="+mn-cs"/>
                        </a:rPr>
                        <a:t>GISANS upgradability</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kern="1200" dirty="0" smtClean="0">
                          <a:solidFill>
                            <a:srgbClr val="FF0000"/>
                          </a:solidFill>
                          <a:effectLst/>
                          <a:latin typeface="+mn-lt"/>
                          <a:ea typeface="+mn-ea"/>
                          <a:cs typeface="+mn-cs"/>
                        </a:rPr>
                        <a:t>The BTCS, Cave, SES and SSCS design should allow for the instrument to be upgraded to enable measurement of GISANS.</a:t>
                      </a:r>
                    </a:p>
                  </a:txBody>
                  <a:tcPr marL="44450" marR="44450" marT="0" marB="0"/>
                </a:tc>
                <a:tc>
                  <a:txBody>
                    <a:bodyPr/>
                    <a:lstStyle/>
                    <a:p>
                      <a:endParaRPr lang="en-GB" sz="1100" dirty="0"/>
                    </a:p>
                  </a:txBody>
                  <a:tcPr marL="44450" marR="44450" marT="0" marB="0"/>
                </a:tc>
              </a:tr>
              <a:tr h="0">
                <a:tc>
                  <a:txBody>
                    <a:bodyPr/>
                    <a:lstStyle/>
                    <a:p>
                      <a:pPr marL="0" marR="0" lvl="0" indent="0">
                        <a:lnSpc>
                          <a:spcPts val="1400"/>
                        </a:lnSpc>
                        <a:spcBef>
                          <a:spcPts val="0"/>
                        </a:spcBef>
                        <a:spcAft>
                          <a:spcPts val="1200"/>
                        </a:spcAft>
                        <a:buFont typeface="+mj-lt"/>
                        <a:buNone/>
                      </a:pP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latin typeface="Calibri" charset="0"/>
                          <a:ea typeface="Calibri" charset="0"/>
                          <a:cs typeface="Times New Roman" charset="0"/>
                        </a:rPr>
                        <a:t>GISANS </a:t>
                      </a:r>
                      <a:r>
                        <a:rPr lang="en-GB" sz="1100" dirty="0" smtClean="0">
                          <a:effectLst/>
                          <a:latin typeface="Calibri" charset="0"/>
                          <a:ea typeface="Calibri" charset="0"/>
                          <a:cs typeface="Times New Roman" charset="0"/>
                        </a:rPr>
                        <a:t>Collimation </a:t>
                      </a:r>
                      <a:r>
                        <a:rPr lang="en-GB" sz="1100" dirty="0" smtClean="0">
                          <a:solidFill>
                            <a:srgbClr val="FF0000"/>
                          </a:solidFill>
                          <a:effectLst/>
                          <a:latin typeface="Calibri" charset="0"/>
                          <a:ea typeface="Calibri" charset="0"/>
                          <a:cs typeface="Times New Roman" charset="0"/>
                        </a:rPr>
                        <a:t>Upgrade</a:t>
                      </a:r>
                      <a:endParaRPr lang="en-GB" sz="1100" dirty="0">
                        <a:solidFill>
                          <a:srgbClr val="FF0000"/>
                        </a:solidFill>
                        <a:effectLst/>
                        <a:latin typeface="Calibri" charset="0"/>
                        <a:ea typeface="Calibri" charset="0"/>
                        <a:cs typeface="Times New Roman" charset="0"/>
                      </a:endParaRPr>
                    </a:p>
                    <a:p>
                      <a:pPr marL="0" marR="0">
                        <a:lnSpc>
                          <a:spcPct val="115000"/>
                        </a:lnSpc>
                        <a:spcBef>
                          <a:spcPts val="300"/>
                        </a:spcBef>
                        <a:spcAft>
                          <a:spcPts val="300"/>
                        </a:spcAft>
                      </a:pPr>
                      <a:r>
                        <a:rPr lang="en-GB" sz="1100" dirty="0">
                          <a:effectLst/>
                          <a:latin typeface="Calibri" charset="0"/>
                          <a:ea typeface="Calibri" charset="0"/>
                          <a:cs typeface="Times New Roman" charset="0"/>
                        </a:rPr>
                        <a:t>The BTCS shall transport from the moderator to the sample a beam of neutrons with horizontal collimation appropriate to allow </a:t>
                      </a:r>
                      <a:r>
                        <a:rPr lang="en-GB" sz="1100" dirty="0" err="1">
                          <a:effectLst/>
                          <a:latin typeface="Calibri" charset="0"/>
                          <a:ea typeface="Calibri" charset="0"/>
                          <a:cs typeface="Times New Roman" charset="0"/>
                        </a:rPr>
                        <a:t>δQy</a:t>
                      </a:r>
                      <a:r>
                        <a:rPr lang="en-GB" sz="1100" dirty="0">
                          <a:effectLst/>
                          <a:latin typeface="Calibri" charset="0"/>
                          <a:ea typeface="Calibri" charset="0"/>
                          <a:cs typeface="Times New Roman" charset="0"/>
                        </a:rPr>
                        <a:t>/</a:t>
                      </a:r>
                      <a:r>
                        <a:rPr lang="en-GB" sz="1100" dirty="0" err="1">
                          <a:effectLst/>
                          <a:latin typeface="Calibri" charset="0"/>
                          <a:ea typeface="Calibri" charset="0"/>
                          <a:cs typeface="Times New Roman" charset="0"/>
                        </a:rPr>
                        <a:t>Qy</a:t>
                      </a:r>
                      <a:r>
                        <a:rPr lang="en-GB" sz="1100" dirty="0">
                          <a:effectLst/>
                          <a:latin typeface="Calibri" charset="0"/>
                          <a:ea typeface="Calibri" charset="0"/>
                          <a:cs typeface="Times New Roman" charset="0"/>
                        </a:rPr>
                        <a:t> resolution of 5%</a:t>
                      </a:r>
                    </a:p>
                  </a:txBody>
                  <a:tcPr marL="44450" marR="44450" marT="0" marB="0"/>
                </a:tc>
                <a:tc>
                  <a:txBody>
                    <a:bodyPr/>
                    <a:lstStyle/>
                    <a:p>
                      <a:pPr marL="0" marR="0">
                        <a:lnSpc>
                          <a:spcPct val="115000"/>
                        </a:lnSpc>
                        <a:spcBef>
                          <a:spcPts val="300"/>
                        </a:spcBef>
                        <a:spcAft>
                          <a:spcPts val="300"/>
                        </a:spcAft>
                      </a:pPr>
                      <a:r>
                        <a:rPr lang="en-GB" sz="1100" dirty="0" err="1">
                          <a:effectLst/>
                          <a:latin typeface="Calibri" charset="0"/>
                          <a:ea typeface="Calibri" charset="0"/>
                          <a:cs typeface="Times New Roman" charset="0"/>
                        </a:rPr>
                        <a:t>SciReq</a:t>
                      </a:r>
                      <a:r>
                        <a:rPr lang="en-GB" sz="1100" dirty="0">
                          <a:effectLst/>
                          <a:latin typeface="Calibri" charset="0"/>
                          <a:ea typeface="Calibri" charset="0"/>
                          <a:cs typeface="Times New Roman" charset="0"/>
                        </a:rPr>
                        <a:t> IX</a:t>
                      </a:r>
                    </a:p>
                    <a:p>
                      <a:pPr marL="0" marR="0">
                        <a:lnSpc>
                          <a:spcPct val="115000"/>
                        </a:lnSpc>
                        <a:spcBef>
                          <a:spcPts val="300"/>
                        </a:spcBef>
                        <a:spcAft>
                          <a:spcPts val="300"/>
                        </a:spcAft>
                      </a:pPr>
                      <a:r>
                        <a:rPr lang="en-GB" sz="1100" dirty="0">
                          <a:effectLst/>
                          <a:latin typeface="Calibri" charset="0"/>
                          <a:ea typeface="Calibri" charset="0"/>
                          <a:cs typeface="Times New Roman" charset="0"/>
                        </a:rPr>
                        <a:t>HLSR 14</a:t>
                      </a:r>
                    </a:p>
                  </a:txBody>
                  <a:tcPr marL="44450" marR="44450" marT="0" marB="0"/>
                </a:tc>
              </a:tr>
              <a:tr h="0">
                <a:tc>
                  <a:txBody>
                    <a:bodyPr/>
                    <a:lstStyle/>
                    <a:p>
                      <a:pPr marL="0" marR="0" lvl="0" indent="0">
                        <a:lnSpc>
                          <a:spcPts val="1400"/>
                        </a:lnSpc>
                        <a:spcBef>
                          <a:spcPts val="0"/>
                        </a:spcBef>
                        <a:spcAft>
                          <a:spcPts val="1200"/>
                        </a:spcAft>
                        <a:buFont typeface="+mj-lt"/>
                        <a:buNone/>
                      </a:pPr>
                      <a:endParaRPr lang="en-GB" sz="1100"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GISANS Detector Upgrade</a:t>
                      </a:r>
                    </a:p>
                    <a:p>
                      <a:pPr marL="0" marR="0">
                        <a:lnSpc>
                          <a:spcPct val="115000"/>
                        </a:lnSpc>
                        <a:spcBef>
                          <a:spcPts val="300"/>
                        </a:spcBef>
                        <a:spcAft>
                          <a:spcPts val="300"/>
                        </a:spcAft>
                      </a:pPr>
                      <a:r>
                        <a:rPr lang="en-GB" sz="1100" dirty="0" err="1" smtClean="0">
                          <a:solidFill>
                            <a:srgbClr val="FF0000"/>
                          </a:solidFill>
                          <a:effectLst/>
                          <a:latin typeface="Calibri" charset="0"/>
                          <a:ea typeface="Calibri" charset="0"/>
                          <a:cs typeface="Times New Roman" charset="0"/>
                        </a:rPr>
                        <a:t>Ths</a:t>
                      </a:r>
                      <a:r>
                        <a:rPr lang="en-GB" sz="1100" dirty="0" smtClean="0">
                          <a:solidFill>
                            <a:srgbClr val="FF0000"/>
                          </a:solidFill>
                          <a:effectLst/>
                          <a:latin typeface="Calibri" charset="0"/>
                          <a:ea typeface="Calibri" charset="0"/>
                          <a:cs typeface="Times New Roman" charset="0"/>
                        </a:rPr>
                        <a:t> SSCS</a:t>
                      </a:r>
                      <a:r>
                        <a:rPr lang="en-GB" sz="1100" baseline="0" dirty="0" smtClean="0">
                          <a:solidFill>
                            <a:srgbClr val="FF0000"/>
                          </a:solidFill>
                          <a:effectLst/>
                          <a:latin typeface="Calibri" charset="0"/>
                          <a:ea typeface="Calibri" charset="0"/>
                          <a:cs typeface="Times New Roman" charset="0"/>
                        </a:rPr>
                        <a:t> should provide a detector that meets all the specifications of the reflectometry detector but allow a Q-range </a:t>
                      </a:r>
                      <a:endParaRPr lang="en-GB" sz="1100" dirty="0">
                        <a:solidFill>
                          <a:srgbClr val="FF0000"/>
                        </a:solidFill>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endParaRPr lang="en-GB" sz="1100" dirty="0">
                        <a:solidFill>
                          <a:srgbClr val="FF0000"/>
                        </a:solidFill>
                        <a:effectLst/>
                        <a:latin typeface="Calibri" charset="0"/>
                        <a:ea typeface="Calibri" charset="0"/>
                        <a:cs typeface="Times New Roman" charset="0"/>
                      </a:endParaRPr>
                    </a:p>
                  </a:txBody>
                  <a:tcPr marL="44450" marR="44450"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35</a:t>
            </a:fld>
            <a:endParaRPr lang="en-GB" noProof="0"/>
          </a:p>
        </p:txBody>
      </p:sp>
    </p:spTree>
    <p:extLst>
      <p:ext uri="{BB962C8B-B14F-4D97-AF65-F5344CB8AC3E}">
        <p14:creationId xmlns:p14="http://schemas.microsoft.com/office/powerpoint/2010/main" val="3785751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 </a:t>
            </a:r>
            <a:r>
              <a:rPr lang="en-GB" dirty="0" smtClean="0"/>
              <a:t>section on requirements for upgrades: “Constraint requirements”</a:t>
            </a:r>
            <a:endParaRPr lang="en-GB"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72210623"/>
              </p:ext>
            </p:extLst>
          </p:nvPr>
        </p:nvGraphicFramePr>
        <p:xfrm>
          <a:off x="457200" y="2060848"/>
          <a:ext cx="8229599" cy="2232660"/>
        </p:xfrm>
        <a:graphic>
          <a:graphicData uri="http://schemas.openxmlformats.org/drawingml/2006/table">
            <a:tbl>
              <a:tblPr>
                <a:tableStyleId>{5C22544A-7EE6-4342-B048-85BDC9FD1C3A}</a:tableStyleId>
              </a:tblPr>
              <a:tblGrid>
                <a:gridCol w="337991"/>
                <a:gridCol w="6540308"/>
                <a:gridCol w="1351300"/>
              </a:tblGrid>
              <a:tr h="0">
                <a:tc>
                  <a:txBody>
                    <a:bodyPr/>
                    <a:lstStyle/>
                    <a:p>
                      <a:pPr marL="0" marR="0">
                        <a:lnSpc>
                          <a:spcPct val="115000"/>
                        </a:lnSpc>
                        <a:spcBef>
                          <a:spcPts val="300"/>
                        </a:spcBef>
                        <a:spcAft>
                          <a:spcPts val="300"/>
                        </a:spcAft>
                      </a:pPr>
                      <a:r>
                        <a:rPr lang="en-GB" sz="1100">
                          <a:effectLst/>
                        </a:rPr>
                        <a:t>Id</a:t>
                      </a:r>
                      <a:endParaRPr lang="en-GB" sz="1100" b="1">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Text</a:t>
                      </a:r>
                      <a:endParaRPr lang="en-GB" sz="1100" b="1"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a:effectLst/>
                        </a:rPr>
                        <a:t>Trace up to</a:t>
                      </a:r>
                      <a:endParaRPr lang="en-GB" sz="1100" b="1">
                        <a:effectLst/>
                        <a:latin typeface="Calibri" charset="0"/>
                        <a:ea typeface="Calibri" charset="0"/>
                        <a:cs typeface="Times New Roman" charset="0"/>
                      </a:endParaRPr>
                    </a:p>
                  </a:txBody>
                  <a:tcPr marL="44450" marR="44450" marT="0" marB="0"/>
                </a:tc>
              </a:tr>
              <a:tr h="0">
                <a:tc>
                  <a:txBody>
                    <a:bodyPr/>
                    <a:lstStyle/>
                    <a:p>
                      <a:endParaRPr lang="en-GB" dirty="0"/>
                    </a:p>
                  </a:txBody>
                  <a:tcPr marL="43907" marR="43907" marT="0" marB="0"/>
                </a:tc>
                <a:tc>
                  <a:txBody>
                    <a:bodyPr/>
                    <a:lstStyle/>
                    <a:p>
                      <a:pPr marL="0" marR="0" algn="l" defTabSz="914400" rtl="0" eaLnBrk="1" latinLnBrk="0" hangingPunct="1">
                        <a:lnSpc>
                          <a:spcPct val="115000"/>
                        </a:lnSpc>
                        <a:spcBef>
                          <a:spcPts val="300"/>
                        </a:spcBef>
                        <a:spcAft>
                          <a:spcPts val="300"/>
                        </a:spcAft>
                      </a:pPr>
                      <a:r>
                        <a:rPr lang="en-GB" sz="1100" kern="1200" dirty="0" smtClean="0">
                          <a:solidFill>
                            <a:srgbClr val="FF0000"/>
                          </a:solidFill>
                          <a:effectLst/>
                          <a:latin typeface="+mn-lt"/>
                          <a:ea typeface="+mn-ea"/>
                          <a:cs typeface="+mn-cs"/>
                        </a:rPr>
                        <a:t>Pulse-skipping chopper upgradeability</a:t>
                      </a:r>
                    </a:p>
                    <a:p>
                      <a:pPr marL="0" marR="0" algn="l" defTabSz="914400" rtl="0" eaLnBrk="1" latinLnBrk="0" hangingPunct="1">
                        <a:lnSpc>
                          <a:spcPct val="115000"/>
                        </a:lnSpc>
                        <a:spcBef>
                          <a:spcPts val="300"/>
                        </a:spcBef>
                        <a:spcAft>
                          <a:spcPts val="300"/>
                        </a:spcAft>
                      </a:pPr>
                      <a:r>
                        <a:rPr lang="en-GB" sz="1100" kern="1200" dirty="0" smtClean="0">
                          <a:solidFill>
                            <a:srgbClr val="FF0000"/>
                          </a:solidFill>
                          <a:effectLst/>
                          <a:latin typeface="+mn-lt"/>
                          <a:ea typeface="+mn-ea"/>
                          <a:cs typeface="+mn-cs"/>
                        </a:rPr>
                        <a:t>The BTCS shall</a:t>
                      </a:r>
                      <a:r>
                        <a:rPr lang="en-GB" sz="1100" kern="1200" baseline="0" dirty="0" smtClean="0">
                          <a:solidFill>
                            <a:srgbClr val="FF0000"/>
                          </a:solidFill>
                          <a:effectLst/>
                          <a:latin typeface="+mn-lt"/>
                          <a:ea typeface="+mn-ea"/>
                          <a:cs typeface="+mn-cs"/>
                        </a:rPr>
                        <a:t> allow the </a:t>
                      </a:r>
                      <a:r>
                        <a:rPr lang="en-GB" sz="1100" kern="1200" dirty="0" smtClean="0">
                          <a:solidFill>
                            <a:srgbClr val="FF0000"/>
                          </a:solidFill>
                          <a:effectLst/>
                          <a:latin typeface="+mn-lt"/>
                          <a:ea typeface="+mn-ea"/>
                          <a:cs typeface="+mn-cs"/>
                        </a:rPr>
                        <a:t>pulse-skipping chopper to be upgraded from a single-disk to a double-disk system</a:t>
                      </a:r>
                      <a:endParaRPr lang="en-GB" sz="1100" kern="1200" dirty="0">
                        <a:solidFill>
                          <a:srgbClr val="FF0000"/>
                        </a:solidFill>
                        <a:effectLst/>
                        <a:latin typeface="+mn-lt"/>
                        <a:ea typeface="+mn-ea"/>
                        <a:cs typeface="+mn-cs"/>
                      </a:endParaRPr>
                    </a:p>
                  </a:txBody>
                  <a:tcPr marL="43907" marR="43907" marT="0" marB="0"/>
                </a:tc>
                <a:tc>
                  <a:txBody>
                    <a:bodyPr/>
                    <a:lstStyle/>
                    <a:p>
                      <a:endParaRPr lang="en-GB" dirty="0"/>
                    </a:p>
                  </a:txBody>
                  <a:tcPr marL="43907" marR="43907" marT="0" marB="0"/>
                </a:tc>
              </a:tr>
              <a:tr h="0">
                <a:tc>
                  <a:txBody>
                    <a:bodyPr/>
                    <a:lstStyle/>
                    <a:p>
                      <a:pPr marL="0" marR="0" lvl="0" indent="0">
                        <a:lnSpc>
                          <a:spcPts val="1400"/>
                        </a:lnSpc>
                        <a:spcBef>
                          <a:spcPts val="0"/>
                        </a:spcBef>
                        <a:spcAft>
                          <a:spcPts val="1200"/>
                        </a:spcAft>
                        <a:buFont typeface="+mj-lt"/>
                        <a:buNone/>
                      </a:pP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Detector Electronics upgradeability</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FF0000"/>
                          </a:solidFill>
                          <a:effectLst/>
                          <a:latin typeface="Calibri" charset="0"/>
                          <a:ea typeface="Calibri" charset="0"/>
                          <a:cs typeface="Times New Roman" charset="0"/>
                        </a:rPr>
                        <a:t>The Detector</a:t>
                      </a:r>
                      <a:r>
                        <a:rPr lang="en-GB" sz="1100" baseline="0" dirty="0" smtClean="0">
                          <a:solidFill>
                            <a:srgbClr val="FF0000"/>
                          </a:solidFill>
                          <a:effectLst/>
                          <a:latin typeface="Calibri" charset="0"/>
                          <a:ea typeface="Calibri" charset="0"/>
                          <a:cs typeface="Times New Roman" charset="0"/>
                        </a:rPr>
                        <a:t> should be straightforwardly upgradeable to cover an area of </a:t>
                      </a:r>
                      <a:r>
                        <a:rPr lang="it-IT" sz="1100" baseline="0" dirty="0" smtClean="0">
                          <a:solidFill>
                            <a:srgbClr val="FF0000"/>
                          </a:solidFill>
                          <a:effectLst/>
                          <a:latin typeface="Calibri" charset="0"/>
                          <a:ea typeface="Calibri" charset="0"/>
                          <a:cs typeface="Times New Roman" charset="0"/>
                        </a:rPr>
                        <a:t>300x300mm</a:t>
                      </a:r>
                      <a:r>
                        <a:rPr lang="it-IT" sz="1100" baseline="30000" dirty="0" smtClean="0">
                          <a:solidFill>
                            <a:srgbClr val="FF0000"/>
                          </a:solidFill>
                          <a:effectLst/>
                          <a:latin typeface="Calibri" charset="0"/>
                          <a:ea typeface="Calibri" charset="0"/>
                          <a:cs typeface="Times New Roman" charset="0"/>
                        </a:rPr>
                        <a:t>2</a:t>
                      </a:r>
                      <a:r>
                        <a:rPr lang="it-IT" sz="1100" baseline="0" dirty="0" smtClean="0">
                          <a:solidFill>
                            <a:srgbClr val="FF0000"/>
                          </a:solidFill>
                          <a:effectLst/>
                          <a:latin typeface="Calibri" charset="0"/>
                          <a:ea typeface="Calibri" charset="0"/>
                          <a:cs typeface="Times New Roman" charset="0"/>
                        </a:rPr>
                        <a:t> </a:t>
                      </a:r>
                      <a:endParaRPr lang="en-GB" sz="1100" dirty="0">
                        <a:solidFill>
                          <a:srgbClr val="FF0000"/>
                        </a:solidFill>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3907" marR="43907" marT="0" marB="0"/>
                </a:tc>
              </a:tr>
              <a:tr h="0">
                <a:tc>
                  <a:txBody>
                    <a:bodyPr/>
                    <a:lstStyle/>
                    <a:p>
                      <a:pPr marL="0" marR="0" lvl="0" indent="0">
                        <a:lnSpc>
                          <a:spcPts val="1400"/>
                        </a:lnSpc>
                        <a:spcBef>
                          <a:spcPts val="0"/>
                        </a:spcBef>
                        <a:spcAft>
                          <a:spcPts val="1200"/>
                        </a:spcAft>
                        <a:buFont typeface="+mj-lt"/>
                        <a:buNone/>
                      </a:pPr>
                      <a:endParaRPr lang="en-GB" sz="1100" dirty="0">
                        <a:effectLst/>
                        <a:latin typeface="Calibri" charset="0"/>
                        <a:ea typeface="Calibri" charset="0"/>
                        <a:cs typeface="Times New Roman" charset="0"/>
                      </a:endParaRPr>
                    </a:p>
                  </a:txBody>
                  <a:tcPr marL="43907" marR="43907" marT="0" marB="0"/>
                </a:tc>
                <a:tc>
                  <a:txBody>
                    <a:bodyPr/>
                    <a:lstStyle/>
                    <a:p>
                      <a:pPr marL="0" marR="0">
                        <a:lnSpc>
                          <a:spcPct val="115000"/>
                        </a:lnSpc>
                        <a:spcBef>
                          <a:spcPts val="300"/>
                        </a:spcBef>
                        <a:spcAft>
                          <a:spcPts val="300"/>
                        </a:spcAft>
                      </a:pPr>
                      <a:r>
                        <a:rPr lang="en-GB" sz="1100" dirty="0" smtClean="0">
                          <a:solidFill>
                            <a:srgbClr val="FF0000"/>
                          </a:solidFill>
                          <a:effectLst/>
                          <a:latin typeface="Calibri" charset="0"/>
                          <a:ea typeface="Calibri" charset="0"/>
                          <a:cs typeface="Times New Roman" charset="0"/>
                        </a:rPr>
                        <a:t>Sample environment compatibility</a:t>
                      </a:r>
                    </a:p>
                    <a:p>
                      <a:pPr marL="0" marR="0" indent="0" algn="l" defTabSz="914400" rtl="0" eaLnBrk="1" fontAlgn="auto" latinLnBrk="0" hangingPunct="1">
                        <a:lnSpc>
                          <a:spcPct val="115000"/>
                        </a:lnSpc>
                        <a:spcBef>
                          <a:spcPts val="300"/>
                        </a:spcBef>
                        <a:spcAft>
                          <a:spcPts val="300"/>
                        </a:spcAft>
                        <a:buClrTx/>
                        <a:buSzTx/>
                        <a:buFontTx/>
                        <a:buNone/>
                        <a:tabLst/>
                        <a:defRPr/>
                      </a:pPr>
                      <a:r>
                        <a:rPr lang="en-GB" sz="1100" dirty="0" smtClean="0">
                          <a:solidFill>
                            <a:srgbClr val="FF0000"/>
                          </a:solidFill>
                          <a:effectLst/>
                          <a:latin typeface="Calibri" charset="0"/>
                          <a:ea typeface="Calibri" charset="0"/>
                          <a:cs typeface="Times New Roman" charset="0"/>
                        </a:rPr>
                        <a:t>The instrument shall be compatible with all sample environment equipment required by the science case. </a:t>
                      </a:r>
                    </a:p>
                  </a:txBody>
                  <a:tcPr marL="43907" marR="43907" marT="0" marB="0"/>
                </a:tc>
                <a:tc>
                  <a:txBody>
                    <a:bodyPr/>
                    <a:lstStyle/>
                    <a:p>
                      <a:pPr marL="0" marR="0">
                        <a:lnSpc>
                          <a:spcPct val="115000"/>
                        </a:lnSpc>
                        <a:spcBef>
                          <a:spcPts val="300"/>
                        </a:spcBef>
                        <a:spcAft>
                          <a:spcPts val="300"/>
                        </a:spcAft>
                      </a:pPr>
                      <a:endParaRPr lang="en-GB" sz="1100" dirty="0">
                        <a:effectLst/>
                        <a:latin typeface="Calibri" charset="0"/>
                        <a:ea typeface="Calibri" charset="0"/>
                        <a:cs typeface="Times New Roman" charset="0"/>
                      </a:endParaRPr>
                    </a:p>
                  </a:txBody>
                  <a:tcPr marL="43907" marR="43907" marT="0" marB="0"/>
                </a:tc>
              </a:tr>
              <a:tr h="0">
                <a:tc>
                  <a:txBody>
                    <a:bodyPr/>
                    <a:lstStyle/>
                    <a:p>
                      <a:pPr marL="0" marR="0" lvl="0" indent="0">
                        <a:lnSpc>
                          <a:spcPts val="1400"/>
                        </a:lnSpc>
                        <a:spcBef>
                          <a:spcPts val="0"/>
                        </a:spcBef>
                        <a:spcAft>
                          <a:spcPts val="1200"/>
                        </a:spcAft>
                        <a:buFont typeface="+mj-lt"/>
                        <a:buNone/>
                      </a:pPr>
                      <a:r>
                        <a:rPr lang="en-GB" sz="1100" dirty="0">
                          <a:effectLst/>
                        </a:rPr>
                        <a:t> </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a:effectLst/>
                        </a:rPr>
                        <a:t>Area for soft-matter sample preparation</a:t>
                      </a:r>
                    </a:p>
                    <a:p>
                      <a:pPr marL="0" marR="0">
                        <a:lnSpc>
                          <a:spcPct val="115000"/>
                        </a:lnSpc>
                        <a:spcBef>
                          <a:spcPts val="300"/>
                        </a:spcBef>
                        <a:spcAft>
                          <a:spcPts val="300"/>
                        </a:spcAft>
                      </a:pPr>
                      <a:r>
                        <a:rPr lang="en-GB" sz="1100" dirty="0">
                          <a:effectLst/>
                        </a:rPr>
                        <a:t>The instrument should provide, within the basic sample preparation area, facilities appropriate to the preparation and assembly of soft-matter sample environments.</a:t>
                      </a:r>
                      <a:endParaRPr lang="en-GB" sz="1100" dirty="0">
                        <a:effectLst/>
                        <a:latin typeface="Calibri" charset="0"/>
                        <a:ea typeface="Calibri" charset="0"/>
                        <a:cs typeface="Times New Roman" charset="0"/>
                      </a:endParaRPr>
                    </a:p>
                  </a:txBody>
                  <a:tcPr marL="44450" marR="44450" marT="0" marB="0"/>
                </a:tc>
                <a:tc>
                  <a:txBody>
                    <a:bodyPr/>
                    <a:lstStyle/>
                    <a:p>
                      <a:pPr marL="0" marR="0">
                        <a:lnSpc>
                          <a:spcPct val="115000"/>
                        </a:lnSpc>
                        <a:spcBef>
                          <a:spcPts val="300"/>
                        </a:spcBef>
                        <a:spcAft>
                          <a:spcPts val="300"/>
                        </a:spcAft>
                      </a:pPr>
                      <a:r>
                        <a:rPr lang="en-GB" sz="1100" dirty="0" err="1">
                          <a:effectLst/>
                        </a:rPr>
                        <a:t>ConOps</a:t>
                      </a:r>
                      <a:r>
                        <a:rPr lang="en-GB" sz="1100" dirty="0">
                          <a:effectLst/>
                        </a:rPr>
                        <a:t> §3.5.5. &amp; §5.2.1.2</a:t>
                      </a:r>
                      <a:endParaRPr lang="en-GB" sz="1100" dirty="0">
                        <a:effectLst/>
                        <a:latin typeface="Calibri" charset="0"/>
                        <a:ea typeface="Calibri" charset="0"/>
                        <a:cs typeface="Times New Roman" charset="0"/>
                      </a:endParaRPr>
                    </a:p>
                  </a:txBody>
                  <a:tcPr marL="44450" marR="44450" marT="0" marB="0"/>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36</a:t>
            </a:fld>
            <a:endParaRPr lang="en-GB" noProof="0"/>
          </a:p>
        </p:txBody>
      </p:sp>
      <p:sp>
        <p:nvSpPr>
          <p:cNvPr id="3" name="TextBox 2"/>
          <p:cNvSpPr txBox="1"/>
          <p:nvPr/>
        </p:nvSpPr>
        <p:spPr>
          <a:xfrm>
            <a:off x="611560" y="4941168"/>
            <a:ext cx="7848872" cy="646331"/>
          </a:xfrm>
          <a:prstGeom prst="rect">
            <a:avLst/>
          </a:prstGeom>
          <a:noFill/>
        </p:spPr>
        <p:txBody>
          <a:bodyPr wrap="square" rtlCol="0">
            <a:spAutoFit/>
          </a:bodyPr>
          <a:lstStyle/>
          <a:p>
            <a:r>
              <a:rPr lang="en-GB" sz="3600" dirty="0" smtClean="0"/>
              <a:t>Is anything else missing?</a:t>
            </a:r>
            <a:endParaRPr lang="en-GB" sz="3600" dirty="0"/>
          </a:p>
        </p:txBody>
      </p:sp>
    </p:spTree>
    <p:extLst>
      <p:ext uri="{BB962C8B-B14F-4D97-AF65-F5344CB8AC3E}">
        <p14:creationId xmlns:p14="http://schemas.microsoft.com/office/powerpoint/2010/main" val="2977970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Instrument Performance</a:t>
            </a:r>
            <a:endParaRPr lang="en-GB" dirty="0"/>
          </a:p>
        </p:txBody>
      </p:sp>
      <p:sp>
        <p:nvSpPr>
          <p:cNvPr id="3" name="Subtitle 2"/>
          <p:cNvSpPr>
            <a:spLocks noGrp="1"/>
          </p:cNvSpPr>
          <p:nvPr>
            <p:ph type="subTitle" idx="1"/>
          </p:nvPr>
        </p:nvSpPr>
        <p:spPr/>
        <p:txBody>
          <a:bodyPr/>
          <a:lstStyle/>
          <a:p>
            <a:r>
              <a:rPr lang="en-GB" dirty="0" smtClean="0">
                <a:solidFill>
                  <a:schemeClr val="bg1"/>
                </a:solidFill>
              </a:rPr>
              <a:t>Tom Arnold</a:t>
            </a:r>
          </a:p>
          <a:p>
            <a:r>
              <a:rPr lang="en-GB" dirty="0" smtClean="0">
                <a:solidFill>
                  <a:schemeClr val="bg1"/>
                </a:solidFill>
              </a:rPr>
              <a:t>FREIA Instrument Scientist</a:t>
            </a:r>
            <a:endParaRPr lang="en-GB" dirty="0">
              <a:solidFill>
                <a:schemeClr val="bg1"/>
              </a:solidFill>
            </a:endParaRPr>
          </a:p>
        </p:txBody>
      </p:sp>
    </p:spTree>
    <p:extLst>
      <p:ext uri="{BB962C8B-B14F-4D97-AF65-F5344CB8AC3E}">
        <p14:creationId xmlns:p14="http://schemas.microsoft.com/office/powerpoint/2010/main" val="13446139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Performance</a:t>
            </a:r>
            <a:endParaRPr lang="en-GB" dirty="0"/>
          </a:p>
        </p:txBody>
      </p:sp>
      <p:sp>
        <p:nvSpPr>
          <p:cNvPr id="3" name="Content Placeholder 2"/>
          <p:cNvSpPr>
            <a:spLocks noGrp="1"/>
          </p:cNvSpPr>
          <p:nvPr>
            <p:ph idx="1"/>
          </p:nvPr>
        </p:nvSpPr>
        <p:spPr/>
        <p:txBody>
          <a:bodyPr>
            <a:normAutofit lnSpcReduction="10000"/>
          </a:bodyPr>
          <a:lstStyle/>
          <a:p>
            <a:r>
              <a:rPr lang="en-GB" dirty="0" smtClean="0"/>
              <a:t>Caveats </a:t>
            </a:r>
          </a:p>
          <a:p>
            <a:pPr lvl="1"/>
            <a:r>
              <a:rPr lang="en-GB" dirty="0" smtClean="0"/>
              <a:t>Andrew Jackson has combined Hanna </a:t>
            </a:r>
            <a:r>
              <a:rPr lang="en-GB" dirty="0" err="1" smtClean="0"/>
              <a:t>Wacklin</a:t>
            </a:r>
            <a:r>
              <a:rPr lang="en-GB" dirty="0" smtClean="0"/>
              <a:t>-Knecht’s models for the guide and choppers to obtain a model for the whole instrument.</a:t>
            </a:r>
          </a:p>
          <a:p>
            <a:pPr lvl="1"/>
            <a:r>
              <a:rPr lang="en-GB" dirty="0" smtClean="0"/>
              <a:t>The new simulations account for modified chopper positions defined by space constraints in the bunker</a:t>
            </a:r>
          </a:p>
          <a:p>
            <a:pPr lvl="1"/>
            <a:r>
              <a:rPr lang="en-GB" dirty="0" smtClean="0"/>
              <a:t>But they were done with chopper gaps optimised for the previous chopper positions</a:t>
            </a:r>
          </a:p>
          <a:p>
            <a:pPr lvl="1"/>
            <a:r>
              <a:rPr lang="en-GB" dirty="0" smtClean="0"/>
              <a:t>This means the TOF separation is not perfect</a:t>
            </a:r>
          </a:p>
          <a:p>
            <a:pPr lvl="1"/>
            <a:r>
              <a:rPr lang="en-GB" dirty="0" smtClean="0"/>
              <a:t>There wasn’t time to check all variations such as pulse-skipping or cross-frame contamination</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38</a:t>
            </a:fld>
            <a:endParaRPr lang="en-GB" noProof="0"/>
          </a:p>
        </p:txBody>
      </p:sp>
    </p:spTree>
    <p:extLst>
      <p:ext uri="{BB962C8B-B14F-4D97-AF65-F5344CB8AC3E}">
        <p14:creationId xmlns:p14="http://schemas.microsoft.com/office/powerpoint/2010/main" val="862996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417638"/>
            <a:ext cx="5085184" cy="5085184"/>
          </a:xfrm>
          <a:prstGeom prst="rect">
            <a:avLst/>
          </a:prstGeom>
        </p:spPr>
      </p:pic>
      <p:pic>
        <p:nvPicPr>
          <p:cNvPr id="10" name="Picture 9"/>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291265" y="1916833"/>
            <a:ext cx="3891097" cy="4122204"/>
          </a:xfrm>
          <a:prstGeom prst="rect">
            <a:avLst/>
          </a:prstGeom>
        </p:spPr>
      </p:pic>
      <p:sp>
        <p:nvSpPr>
          <p:cNvPr id="2" name="Title 1"/>
          <p:cNvSpPr>
            <a:spLocks noGrp="1"/>
          </p:cNvSpPr>
          <p:nvPr>
            <p:ph type="title"/>
          </p:nvPr>
        </p:nvSpPr>
        <p:spPr/>
        <p:txBody>
          <a:bodyPr/>
          <a:lstStyle/>
          <a:p>
            <a:r>
              <a:rPr lang="en-GB" dirty="0" smtClean="0"/>
              <a:t>Instrument Performance</a:t>
            </a:r>
            <a:br>
              <a:rPr lang="en-GB" dirty="0" smtClean="0"/>
            </a:br>
            <a:r>
              <a:rPr lang="en-GB" dirty="0" smtClean="0"/>
              <a:t>Flux on sample</a:t>
            </a:r>
            <a:endParaRPr lang="en-GB" dirty="0"/>
          </a:p>
        </p:txBody>
      </p:sp>
      <p:pic>
        <p:nvPicPr>
          <p:cNvPr id="6" name="Content Placeholder 5"/>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r="50633"/>
          <a:stretch/>
        </p:blipFill>
        <p:spPr>
          <a:xfrm>
            <a:off x="683568" y="1305793"/>
            <a:ext cx="2808312" cy="2844316"/>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39</a:t>
            </a:fld>
            <a:endParaRPr lang="en-GB" noProof="0"/>
          </a:p>
        </p:txBody>
      </p:sp>
      <p:pic>
        <p:nvPicPr>
          <p:cNvPr id="8" name="Content Placeholder 5"/>
          <p:cNvPicPr>
            <a:picLocks noGrp="1" noChangeAspect="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590" y="2060848"/>
            <a:ext cx="5400600" cy="3168352"/>
          </a:xfrm>
        </p:spPr>
      </p:pic>
      <p:pic>
        <p:nvPicPr>
          <p:cNvPr id="9"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48101"/>
          <a:stretch/>
        </p:blipFill>
        <p:spPr>
          <a:xfrm>
            <a:off x="971600" y="4013684"/>
            <a:ext cx="2952328" cy="2844316"/>
          </a:xfrm>
          <a:prstGeom prst="rect">
            <a:avLst/>
          </a:prstGeom>
        </p:spPr>
      </p:pic>
    </p:spTree>
    <p:extLst>
      <p:ext uri="{BB962C8B-B14F-4D97-AF65-F5344CB8AC3E}">
        <p14:creationId xmlns:p14="http://schemas.microsoft.com/office/powerpoint/2010/main" val="27957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Concept of Operations</a:t>
            </a:r>
            <a:endParaRPr lang="en-GB" dirty="0"/>
          </a:p>
        </p:txBody>
      </p:sp>
      <p:sp>
        <p:nvSpPr>
          <p:cNvPr id="3" name="Subtitle 2"/>
          <p:cNvSpPr>
            <a:spLocks noGrp="1"/>
          </p:cNvSpPr>
          <p:nvPr>
            <p:ph type="subTitle" idx="1"/>
          </p:nvPr>
        </p:nvSpPr>
        <p:spPr/>
        <p:txBody>
          <a:bodyPr/>
          <a:lstStyle/>
          <a:p>
            <a:r>
              <a:rPr lang="en-GB" dirty="0" smtClean="0">
                <a:solidFill>
                  <a:schemeClr val="bg1"/>
                </a:solidFill>
              </a:rPr>
              <a:t>Tom Arnold</a:t>
            </a:r>
          </a:p>
          <a:p>
            <a:r>
              <a:rPr lang="en-GB" dirty="0" smtClean="0">
                <a:solidFill>
                  <a:schemeClr val="bg1"/>
                </a:solidFill>
              </a:rPr>
              <a:t>FREIA Instrument Scientist</a:t>
            </a:r>
            <a:endParaRPr lang="en-GB" dirty="0">
              <a:solidFill>
                <a:schemeClr val="bg1"/>
              </a:solidFill>
            </a:endParaRPr>
          </a:p>
        </p:txBody>
      </p:sp>
    </p:spTree>
    <p:extLst>
      <p:ext uri="{BB962C8B-B14F-4D97-AF65-F5344CB8AC3E}">
        <p14:creationId xmlns:p14="http://schemas.microsoft.com/office/powerpoint/2010/main" val="15973035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Performance</a:t>
            </a:r>
            <a:br>
              <a:rPr lang="en-GB" dirty="0" smtClean="0"/>
            </a:br>
            <a:r>
              <a:rPr lang="en-GB" dirty="0" smtClean="0"/>
              <a:t>WFM: TOF resolution</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40</a:t>
            </a:fld>
            <a:endParaRPr lang="en-GB" noProof="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05781"/>
            <a:ext cx="8229600" cy="4114800"/>
          </a:xfrm>
        </p:spPr>
      </p:pic>
    </p:spTree>
    <p:extLst>
      <p:ext uri="{BB962C8B-B14F-4D97-AF65-F5344CB8AC3E}">
        <p14:creationId xmlns:p14="http://schemas.microsoft.com/office/powerpoint/2010/main" val="12070916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Performance</a:t>
            </a:r>
            <a:br>
              <a:rPr lang="en-GB" dirty="0" smtClean="0"/>
            </a:br>
            <a:r>
              <a:rPr lang="en-GB" dirty="0" smtClean="0"/>
              <a:t>WFM: Wavelength coverage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41</a:t>
            </a:fld>
            <a:endParaRPr lang="en-GB" noProof="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05781"/>
            <a:ext cx="8229600" cy="4114800"/>
          </a:xfrm>
        </p:spPr>
      </p:pic>
    </p:spTree>
    <p:extLst>
      <p:ext uri="{BB962C8B-B14F-4D97-AF65-F5344CB8AC3E}">
        <p14:creationId xmlns:p14="http://schemas.microsoft.com/office/powerpoint/2010/main" val="1681703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Performance</a:t>
            </a:r>
            <a:br>
              <a:rPr lang="en-GB" dirty="0" smtClean="0"/>
            </a:br>
            <a:r>
              <a:rPr lang="en-GB" dirty="0" smtClean="0"/>
              <a:t>Wavelength/TOF Resolution</a:t>
            </a:r>
            <a:endParaRPr lang="en-GB" dirty="0"/>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05781"/>
            <a:ext cx="8229600" cy="4114800"/>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42</a:t>
            </a:fld>
            <a:endParaRPr lang="en-GB" noProof="0"/>
          </a:p>
        </p:txBody>
      </p:sp>
    </p:spTree>
    <p:extLst>
      <p:ext uri="{BB962C8B-B14F-4D97-AF65-F5344CB8AC3E}">
        <p14:creationId xmlns:p14="http://schemas.microsoft.com/office/powerpoint/2010/main" val="1088051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Performance</a:t>
            </a:r>
            <a:br>
              <a:rPr lang="en-GB" dirty="0" smtClean="0"/>
            </a:br>
            <a:r>
              <a:rPr lang="en-GB" dirty="0" smtClean="0"/>
              <a:t>Angle of incidence vs position on sample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43</a:t>
            </a:fld>
            <a:endParaRPr lang="en-GB" noProof="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05781"/>
            <a:ext cx="8229600" cy="4114800"/>
          </a:xfrm>
        </p:spPr>
      </p:pic>
    </p:spTree>
    <p:extLst>
      <p:ext uri="{BB962C8B-B14F-4D97-AF65-F5344CB8AC3E}">
        <p14:creationId xmlns:p14="http://schemas.microsoft.com/office/powerpoint/2010/main" val="11665660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Performance</a:t>
            </a:r>
            <a:br>
              <a:rPr lang="en-GB" dirty="0" smtClean="0"/>
            </a:br>
            <a:r>
              <a:rPr lang="en-GB" dirty="0" smtClean="0"/>
              <a:t>Wavelength transmission vs angle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44</a:t>
            </a:fld>
            <a:endParaRPr lang="en-GB" noProof="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05781"/>
            <a:ext cx="8229600" cy="4114800"/>
          </a:xfrm>
        </p:spPr>
      </p:pic>
    </p:spTree>
    <p:extLst>
      <p:ext uri="{BB962C8B-B14F-4D97-AF65-F5344CB8AC3E}">
        <p14:creationId xmlns:p14="http://schemas.microsoft.com/office/powerpoint/2010/main" val="1560771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Performance</a:t>
            </a:r>
            <a:br>
              <a:rPr lang="en-GB" dirty="0" smtClean="0"/>
            </a:br>
            <a:r>
              <a:rPr lang="en-GB" dirty="0" smtClean="0"/>
              <a:t>Flux distribution over sample surface</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45</a:t>
            </a:fld>
            <a:endParaRPr lang="en-GB" noProof="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568" y="1700808"/>
            <a:ext cx="10225136" cy="4176464"/>
          </a:xfrm>
        </p:spPr>
      </p:pic>
    </p:spTree>
    <p:extLst>
      <p:ext uri="{BB962C8B-B14F-4D97-AF65-F5344CB8AC3E}">
        <p14:creationId xmlns:p14="http://schemas.microsoft.com/office/powerpoint/2010/main" val="2097052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Performance</a:t>
            </a:r>
            <a:br>
              <a:rPr lang="en-GB" dirty="0" smtClean="0"/>
            </a:br>
            <a:r>
              <a:rPr lang="en-GB" dirty="0" smtClean="0"/>
              <a:t>Flux at guide exit</a:t>
            </a:r>
            <a:endParaRPr lang="en-GB"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58035" y="1052736"/>
            <a:ext cx="6827930" cy="4551953"/>
          </a:xfrm>
        </p:spPr>
      </p:pic>
      <p:sp>
        <p:nvSpPr>
          <p:cNvPr id="7" name="Content Placeholder 6"/>
          <p:cNvSpPr>
            <a:spLocks noGrp="1"/>
          </p:cNvSpPr>
          <p:nvPr>
            <p:ph sz="half" idx="2"/>
          </p:nvPr>
        </p:nvSpPr>
        <p:spPr>
          <a:xfrm>
            <a:off x="457200" y="5450767"/>
            <a:ext cx="2880320" cy="988219"/>
          </a:xfrm>
        </p:spPr>
        <p:txBody>
          <a:bodyPr>
            <a:normAutofit/>
          </a:bodyPr>
          <a:lstStyle/>
          <a:p>
            <a:pPr marL="0" indent="0">
              <a:buNone/>
            </a:pPr>
            <a:r>
              <a:rPr lang="en-GB" dirty="0" smtClean="0"/>
              <a:t>Shielding Calculations:  </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46</a:t>
            </a:fld>
            <a:endParaRPr lang="en-GB" noProof="0"/>
          </a:p>
        </p:txBody>
      </p:sp>
      <p:pic>
        <p:nvPicPr>
          <p:cNvPr id="8" name="Picture 7"/>
          <p:cNvPicPr>
            <a:picLocks noChangeAspect="1"/>
          </p:cNvPicPr>
          <p:nvPr/>
        </p:nvPicPr>
        <p:blipFill>
          <a:blip r:embed="rId3"/>
          <a:stretch>
            <a:fillRect/>
          </a:stretch>
        </p:blipFill>
        <p:spPr>
          <a:xfrm>
            <a:off x="2575845" y="5144668"/>
            <a:ext cx="6551712" cy="1600418"/>
          </a:xfrm>
          <a:prstGeom prst="rect">
            <a:avLst/>
          </a:prstGeom>
        </p:spPr>
      </p:pic>
    </p:spTree>
    <p:extLst>
      <p:ext uri="{BB962C8B-B14F-4D97-AF65-F5344CB8AC3E}">
        <p14:creationId xmlns:p14="http://schemas.microsoft.com/office/powerpoint/2010/main" val="11792867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Justification of Chopper design</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47</a:t>
            </a:fld>
            <a:endParaRPr lang="en-GB" noProof="0"/>
          </a:p>
        </p:txBody>
      </p:sp>
      <p:pic>
        <p:nvPicPr>
          <p:cNvPr id="6" name="Picture 5"/>
          <p:cNvPicPr>
            <a:picLocks noChangeAspect="1"/>
          </p:cNvPicPr>
          <p:nvPr/>
        </p:nvPicPr>
        <p:blipFill rotWithShape="1">
          <a:blip r:embed="rId2"/>
          <a:srcRect t="4473"/>
          <a:stretch/>
        </p:blipFill>
        <p:spPr>
          <a:xfrm>
            <a:off x="0" y="3068960"/>
            <a:ext cx="9144000" cy="3789040"/>
          </a:xfrm>
          <a:prstGeom prst="rect">
            <a:avLst/>
          </a:prstGeom>
        </p:spPr>
      </p:pic>
      <p:sp>
        <p:nvSpPr>
          <p:cNvPr id="3" name="Content Placeholder 2"/>
          <p:cNvSpPr>
            <a:spLocks noGrp="1"/>
          </p:cNvSpPr>
          <p:nvPr>
            <p:ph idx="1"/>
          </p:nvPr>
        </p:nvSpPr>
        <p:spPr>
          <a:xfrm>
            <a:off x="457200" y="1600200"/>
            <a:ext cx="8229600" cy="4925144"/>
          </a:xfrm>
        </p:spPr>
        <p:txBody>
          <a:bodyPr>
            <a:normAutofit fontScale="85000" lnSpcReduction="10000"/>
          </a:bodyPr>
          <a:lstStyle/>
          <a:p>
            <a:r>
              <a:rPr lang="en-GB" dirty="0" smtClean="0"/>
              <a:t>Contamination is predominantly short wavelengths from the </a:t>
            </a:r>
            <a:r>
              <a:rPr lang="en-GB" u="sng" dirty="0" smtClean="0"/>
              <a:t>tail of the pulse</a:t>
            </a:r>
          </a:p>
          <a:p>
            <a:r>
              <a:rPr lang="en-GB" dirty="0" smtClean="0"/>
              <a:t>This is not apparent from TOF diagram using ideal chopper gaps </a:t>
            </a:r>
            <a:r>
              <a:rPr lang="mr-IN" dirty="0" smtClean="0"/>
              <a:t>–</a:t>
            </a:r>
            <a:r>
              <a:rPr lang="en-GB" dirty="0" smtClean="0"/>
              <a:t> simulation with optimised gaps to confirm details</a:t>
            </a:r>
          </a:p>
          <a:p>
            <a:endParaRPr lang="en-GB" dirty="0"/>
          </a:p>
          <a:p>
            <a:endParaRPr lang="en-GB" dirty="0" smtClean="0"/>
          </a:p>
          <a:p>
            <a:endParaRPr lang="en-GB" dirty="0" smtClean="0"/>
          </a:p>
          <a:p>
            <a:endParaRPr lang="en-GB" dirty="0"/>
          </a:p>
          <a:p>
            <a:endParaRPr lang="en-GB" dirty="0" smtClean="0"/>
          </a:p>
          <a:p>
            <a:endParaRPr lang="en-GB" dirty="0"/>
          </a:p>
          <a:p>
            <a:pPr lvl="7"/>
            <a:r>
              <a:rPr lang="en-GB" sz="2600" dirty="0"/>
              <a:t>S</a:t>
            </a:r>
            <a:r>
              <a:rPr lang="en-GB" sz="2600" dirty="0" smtClean="0"/>
              <a:t>imulation shows that this number of choppers is required in order to avoid wavelength band contamination</a:t>
            </a:r>
            <a:endParaRPr lang="en-GB" sz="2600" dirty="0"/>
          </a:p>
        </p:txBody>
      </p:sp>
    </p:spTree>
    <p:extLst>
      <p:ext uri="{BB962C8B-B14F-4D97-AF65-F5344CB8AC3E}">
        <p14:creationId xmlns:p14="http://schemas.microsoft.com/office/powerpoint/2010/main" val="1776218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Frame contamination</a:t>
            </a:r>
            <a:endParaRPr lang="en-GB" dirty="0"/>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43881"/>
            <a:ext cx="4038600" cy="4038600"/>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43881"/>
            <a:ext cx="4038600" cy="4038600"/>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48</a:t>
            </a:fld>
            <a:endParaRPr lang="en-GB" noProof="0"/>
          </a:p>
        </p:txBody>
      </p:sp>
    </p:spTree>
    <p:extLst>
      <p:ext uri="{BB962C8B-B14F-4D97-AF65-F5344CB8AC3E}">
        <p14:creationId xmlns:p14="http://schemas.microsoft.com/office/powerpoint/2010/main" val="15783701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5" name="Slide Number Placeholder 4"/>
          <p:cNvSpPr>
            <a:spLocks noGrp="1"/>
          </p:cNvSpPr>
          <p:nvPr>
            <p:ph type="sldNum" sz="quarter" idx="12"/>
          </p:nvPr>
        </p:nvSpPr>
        <p:spPr/>
        <p:txBody>
          <a:bodyPr/>
          <a:lstStyle/>
          <a:p>
            <a:fld id="{551115BC-487E-4422-894C-CB7CD3E79223}" type="slidenum">
              <a:rPr lang="en-GB" noProof="0" smtClean="0"/>
              <a:t>49</a:t>
            </a:fld>
            <a:endParaRPr lang="en-GB" noProof="0"/>
          </a:p>
        </p:txBody>
      </p:sp>
      <p:pic>
        <p:nvPicPr>
          <p:cNvPr id="10" name="Picture 9"/>
          <p:cNvPicPr>
            <a:picLocks noChangeAspect="1"/>
          </p:cNvPicPr>
          <p:nvPr/>
        </p:nvPicPr>
        <p:blipFill>
          <a:blip r:embed="rId2"/>
          <a:stretch>
            <a:fillRect/>
          </a:stretch>
        </p:blipFill>
        <p:spPr>
          <a:xfrm>
            <a:off x="0" y="2144"/>
            <a:ext cx="9144000" cy="6853711"/>
          </a:xfrm>
          <a:prstGeom prst="rect">
            <a:avLst/>
          </a:prstGeom>
        </p:spPr>
      </p:pic>
    </p:spTree>
    <p:extLst>
      <p:ext uri="{BB962C8B-B14F-4D97-AF65-F5344CB8AC3E}">
        <p14:creationId xmlns:p14="http://schemas.microsoft.com/office/powerpoint/2010/main" val="1948346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ight Arrow 35"/>
          <p:cNvSpPr/>
          <p:nvPr/>
        </p:nvSpPr>
        <p:spPr>
          <a:xfrm rot="-3240000">
            <a:off x="1256285" y="5354404"/>
            <a:ext cx="1584872"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4320000">
            <a:off x="1733124" y="5558195"/>
            <a:ext cx="1446653"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2160000">
            <a:off x="1194053" y="4905426"/>
            <a:ext cx="1302494"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080000">
            <a:off x="1189815" y="4461568"/>
            <a:ext cx="1106256"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4320000">
            <a:off x="1978642" y="2442033"/>
            <a:ext cx="1305736"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2160000">
            <a:off x="1408480" y="3090536"/>
            <a:ext cx="1106256"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3240000">
            <a:off x="1691372" y="2754015"/>
            <a:ext cx="1106256"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1080000">
            <a:off x="1161005" y="3492250"/>
            <a:ext cx="1106256"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a:off x="1122594" y="4019664"/>
            <a:ext cx="1106256"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0"/>
          <p:cNvSpPr/>
          <p:nvPr/>
        </p:nvSpPr>
        <p:spPr>
          <a:xfrm rot="5400000">
            <a:off x="2492855" y="2378587"/>
            <a:ext cx="1192853"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p:cNvSpPr/>
          <p:nvPr/>
        </p:nvSpPr>
        <p:spPr>
          <a:xfrm rot="16200000">
            <a:off x="2431027" y="5628993"/>
            <a:ext cx="1312171"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FREIA Science Case </a:t>
            </a:r>
            <a:br>
              <a:rPr lang="en-US" dirty="0" smtClean="0"/>
            </a:br>
            <a:r>
              <a:rPr lang="en-US" dirty="0" smtClean="0"/>
              <a:t>and derived requirements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5</a:t>
            </a:fld>
            <a:endParaRPr lang="sv-SE" dirty="0">
              <a:solidFill>
                <a:prstClr val="black">
                  <a:tint val="75000"/>
                </a:prstClr>
              </a:solidFill>
            </a:endParaRPr>
          </a:p>
        </p:txBody>
      </p:sp>
      <p:grpSp>
        <p:nvGrpSpPr>
          <p:cNvPr id="30" name="Group 29"/>
          <p:cNvGrpSpPr/>
          <p:nvPr/>
        </p:nvGrpSpPr>
        <p:grpSpPr>
          <a:xfrm>
            <a:off x="3429233" y="5042787"/>
            <a:ext cx="2684554" cy="1633651"/>
            <a:chOff x="3429233" y="5042787"/>
            <a:chExt cx="2684554" cy="1633651"/>
          </a:xfrm>
        </p:grpSpPr>
        <p:sp>
          <p:nvSpPr>
            <p:cNvPr id="53" name="Right Arrow 52"/>
            <p:cNvSpPr/>
            <p:nvPr/>
          </p:nvSpPr>
          <p:spPr>
            <a:xfrm rot="4320000" flipH="1" flipV="1">
              <a:off x="2902443" y="5569577"/>
              <a:ext cx="1305736" cy="252155"/>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rot="16200000">
              <a:off x="4576962" y="5139614"/>
              <a:ext cx="572659" cy="2500990"/>
              <a:chOff x="5303631" y="3638544"/>
              <a:chExt cx="572659" cy="2500990"/>
            </a:xfrm>
          </p:grpSpPr>
          <p:sp>
            <p:nvSpPr>
              <p:cNvPr id="27" name="Freeform 26"/>
              <p:cNvSpPr/>
              <p:nvPr/>
            </p:nvSpPr>
            <p:spPr>
              <a:xfrm>
                <a:off x="5303631" y="3638544"/>
                <a:ext cx="534908" cy="2014401"/>
              </a:xfrm>
              <a:custGeom>
                <a:avLst/>
                <a:gdLst>
                  <a:gd name="connsiteX0" fmla="*/ 0 w 1893565"/>
                  <a:gd name="connsiteY0" fmla="*/ 63445 h 634445"/>
                  <a:gd name="connsiteX1" fmla="*/ 63445 w 1893565"/>
                  <a:gd name="connsiteY1" fmla="*/ 0 h 634445"/>
                  <a:gd name="connsiteX2" fmla="*/ 1830121 w 1893565"/>
                  <a:gd name="connsiteY2" fmla="*/ 0 h 634445"/>
                  <a:gd name="connsiteX3" fmla="*/ 1893566 w 1893565"/>
                  <a:gd name="connsiteY3" fmla="*/ 63445 h 634445"/>
                  <a:gd name="connsiteX4" fmla="*/ 1893565 w 1893565"/>
                  <a:gd name="connsiteY4" fmla="*/ 571001 h 634445"/>
                  <a:gd name="connsiteX5" fmla="*/ 1830120 w 1893565"/>
                  <a:gd name="connsiteY5" fmla="*/ 634446 h 634445"/>
                  <a:gd name="connsiteX6" fmla="*/ 63445 w 1893565"/>
                  <a:gd name="connsiteY6" fmla="*/ 634445 h 634445"/>
                  <a:gd name="connsiteX7" fmla="*/ 0 w 1893565"/>
                  <a:gd name="connsiteY7" fmla="*/ 571000 h 634445"/>
                  <a:gd name="connsiteX8" fmla="*/ 0 w 1893565"/>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565" h="634445">
                    <a:moveTo>
                      <a:pt x="0" y="63445"/>
                    </a:moveTo>
                    <a:cubicBezTo>
                      <a:pt x="0" y="28405"/>
                      <a:pt x="28405" y="0"/>
                      <a:pt x="63445" y="0"/>
                    </a:cubicBezTo>
                    <a:lnTo>
                      <a:pt x="1830121" y="0"/>
                    </a:lnTo>
                    <a:cubicBezTo>
                      <a:pt x="1865161" y="0"/>
                      <a:pt x="1893566" y="28405"/>
                      <a:pt x="1893566" y="63445"/>
                    </a:cubicBezTo>
                    <a:cubicBezTo>
                      <a:pt x="1893566" y="232630"/>
                      <a:pt x="1893565" y="401816"/>
                      <a:pt x="1893565" y="571001"/>
                    </a:cubicBezTo>
                    <a:cubicBezTo>
                      <a:pt x="1893565" y="606041"/>
                      <a:pt x="1865160" y="634446"/>
                      <a:pt x="1830120" y="634446"/>
                    </a:cubicBezTo>
                    <a:lnTo>
                      <a:pt x="63445" y="634445"/>
                    </a:lnTo>
                    <a:cubicBezTo>
                      <a:pt x="28405" y="634445"/>
                      <a:pt x="0" y="606040"/>
                      <a:pt x="0" y="571000"/>
                    </a:cubicBezTo>
                    <a:lnTo>
                      <a:pt x="0" y="63445"/>
                    </a:lnTo>
                    <a:close/>
                  </a:path>
                </a:pathLst>
              </a:cu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Magnetism &amp;</a:t>
                </a:r>
              </a:p>
              <a:p>
                <a:pPr lvl="0" algn="ctr" defTabSz="622300" rtl="0">
                  <a:lnSpc>
                    <a:spcPct val="90000"/>
                  </a:lnSpc>
                  <a:spcBef>
                    <a:spcPct val="0"/>
                  </a:spcBef>
                  <a:spcAft>
                    <a:spcPct val="35000"/>
                  </a:spcAft>
                </a:pPr>
                <a:r>
                  <a:rPr lang="en-GB" sz="1400" b="0" kern="1200" dirty="0" smtClean="0"/>
                  <a:t>electronic phenomena</a:t>
                </a:r>
                <a:endParaRPr lang="en-GB" sz="1400" b="0" kern="1200" dirty="0"/>
              </a:p>
            </p:txBody>
          </p:sp>
          <p:sp>
            <p:nvSpPr>
              <p:cNvPr id="33" name="TextBox 32"/>
              <p:cNvSpPr txBox="1"/>
              <p:nvPr/>
            </p:nvSpPr>
            <p:spPr>
              <a:xfrm>
                <a:off x="5414625" y="5293771"/>
                <a:ext cx="461665" cy="845763"/>
              </a:xfrm>
              <a:prstGeom prst="rect">
                <a:avLst/>
              </a:prstGeom>
              <a:noFill/>
            </p:spPr>
            <p:txBody>
              <a:bodyPr vert="vert" wrap="square" rtlCol="0">
                <a:spAutoFit/>
              </a:bodyPr>
              <a:lstStyle/>
              <a:p>
                <a:r>
                  <a:rPr lang="en-US" dirty="0" smtClean="0">
                    <a:solidFill>
                      <a:srgbClr val="FF0000"/>
                    </a:solidFill>
                  </a:rPr>
                  <a:t>ESTIA</a:t>
                </a:r>
                <a:endParaRPr lang="en-US" dirty="0">
                  <a:solidFill>
                    <a:srgbClr val="FF0000"/>
                  </a:solidFill>
                </a:endParaRPr>
              </a:p>
            </p:txBody>
          </p:sp>
        </p:grpSp>
      </p:grpSp>
      <p:sp>
        <p:nvSpPr>
          <p:cNvPr id="34" name="TextBox 33"/>
          <p:cNvSpPr txBox="1"/>
          <p:nvPr/>
        </p:nvSpPr>
        <p:spPr>
          <a:xfrm>
            <a:off x="4619997" y="1757761"/>
            <a:ext cx="3903657" cy="954075"/>
          </a:xfrm>
          <a:prstGeom prst="rect">
            <a:avLst/>
          </a:prstGeom>
          <a:noFill/>
        </p:spPr>
        <p:txBody>
          <a:bodyPr wrap="square" lIns="91407" tIns="45704" rIns="91407" bIns="45704" rtlCol="0">
            <a:spAutoFit/>
          </a:bodyPr>
          <a:lstStyle/>
          <a:p>
            <a:r>
              <a:rPr lang="en-US" sz="2800" dirty="0" smtClean="0">
                <a:latin typeface="TitilliumText22L 400 wt"/>
                <a:cs typeface="TitilliumText22L 400 wt"/>
              </a:rPr>
              <a:t>Science case </a:t>
            </a:r>
            <a:r>
              <a:rPr lang="en-US" sz="2800" smtClean="0">
                <a:latin typeface="TitilliumText22L 400 wt"/>
                <a:cs typeface="TitilliumText22L 400 wt"/>
              </a:rPr>
              <a:t>from Instrument Proposal</a:t>
            </a:r>
            <a:endParaRPr lang="en-US" sz="2800" dirty="0">
              <a:latin typeface="TitilliumText22L 400 wt"/>
              <a:cs typeface="TitilliumText22L 400 wt"/>
            </a:endParaRPr>
          </a:p>
        </p:txBody>
      </p:sp>
      <p:sp>
        <p:nvSpPr>
          <p:cNvPr id="7" name="Freeform 6"/>
          <p:cNvSpPr/>
          <p:nvPr/>
        </p:nvSpPr>
        <p:spPr>
          <a:xfrm rot="16200000">
            <a:off x="1731479" y="1193846"/>
            <a:ext cx="544895" cy="1127830"/>
          </a:xfrm>
          <a:custGeom>
            <a:avLst/>
            <a:gdLst>
              <a:gd name="connsiteX0" fmla="*/ 0 w 1099889"/>
              <a:gd name="connsiteY0" fmla="*/ 63445 h 634445"/>
              <a:gd name="connsiteX1" fmla="*/ 63445 w 1099889"/>
              <a:gd name="connsiteY1" fmla="*/ 0 h 634445"/>
              <a:gd name="connsiteX2" fmla="*/ 1036445 w 1099889"/>
              <a:gd name="connsiteY2" fmla="*/ 0 h 634445"/>
              <a:gd name="connsiteX3" fmla="*/ 1099890 w 1099889"/>
              <a:gd name="connsiteY3" fmla="*/ 63445 h 634445"/>
              <a:gd name="connsiteX4" fmla="*/ 1099889 w 1099889"/>
              <a:gd name="connsiteY4" fmla="*/ 571001 h 634445"/>
              <a:gd name="connsiteX5" fmla="*/ 1036444 w 1099889"/>
              <a:gd name="connsiteY5" fmla="*/ 634446 h 634445"/>
              <a:gd name="connsiteX6" fmla="*/ 63445 w 1099889"/>
              <a:gd name="connsiteY6" fmla="*/ 634445 h 634445"/>
              <a:gd name="connsiteX7" fmla="*/ 0 w 1099889"/>
              <a:gd name="connsiteY7" fmla="*/ 571000 h 634445"/>
              <a:gd name="connsiteX8" fmla="*/ 0 w 1099889"/>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889" h="634445">
                <a:moveTo>
                  <a:pt x="0" y="63445"/>
                </a:moveTo>
                <a:cubicBezTo>
                  <a:pt x="0" y="28405"/>
                  <a:pt x="28405" y="0"/>
                  <a:pt x="63445" y="0"/>
                </a:cubicBezTo>
                <a:lnTo>
                  <a:pt x="1036445" y="0"/>
                </a:lnTo>
                <a:cubicBezTo>
                  <a:pt x="1071485" y="0"/>
                  <a:pt x="1099890" y="28405"/>
                  <a:pt x="1099890" y="63445"/>
                </a:cubicBezTo>
                <a:cubicBezTo>
                  <a:pt x="1099890" y="232630"/>
                  <a:pt x="1099889" y="401816"/>
                  <a:pt x="1099889" y="571001"/>
                </a:cubicBezTo>
                <a:cubicBezTo>
                  <a:pt x="1099889" y="606041"/>
                  <a:pt x="1071484" y="634446"/>
                  <a:pt x="1036444"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Inorganic </a:t>
            </a:r>
            <a:r>
              <a:rPr lang="en-GB" sz="1400" b="0" kern="1200" dirty="0" err="1" smtClean="0"/>
              <a:t>templating</a:t>
            </a:r>
            <a:endParaRPr lang="en-GB" sz="1400" b="0" kern="1200" dirty="0"/>
          </a:p>
        </p:txBody>
      </p:sp>
      <p:sp>
        <p:nvSpPr>
          <p:cNvPr id="9" name="Freeform 8"/>
          <p:cNvSpPr/>
          <p:nvPr/>
        </p:nvSpPr>
        <p:spPr>
          <a:xfrm rot="16200000">
            <a:off x="2818213" y="5984882"/>
            <a:ext cx="485868" cy="928053"/>
          </a:xfrm>
          <a:custGeom>
            <a:avLst/>
            <a:gdLst>
              <a:gd name="connsiteX0" fmla="*/ 0 w 793056"/>
              <a:gd name="connsiteY0" fmla="*/ 63445 h 634445"/>
              <a:gd name="connsiteX1" fmla="*/ 63445 w 793056"/>
              <a:gd name="connsiteY1" fmla="*/ 0 h 634445"/>
              <a:gd name="connsiteX2" fmla="*/ 729612 w 793056"/>
              <a:gd name="connsiteY2" fmla="*/ 0 h 634445"/>
              <a:gd name="connsiteX3" fmla="*/ 793057 w 793056"/>
              <a:gd name="connsiteY3" fmla="*/ 63445 h 634445"/>
              <a:gd name="connsiteX4" fmla="*/ 793056 w 793056"/>
              <a:gd name="connsiteY4" fmla="*/ 571001 h 634445"/>
              <a:gd name="connsiteX5" fmla="*/ 729611 w 793056"/>
              <a:gd name="connsiteY5" fmla="*/ 634446 h 634445"/>
              <a:gd name="connsiteX6" fmla="*/ 63445 w 793056"/>
              <a:gd name="connsiteY6" fmla="*/ 634445 h 634445"/>
              <a:gd name="connsiteX7" fmla="*/ 0 w 793056"/>
              <a:gd name="connsiteY7" fmla="*/ 571000 h 634445"/>
              <a:gd name="connsiteX8" fmla="*/ 0 w 793056"/>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056" h="634445">
                <a:moveTo>
                  <a:pt x="0" y="63445"/>
                </a:moveTo>
                <a:cubicBezTo>
                  <a:pt x="0" y="28405"/>
                  <a:pt x="28405" y="0"/>
                  <a:pt x="63445" y="0"/>
                </a:cubicBezTo>
                <a:lnTo>
                  <a:pt x="729612" y="0"/>
                </a:lnTo>
                <a:cubicBezTo>
                  <a:pt x="764652" y="0"/>
                  <a:pt x="793057" y="28405"/>
                  <a:pt x="793057" y="63445"/>
                </a:cubicBezTo>
                <a:cubicBezTo>
                  <a:pt x="793057" y="232630"/>
                  <a:pt x="793056" y="401816"/>
                  <a:pt x="793056" y="571001"/>
                </a:cubicBezTo>
                <a:cubicBezTo>
                  <a:pt x="793056" y="606041"/>
                  <a:pt x="764651" y="634446"/>
                  <a:pt x="729611"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Drug delivery</a:t>
            </a:r>
            <a:endParaRPr lang="en-GB" sz="1400" b="0" kern="1200" dirty="0"/>
          </a:p>
        </p:txBody>
      </p:sp>
      <p:sp>
        <p:nvSpPr>
          <p:cNvPr id="11" name="Freeform 10"/>
          <p:cNvSpPr/>
          <p:nvPr/>
        </p:nvSpPr>
        <p:spPr>
          <a:xfrm rot="16200000">
            <a:off x="1776931" y="5970426"/>
            <a:ext cx="516204" cy="994660"/>
          </a:xfrm>
          <a:custGeom>
            <a:avLst/>
            <a:gdLst>
              <a:gd name="connsiteX0" fmla="*/ 0 w 1140883"/>
              <a:gd name="connsiteY0" fmla="*/ 63445 h 634445"/>
              <a:gd name="connsiteX1" fmla="*/ 63445 w 1140883"/>
              <a:gd name="connsiteY1" fmla="*/ 0 h 634445"/>
              <a:gd name="connsiteX2" fmla="*/ 1077439 w 1140883"/>
              <a:gd name="connsiteY2" fmla="*/ 0 h 634445"/>
              <a:gd name="connsiteX3" fmla="*/ 1140884 w 1140883"/>
              <a:gd name="connsiteY3" fmla="*/ 63445 h 634445"/>
              <a:gd name="connsiteX4" fmla="*/ 1140883 w 1140883"/>
              <a:gd name="connsiteY4" fmla="*/ 571001 h 634445"/>
              <a:gd name="connsiteX5" fmla="*/ 1077438 w 1140883"/>
              <a:gd name="connsiteY5" fmla="*/ 634446 h 634445"/>
              <a:gd name="connsiteX6" fmla="*/ 63445 w 1140883"/>
              <a:gd name="connsiteY6" fmla="*/ 634445 h 634445"/>
              <a:gd name="connsiteX7" fmla="*/ 0 w 1140883"/>
              <a:gd name="connsiteY7" fmla="*/ 571000 h 634445"/>
              <a:gd name="connsiteX8" fmla="*/ 0 w 1140883"/>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83" h="634445">
                <a:moveTo>
                  <a:pt x="0" y="63445"/>
                </a:moveTo>
                <a:cubicBezTo>
                  <a:pt x="0" y="28405"/>
                  <a:pt x="28405" y="0"/>
                  <a:pt x="63445" y="0"/>
                </a:cubicBezTo>
                <a:lnTo>
                  <a:pt x="1077439" y="0"/>
                </a:lnTo>
                <a:cubicBezTo>
                  <a:pt x="1112479" y="0"/>
                  <a:pt x="1140884" y="28405"/>
                  <a:pt x="1140884" y="63445"/>
                </a:cubicBezTo>
                <a:cubicBezTo>
                  <a:pt x="1140884" y="232630"/>
                  <a:pt x="1140883" y="401816"/>
                  <a:pt x="1140883" y="571001"/>
                </a:cubicBezTo>
                <a:cubicBezTo>
                  <a:pt x="1140883" y="606041"/>
                  <a:pt x="1112478" y="634446"/>
                  <a:pt x="1077438"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Surfactants &amp; Polymers</a:t>
            </a:r>
            <a:endParaRPr lang="en-GB" sz="1400" b="0" kern="1200" dirty="0"/>
          </a:p>
        </p:txBody>
      </p:sp>
      <p:sp>
        <p:nvSpPr>
          <p:cNvPr id="13" name="Freeform 12"/>
          <p:cNvSpPr/>
          <p:nvPr/>
        </p:nvSpPr>
        <p:spPr>
          <a:xfrm rot="16200000">
            <a:off x="979611" y="5407770"/>
            <a:ext cx="611598" cy="956927"/>
          </a:xfrm>
          <a:custGeom>
            <a:avLst/>
            <a:gdLst>
              <a:gd name="connsiteX0" fmla="*/ 0 w 1147275"/>
              <a:gd name="connsiteY0" fmla="*/ 63445 h 634445"/>
              <a:gd name="connsiteX1" fmla="*/ 63445 w 1147275"/>
              <a:gd name="connsiteY1" fmla="*/ 0 h 634445"/>
              <a:gd name="connsiteX2" fmla="*/ 1083831 w 1147275"/>
              <a:gd name="connsiteY2" fmla="*/ 0 h 634445"/>
              <a:gd name="connsiteX3" fmla="*/ 1147276 w 1147275"/>
              <a:gd name="connsiteY3" fmla="*/ 63445 h 634445"/>
              <a:gd name="connsiteX4" fmla="*/ 1147275 w 1147275"/>
              <a:gd name="connsiteY4" fmla="*/ 571001 h 634445"/>
              <a:gd name="connsiteX5" fmla="*/ 1083830 w 1147275"/>
              <a:gd name="connsiteY5" fmla="*/ 634446 h 634445"/>
              <a:gd name="connsiteX6" fmla="*/ 63445 w 1147275"/>
              <a:gd name="connsiteY6" fmla="*/ 634445 h 634445"/>
              <a:gd name="connsiteX7" fmla="*/ 0 w 1147275"/>
              <a:gd name="connsiteY7" fmla="*/ 571000 h 634445"/>
              <a:gd name="connsiteX8" fmla="*/ 0 w 1147275"/>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275" h="634445">
                <a:moveTo>
                  <a:pt x="0" y="63445"/>
                </a:moveTo>
                <a:cubicBezTo>
                  <a:pt x="0" y="28405"/>
                  <a:pt x="28405" y="0"/>
                  <a:pt x="63445" y="0"/>
                </a:cubicBezTo>
                <a:lnTo>
                  <a:pt x="1083831" y="0"/>
                </a:lnTo>
                <a:cubicBezTo>
                  <a:pt x="1118871" y="0"/>
                  <a:pt x="1147276" y="28405"/>
                  <a:pt x="1147276" y="63445"/>
                </a:cubicBezTo>
                <a:cubicBezTo>
                  <a:pt x="1147276" y="232630"/>
                  <a:pt x="1147275" y="401816"/>
                  <a:pt x="1147275" y="571001"/>
                </a:cubicBezTo>
                <a:cubicBezTo>
                  <a:pt x="1147275" y="606041"/>
                  <a:pt x="1118870" y="634446"/>
                  <a:pt x="1083830"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Lubrication Tribology</a:t>
            </a:r>
            <a:endParaRPr lang="en-GB" sz="1400" b="0" kern="1200" dirty="0"/>
          </a:p>
        </p:txBody>
      </p:sp>
      <p:sp>
        <p:nvSpPr>
          <p:cNvPr id="15" name="Freeform 14"/>
          <p:cNvSpPr/>
          <p:nvPr/>
        </p:nvSpPr>
        <p:spPr>
          <a:xfrm rot="16200000">
            <a:off x="739258" y="4814238"/>
            <a:ext cx="554595" cy="908302"/>
          </a:xfrm>
          <a:custGeom>
            <a:avLst/>
            <a:gdLst>
              <a:gd name="connsiteX0" fmla="*/ 0 w 1310668"/>
              <a:gd name="connsiteY0" fmla="*/ 63445 h 634445"/>
              <a:gd name="connsiteX1" fmla="*/ 63445 w 1310668"/>
              <a:gd name="connsiteY1" fmla="*/ 0 h 634445"/>
              <a:gd name="connsiteX2" fmla="*/ 1247224 w 1310668"/>
              <a:gd name="connsiteY2" fmla="*/ 0 h 634445"/>
              <a:gd name="connsiteX3" fmla="*/ 1310669 w 1310668"/>
              <a:gd name="connsiteY3" fmla="*/ 63445 h 634445"/>
              <a:gd name="connsiteX4" fmla="*/ 1310668 w 1310668"/>
              <a:gd name="connsiteY4" fmla="*/ 571001 h 634445"/>
              <a:gd name="connsiteX5" fmla="*/ 1247223 w 1310668"/>
              <a:gd name="connsiteY5" fmla="*/ 634446 h 634445"/>
              <a:gd name="connsiteX6" fmla="*/ 63445 w 1310668"/>
              <a:gd name="connsiteY6" fmla="*/ 634445 h 634445"/>
              <a:gd name="connsiteX7" fmla="*/ 0 w 1310668"/>
              <a:gd name="connsiteY7" fmla="*/ 571000 h 634445"/>
              <a:gd name="connsiteX8" fmla="*/ 0 w 1310668"/>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0668" h="634445">
                <a:moveTo>
                  <a:pt x="0" y="63445"/>
                </a:moveTo>
                <a:cubicBezTo>
                  <a:pt x="0" y="28405"/>
                  <a:pt x="28405" y="0"/>
                  <a:pt x="63445" y="0"/>
                </a:cubicBezTo>
                <a:lnTo>
                  <a:pt x="1247224" y="0"/>
                </a:lnTo>
                <a:cubicBezTo>
                  <a:pt x="1282264" y="0"/>
                  <a:pt x="1310669" y="28405"/>
                  <a:pt x="1310669" y="63445"/>
                </a:cubicBezTo>
                <a:cubicBezTo>
                  <a:pt x="1310669" y="232630"/>
                  <a:pt x="1310668" y="401816"/>
                  <a:pt x="1310668" y="571001"/>
                </a:cubicBezTo>
                <a:cubicBezTo>
                  <a:pt x="1310668" y="606041"/>
                  <a:pt x="1282263" y="634446"/>
                  <a:pt x="1247223"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Lipids </a:t>
            </a:r>
            <a:r>
              <a:rPr lang="en-GB" sz="1400" b="0" kern="1200" smtClean="0"/>
              <a:t>&amp; </a:t>
            </a:r>
          </a:p>
          <a:p>
            <a:pPr lvl="0" algn="ctr" defTabSz="622300" rtl="0">
              <a:lnSpc>
                <a:spcPct val="90000"/>
              </a:lnSpc>
              <a:spcBef>
                <a:spcPct val="0"/>
              </a:spcBef>
              <a:spcAft>
                <a:spcPct val="35000"/>
              </a:spcAft>
            </a:pPr>
            <a:r>
              <a:rPr lang="en-GB" sz="1400" b="0" kern="1200" dirty="0" smtClean="0"/>
              <a:t>Proteins</a:t>
            </a:r>
            <a:endParaRPr lang="en-GB" sz="1400" b="0" kern="1200" dirty="0"/>
          </a:p>
        </p:txBody>
      </p:sp>
      <p:sp>
        <p:nvSpPr>
          <p:cNvPr id="17" name="Freeform 16"/>
          <p:cNvSpPr/>
          <p:nvPr/>
        </p:nvSpPr>
        <p:spPr>
          <a:xfrm rot="16200000">
            <a:off x="385636" y="4027692"/>
            <a:ext cx="609321" cy="1138026"/>
          </a:xfrm>
          <a:custGeom>
            <a:avLst/>
            <a:gdLst>
              <a:gd name="connsiteX0" fmla="*/ 0 w 1180868"/>
              <a:gd name="connsiteY0" fmla="*/ 63445 h 634445"/>
              <a:gd name="connsiteX1" fmla="*/ 63445 w 1180868"/>
              <a:gd name="connsiteY1" fmla="*/ 0 h 634445"/>
              <a:gd name="connsiteX2" fmla="*/ 1117424 w 1180868"/>
              <a:gd name="connsiteY2" fmla="*/ 0 h 634445"/>
              <a:gd name="connsiteX3" fmla="*/ 1180869 w 1180868"/>
              <a:gd name="connsiteY3" fmla="*/ 63445 h 634445"/>
              <a:gd name="connsiteX4" fmla="*/ 1180868 w 1180868"/>
              <a:gd name="connsiteY4" fmla="*/ 571001 h 634445"/>
              <a:gd name="connsiteX5" fmla="*/ 1117423 w 1180868"/>
              <a:gd name="connsiteY5" fmla="*/ 634446 h 634445"/>
              <a:gd name="connsiteX6" fmla="*/ 63445 w 1180868"/>
              <a:gd name="connsiteY6" fmla="*/ 634445 h 634445"/>
              <a:gd name="connsiteX7" fmla="*/ 0 w 1180868"/>
              <a:gd name="connsiteY7" fmla="*/ 571000 h 634445"/>
              <a:gd name="connsiteX8" fmla="*/ 0 w 1180868"/>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868" h="634445">
                <a:moveTo>
                  <a:pt x="0" y="63445"/>
                </a:moveTo>
                <a:cubicBezTo>
                  <a:pt x="0" y="28405"/>
                  <a:pt x="28405" y="0"/>
                  <a:pt x="63445" y="0"/>
                </a:cubicBezTo>
                <a:lnTo>
                  <a:pt x="1117424" y="0"/>
                </a:lnTo>
                <a:cubicBezTo>
                  <a:pt x="1152464" y="0"/>
                  <a:pt x="1180869" y="28405"/>
                  <a:pt x="1180869" y="63445"/>
                </a:cubicBezTo>
                <a:cubicBezTo>
                  <a:pt x="1180869" y="232630"/>
                  <a:pt x="1180868" y="401816"/>
                  <a:pt x="1180868" y="571001"/>
                </a:cubicBezTo>
                <a:cubicBezTo>
                  <a:pt x="1180868" y="606041"/>
                  <a:pt x="1152463" y="634446"/>
                  <a:pt x="1117423"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Organic </a:t>
            </a:r>
            <a:r>
              <a:rPr lang="en-GB" sz="1400" b="0" kern="1200" dirty="0" err="1" smtClean="0"/>
              <a:t>Photovoltaics</a:t>
            </a:r>
            <a:endParaRPr lang="en-GB" sz="1400" b="0" kern="1200" dirty="0"/>
          </a:p>
        </p:txBody>
      </p:sp>
      <p:sp>
        <p:nvSpPr>
          <p:cNvPr id="19" name="Freeform 18"/>
          <p:cNvSpPr/>
          <p:nvPr/>
        </p:nvSpPr>
        <p:spPr>
          <a:xfrm rot="16200000">
            <a:off x="365148" y="3356996"/>
            <a:ext cx="650298" cy="1138291"/>
          </a:xfrm>
          <a:custGeom>
            <a:avLst/>
            <a:gdLst>
              <a:gd name="connsiteX0" fmla="*/ 0 w 1102515"/>
              <a:gd name="connsiteY0" fmla="*/ 63445 h 634445"/>
              <a:gd name="connsiteX1" fmla="*/ 63445 w 1102515"/>
              <a:gd name="connsiteY1" fmla="*/ 0 h 634445"/>
              <a:gd name="connsiteX2" fmla="*/ 1039071 w 1102515"/>
              <a:gd name="connsiteY2" fmla="*/ 0 h 634445"/>
              <a:gd name="connsiteX3" fmla="*/ 1102516 w 1102515"/>
              <a:gd name="connsiteY3" fmla="*/ 63445 h 634445"/>
              <a:gd name="connsiteX4" fmla="*/ 1102515 w 1102515"/>
              <a:gd name="connsiteY4" fmla="*/ 571001 h 634445"/>
              <a:gd name="connsiteX5" fmla="*/ 1039070 w 1102515"/>
              <a:gd name="connsiteY5" fmla="*/ 634446 h 634445"/>
              <a:gd name="connsiteX6" fmla="*/ 63445 w 1102515"/>
              <a:gd name="connsiteY6" fmla="*/ 634445 h 634445"/>
              <a:gd name="connsiteX7" fmla="*/ 0 w 1102515"/>
              <a:gd name="connsiteY7" fmla="*/ 571000 h 634445"/>
              <a:gd name="connsiteX8" fmla="*/ 0 w 1102515"/>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515" h="634445">
                <a:moveTo>
                  <a:pt x="0" y="63445"/>
                </a:moveTo>
                <a:cubicBezTo>
                  <a:pt x="0" y="28405"/>
                  <a:pt x="28405" y="0"/>
                  <a:pt x="63445" y="0"/>
                </a:cubicBezTo>
                <a:lnTo>
                  <a:pt x="1039071" y="0"/>
                </a:lnTo>
                <a:cubicBezTo>
                  <a:pt x="1074111" y="0"/>
                  <a:pt x="1102516" y="28405"/>
                  <a:pt x="1102516" y="63445"/>
                </a:cubicBezTo>
                <a:cubicBezTo>
                  <a:pt x="1102516" y="232630"/>
                  <a:pt x="1102515" y="401816"/>
                  <a:pt x="1102515" y="571001"/>
                </a:cubicBezTo>
                <a:cubicBezTo>
                  <a:pt x="1102515" y="606041"/>
                  <a:pt x="1074110" y="634446"/>
                  <a:pt x="1039070"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Sustainable</a:t>
            </a:r>
          </a:p>
          <a:p>
            <a:pPr lvl="0" algn="ctr" defTabSz="622300" rtl="0">
              <a:lnSpc>
                <a:spcPct val="90000"/>
              </a:lnSpc>
              <a:spcBef>
                <a:spcPct val="0"/>
              </a:spcBef>
              <a:spcAft>
                <a:spcPct val="35000"/>
              </a:spcAft>
            </a:pPr>
            <a:r>
              <a:rPr lang="en-GB" sz="1400" b="0" kern="1200" dirty="0" smtClean="0"/>
              <a:t>Biomaterials</a:t>
            </a:r>
            <a:endParaRPr lang="en-GB" sz="1400" b="0" kern="1200" dirty="0"/>
          </a:p>
        </p:txBody>
      </p:sp>
      <p:sp>
        <p:nvSpPr>
          <p:cNvPr id="21" name="Freeform 20"/>
          <p:cNvSpPr/>
          <p:nvPr/>
        </p:nvSpPr>
        <p:spPr>
          <a:xfrm rot="16200000">
            <a:off x="656134" y="2881008"/>
            <a:ext cx="437147" cy="908299"/>
          </a:xfrm>
          <a:custGeom>
            <a:avLst/>
            <a:gdLst>
              <a:gd name="connsiteX0" fmla="*/ 0 w 1464347"/>
              <a:gd name="connsiteY0" fmla="*/ 63445 h 634445"/>
              <a:gd name="connsiteX1" fmla="*/ 63445 w 1464347"/>
              <a:gd name="connsiteY1" fmla="*/ 0 h 634445"/>
              <a:gd name="connsiteX2" fmla="*/ 1400903 w 1464347"/>
              <a:gd name="connsiteY2" fmla="*/ 0 h 634445"/>
              <a:gd name="connsiteX3" fmla="*/ 1464348 w 1464347"/>
              <a:gd name="connsiteY3" fmla="*/ 63445 h 634445"/>
              <a:gd name="connsiteX4" fmla="*/ 1464347 w 1464347"/>
              <a:gd name="connsiteY4" fmla="*/ 571001 h 634445"/>
              <a:gd name="connsiteX5" fmla="*/ 1400902 w 1464347"/>
              <a:gd name="connsiteY5" fmla="*/ 634446 h 634445"/>
              <a:gd name="connsiteX6" fmla="*/ 63445 w 1464347"/>
              <a:gd name="connsiteY6" fmla="*/ 634445 h 634445"/>
              <a:gd name="connsiteX7" fmla="*/ 0 w 1464347"/>
              <a:gd name="connsiteY7" fmla="*/ 571000 h 634445"/>
              <a:gd name="connsiteX8" fmla="*/ 0 w 1464347"/>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347" h="634445">
                <a:moveTo>
                  <a:pt x="0" y="63445"/>
                </a:moveTo>
                <a:cubicBezTo>
                  <a:pt x="0" y="28405"/>
                  <a:pt x="28405" y="0"/>
                  <a:pt x="63445" y="0"/>
                </a:cubicBezTo>
                <a:lnTo>
                  <a:pt x="1400903" y="0"/>
                </a:lnTo>
                <a:cubicBezTo>
                  <a:pt x="1435943" y="0"/>
                  <a:pt x="1464348" y="28405"/>
                  <a:pt x="1464348" y="63445"/>
                </a:cubicBezTo>
                <a:cubicBezTo>
                  <a:pt x="1464348" y="232630"/>
                  <a:pt x="1464347" y="401816"/>
                  <a:pt x="1464347" y="571001"/>
                </a:cubicBezTo>
                <a:cubicBezTo>
                  <a:pt x="1464347" y="606041"/>
                  <a:pt x="1435942" y="634446"/>
                  <a:pt x="1400902"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Biosensors</a:t>
            </a:r>
            <a:endParaRPr lang="en-GB" sz="1400" b="0" kern="1200" dirty="0"/>
          </a:p>
        </p:txBody>
      </p:sp>
      <p:sp>
        <p:nvSpPr>
          <p:cNvPr id="23" name="Freeform 22"/>
          <p:cNvSpPr/>
          <p:nvPr/>
        </p:nvSpPr>
        <p:spPr>
          <a:xfrm rot="16200000">
            <a:off x="860620" y="2292938"/>
            <a:ext cx="435128" cy="1115503"/>
          </a:xfrm>
          <a:custGeom>
            <a:avLst/>
            <a:gdLst>
              <a:gd name="connsiteX0" fmla="*/ 0 w 793056"/>
              <a:gd name="connsiteY0" fmla="*/ 63445 h 634445"/>
              <a:gd name="connsiteX1" fmla="*/ 63445 w 793056"/>
              <a:gd name="connsiteY1" fmla="*/ 0 h 634445"/>
              <a:gd name="connsiteX2" fmla="*/ 729612 w 793056"/>
              <a:gd name="connsiteY2" fmla="*/ 0 h 634445"/>
              <a:gd name="connsiteX3" fmla="*/ 793057 w 793056"/>
              <a:gd name="connsiteY3" fmla="*/ 63445 h 634445"/>
              <a:gd name="connsiteX4" fmla="*/ 793056 w 793056"/>
              <a:gd name="connsiteY4" fmla="*/ 571001 h 634445"/>
              <a:gd name="connsiteX5" fmla="*/ 729611 w 793056"/>
              <a:gd name="connsiteY5" fmla="*/ 634446 h 634445"/>
              <a:gd name="connsiteX6" fmla="*/ 63445 w 793056"/>
              <a:gd name="connsiteY6" fmla="*/ 634445 h 634445"/>
              <a:gd name="connsiteX7" fmla="*/ 0 w 793056"/>
              <a:gd name="connsiteY7" fmla="*/ 571000 h 634445"/>
              <a:gd name="connsiteX8" fmla="*/ 0 w 793056"/>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056" h="634445">
                <a:moveTo>
                  <a:pt x="0" y="63445"/>
                </a:moveTo>
                <a:cubicBezTo>
                  <a:pt x="0" y="28405"/>
                  <a:pt x="28405" y="0"/>
                  <a:pt x="63445" y="0"/>
                </a:cubicBezTo>
                <a:lnTo>
                  <a:pt x="729612" y="0"/>
                </a:lnTo>
                <a:cubicBezTo>
                  <a:pt x="764652" y="0"/>
                  <a:pt x="793057" y="28405"/>
                  <a:pt x="793057" y="63445"/>
                </a:cubicBezTo>
                <a:cubicBezTo>
                  <a:pt x="793057" y="232630"/>
                  <a:pt x="793056" y="401816"/>
                  <a:pt x="793056" y="571001"/>
                </a:cubicBezTo>
                <a:cubicBezTo>
                  <a:pt x="793056" y="606041"/>
                  <a:pt x="764651" y="634446"/>
                  <a:pt x="729611" y="634446"/>
                </a:cubicBezTo>
                <a:lnTo>
                  <a:pt x="63445" y="634445"/>
                </a:lnTo>
                <a:cubicBezTo>
                  <a:pt x="28405" y="634445"/>
                  <a:pt x="0" y="606040"/>
                  <a:pt x="0" y="571000"/>
                </a:cubicBezTo>
                <a:lnTo>
                  <a:pt x="0" y="63445"/>
                </a:lnTo>
                <a:close/>
              </a:path>
            </a:pathLst>
          </a:custGeom>
          <a:solidFill>
            <a:srgbClr val="17375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Ionic liquids</a:t>
            </a:r>
            <a:endParaRPr lang="en-GB" sz="1400" b="0" kern="1200" dirty="0"/>
          </a:p>
        </p:txBody>
      </p:sp>
      <p:sp>
        <p:nvSpPr>
          <p:cNvPr id="25" name="Freeform 24"/>
          <p:cNvSpPr/>
          <p:nvPr/>
        </p:nvSpPr>
        <p:spPr>
          <a:xfrm rot="16200000">
            <a:off x="1085839" y="1445345"/>
            <a:ext cx="561713" cy="1761756"/>
          </a:xfrm>
          <a:custGeom>
            <a:avLst/>
            <a:gdLst>
              <a:gd name="connsiteX0" fmla="*/ 0 w 1081237"/>
              <a:gd name="connsiteY0" fmla="*/ 63445 h 634445"/>
              <a:gd name="connsiteX1" fmla="*/ 63445 w 1081237"/>
              <a:gd name="connsiteY1" fmla="*/ 0 h 634445"/>
              <a:gd name="connsiteX2" fmla="*/ 1017793 w 1081237"/>
              <a:gd name="connsiteY2" fmla="*/ 0 h 634445"/>
              <a:gd name="connsiteX3" fmla="*/ 1081238 w 1081237"/>
              <a:gd name="connsiteY3" fmla="*/ 63445 h 634445"/>
              <a:gd name="connsiteX4" fmla="*/ 1081237 w 1081237"/>
              <a:gd name="connsiteY4" fmla="*/ 571001 h 634445"/>
              <a:gd name="connsiteX5" fmla="*/ 1017792 w 1081237"/>
              <a:gd name="connsiteY5" fmla="*/ 634446 h 634445"/>
              <a:gd name="connsiteX6" fmla="*/ 63445 w 1081237"/>
              <a:gd name="connsiteY6" fmla="*/ 634445 h 634445"/>
              <a:gd name="connsiteX7" fmla="*/ 0 w 1081237"/>
              <a:gd name="connsiteY7" fmla="*/ 571000 h 634445"/>
              <a:gd name="connsiteX8" fmla="*/ 0 w 1081237"/>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237" h="634445">
                <a:moveTo>
                  <a:pt x="0" y="63445"/>
                </a:moveTo>
                <a:cubicBezTo>
                  <a:pt x="0" y="28405"/>
                  <a:pt x="28405" y="0"/>
                  <a:pt x="63445" y="0"/>
                </a:cubicBezTo>
                <a:lnTo>
                  <a:pt x="1017793" y="0"/>
                </a:lnTo>
                <a:cubicBezTo>
                  <a:pt x="1052833" y="0"/>
                  <a:pt x="1081238" y="28405"/>
                  <a:pt x="1081238" y="63445"/>
                </a:cubicBezTo>
                <a:cubicBezTo>
                  <a:pt x="1081238" y="232630"/>
                  <a:pt x="1081237" y="401816"/>
                  <a:pt x="1081237" y="571001"/>
                </a:cubicBezTo>
                <a:cubicBezTo>
                  <a:pt x="1081237" y="606041"/>
                  <a:pt x="1052832" y="634446"/>
                  <a:pt x="1017792"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Batteries and hydrogen storage</a:t>
            </a:r>
            <a:endParaRPr lang="en-GB" sz="1400" b="0" kern="1200" dirty="0"/>
          </a:p>
        </p:txBody>
      </p:sp>
      <p:sp>
        <p:nvSpPr>
          <p:cNvPr id="29" name="Freeform 28"/>
          <p:cNvSpPr/>
          <p:nvPr/>
        </p:nvSpPr>
        <p:spPr>
          <a:xfrm rot="16200000">
            <a:off x="3221492" y="1018665"/>
            <a:ext cx="474362" cy="1483431"/>
          </a:xfrm>
          <a:custGeom>
            <a:avLst/>
            <a:gdLst>
              <a:gd name="connsiteX0" fmla="*/ 0 w 1437176"/>
              <a:gd name="connsiteY0" fmla="*/ 63445 h 634445"/>
              <a:gd name="connsiteX1" fmla="*/ 63445 w 1437176"/>
              <a:gd name="connsiteY1" fmla="*/ 0 h 634445"/>
              <a:gd name="connsiteX2" fmla="*/ 1373732 w 1437176"/>
              <a:gd name="connsiteY2" fmla="*/ 0 h 634445"/>
              <a:gd name="connsiteX3" fmla="*/ 1437177 w 1437176"/>
              <a:gd name="connsiteY3" fmla="*/ 63445 h 634445"/>
              <a:gd name="connsiteX4" fmla="*/ 1437176 w 1437176"/>
              <a:gd name="connsiteY4" fmla="*/ 571001 h 634445"/>
              <a:gd name="connsiteX5" fmla="*/ 1373731 w 1437176"/>
              <a:gd name="connsiteY5" fmla="*/ 634446 h 634445"/>
              <a:gd name="connsiteX6" fmla="*/ 63445 w 1437176"/>
              <a:gd name="connsiteY6" fmla="*/ 634445 h 634445"/>
              <a:gd name="connsiteX7" fmla="*/ 0 w 1437176"/>
              <a:gd name="connsiteY7" fmla="*/ 571000 h 634445"/>
              <a:gd name="connsiteX8" fmla="*/ 0 w 1437176"/>
              <a:gd name="connsiteY8" fmla="*/ 63445 h 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76" h="634445">
                <a:moveTo>
                  <a:pt x="0" y="63445"/>
                </a:moveTo>
                <a:cubicBezTo>
                  <a:pt x="0" y="28405"/>
                  <a:pt x="28405" y="0"/>
                  <a:pt x="63445" y="0"/>
                </a:cubicBezTo>
                <a:lnTo>
                  <a:pt x="1373732" y="0"/>
                </a:lnTo>
                <a:cubicBezTo>
                  <a:pt x="1408772" y="0"/>
                  <a:pt x="1437177" y="28405"/>
                  <a:pt x="1437177" y="63445"/>
                </a:cubicBezTo>
                <a:cubicBezTo>
                  <a:pt x="1437177" y="232630"/>
                  <a:pt x="1437176" y="401816"/>
                  <a:pt x="1437176" y="571001"/>
                </a:cubicBezTo>
                <a:cubicBezTo>
                  <a:pt x="1437176" y="606041"/>
                  <a:pt x="1408771" y="634446"/>
                  <a:pt x="1373731" y="634446"/>
                </a:cubicBezTo>
                <a:lnTo>
                  <a:pt x="63445" y="634445"/>
                </a:lnTo>
                <a:cubicBezTo>
                  <a:pt x="28405" y="634445"/>
                  <a:pt x="0" y="606040"/>
                  <a:pt x="0" y="571000"/>
                </a:cubicBezTo>
                <a:lnTo>
                  <a:pt x="0" y="63445"/>
                </a:lnTo>
                <a:close/>
              </a:path>
            </a:pathLst>
          </a:cu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vert" wrap="square" lIns="45252" tIns="45252" rIns="45252" bIns="45252" numCol="1" spcCol="1270" anchor="ctr" anchorCtr="0">
            <a:noAutofit/>
          </a:bodyPr>
          <a:lstStyle/>
          <a:p>
            <a:pPr lvl="0" algn="ctr" defTabSz="622300" rtl="0">
              <a:lnSpc>
                <a:spcPct val="90000"/>
              </a:lnSpc>
              <a:spcBef>
                <a:spcPct val="0"/>
              </a:spcBef>
              <a:spcAft>
                <a:spcPct val="35000"/>
              </a:spcAft>
            </a:pPr>
            <a:r>
              <a:rPr lang="en-GB" sz="1400" b="0" kern="1200" dirty="0" smtClean="0"/>
              <a:t>Electrochemistry</a:t>
            </a:r>
            <a:endParaRPr lang="en-GB" sz="1400" b="0" kern="1200" dirty="0"/>
          </a:p>
        </p:txBody>
      </p:sp>
      <p:sp>
        <p:nvSpPr>
          <p:cNvPr id="37" name="Pie 36"/>
          <p:cNvSpPr/>
          <p:nvPr/>
        </p:nvSpPr>
        <p:spPr>
          <a:xfrm rot="16200000">
            <a:off x="2352159" y="3262896"/>
            <a:ext cx="1717447" cy="1717447"/>
          </a:xfrm>
          <a:prstGeom prst="pie">
            <a:avLst>
              <a:gd name="adj1" fmla="val 10836157"/>
              <a:gd name="adj2" fmla="val 33039"/>
            </a:avLst>
          </a:prstGeom>
          <a:solidFill>
            <a:srgbClr val="17375E"/>
          </a:solidFill>
          <a:ln>
            <a:noFill/>
          </a:ln>
          <a:effectLst>
            <a:outerShdw blurRad="50800" dist="228600" dir="2700000" algn="tl" rotWithShape="0">
              <a:prstClr val="black">
                <a:alpha val="30000"/>
              </a:prstClr>
            </a:outerShdw>
          </a:effectLst>
          <a:scene3d>
            <a:camera prst="orthographicFront"/>
            <a:lightRig rig="threePt" dir="t"/>
          </a:scene3d>
          <a:sp3d>
            <a:bevelT w="127000" h="63500"/>
          </a:sp3d>
        </p:spPr>
        <p:style>
          <a:lnRef idx="2">
            <a:schemeClr val="accent1">
              <a:shade val="50000"/>
            </a:schemeClr>
          </a:lnRef>
          <a:fillRef idx="1">
            <a:schemeClr val="accent1"/>
          </a:fillRef>
          <a:effectRef idx="0">
            <a:schemeClr val="accent1"/>
          </a:effectRef>
          <a:fontRef idx="minor">
            <a:schemeClr val="lt1"/>
          </a:fontRef>
        </p:style>
        <p:txBody>
          <a:bodyPr vert="vert" lIns="90000" tIns="0" bIns="684000" rtlCol="0" anchor="ctr" anchorCtr="1"/>
          <a:lstStyle/>
          <a:p>
            <a:pPr algn="ctr"/>
            <a:r>
              <a:rPr lang="en-US" dirty="0" smtClean="0">
                <a:solidFill>
                  <a:schemeClr val="bg1"/>
                </a:solidFill>
              </a:rPr>
              <a:t>FREIA</a:t>
            </a:r>
            <a:endParaRPr lang="en-US" dirty="0">
              <a:solidFill>
                <a:schemeClr val="bg1"/>
              </a:solidFill>
            </a:endParaRPr>
          </a:p>
        </p:txBody>
      </p:sp>
      <p:sp>
        <p:nvSpPr>
          <p:cNvPr id="45" name="Rectangle 44"/>
          <p:cNvSpPr/>
          <p:nvPr/>
        </p:nvSpPr>
        <p:spPr>
          <a:xfrm>
            <a:off x="3506928" y="3080094"/>
            <a:ext cx="3603824" cy="1819220"/>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powder">
            <a:bevelT w="165100" prst="coolSlant"/>
          </a:sp3d>
        </p:spPr>
        <p:txBody>
          <a:bodyPr wrap="square" lIns="64267" tIns="32133" rIns="64267" bIns="32133">
            <a:spAutoFit/>
          </a:bodyPr>
          <a:lstStyle/>
          <a:p>
            <a:pPr lvl="0"/>
            <a:r>
              <a:rPr lang="en-US" dirty="0">
                <a:solidFill>
                  <a:prstClr val="black"/>
                </a:solidFill>
                <a:latin typeface="TitilliumText22L 400 wt"/>
                <a:cs typeface="TitilliumText22L 400 wt"/>
              </a:rPr>
              <a:t>Different </a:t>
            </a:r>
            <a:r>
              <a:rPr lang="en-US" dirty="0" smtClean="0">
                <a:solidFill>
                  <a:prstClr val="black"/>
                </a:solidFill>
                <a:latin typeface="TitilliumText22L 400 wt"/>
                <a:cs typeface="TitilliumText22L 400 wt"/>
              </a:rPr>
              <a:t>sample/experiment </a:t>
            </a:r>
            <a:r>
              <a:rPr lang="en-US" dirty="0">
                <a:solidFill>
                  <a:prstClr val="black"/>
                </a:solidFill>
                <a:latin typeface="TitilliumText22L 400 wt"/>
                <a:cs typeface="TitilliumText22L 400 wt"/>
              </a:rPr>
              <a:t>types</a:t>
            </a:r>
            <a:r>
              <a:rPr lang="en-US" dirty="0" smtClean="0">
                <a:solidFill>
                  <a:prstClr val="black"/>
                </a:solidFill>
                <a:latin typeface="TitilliumText22L 400 wt"/>
                <a:cs typeface="TitilliumText22L 400 wt"/>
              </a:rPr>
              <a:t>:</a:t>
            </a:r>
            <a:endParaRPr lang="en-US" sz="1600" dirty="0" smtClean="0">
              <a:solidFill>
                <a:srgbClr val="FF0000"/>
              </a:solidFill>
              <a:latin typeface="TitilliumText22L 400 wt"/>
              <a:ea typeface="ヒラギノ角ゴ ProN W3"/>
              <a:cs typeface="TitilliumText22L 400 wt"/>
            </a:endParaRPr>
          </a:p>
          <a:p>
            <a:pPr marL="376560" indent="-241008" defTabSz="456940">
              <a:buFontTx/>
              <a:buChar char="-"/>
            </a:pPr>
            <a:r>
              <a:rPr lang="en-US" sz="1600" dirty="0" smtClean="0">
                <a:solidFill>
                  <a:srgbClr val="FF0000"/>
                </a:solidFill>
                <a:latin typeface="TitilliumText22L 400 wt"/>
                <a:ea typeface="ヒラギノ角ゴ ProN W3"/>
                <a:cs typeface="TitilliumText22L 400 wt"/>
              </a:rPr>
              <a:t>Free liquids (including liquid-liquid)</a:t>
            </a:r>
          </a:p>
          <a:p>
            <a:pPr marL="376560" indent="-241008" defTabSz="456940">
              <a:buFontTx/>
              <a:buChar char="-"/>
            </a:pPr>
            <a:r>
              <a:rPr lang="en-US" sz="1600" dirty="0" smtClean="0">
                <a:solidFill>
                  <a:srgbClr val="FF9300"/>
                </a:solidFill>
                <a:latin typeface="TitilliumText22L 400 wt"/>
                <a:ea typeface="ヒラギノ角ゴ ProN W3"/>
                <a:cs typeface="TitilliumText22L 400 wt"/>
              </a:rPr>
              <a:t>Time resolved experiments</a:t>
            </a:r>
          </a:p>
          <a:p>
            <a:pPr marL="376560" indent="-241008" defTabSz="456940">
              <a:buFontTx/>
              <a:buChar char="-"/>
            </a:pPr>
            <a:r>
              <a:rPr lang="en-US" sz="1600" dirty="0" smtClean="0">
                <a:solidFill>
                  <a:schemeClr val="bg1">
                    <a:lumMod val="50000"/>
                  </a:schemeClr>
                </a:solidFill>
                <a:latin typeface="TitilliumText22L 400 wt"/>
                <a:ea typeface="ヒラギノ角ゴ ProN W3"/>
                <a:cs typeface="TitilliumText22L 400 wt"/>
              </a:rPr>
              <a:t>Solid interfaces &amp; </a:t>
            </a:r>
            <a:r>
              <a:rPr lang="en-US" sz="1600" dirty="0" smtClean="0">
                <a:solidFill>
                  <a:srgbClr val="FF40FF"/>
                </a:solidFill>
                <a:latin typeface="TitilliumText22L 400 wt"/>
                <a:ea typeface="ヒラギノ角ゴ ProN W3"/>
                <a:cs typeface="TitilliumText22L 400 wt"/>
              </a:rPr>
              <a:t>in-situ techniques</a:t>
            </a:r>
            <a:endParaRPr lang="en-US" sz="1600" dirty="0">
              <a:solidFill>
                <a:srgbClr val="FF40FF"/>
              </a:solidFill>
              <a:latin typeface="TitilliumText22L 400 wt"/>
              <a:ea typeface="ヒラギノ角ゴ ProN W3"/>
              <a:cs typeface="TitilliumText22L 400 wt"/>
            </a:endParaRPr>
          </a:p>
          <a:p>
            <a:pPr marL="376560" indent="-241008" defTabSz="456940">
              <a:buFontTx/>
              <a:buChar char="-"/>
            </a:pPr>
            <a:r>
              <a:rPr lang="en-US" sz="1600" dirty="0" smtClean="0">
                <a:solidFill>
                  <a:schemeClr val="bg1">
                    <a:lumMod val="50000"/>
                  </a:schemeClr>
                </a:solidFill>
                <a:latin typeface="TitilliumText22L 400 wt"/>
                <a:ea typeface="ヒラギノ角ゴ ProN W3"/>
                <a:cs typeface="TitilliumText22L 400 wt"/>
              </a:rPr>
              <a:t>Wide range of sample film thickness</a:t>
            </a:r>
          </a:p>
          <a:p>
            <a:pPr marL="376560" indent="-241008" defTabSz="456940">
              <a:buFontTx/>
              <a:buChar char="-"/>
            </a:pPr>
            <a:r>
              <a:rPr lang="en-US" sz="1600" dirty="0" smtClean="0">
                <a:solidFill>
                  <a:srgbClr val="00B050"/>
                </a:solidFill>
                <a:latin typeface="TitilliumText22L 400 wt"/>
                <a:ea typeface="ヒラギノ角ゴ ProN W3"/>
                <a:cs typeface="TitilliumText22L 400 wt"/>
              </a:rPr>
              <a:t>In plane structure (GISANS)</a:t>
            </a:r>
            <a:endParaRPr lang="en-US" sz="1600" dirty="0">
              <a:solidFill>
                <a:srgbClr val="00B050"/>
              </a:solidFill>
              <a:latin typeface="TitilliumText22L 400 wt"/>
              <a:ea typeface="ヒラギノ角ゴ ProN W3"/>
              <a:cs typeface="TitilliumText22L 400 wt"/>
            </a:endParaRPr>
          </a:p>
          <a:p>
            <a:pPr marL="376560" indent="-241008" defTabSz="456940">
              <a:buFontTx/>
              <a:buChar char="-"/>
            </a:pPr>
            <a:r>
              <a:rPr lang="en-US" sz="1600" dirty="0" smtClean="0">
                <a:solidFill>
                  <a:srgbClr val="2835FF"/>
                </a:solidFill>
                <a:latin typeface="TitilliumText22L 400 wt"/>
                <a:ea typeface="ヒラギノ角ゴ ProN W3"/>
                <a:cs typeface="TitilliumText22L 400 wt"/>
              </a:rPr>
              <a:t>Magnetic reference layers</a:t>
            </a:r>
          </a:p>
        </p:txBody>
      </p:sp>
      <p:sp>
        <p:nvSpPr>
          <p:cNvPr id="70" name="Right Arrow 69"/>
          <p:cNvSpPr/>
          <p:nvPr/>
        </p:nvSpPr>
        <p:spPr>
          <a:xfrm rot="10800000" flipH="1" flipV="1">
            <a:off x="3175664" y="3949971"/>
            <a:ext cx="530062" cy="381539"/>
          </a:xfrm>
          <a:prstGeom prst="rightArrow">
            <a:avLst/>
          </a:prstGeom>
          <a:solidFill>
            <a:srgbClr val="0094C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3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1+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551115BC-487E-4422-894C-CB7CD3E79223}" type="slidenum">
              <a:rPr lang="en-GB" noProof="0" smtClean="0"/>
              <a:t>50</a:t>
            </a:fld>
            <a:endParaRPr lang="en-GB" noProof="0"/>
          </a:p>
        </p:txBody>
      </p:sp>
      <p:pic>
        <p:nvPicPr>
          <p:cNvPr id="5" name="Picture 4"/>
          <p:cNvPicPr>
            <a:picLocks noChangeAspect="1"/>
          </p:cNvPicPr>
          <p:nvPr/>
        </p:nvPicPr>
        <p:blipFill>
          <a:blip r:embed="rId2"/>
          <a:stretch>
            <a:fillRect/>
          </a:stretch>
        </p:blipFill>
        <p:spPr>
          <a:xfrm>
            <a:off x="0" y="2144"/>
            <a:ext cx="9144000" cy="6853711"/>
          </a:xfrm>
          <a:prstGeom prst="rect">
            <a:avLst/>
          </a:prstGeom>
        </p:spPr>
      </p:pic>
    </p:spTree>
    <p:extLst>
      <p:ext uri="{BB962C8B-B14F-4D97-AF65-F5344CB8AC3E}">
        <p14:creationId xmlns:p14="http://schemas.microsoft.com/office/powerpoint/2010/main" val="10372282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551115BC-487E-4422-894C-CB7CD3E79223}" type="slidenum">
              <a:rPr lang="en-GB" noProof="0" smtClean="0"/>
              <a:t>51</a:t>
            </a:fld>
            <a:endParaRPr lang="en-GB" noProof="0"/>
          </a:p>
        </p:txBody>
      </p:sp>
      <p:pic>
        <p:nvPicPr>
          <p:cNvPr id="5" name="Picture 4"/>
          <p:cNvPicPr>
            <a:picLocks noChangeAspect="1"/>
          </p:cNvPicPr>
          <p:nvPr/>
        </p:nvPicPr>
        <p:blipFill>
          <a:blip r:embed="rId2"/>
          <a:stretch>
            <a:fillRect/>
          </a:stretch>
        </p:blipFill>
        <p:spPr>
          <a:xfrm>
            <a:off x="0" y="2144"/>
            <a:ext cx="9144000" cy="6853711"/>
          </a:xfrm>
          <a:prstGeom prst="rect">
            <a:avLst/>
          </a:prstGeom>
        </p:spPr>
      </p:pic>
    </p:spTree>
    <p:extLst>
      <p:ext uri="{BB962C8B-B14F-4D97-AF65-F5344CB8AC3E}">
        <p14:creationId xmlns:p14="http://schemas.microsoft.com/office/powerpoint/2010/main" val="1570956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a:t>Preliminary </a:t>
            </a:r>
            <a:r>
              <a:rPr lang="en-GB" dirty="0" smtClean="0"/>
              <a:t>Design</a:t>
            </a:r>
            <a:endParaRPr lang="en-GB" dirty="0"/>
          </a:p>
        </p:txBody>
      </p:sp>
      <p:sp>
        <p:nvSpPr>
          <p:cNvPr id="3" name="Subtitle 2"/>
          <p:cNvSpPr>
            <a:spLocks noGrp="1"/>
          </p:cNvSpPr>
          <p:nvPr>
            <p:ph type="subTitle" idx="1"/>
          </p:nvPr>
        </p:nvSpPr>
        <p:spPr/>
        <p:txBody>
          <a:bodyPr/>
          <a:lstStyle/>
          <a:p>
            <a:r>
              <a:rPr lang="en-GB" dirty="0" smtClean="0">
                <a:solidFill>
                  <a:schemeClr val="bg1"/>
                </a:solidFill>
              </a:rPr>
              <a:t>Jim Nightingale</a:t>
            </a:r>
          </a:p>
          <a:p>
            <a:r>
              <a:rPr lang="en-GB" dirty="0" smtClean="0">
                <a:solidFill>
                  <a:schemeClr val="bg1"/>
                </a:solidFill>
              </a:rPr>
              <a:t>FREIA Lead Engineer</a:t>
            </a:r>
            <a:endParaRPr lang="en-GB" dirty="0">
              <a:solidFill>
                <a:schemeClr val="bg1"/>
              </a:solidFill>
            </a:endParaRPr>
          </a:p>
        </p:txBody>
      </p:sp>
    </p:spTree>
    <p:extLst>
      <p:ext uri="{BB962C8B-B14F-4D97-AF65-F5344CB8AC3E}">
        <p14:creationId xmlns:p14="http://schemas.microsoft.com/office/powerpoint/2010/main" val="11244335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Freia Instrument Layout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rPr>
              <a:pPr/>
              <a:t>53</a:t>
            </a:fld>
            <a:endParaRPr lang="en-GB">
              <a:solidFill>
                <a:prstClr val="black">
                  <a:tint val="75000"/>
                </a:prstClr>
              </a:solidFill>
            </a:endParaRP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772816"/>
            <a:ext cx="9114735" cy="3767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228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Source Co-ordinate System</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rPr>
              <a:pPr/>
              <a:t>54</a:t>
            </a:fld>
            <a:endParaRPr lang="en-GB" dirty="0">
              <a:solidFill>
                <a:prstClr val="black">
                  <a:tint val="75000"/>
                </a:prstClr>
              </a:solidFill>
            </a:endParaRPr>
          </a:p>
        </p:txBody>
      </p:sp>
      <p:pic>
        <p:nvPicPr>
          <p:cNvPr id="5" name="Picture 4" descr="/Users/claralopez/Desktop/Screen Shot 2017-12-20 at 17.26.59.png"/>
          <p:cNvPicPr/>
          <p:nvPr/>
        </p:nvPicPr>
        <p:blipFill>
          <a:blip r:embed="rId3">
            <a:extLst>
              <a:ext uri="{28A0092B-C50C-407E-A947-70E740481C1C}">
                <a14:useLocalDpi xmlns:a14="http://schemas.microsoft.com/office/drawing/2010/main"/>
              </a:ext>
            </a:extLst>
          </a:blip>
          <a:srcRect/>
          <a:stretch>
            <a:fillRect/>
          </a:stretch>
        </p:blipFill>
        <p:spPr bwMode="auto">
          <a:xfrm>
            <a:off x="3347864" y="1844824"/>
            <a:ext cx="5491673" cy="3114318"/>
          </a:xfrm>
          <a:prstGeom prst="rect">
            <a:avLst/>
          </a:prstGeom>
          <a:noFill/>
          <a:ln>
            <a:noFill/>
          </a:ln>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4953" y="1749603"/>
            <a:ext cx="3342303" cy="330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3568" y="5676850"/>
            <a:ext cx="7560840" cy="369332"/>
          </a:xfrm>
          <a:prstGeom prst="rect">
            <a:avLst/>
          </a:prstGeom>
          <a:noFill/>
        </p:spPr>
        <p:txBody>
          <a:bodyPr wrap="square" rtlCol="0">
            <a:spAutoFit/>
          </a:bodyPr>
          <a:lstStyle/>
          <a:p>
            <a:pPr algn="r"/>
            <a:r>
              <a:rPr lang="en-GB" dirty="0" smtClean="0"/>
              <a:t>Freia ISCS is optimised for cold neutron view of future moderator.</a:t>
            </a:r>
          </a:p>
        </p:txBody>
      </p:sp>
      <p:cxnSp>
        <p:nvCxnSpPr>
          <p:cNvPr id="9" name="Straight Connector 8"/>
          <p:cNvCxnSpPr/>
          <p:nvPr/>
        </p:nvCxnSpPr>
        <p:spPr>
          <a:xfrm>
            <a:off x="7740352" y="4725144"/>
            <a:ext cx="0" cy="864096"/>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55576" y="4437112"/>
            <a:ext cx="144016" cy="14401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419872" y="1916832"/>
            <a:ext cx="5544616" cy="304231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a:stCxn id="10" idx="3"/>
            <a:endCxn id="11" idx="1"/>
          </p:cNvCxnSpPr>
          <p:nvPr/>
        </p:nvCxnSpPr>
        <p:spPr>
          <a:xfrm flipV="1">
            <a:off x="899592" y="3437987"/>
            <a:ext cx="2520280" cy="10711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4947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Monolith Design</a:t>
            </a:r>
            <a:endParaRPr lang="en-GB" dirty="0"/>
          </a:p>
        </p:txBody>
      </p:sp>
      <p:sp>
        <p:nvSpPr>
          <p:cNvPr id="14" name="TextBox 13"/>
          <p:cNvSpPr txBox="1"/>
          <p:nvPr/>
        </p:nvSpPr>
        <p:spPr>
          <a:xfrm>
            <a:off x="79124" y="3902043"/>
            <a:ext cx="3744416" cy="369332"/>
          </a:xfrm>
          <a:prstGeom prst="rect">
            <a:avLst/>
          </a:prstGeom>
          <a:noFill/>
        </p:spPr>
        <p:txBody>
          <a:bodyPr wrap="square" rtlCol="0">
            <a:spAutoFit/>
          </a:bodyPr>
          <a:lstStyle/>
          <a:p>
            <a:r>
              <a:rPr lang="en-GB" dirty="0" smtClean="0"/>
              <a:t>Moderator modification incorporated</a:t>
            </a:r>
          </a:p>
        </p:txBody>
      </p:sp>
      <p:sp>
        <p:nvSpPr>
          <p:cNvPr id="18" name="TextBox 17"/>
          <p:cNvSpPr txBox="1"/>
          <p:nvPr/>
        </p:nvSpPr>
        <p:spPr>
          <a:xfrm>
            <a:off x="4211960" y="3902043"/>
            <a:ext cx="3960440" cy="646331"/>
          </a:xfrm>
          <a:prstGeom prst="rect">
            <a:avLst/>
          </a:prstGeom>
          <a:noFill/>
        </p:spPr>
        <p:txBody>
          <a:bodyPr wrap="square" rtlCol="0">
            <a:spAutoFit/>
          </a:bodyPr>
          <a:lstStyle/>
          <a:p>
            <a:r>
              <a:rPr lang="en-GB" dirty="0" smtClean="0"/>
              <a:t>Target shielding modification change request being handled by Iain Sutton</a:t>
            </a:r>
            <a:endParaRPr lang="en-GB" dirty="0"/>
          </a:p>
        </p:txBody>
      </p:sp>
      <p:sp>
        <p:nvSpPr>
          <p:cNvPr id="22" name="TextBox 21"/>
          <p:cNvSpPr txBox="1"/>
          <p:nvPr/>
        </p:nvSpPr>
        <p:spPr>
          <a:xfrm>
            <a:off x="254076" y="5244563"/>
            <a:ext cx="3605024" cy="1200329"/>
          </a:xfrm>
          <a:prstGeom prst="rect">
            <a:avLst/>
          </a:prstGeom>
          <a:noFill/>
        </p:spPr>
        <p:txBody>
          <a:bodyPr wrap="square" rtlCol="0">
            <a:spAutoFit/>
          </a:bodyPr>
          <a:lstStyle/>
          <a:p>
            <a:r>
              <a:rPr lang="en-GB" dirty="0" smtClean="0"/>
              <a:t>Lower moderator cut-out a concern for high energy neutrons entering bunker and instrument background – </a:t>
            </a:r>
            <a:r>
              <a:rPr lang="en-GB" dirty="0" err="1" smtClean="0"/>
              <a:t>neutronics</a:t>
            </a:r>
            <a:r>
              <a:rPr lang="en-GB" dirty="0" smtClean="0"/>
              <a:t> required</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61" y="1484784"/>
            <a:ext cx="6519391" cy="239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a:xfrm>
            <a:off x="611560" y="2492896"/>
            <a:ext cx="0" cy="1409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5976" y="3438637"/>
            <a:ext cx="0" cy="463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28320" y="2748280"/>
            <a:ext cx="5140960" cy="1153763"/>
          </a:xfrm>
          <a:prstGeom prst="straightConnector1">
            <a:avLst/>
          </a:prstGeom>
          <a:ln w="28575">
            <a:solidFill>
              <a:srgbClr val="FF0D0D"/>
            </a:solidFill>
            <a:tailEnd type="arrow"/>
          </a:ln>
        </p:spPr>
        <p:style>
          <a:lnRef idx="1">
            <a:schemeClr val="accent1"/>
          </a:lnRef>
          <a:fillRef idx="0">
            <a:schemeClr val="accent1"/>
          </a:fillRef>
          <a:effectRef idx="0">
            <a:schemeClr val="accent1"/>
          </a:effectRef>
          <a:fontRef idx="minor">
            <a:schemeClr val="tx1"/>
          </a:fontRef>
        </p:style>
      </p:cxnSp>
      <p:pic>
        <p:nvPicPr>
          <p:cNvPr id="103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67944" y="4725144"/>
            <a:ext cx="4765357" cy="177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07914" y="1508800"/>
            <a:ext cx="3182415" cy="133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3"/>
          <p:cNvSpPr>
            <a:spLocks noGrp="1"/>
          </p:cNvSpPr>
          <p:nvPr>
            <p:ph type="sldNum" sz="quarter" idx="12"/>
          </p:nvPr>
        </p:nvSpPr>
        <p:spPr>
          <a:xfrm>
            <a:off x="6553200" y="6376243"/>
            <a:ext cx="2133600" cy="365125"/>
          </a:xfrm>
        </p:spPr>
        <p:txBody>
          <a:bodyPr/>
          <a:lstStyle/>
          <a:p>
            <a:fld id="{551115BC-487E-4422-894C-CB7CD3E79223}" type="slidenum">
              <a:rPr lang="en-GB" smtClean="0">
                <a:solidFill>
                  <a:prstClr val="black">
                    <a:tint val="75000"/>
                  </a:prstClr>
                </a:solidFill>
              </a:rPr>
              <a:pPr/>
              <a:t>55</a:t>
            </a:fld>
            <a:endParaRPr lang="en-GB" dirty="0">
              <a:solidFill>
                <a:prstClr val="black">
                  <a:tint val="75000"/>
                </a:prstClr>
              </a:solidFill>
            </a:endParaRPr>
          </a:p>
        </p:txBody>
      </p:sp>
    </p:spTree>
    <p:extLst>
      <p:ext uri="{BB962C8B-B14F-4D97-AF65-F5344CB8AC3E}">
        <p14:creationId xmlns:p14="http://schemas.microsoft.com/office/powerpoint/2010/main" val="19304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Neutron Optics</a:t>
            </a:r>
            <a:endParaRPr lang="en-GB" dirty="0"/>
          </a:p>
        </p:txBody>
      </p:sp>
      <p:pic>
        <p:nvPicPr>
          <p:cNvPr id="12" name="Picture 11"/>
          <p:cNvPicPr/>
          <p:nvPr/>
        </p:nvPicPr>
        <p:blipFill rotWithShape="1">
          <a:blip r:embed="rId3" cstate="print">
            <a:extLst>
              <a:ext uri="{28A0092B-C50C-407E-A947-70E740481C1C}">
                <a14:useLocalDpi xmlns:a14="http://schemas.microsoft.com/office/drawing/2010/main"/>
              </a:ext>
            </a:extLst>
          </a:blip>
          <a:srcRect/>
          <a:stretch/>
        </p:blipFill>
        <p:spPr bwMode="auto">
          <a:xfrm>
            <a:off x="0" y="1812681"/>
            <a:ext cx="9144000" cy="3096344"/>
          </a:xfrm>
          <a:prstGeom prst="rect">
            <a:avLst/>
          </a:prstGeom>
          <a:noFill/>
        </p:spPr>
      </p:pic>
      <p:sp>
        <p:nvSpPr>
          <p:cNvPr id="4"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56</a:t>
            </a:fld>
            <a:endParaRPr lang="en-GB" dirty="0">
              <a:solidFill>
                <a:prstClr val="black">
                  <a:tint val="75000"/>
                </a:prstClr>
              </a:solidFill>
            </a:endParaRPr>
          </a:p>
        </p:txBody>
      </p:sp>
    </p:spTree>
    <p:extLst>
      <p:ext uri="{BB962C8B-B14F-4D97-AF65-F5344CB8AC3E}">
        <p14:creationId xmlns:p14="http://schemas.microsoft.com/office/powerpoint/2010/main" val="17834964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Neutron Optics</a:t>
            </a:r>
            <a:endParaRPr lang="en-GB" dirty="0"/>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9960" y="1446239"/>
            <a:ext cx="4618299" cy="360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4" cstate="print">
            <a:extLst>
              <a:ext uri="{28A0092B-C50C-407E-A947-70E740481C1C}">
                <a14:useLocalDpi xmlns:a14="http://schemas.microsoft.com/office/drawing/2010/main"/>
              </a:ext>
            </a:extLst>
          </a:blip>
          <a:srcRect/>
          <a:stretch/>
        </p:blipFill>
        <p:spPr bwMode="auto">
          <a:xfrm>
            <a:off x="5651114" y="1580077"/>
            <a:ext cx="2549548" cy="1121721"/>
          </a:xfrm>
          <a:prstGeom prst="rect">
            <a:avLst/>
          </a:prstGeom>
          <a:noFill/>
          <a:ln>
            <a:noFill/>
          </a:ln>
          <a:extLst>
            <a:ext uri="{53640926-AAD7-44D8-BBD7-CCE9431645EC}">
              <a14:shadowObscured xmlns:a14="http://schemas.microsoft.com/office/drawing/2010/main"/>
            </a:ext>
          </a:extLst>
        </p:spPr>
      </p:pic>
      <p:graphicFrame>
        <p:nvGraphicFramePr>
          <p:cNvPr id="3" name="Table 2"/>
          <p:cNvGraphicFramePr>
            <a:graphicFrameLocks noGrp="1"/>
          </p:cNvGraphicFramePr>
          <p:nvPr>
            <p:extLst/>
          </p:nvPr>
        </p:nvGraphicFramePr>
        <p:xfrm>
          <a:off x="4242121" y="2960356"/>
          <a:ext cx="4855580" cy="2621540"/>
        </p:xfrm>
        <a:graphic>
          <a:graphicData uri="http://schemas.openxmlformats.org/drawingml/2006/table">
            <a:tbl>
              <a:tblPr firstRow="1" firstCol="1" bandRow="1">
                <a:tableStyleId>{22838BEF-8BB2-4498-84A7-C5851F593DF1}</a:tableStyleId>
              </a:tblPr>
              <a:tblGrid>
                <a:gridCol w="244626"/>
                <a:gridCol w="768656"/>
                <a:gridCol w="876542"/>
                <a:gridCol w="709801"/>
                <a:gridCol w="913386"/>
                <a:gridCol w="786833"/>
                <a:gridCol w="555736"/>
              </a:tblGrid>
              <a:tr h="254453">
                <a:tc>
                  <a:txBody>
                    <a:bodyPr/>
                    <a:lstStyle/>
                    <a:p>
                      <a:pPr>
                        <a:lnSpc>
                          <a:spcPct val="115000"/>
                        </a:lnSpc>
                      </a:pPr>
                      <a:endParaRPr lang="en-GB" sz="1200" dirty="0">
                        <a:effectLst/>
                        <a:latin typeface="Calibri"/>
                        <a:cs typeface="Times New Roman"/>
                      </a:endParaRPr>
                    </a:p>
                  </a:txBody>
                  <a:tcPr marL="68580" marR="68580" marT="0" marB="0" anchor="b"/>
                </a:tc>
                <a:tc gridSpan="2">
                  <a:txBody>
                    <a:bodyPr/>
                    <a:lstStyle/>
                    <a:p>
                      <a:pPr algn="ctr">
                        <a:lnSpc>
                          <a:spcPts val="1400"/>
                        </a:lnSpc>
                        <a:spcAft>
                          <a:spcPts val="0"/>
                        </a:spcAft>
                      </a:pPr>
                      <a:r>
                        <a:rPr lang="en-GB" sz="1200" dirty="0">
                          <a:effectLst/>
                        </a:rPr>
                        <a:t>Distance from ISCS (mm)</a:t>
                      </a:r>
                      <a:endParaRPr lang="en-GB" sz="1200" dirty="0">
                        <a:effectLst/>
                        <a:latin typeface="Calibri"/>
                        <a:ea typeface="Calibri"/>
                        <a:cs typeface="Times New Roman"/>
                      </a:endParaRPr>
                    </a:p>
                  </a:txBody>
                  <a:tcPr marL="68580" marR="68580" marT="0" marB="0" anchor="ctr"/>
                </a:tc>
                <a:tc hMerge="1">
                  <a:txBody>
                    <a:bodyPr/>
                    <a:lstStyle/>
                    <a:p>
                      <a:endParaRPr lang="en-GB"/>
                    </a:p>
                  </a:txBody>
                  <a:tcPr/>
                </a:tc>
                <a:tc gridSpan="4">
                  <a:txBody>
                    <a:bodyPr/>
                    <a:lstStyle/>
                    <a:p>
                      <a:pPr algn="ctr">
                        <a:lnSpc>
                          <a:spcPts val="1400"/>
                        </a:lnSpc>
                        <a:spcAft>
                          <a:spcPts val="0"/>
                        </a:spcAft>
                      </a:pPr>
                      <a:r>
                        <a:rPr lang="en-GB" sz="1200" dirty="0">
                          <a:effectLst/>
                        </a:rPr>
                        <a:t>Supermirror Coating (m value)</a:t>
                      </a:r>
                      <a:endParaRPr lang="en-GB" sz="1200" dirty="0">
                        <a:effectLst/>
                        <a:latin typeface="Calibri"/>
                        <a:ea typeface="Calibri"/>
                        <a:cs typeface="Times New Roman"/>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r>
              <a:tr h="502871">
                <a:tc>
                  <a:txBody>
                    <a:bodyPr/>
                    <a:lstStyle/>
                    <a:p>
                      <a:pPr>
                        <a:lnSpc>
                          <a:spcPct val="115000"/>
                        </a:lnSpc>
                      </a:pPr>
                      <a:endParaRPr lang="en-GB" sz="1200">
                        <a:effectLst/>
                        <a:latin typeface="Calibri"/>
                        <a:cs typeface="Times New Roman"/>
                      </a:endParaRPr>
                    </a:p>
                  </a:txBody>
                  <a:tcPr marL="68580" marR="68580" marT="0" marB="0" anchor="b"/>
                </a:tc>
                <a:tc>
                  <a:txBody>
                    <a:bodyPr/>
                    <a:lstStyle/>
                    <a:p>
                      <a:pPr algn="ctr">
                        <a:lnSpc>
                          <a:spcPts val="1400"/>
                        </a:lnSpc>
                        <a:spcAft>
                          <a:spcPts val="0"/>
                        </a:spcAft>
                      </a:pPr>
                      <a:r>
                        <a:rPr lang="en-GB" sz="1200" dirty="0">
                          <a:effectLst/>
                        </a:rPr>
                        <a:t>From</a:t>
                      </a:r>
                      <a:endParaRPr lang="en-GB" sz="1200" dirty="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To</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Top surface</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Bottom Surface</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Side Walls</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Vanes</a:t>
                      </a:r>
                      <a:endParaRPr lang="en-GB" sz="1200">
                        <a:effectLst/>
                        <a:latin typeface="Calibri"/>
                        <a:ea typeface="Calibri"/>
                        <a:cs typeface="Times New Roman"/>
                      </a:endParaRPr>
                    </a:p>
                  </a:txBody>
                  <a:tcPr marL="68580" marR="68580" marT="0" marB="0" anchor="ctr"/>
                </a:tc>
              </a:tr>
              <a:tr h="254453">
                <a:tc>
                  <a:txBody>
                    <a:bodyPr/>
                    <a:lstStyle/>
                    <a:p>
                      <a:pPr>
                        <a:lnSpc>
                          <a:spcPct val="115000"/>
                        </a:lnSpc>
                      </a:pPr>
                      <a:endParaRPr lang="en-GB" sz="1200">
                        <a:effectLst/>
                        <a:latin typeface="Calibri"/>
                        <a:cs typeface="Times New Roman"/>
                      </a:endParaRPr>
                    </a:p>
                  </a:txBody>
                  <a:tcPr marL="68580" marR="68580" marT="0" marB="0" anchor="b"/>
                </a:tc>
                <a:tc>
                  <a:txBody>
                    <a:bodyPr/>
                    <a:lstStyle/>
                    <a:p>
                      <a:pPr algn="ctr">
                        <a:lnSpc>
                          <a:spcPts val="1400"/>
                        </a:lnSpc>
                        <a:spcAft>
                          <a:spcPts val="0"/>
                        </a:spcAft>
                      </a:pPr>
                      <a:r>
                        <a:rPr lang="en-GB" sz="1200">
                          <a:effectLst/>
                        </a:rPr>
                        <a:t>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1887</a:t>
                      </a:r>
                      <a:r>
                        <a:rPr lang="en-GB" sz="1200" baseline="30000">
                          <a:effectLst/>
                        </a:rPr>
                        <a:t>a</a:t>
                      </a:r>
                      <a:endParaRPr lang="en-GB" sz="1200">
                        <a:effectLst/>
                        <a:latin typeface="Calibri"/>
                        <a:ea typeface="Calibri"/>
                        <a:cs typeface="Times New Roman"/>
                      </a:endParaRPr>
                    </a:p>
                  </a:txBody>
                  <a:tcPr marL="68580" marR="68580" marT="0" marB="0" anchor="ctr"/>
                </a:tc>
                <a:tc gridSpan="4">
                  <a:txBody>
                    <a:bodyPr/>
                    <a:lstStyle/>
                    <a:p>
                      <a:pPr algn="ctr">
                        <a:lnSpc>
                          <a:spcPts val="1400"/>
                        </a:lnSpc>
                        <a:spcAft>
                          <a:spcPts val="0"/>
                        </a:spcAft>
                      </a:pPr>
                      <a:r>
                        <a:rPr lang="en-GB" sz="1200">
                          <a:effectLst/>
                        </a:rPr>
                        <a:t>No guide</a:t>
                      </a:r>
                      <a:endParaRPr lang="en-GB" sz="1200">
                        <a:effectLst/>
                        <a:latin typeface="Calibri"/>
                        <a:ea typeface="Calibri"/>
                        <a:cs typeface="Times New Roman"/>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r>
              <a:tr h="251436">
                <a:tc>
                  <a:txBody>
                    <a:bodyPr/>
                    <a:lstStyle/>
                    <a:p>
                      <a:pPr algn="ctr">
                        <a:lnSpc>
                          <a:spcPts val="1400"/>
                        </a:lnSpc>
                        <a:spcAft>
                          <a:spcPts val="0"/>
                        </a:spcAft>
                      </a:pPr>
                      <a:r>
                        <a:rPr lang="en-GB" sz="1200">
                          <a:effectLst/>
                        </a:rPr>
                        <a:t>1</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1887</a:t>
                      </a:r>
                      <a:r>
                        <a:rPr lang="en-GB" sz="1200" baseline="30000">
                          <a:effectLst/>
                        </a:rPr>
                        <a:t>a</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3000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6</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6</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r>
              <a:tr h="251436">
                <a:tc>
                  <a:txBody>
                    <a:bodyPr/>
                    <a:lstStyle/>
                    <a:p>
                      <a:pPr algn="ctr">
                        <a:lnSpc>
                          <a:spcPts val="1400"/>
                        </a:lnSpc>
                        <a:spcAft>
                          <a:spcPts val="0"/>
                        </a:spcAft>
                      </a:pPr>
                      <a:r>
                        <a:rPr lang="en-GB" sz="1200">
                          <a:effectLst/>
                        </a:rPr>
                        <a:t>2</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3000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4500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5</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5</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r>
              <a:tr h="251436">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4500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10000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4</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4</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r>
              <a:tr h="251436">
                <a:tc>
                  <a:txBody>
                    <a:bodyPr/>
                    <a:lstStyle/>
                    <a:p>
                      <a:pPr algn="ctr">
                        <a:lnSpc>
                          <a:spcPts val="1400"/>
                        </a:lnSpc>
                        <a:spcAft>
                          <a:spcPts val="0"/>
                        </a:spcAft>
                      </a:pPr>
                      <a:r>
                        <a:rPr lang="en-GB" sz="1200">
                          <a:effectLst/>
                        </a:rPr>
                        <a:t>4</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10000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14500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r>
              <a:tr h="251436">
                <a:tc>
                  <a:txBody>
                    <a:bodyPr/>
                    <a:lstStyle/>
                    <a:p>
                      <a:pPr algn="ctr">
                        <a:lnSpc>
                          <a:spcPts val="1400"/>
                        </a:lnSpc>
                        <a:spcAft>
                          <a:spcPts val="0"/>
                        </a:spcAft>
                      </a:pPr>
                      <a:r>
                        <a:rPr lang="en-GB" sz="1200">
                          <a:effectLst/>
                        </a:rPr>
                        <a:t>5</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14500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19000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4</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4</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r>
                        <a:rPr lang="en-GB" sz="1200" baseline="30000">
                          <a:effectLst/>
                        </a:rPr>
                        <a:t>b</a:t>
                      </a:r>
                      <a:endParaRPr lang="en-GB" sz="1200">
                        <a:effectLst/>
                        <a:latin typeface="Calibri"/>
                        <a:ea typeface="Calibri"/>
                        <a:cs typeface="Times New Roman"/>
                      </a:endParaRPr>
                    </a:p>
                  </a:txBody>
                  <a:tcPr marL="68580" marR="68580" marT="0" marB="0" anchor="ctr"/>
                </a:tc>
              </a:tr>
              <a:tr h="251436">
                <a:tc>
                  <a:txBody>
                    <a:bodyPr/>
                    <a:lstStyle/>
                    <a:p>
                      <a:pPr algn="ctr">
                        <a:lnSpc>
                          <a:spcPts val="1400"/>
                        </a:lnSpc>
                        <a:spcAft>
                          <a:spcPts val="0"/>
                        </a:spcAft>
                      </a:pPr>
                      <a:r>
                        <a:rPr lang="en-GB" sz="1200">
                          <a:effectLst/>
                        </a:rPr>
                        <a:t>6</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19000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dirty="0">
                          <a:effectLst/>
                        </a:rPr>
                        <a:t>20000</a:t>
                      </a:r>
                      <a:endParaRPr lang="en-GB" sz="1200" dirty="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5</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5</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a:effectLst/>
                        </a:rPr>
                        <a:t>3</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0"/>
                        </a:spcAft>
                      </a:pPr>
                      <a:r>
                        <a:rPr lang="en-GB" sz="1200" dirty="0">
                          <a:effectLst/>
                        </a:rPr>
                        <a:t>-</a:t>
                      </a:r>
                      <a:endParaRPr lang="en-GB" sz="1200" dirty="0">
                        <a:effectLst/>
                        <a:latin typeface="Calibri"/>
                        <a:ea typeface="Calibri"/>
                        <a:cs typeface="Times New Roman"/>
                      </a:endParaRPr>
                    </a:p>
                  </a:txBody>
                  <a:tcPr marL="68580" marR="68580" marT="0" marB="0" anchor="ctr"/>
                </a:tc>
              </a:tr>
            </a:tbl>
          </a:graphicData>
        </a:graphic>
      </p:graphicFrame>
      <p:sp>
        <p:nvSpPr>
          <p:cNvPr id="4" name="TextBox 3"/>
          <p:cNvSpPr txBox="1"/>
          <p:nvPr/>
        </p:nvSpPr>
        <p:spPr>
          <a:xfrm>
            <a:off x="179408" y="5706318"/>
            <a:ext cx="8576840"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3 channel multi-vane S-bend – ends at 15m</a:t>
            </a:r>
          </a:p>
          <a:p>
            <a:pPr marL="285750" indent="-285750">
              <a:buFont typeface="Arial" panose="020B0604020202020204" pitchFamily="34" charset="0"/>
              <a:buChar char="•"/>
            </a:pPr>
            <a:r>
              <a:rPr lang="en-GB" dirty="0" smtClean="0"/>
              <a:t>M=6 in NBOA</a:t>
            </a:r>
          </a:p>
          <a:p>
            <a:pPr marL="285750" indent="-285750">
              <a:buFont typeface="Arial" panose="020B0604020202020204" pitchFamily="34" charset="0"/>
              <a:buChar char="•"/>
            </a:pPr>
            <a:r>
              <a:rPr lang="en-GB" dirty="0" err="1" smtClean="0"/>
              <a:t>Neutronics</a:t>
            </a:r>
            <a:r>
              <a:rPr lang="en-GB" dirty="0" smtClean="0"/>
              <a:t> beneficial to determining effects of high m values at sample position</a:t>
            </a:r>
            <a:endParaRPr lang="en-GB" dirty="0"/>
          </a:p>
        </p:txBody>
      </p:sp>
      <p:sp>
        <p:nvSpPr>
          <p:cNvPr id="8"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57</a:t>
            </a:fld>
            <a:endParaRPr lang="en-GB" dirty="0">
              <a:solidFill>
                <a:prstClr val="black">
                  <a:tint val="75000"/>
                </a:prstClr>
              </a:solidFill>
            </a:endParaRPr>
          </a:p>
        </p:txBody>
      </p:sp>
    </p:spTree>
    <p:extLst>
      <p:ext uri="{BB962C8B-B14F-4D97-AF65-F5344CB8AC3E}">
        <p14:creationId xmlns:p14="http://schemas.microsoft.com/office/powerpoint/2010/main" val="18293941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Neutron Optics</a:t>
            </a:r>
            <a:endParaRPr lang="en-GB"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7241" y="1464072"/>
            <a:ext cx="7581418" cy="530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58</a:t>
            </a:fld>
            <a:endParaRPr lang="en-GB" dirty="0">
              <a:solidFill>
                <a:prstClr val="black">
                  <a:tint val="75000"/>
                </a:prstClr>
              </a:solidFill>
            </a:endParaRPr>
          </a:p>
        </p:txBody>
      </p:sp>
    </p:spTree>
    <p:extLst>
      <p:ext uri="{BB962C8B-B14F-4D97-AF65-F5344CB8AC3E}">
        <p14:creationId xmlns:p14="http://schemas.microsoft.com/office/powerpoint/2010/main" val="7961884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Neutron Optics</a:t>
            </a:r>
            <a:endParaRPr lang="en-GB"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7120" y="1480869"/>
            <a:ext cx="7540906" cy="524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59</a:t>
            </a:fld>
            <a:endParaRPr lang="en-GB" dirty="0">
              <a:solidFill>
                <a:prstClr val="black">
                  <a:tint val="75000"/>
                </a:prstClr>
              </a:solidFill>
            </a:endParaRPr>
          </a:p>
        </p:txBody>
      </p:sp>
      <p:sp>
        <p:nvSpPr>
          <p:cNvPr id="3" name="Rectangle 2"/>
          <p:cNvSpPr/>
          <p:nvPr/>
        </p:nvSpPr>
        <p:spPr>
          <a:xfrm>
            <a:off x="3570790" y="4236334"/>
            <a:ext cx="306729" cy="520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058136" y="4236334"/>
            <a:ext cx="306729" cy="520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008471" y="4236334"/>
            <a:ext cx="306729" cy="520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10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Bevel 37"/>
          <p:cNvSpPr/>
          <p:nvPr/>
        </p:nvSpPr>
        <p:spPr>
          <a:xfrm>
            <a:off x="342417" y="2086832"/>
            <a:ext cx="2966343" cy="602540"/>
          </a:xfrm>
          <a:prstGeom prst="bevel">
            <a:avLst/>
          </a:prstGeom>
          <a:solidFill>
            <a:srgbClr val="FF260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Horizontal </a:t>
            </a:r>
            <a:r>
              <a:rPr lang="en-US"/>
              <a:t>sample </a:t>
            </a:r>
            <a:r>
              <a:rPr lang="en-US" smtClean="0"/>
              <a:t>geometry</a:t>
            </a:r>
            <a:endParaRPr lang="en-US" dirty="0"/>
          </a:p>
        </p:txBody>
      </p:sp>
      <p:sp>
        <p:nvSpPr>
          <p:cNvPr id="2" name="Title 1"/>
          <p:cNvSpPr>
            <a:spLocks noGrp="1"/>
          </p:cNvSpPr>
          <p:nvPr>
            <p:ph type="title"/>
          </p:nvPr>
        </p:nvSpPr>
        <p:spPr/>
        <p:txBody>
          <a:bodyPr/>
          <a:lstStyle/>
          <a:p>
            <a:r>
              <a:rPr lang="en-US" dirty="0" smtClean="0"/>
              <a:t>FREIA Science Case </a:t>
            </a:r>
            <a:br>
              <a:rPr lang="en-US" dirty="0" smtClean="0"/>
            </a:br>
            <a:r>
              <a:rPr lang="en-US" dirty="0" smtClean="0"/>
              <a:t>and derived requirements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6</a:t>
            </a:fld>
            <a:endParaRPr lang="sv-SE" dirty="0">
              <a:solidFill>
                <a:prstClr val="black">
                  <a:tint val="75000"/>
                </a:prstClr>
              </a:solidFill>
            </a:endParaRPr>
          </a:p>
        </p:txBody>
      </p:sp>
      <p:sp>
        <p:nvSpPr>
          <p:cNvPr id="34" name="TextBox 33"/>
          <p:cNvSpPr txBox="1"/>
          <p:nvPr/>
        </p:nvSpPr>
        <p:spPr>
          <a:xfrm>
            <a:off x="2771800" y="1346029"/>
            <a:ext cx="3903657" cy="523188"/>
          </a:xfrm>
          <a:prstGeom prst="rect">
            <a:avLst/>
          </a:prstGeom>
          <a:noFill/>
        </p:spPr>
        <p:txBody>
          <a:bodyPr wrap="square" lIns="91407" tIns="45704" rIns="91407" bIns="45704" rtlCol="0">
            <a:spAutoFit/>
          </a:bodyPr>
          <a:lstStyle/>
          <a:p>
            <a:r>
              <a:rPr lang="en-US" sz="2800" dirty="0" smtClean="0">
                <a:latin typeface="TitilliumText22L 400 wt"/>
                <a:cs typeface="TitilliumText22L 400 wt"/>
              </a:rPr>
              <a:t>Instrument requirements:</a:t>
            </a:r>
            <a:endParaRPr lang="en-US" sz="2800" dirty="0">
              <a:latin typeface="TitilliumText22L 400 wt"/>
              <a:cs typeface="TitilliumText22L 400 wt"/>
            </a:endParaRPr>
          </a:p>
        </p:txBody>
      </p:sp>
      <p:sp>
        <p:nvSpPr>
          <p:cNvPr id="45" name="Rectangle 44"/>
          <p:cNvSpPr/>
          <p:nvPr/>
        </p:nvSpPr>
        <p:spPr>
          <a:xfrm>
            <a:off x="3506928" y="3080094"/>
            <a:ext cx="3603824" cy="1819220"/>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powder">
            <a:bevelT w="165100" prst="coolSlant"/>
          </a:sp3d>
        </p:spPr>
        <p:txBody>
          <a:bodyPr wrap="square" lIns="64267" tIns="32133" rIns="64267" bIns="32133">
            <a:spAutoFit/>
          </a:bodyPr>
          <a:lstStyle/>
          <a:p>
            <a:pPr lvl="0"/>
            <a:r>
              <a:rPr lang="en-US" dirty="0">
                <a:solidFill>
                  <a:prstClr val="black"/>
                </a:solidFill>
                <a:latin typeface="TitilliumText22L 400 wt"/>
                <a:cs typeface="TitilliumText22L 400 wt"/>
              </a:rPr>
              <a:t>Different </a:t>
            </a:r>
            <a:r>
              <a:rPr lang="en-US" dirty="0" smtClean="0">
                <a:solidFill>
                  <a:prstClr val="black"/>
                </a:solidFill>
                <a:latin typeface="TitilliumText22L 400 wt"/>
                <a:cs typeface="TitilliumText22L 400 wt"/>
              </a:rPr>
              <a:t>sample/experiment </a:t>
            </a:r>
            <a:r>
              <a:rPr lang="en-US" dirty="0">
                <a:solidFill>
                  <a:prstClr val="black"/>
                </a:solidFill>
                <a:latin typeface="TitilliumText22L 400 wt"/>
                <a:cs typeface="TitilliumText22L 400 wt"/>
              </a:rPr>
              <a:t>types</a:t>
            </a:r>
            <a:r>
              <a:rPr lang="en-US" dirty="0" smtClean="0">
                <a:solidFill>
                  <a:prstClr val="black"/>
                </a:solidFill>
                <a:latin typeface="TitilliumText22L 400 wt"/>
                <a:cs typeface="TitilliumText22L 400 wt"/>
              </a:rPr>
              <a:t>:</a:t>
            </a:r>
            <a:endParaRPr lang="en-US" sz="1600" dirty="0" smtClean="0">
              <a:solidFill>
                <a:srgbClr val="FF0000"/>
              </a:solidFill>
              <a:latin typeface="TitilliumText22L 400 wt"/>
              <a:ea typeface="ヒラギノ角ゴ ProN W3"/>
              <a:cs typeface="TitilliumText22L 400 wt"/>
            </a:endParaRPr>
          </a:p>
          <a:p>
            <a:pPr marL="376560" indent="-241008" defTabSz="456940">
              <a:buFontTx/>
              <a:buChar char="-"/>
            </a:pPr>
            <a:r>
              <a:rPr lang="en-US" sz="1600" dirty="0" smtClean="0">
                <a:solidFill>
                  <a:srgbClr val="FF0000"/>
                </a:solidFill>
                <a:latin typeface="TitilliumText22L 400 wt"/>
                <a:ea typeface="ヒラギノ角ゴ ProN W3"/>
                <a:cs typeface="TitilliumText22L 400 wt"/>
              </a:rPr>
              <a:t>Free liquids (</a:t>
            </a:r>
            <a:r>
              <a:rPr lang="en-US" sz="1600" dirty="0" smtClean="0">
                <a:solidFill>
                  <a:srgbClr val="FF40FF"/>
                </a:solidFill>
                <a:latin typeface="TitilliumText22L 400 wt"/>
                <a:ea typeface="ヒラギノ角ゴ ProN W3"/>
                <a:cs typeface="TitilliumText22L 400 wt"/>
              </a:rPr>
              <a:t>including liquid-liquid</a:t>
            </a:r>
            <a:r>
              <a:rPr lang="en-US" sz="1600" dirty="0" smtClean="0">
                <a:solidFill>
                  <a:srgbClr val="FF0000"/>
                </a:solidFill>
                <a:latin typeface="TitilliumText22L 400 wt"/>
                <a:ea typeface="ヒラギノ角ゴ ProN W3"/>
                <a:cs typeface="TitilliumText22L 400 wt"/>
              </a:rPr>
              <a:t>)</a:t>
            </a:r>
          </a:p>
          <a:p>
            <a:pPr marL="376560" indent="-241008" defTabSz="456940">
              <a:buFontTx/>
              <a:buChar char="-"/>
            </a:pPr>
            <a:r>
              <a:rPr lang="en-US" sz="1600" dirty="0" smtClean="0">
                <a:solidFill>
                  <a:srgbClr val="FF9300"/>
                </a:solidFill>
                <a:latin typeface="TitilliumText22L 400 wt"/>
                <a:ea typeface="ヒラギノ角ゴ ProN W3"/>
                <a:cs typeface="TitilliumText22L 400 wt"/>
              </a:rPr>
              <a:t>Time resolved experiments</a:t>
            </a:r>
          </a:p>
          <a:p>
            <a:pPr marL="376560" indent="-241008" defTabSz="456940">
              <a:buFontTx/>
              <a:buChar char="-"/>
            </a:pPr>
            <a:r>
              <a:rPr lang="en-US" sz="1600" dirty="0" smtClean="0">
                <a:solidFill>
                  <a:schemeClr val="bg1">
                    <a:lumMod val="50000"/>
                  </a:schemeClr>
                </a:solidFill>
                <a:latin typeface="TitilliumText22L 400 wt"/>
                <a:ea typeface="ヒラギノ角ゴ ProN W3"/>
                <a:cs typeface="TitilliumText22L 400 wt"/>
              </a:rPr>
              <a:t>Solid interfaces &amp; </a:t>
            </a:r>
            <a:r>
              <a:rPr lang="en-US" sz="1600" dirty="0" smtClean="0">
                <a:solidFill>
                  <a:srgbClr val="FF40FF"/>
                </a:solidFill>
                <a:latin typeface="TitilliumText22L 400 wt"/>
                <a:ea typeface="ヒラギノ角ゴ ProN W3"/>
                <a:cs typeface="TitilliumText22L 400 wt"/>
              </a:rPr>
              <a:t>in-situ techniques</a:t>
            </a:r>
            <a:endParaRPr lang="en-US" sz="1600" dirty="0">
              <a:solidFill>
                <a:srgbClr val="FF40FF"/>
              </a:solidFill>
              <a:latin typeface="TitilliumText22L 400 wt"/>
              <a:ea typeface="ヒラギノ角ゴ ProN W3"/>
              <a:cs typeface="TitilliumText22L 400 wt"/>
            </a:endParaRPr>
          </a:p>
          <a:p>
            <a:pPr marL="376560" indent="-241008" defTabSz="456940">
              <a:buFontTx/>
              <a:buChar char="-"/>
            </a:pPr>
            <a:r>
              <a:rPr lang="en-US" sz="1600" dirty="0" smtClean="0">
                <a:solidFill>
                  <a:srgbClr val="7030A0"/>
                </a:solidFill>
                <a:latin typeface="TitilliumText22L 400 wt"/>
                <a:ea typeface="ヒラギノ角ゴ ProN W3"/>
                <a:cs typeface="TitilliumText22L 400 wt"/>
              </a:rPr>
              <a:t>Wide range of sample film thickness</a:t>
            </a:r>
          </a:p>
          <a:p>
            <a:pPr marL="376560" indent="-241008" defTabSz="456940">
              <a:buFontTx/>
              <a:buChar char="-"/>
            </a:pPr>
            <a:r>
              <a:rPr lang="en-US" sz="1600" dirty="0" smtClean="0">
                <a:solidFill>
                  <a:srgbClr val="00B050"/>
                </a:solidFill>
                <a:latin typeface="TitilliumText22L 400 wt"/>
                <a:ea typeface="ヒラギノ角ゴ ProN W3"/>
                <a:cs typeface="TitilliumText22L 400 wt"/>
              </a:rPr>
              <a:t>In plane structure (GISANS)</a:t>
            </a:r>
            <a:endParaRPr lang="en-US" sz="1600" dirty="0">
              <a:solidFill>
                <a:srgbClr val="00B050"/>
              </a:solidFill>
              <a:latin typeface="TitilliumText22L 400 wt"/>
              <a:ea typeface="ヒラギノ角ゴ ProN W3"/>
              <a:cs typeface="TitilliumText22L 400 wt"/>
            </a:endParaRPr>
          </a:p>
          <a:p>
            <a:pPr marL="376560" indent="-241008" defTabSz="456940">
              <a:buFontTx/>
              <a:buChar char="-"/>
            </a:pPr>
            <a:r>
              <a:rPr lang="en-US" sz="1600" dirty="0" smtClean="0">
                <a:solidFill>
                  <a:srgbClr val="2835FF"/>
                </a:solidFill>
                <a:latin typeface="TitilliumText22L 400 wt"/>
                <a:ea typeface="ヒラギノ角ゴ ProN W3"/>
                <a:cs typeface="TitilliumText22L 400 wt"/>
              </a:rPr>
              <a:t>Magnetic reference layers</a:t>
            </a:r>
          </a:p>
        </p:txBody>
      </p:sp>
      <p:sp>
        <p:nvSpPr>
          <p:cNvPr id="66" name="Bevel 65"/>
          <p:cNvSpPr/>
          <p:nvPr/>
        </p:nvSpPr>
        <p:spPr>
          <a:xfrm>
            <a:off x="342417" y="3079631"/>
            <a:ext cx="2427323" cy="910369"/>
          </a:xfrm>
          <a:prstGeom prst="bevel">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Broad simultaneous Q range</a:t>
            </a:r>
            <a:endParaRPr lang="en-US" dirty="0"/>
          </a:p>
        </p:txBody>
      </p:sp>
      <p:sp>
        <p:nvSpPr>
          <p:cNvPr id="67" name="Bevel 66"/>
          <p:cNvSpPr/>
          <p:nvPr/>
        </p:nvSpPr>
        <p:spPr>
          <a:xfrm>
            <a:off x="539552" y="4457306"/>
            <a:ext cx="2230188" cy="825248"/>
          </a:xfrm>
          <a:prstGeom prst="bevel">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High-count rate detector</a:t>
            </a:r>
            <a:endParaRPr lang="en-US" dirty="0"/>
          </a:p>
        </p:txBody>
      </p:sp>
      <p:sp>
        <p:nvSpPr>
          <p:cNvPr id="68" name="Bevel 67"/>
          <p:cNvSpPr/>
          <p:nvPr/>
        </p:nvSpPr>
        <p:spPr>
          <a:xfrm>
            <a:off x="2973415" y="5606886"/>
            <a:ext cx="1958626" cy="749464"/>
          </a:xfrm>
          <a:prstGeom prst="bevel">
            <a:avLst/>
          </a:prstGeom>
          <a:solidFill>
            <a:srgbClr val="7030A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Variable resolution</a:t>
            </a:r>
            <a:endParaRPr lang="en-US" dirty="0" smtClean="0"/>
          </a:p>
        </p:txBody>
      </p:sp>
      <p:sp>
        <p:nvSpPr>
          <p:cNvPr id="69" name="Bevel 68"/>
          <p:cNvSpPr/>
          <p:nvPr/>
        </p:nvSpPr>
        <p:spPr>
          <a:xfrm>
            <a:off x="5258157" y="5806397"/>
            <a:ext cx="1915265" cy="430297"/>
          </a:xfrm>
          <a:prstGeom prst="bevel">
            <a:avLst/>
          </a:prstGeom>
          <a:solidFill>
            <a:srgbClr val="2835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Polarisation</a:t>
            </a:r>
            <a:endParaRPr lang="en-US" dirty="0"/>
          </a:p>
        </p:txBody>
      </p:sp>
      <p:sp>
        <p:nvSpPr>
          <p:cNvPr id="71" name="Bevel 70"/>
          <p:cNvSpPr/>
          <p:nvPr/>
        </p:nvSpPr>
        <p:spPr>
          <a:xfrm>
            <a:off x="6215790" y="2293938"/>
            <a:ext cx="2761091" cy="602539"/>
          </a:xfrm>
          <a:prstGeom prst="bevel">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Inverted beam geometry</a:t>
            </a:r>
            <a:endParaRPr lang="en-US" dirty="0"/>
          </a:p>
        </p:txBody>
      </p:sp>
      <p:sp>
        <p:nvSpPr>
          <p:cNvPr id="43" name="Bevel 42"/>
          <p:cNvSpPr/>
          <p:nvPr/>
        </p:nvSpPr>
        <p:spPr>
          <a:xfrm>
            <a:off x="7211560" y="3277600"/>
            <a:ext cx="1871204" cy="1508215"/>
          </a:xfrm>
          <a:prstGeom prst="beve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Extensive range of </a:t>
            </a:r>
          </a:p>
          <a:p>
            <a:pPr algn="ctr"/>
            <a:r>
              <a:rPr lang="en-US" dirty="0" smtClean="0"/>
              <a:t>Sample Environments</a:t>
            </a:r>
            <a:endParaRPr lang="en-US" dirty="0"/>
          </a:p>
        </p:txBody>
      </p:sp>
      <p:sp>
        <p:nvSpPr>
          <p:cNvPr id="44" name="Bevel 43"/>
          <p:cNvSpPr/>
          <p:nvPr/>
        </p:nvSpPr>
        <p:spPr>
          <a:xfrm>
            <a:off x="448531" y="5587812"/>
            <a:ext cx="2323269" cy="553389"/>
          </a:xfrm>
          <a:prstGeom prst="bevel">
            <a:avLst/>
          </a:prstGeom>
          <a:solidFill>
            <a:schemeClr val="bg1">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Flexible collimation</a:t>
            </a:r>
            <a:endParaRPr lang="en-US" dirty="0" smtClean="0"/>
          </a:p>
        </p:txBody>
      </p:sp>
      <p:sp>
        <p:nvSpPr>
          <p:cNvPr id="54" name="Bevel 53"/>
          <p:cNvSpPr/>
          <p:nvPr/>
        </p:nvSpPr>
        <p:spPr>
          <a:xfrm>
            <a:off x="3493342" y="1909732"/>
            <a:ext cx="2492896" cy="602171"/>
          </a:xfrm>
          <a:prstGeom prst="bevel">
            <a:avLst/>
          </a:prstGeom>
          <a:solidFill>
            <a:srgbClr val="FF260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No </a:t>
            </a:r>
            <a:r>
              <a:rPr lang="en-US" dirty="0" smtClean="0"/>
              <a:t>sample movement</a:t>
            </a:r>
          </a:p>
        </p:txBody>
      </p:sp>
      <p:cxnSp>
        <p:nvCxnSpPr>
          <p:cNvPr id="5" name="Straight Arrow Connector 4"/>
          <p:cNvCxnSpPr/>
          <p:nvPr/>
        </p:nvCxnSpPr>
        <p:spPr>
          <a:xfrm flipH="1" flipV="1">
            <a:off x="3308760" y="2729518"/>
            <a:ext cx="615168" cy="6994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54" idx="2"/>
          </p:cNvCxnSpPr>
          <p:nvPr/>
        </p:nvCxnSpPr>
        <p:spPr>
          <a:xfrm flipV="1">
            <a:off x="4723628" y="2511903"/>
            <a:ext cx="16162" cy="917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6215790" y="2936995"/>
            <a:ext cx="123750" cy="527673"/>
          </a:xfrm>
          <a:prstGeom prst="straightConnector1">
            <a:avLst/>
          </a:prstGeom>
          <a:ln w="3810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6632790" y="2970453"/>
            <a:ext cx="205968" cy="979500"/>
          </a:xfrm>
          <a:prstGeom prst="straightConnector1">
            <a:avLst/>
          </a:prstGeom>
          <a:ln w="3810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58" name="Bevel 57"/>
          <p:cNvSpPr/>
          <p:nvPr/>
        </p:nvSpPr>
        <p:spPr>
          <a:xfrm>
            <a:off x="7308303" y="5267208"/>
            <a:ext cx="1698383" cy="825248"/>
          </a:xfrm>
          <a:prstGeom prst="bevel">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Large area detector</a:t>
            </a:r>
            <a:endParaRPr lang="en-US" dirty="0"/>
          </a:p>
        </p:txBody>
      </p:sp>
      <p:cxnSp>
        <p:nvCxnSpPr>
          <p:cNvPr id="59" name="Straight Arrow Connector 58"/>
          <p:cNvCxnSpPr/>
          <p:nvPr/>
        </p:nvCxnSpPr>
        <p:spPr>
          <a:xfrm flipH="1" flipV="1">
            <a:off x="2830750" y="3646617"/>
            <a:ext cx="1021170" cy="13296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2844804" y="3828694"/>
            <a:ext cx="1079124" cy="66985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215790" y="4634035"/>
            <a:ext cx="1020506" cy="5870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69" idx="6"/>
          </p:cNvCxnSpPr>
          <p:nvPr/>
        </p:nvCxnSpPr>
        <p:spPr>
          <a:xfrm>
            <a:off x="5986238" y="4797152"/>
            <a:ext cx="229552" cy="1009245"/>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68" idx="6"/>
          </p:cNvCxnSpPr>
          <p:nvPr/>
        </p:nvCxnSpPr>
        <p:spPr>
          <a:xfrm flipH="1">
            <a:off x="3952728" y="4365104"/>
            <a:ext cx="633324" cy="124178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2798540" y="4076770"/>
            <a:ext cx="1053380" cy="151104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1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5"/>
                                        </p:tgtEl>
                                      </p:cBhvr>
                                    </p:animEffect>
                                    <p:set>
                                      <p:cBhvr>
                                        <p:cTn id="15" dur="1" fill="hold">
                                          <p:stCondLst>
                                            <p:cond delay="499"/>
                                          </p:stCondLst>
                                        </p:cTn>
                                        <p:tgtEl>
                                          <p:spTgt spid="5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par>
                                <p:cTn id="41" presetID="10" presetClass="exit" presetSubtype="0" fill="hold" nodeType="withEffect">
                                  <p:stCondLst>
                                    <p:cond delay="0"/>
                                  </p:stCondLst>
                                  <p:childTnLst>
                                    <p:animEffect transition="out" filter="fade">
                                      <p:cBhvr>
                                        <p:cTn id="42" dur="500"/>
                                        <p:tgtEl>
                                          <p:spTgt spid="56"/>
                                        </p:tgtEl>
                                      </p:cBhvr>
                                    </p:animEffect>
                                    <p:set>
                                      <p:cBhvr>
                                        <p:cTn id="43" dur="1" fill="hold">
                                          <p:stCondLst>
                                            <p:cond delay="499"/>
                                          </p:stCondLst>
                                        </p:cTn>
                                        <p:tgtEl>
                                          <p:spTgt spid="5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par>
                                <p:cTn id="52" presetID="10" presetClass="exit" presetSubtype="0" fill="hold" nodeType="withEffect">
                                  <p:stCondLst>
                                    <p:cond delay="0"/>
                                  </p:stCondLst>
                                  <p:childTnLst>
                                    <p:animEffect transition="out" filter="fade">
                                      <p:cBhvr>
                                        <p:cTn id="53" dur="500"/>
                                        <p:tgtEl>
                                          <p:spTgt spid="59"/>
                                        </p:tgtEl>
                                      </p:cBhvr>
                                    </p:animEffect>
                                    <p:set>
                                      <p:cBhvr>
                                        <p:cTn id="54" dur="1" fill="hold">
                                          <p:stCondLst>
                                            <p:cond delay="499"/>
                                          </p:stCondLst>
                                        </p:cTn>
                                        <p:tgtEl>
                                          <p:spTgt spid="5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500"/>
                                        <p:tgtEl>
                                          <p:spTgt spid="7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xit" presetSubtype="0" fill="hold" nodeType="withEffect">
                                  <p:stCondLst>
                                    <p:cond delay="0"/>
                                  </p:stCondLst>
                                  <p:childTnLst>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xit" presetSubtype="0" fill="hold" nodeType="withEffect">
                                  <p:stCondLst>
                                    <p:cond delay="0"/>
                                  </p:stCondLst>
                                  <p:childTnLst>
                                    <p:animEffect transition="out" filter="fade">
                                      <p:cBhvr>
                                        <p:cTn id="72" dur="500"/>
                                        <p:tgtEl>
                                          <p:spTgt spid="74"/>
                                        </p:tgtEl>
                                      </p:cBhvr>
                                    </p:animEffect>
                                    <p:set>
                                      <p:cBhvr>
                                        <p:cTn id="73" dur="1" fill="hold">
                                          <p:stCondLst>
                                            <p:cond delay="499"/>
                                          </p:stCondLst>
                                        </p:cTn>
                                        <p:tgtEl>
                                          <p:spTgt spid="7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500"/>
                                        <p:tgtEl>
                                          <p:spTgt spid="68"/>
                                        </p:tgtEl>
                                      </p:cBhvr>
                                    </p:animEffect>
                                  </p:childTnLst>
                                </p:cTn>
                              </p:par>
                              <p:par>
                                <p:cTn id="82" presetID="10" presetClass="exit" presetSubtype="0" fill="hold" nodeType="withEffect">
                                  <p:stCondLst>
                                    <p:cond delay="0"/>
                                  </p:stCondLst>
                                  <p:childTnLst>
                                    <p:animEffect transition="out" filter="fade">
                                      <p:cBhvr>
                                        <p:cTn id="83" dur="500"/>
                                        <p:tgtEl>
                                          <p:spTgt spid="57"/>
                                        </p:tgtEl>
                                      </p:cBhvr>
                                    </p:animEffect>
                                    <p:set>
                                      <p:cBhvr>
                                        <p:cTn id="84" dur="1" fill="hold">
                                          <p:stCondLst>
                                            <p:cond delay="499"/>
                                          </p:stCondLst>
                                        </p:cTn>
                                        <p:tgtEl>
                                          <p:spTgt spid="5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5"/>
                                        </p:tgtEl>
                                        <p:attrNameLst>
                                          <p:attrName>style.visibility</p:attrName>
                                        </p:attrNameLst>
                                      </p:cBhvr>
                                      <p:to>
                                        <p:strVal val="visible"/>
                                      </p:to>
                                    </p:set>
                                    <p:animEffect transition="in" filter="fade">
                                      <p:cBhvr>
                                        <p:cTn id="89" dur="500"/>
                                        <p:tgtEl>
                                          <p:spTgt spid="6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xit" presetSubtype="0" fill="hold" nodeType="withEffect">
                                  <p:stCondLst>
                                    <p:cond delay="0"/>
                                  </p:stCondLst>
                                  <p:childTnLst>
                                    <p:animEffect transition="out" filter="fade">
                                      <p:cBhvr>
                                        <p:cTn id="94" dur="500"/>
                                        <p:tgtEl>
                                          <p:spTgt spid="72"/>
                                        </p:tgtEl>
                                      </p:cBhvr>
                                    </p:animEffect>
                                    <p:set>
                                      <p:cBhvr>
                                        <p:cTn id="95" dur="1" fill="hold">
                                          <p:stCondLst>
                                            <p:cond delay="499"/>
                                          </p:stCondLst>
                                        </p:cTn>
                                        <p:tgtEl>
                                          <p:spTgt spid="7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fade">
                                      <p:cBhvr>
                                        <p:cTn id="100" dur="500"/>
                                        <p:tgtEl>
                                          <p:spTgt spid="6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par>
                                <p:cTn id="104" presetID="10" presetClass="exit" presetSubtype="0" fill="hold" nodeType="withEffect">
                                  <p:stCondLst>
                                    <p:cond delay="0"/>
                                  </p:stCondLst>
                                  <p:childTnLst>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par>
                                <p:cTn id="112" presetID="10" presetClass="exit" presetSubtype="0" fill="hold" nodeType="withEffect">
                                  <p:stCondLst>
                                    <p:cond delay="0"/>
                                  </p:stCondLst>
                                  <p:childTnLst>
                                    <p:animEffect transition="out" filter="fade">
                                      <p:cBhvr>
                                        <p:cTn id="113" dur="500"/>
                                        <p:tgtEl>
                                          <p:spTgt spid="61"/>
                                        </p:tgtEl>
                                      </p:cBhvr>
                                    </p:animEffect>
                                    <p:set>
                                      <p:cBhvr>
                                        <p:cTn id="114"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6" grpId="0" animBg="1"/>
      <p:bldP spid="67" grpId="0" animBg="1"/>
      <p:bldP spid="68" grpId="0" animBg="1"/>
      <p:bldP spid="69" grpId="0" animBg="1"/>
      <p:bldP spid="71" grpId="0" animBg="1"/>
      <p:bldP spid="43" grpId="0" animBg="1"/>
      <p:bldP spid="44" grpId="0" animBg="1"/>
      <p:bldP spid="54" grpId="0" animBg="1"/>
      <p:bldP spid="5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Bunker Feedthrough</a:t>
            </a:r>
            <a:endParaRPr lang="en-GB" dirty="0"/>
          </a:p>
        </p:txBody>
      </p:sp>
      <p:pic>
        <p:nvPicPr>
          <p:cNvPr id="4" name="Picture 2" descr="C:\Users\jbn48\Desktop\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872" y="1831952"/>
            <a:ext cx="9036496" cy="40480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60</a:t>
            </a:fld>
            <a:endParaRPr lang="en-GB" dirty="0">
              <a:solidFill>
                <a:prstClr val="black">
                  <a:tint val="75000"/>
                </a:prstClr>
              </a:solidFill>
            </a:endParaRPr>
          </a:p>
        </p:txBody>
      </p:sp>
    </p:spTree>
    <p:extLst>
      <p:ext uri="{BB962C8B-B14F-4D97-AF65-F5344CB8AC3E}">
        <p14:creationId xmlns:p14="http://schemas.microsoft.com/office/powerpoint/2010/main" val="20599211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Choppers</a:t>
            </a:r>
            <a:endParaRPr lang="en-GB"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8962" y="2031232"/>
            <a:ext cx="5608761" cy="450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7858" y="1569567"/>
            <a:ext cx="561372" cy="461665"/>
          </a:xfrm>
          <a:prstGeom prst="rect">
            <a:avLst/>
          </a:prstGeom>
          <a:noFill/>
        </p:spPr>
        <p:txBody>
          <a:bodyPr wrap="square" rtlCol="0">
            <a:spAutoFit/>
          </a:bodyPr>
          <a:lstStyle/>
          <a:p>
            <a:pPr algn="ctr"/>
            <a:r>
              <a:rPr lang="en-GB" sz="1200" dirty="0" smtClean="0"/>
              <a:t>Ø1m</a:t>
            </a:r>
          </a:p>
          <a:p>
            <a:pPr algn="ctr"/>
            <a:r>
              <a:rPr lang="en-GB" sz="1200" dirty="0" smtClean="0"/>
              <a:t>14Hz</a:t>
            </a:r>
            <a:endParaRPr lang="en-GB" sz="1200" dirty="0"/>
          </a:p>
        </p:txBody>
      </p:sp>
      <p:sp>
        <p:nvSpPr>
          <p:cNvPr id="7" name="TextBox 6"/>
          <p:cNvSpPr txBox="1"/>
          <p:nvPr/>
        </p:nvSpPr>
        <p:spPr>
          <a:xfrm>
            <a:off x="2152890" y="1569567"/>
            <a:ext cx="642396" cy="461665"/>
          </a:xfrm>
          <a:prstGeom prst="rect">
            <a:avLst/>
          </a:prstGeom>
          <a:noFill/>
        </p:spPr>
        <p:txBody>
          <a:bodyPr wrap="square" rtlCol="0">
            <a:spAutoFit/>
          </a:bodyPr>
          <a:lstStyle/>
          <a:p>
            <a:pPr algn="ctr"/>
            <a:r>
              <a:rPr lang="en-GB" sz="1200" dirty="0" smtClean="0"/>
              <a:t>Ø1.3m</a:t>
            </a:r>
          </a:p>
          <a:p>
            <a:pPr algn="ctr"/>
            <a:r>
              <a:rPr lang="en-GB" sz="1200" dirty="0" smtClean="0"/>
              <a:t>56Hz</a:t>
            </a:r>
            <a:endParaRPr lang="en-GB" sz="1200" dirty="0"/>
          </a:p>
        </p:txBody>
      </p:sp>
      <p:sp>
        <p:nvSpPr>
          <p:cNvPr id="8" name="TextBox 7"/>
          <p:cNvSpPr txBox="1"/>
          <p:nvPr/>
        </p:nvSpPr>
        <p:spPr>
          <a:xfrm>
            <a:off x="2731624" y="1569567"/>
            <a:ext cx="642396" cy="461665"/>
          </a:xfrm>
          <a:prstGeom prst="rect">
            <a:avLst/>
          </a:prstGeom>
          <a:noFill/>
        </p:spPr>
        <p:txBody>
          <a:bodyPr wrap="square" rtlCol="0">
            <a:spAutoFit/>
          </a:bodyPr>
          <a:lstStyle/>
          <a:p>
            <a:pPr algn="ctr"/>
            <a:r>
              <a:rPr lang="en-GB" sz="1200" dirty="0" smtClean="0"/>
              <a:t>Ø1.3m</a:t>
            </a:r>
          </a:p>
          <a:p>
            <a:pPr algn="ctr"/>
            <a:r>
              <a:rPr lang="en-GB" sz="1200" dirty="0" smtClean="0"/>
              <a:t>56Hz</a:t>
            </a:r>
            <a:endParaRPr lang="en-GB" sz="1200" dirty="0"/>
          </a:p>
        </p:txBody>
      </p:sp>
      <p:sp>
        <p:nvSpPr>
          <p:cNvPr id="9" name="TextBox 8"/>
          <p:cNvSpPr txBox="1"/>
          <p:nvPr/>
        </p:nvSpPr>
        <p:spPr>
          <a:xfrm>
            <a:off x="3761771" y="1569567"/>
            <a:ext cx="642396" cy="461665"/>
          </a:xfrm>
          <a:prstGeom prst="rect">
            <a:avLst/>
          </a:prstGeom>
          <a:noFill/>
        </p:spPr>
        <p:txBody>
          <a:bodyPr wrap="square" rtlCol="0">
            <a:spAutoFit/>
          </a:bodyPr>
          <a:lstStyle/>
          <a:p>
            <a:pPr algn="ctr"/>
            <a:r>
              <a:rPr lang="en-GB" sz="1200" dirty="0" smtClean="0"/>
              <a:t>Ø1.3m</a:t>
            </a:r>
          </a:p>
          <a:p>
            <a:pPr algn="ctr"/>
            <a:r>
              <a:rPr lang="en-GB" sz="1200" dirty="0" smtClean="0"/>
              <a:t>42Hz</a:t>
            </a:r>
            <a:endParaRPr lang="en-GB" sz="1200" dirty="0"/>
          </a:p>
        </p:txBody>
      </p:sp>
      <p:sp>
        <p:nvSpPr>
          <p:cNvPr id="10" name="TextBox 9"/>
          <p:cNvSpPr txBox="1"/>
          <p:nvPr/>
        </p:nvSpPr>
        <p:spPr>
          <a:xfrm>
            <a:off x="5607933" y="1569567"/>
            <a:ext cx="642396" cy="461665"/>
          </a:xfrm>
          <a:prstGeom prst="rect">
            <a:avLst/>
          </a:prstGeom>
          <a:noFill/>
        </p:spPr>
        <p:txBody>
          <a:bodyPr wrap="square" rtlCol="0">
            <a:spAutoFit/>
          </a:bodyPr>
          <a:lstStyle/>
          <a:p>
            <a:pPr algn="ctr"/>
            <a:r>
              <a:rPr lang="en-GB" sz="1200" dirty="0" smtClean="0"/>
              <a:t>Ø1.3m</a:t>
            </a:r>
          </a:p>
          <a:p>
            <a:pPr algn="ctr"/>
            <a:r>
              <a:rPr lang="en-GB" sz="1200" dirty="0" smtClean="0"/>
              <a:t>28Hz</a:t>
            </a:r>
            <a:endParaRPr lang="en-GB" sz="1200" dirty="0"/>
          </a:p>
        </p:txBody>
      </p:sp>
      <p:sp>
        <p:nvSpPr>
          <p:cNvPr id="12" name="TextBox 11"/>
          <p:cNvSpPr txBox="1"/>
          <p:nvPr/>
        </p:nvSpPr>
        <p:spPr>
          <a:xfrm>
            <a:off x="3292997" y="1569567"/>
            <a:ext cx="561372" cy="461665"/>
          </a:xfrm>
          <a:prstGeom prst="rect">
            <a:avLst/>
          </a:prstGeom>
          <a:noFill/>
        </p:spPr>
        <p:txBody>
          <a:bodyPr wrap="square" rtlCol="0">
            <a:spAutoFit/>
          </a:bodyPr>
          <a:lstStyle/>
          <a:p>
            <a:pPr algn="ctr"/>
            <a:r>
              <a:rPr lang="en-GB" sz="1200" dirty="0" smtClean="0"/>
              <a:t>Ø1m</a:t>
            </a:r>
          </a:p>
          <a:p>
            <a:pPr algn="ctr"/>
            <a:r>
              <a:rPr lang="en-GB" sz="1200" dirty="0" smtClean="0"/>
              <a:t>14Hz</a:t>
            </a:r>
            <a:endParaRPr lang="en-GB" sz="1200" dirty="0"/>
          </a:p>
        </p:txBody>
      </p:sp>
      <p:sp>
        <p:nvSpPr>
          <p:cNvPr id="13" name="TextBox 12"/>
          <p:cNvSpPr txBox="1"/>
          <p:nvPr/>
        </p:nvSpPr>
        <p:spPr>
          <a:xfrm>
            <a:off x="6209817" y="1569567"/>
            <a:ext cx="561372" cy="461665"/>
          </a:xfrm>
          <a:prstGeom prst="rect">
            <a:avLst/>
          </a:prstGeom>
          <a:noFill/>
        </p:spPr>
        <p:txBody>
          <a:bodyPr wrap="square" rtlCol="0">
            <a:spAutoFit/>
          </a:bodyPr>
          <a:lstStyle/>
          <a:p>
            <a:pPr algn="ctr"/>
            <a:r>
              <a:rPr lang="en-GB" sz="1200" dirty="0" smtClean="0"/>
              <a:t>Ø1m</a:t>
            </a:r>
          </a:p>
          <a:p>
            <a:pPr algn="ctr"/>
            <a:r>
              <a:rPr lang="en-GB" sz="1200" dirty="0" smtClean="0"/>
              <a:t>14Hz</a:t>
            </a:r>
            <a:endParaRPr lang="en-GB" sz="1200" dirty="0"/>
          </a:p>
        </p:txBody>
      </p:sp>
      <p:sp>
        <p:nvSpPr>
          <p:cNvPr id="11"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61</a:t>
            </a:fld>
            <a:endParaRPr lang="en-GB" dirty="0">
              <a:solidFill>
                <a:prstClr val="black">
                  <a:tint val="75000"/>
                </a:prstClr>
              </a:solidFill>
            </a:endParaRPr>
          </a:p>
        </p:txBody>
      </p:sp>
    </p:spTree>
    <p:extLst>
      <p:ext uri="{BB962C8B-B14F-4D97-AF65-F5344CB8AC3E}">
        <p14:creationId xmlns:p14="http://schemas.microsoft.com/office/powerpoint/2010/main" val="9108550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Chopper Feasibility</a:t>
            </a:r>
            <a:endParaRPr lang="en-GB"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0339" y="1501494"/>
            <a:ext cx="7524750" cy="523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62</a:t>
            </a:fld>
            <a:endParaRPr lang="en-GB" dirty="0">
              <a:solidFill>
                <a:prstClr val="black">
                  <a:tint val="75000"/>
                </a:prstClr>
              </a:solidFill>
            </a:endParaRPr>
          </a:p>
        </p:txBody>
      </p:sp>
      <p:sp>
        <p:nvSpPr>
          <p:cNvPr id="5" name="Rectangle 4"/>
          <p:cNvSpPr/>
          <p:nvPr/>
        </p:nvSpPr>
        <p:spPr>
          <a:xfrm>
            <a:off x="5161402" y="2286267"/>
            <a:ext cx="1630497" cy="168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613312" y="2131764"/>
            <a:ext cx="2726675" cy="461665"/>
          </a:xfrm>
          <a:prstGeom prst="rect">
            <a:avLst/>
          </a:prstGeom>
          <a:noFill/>
        </p:spPr>
        <p:txBody>
          <a:bodyPr wrap="square" rtlCol="0">
            <a:spAutoFit/>
          </a:bodyPr>
          <a:lstStyle/>
          <a:p>
            <a:r>
              <a:rPr lang="en-GB" sz="2400" dirty="0" smtClean="0"/>
              <a:t>1.  Diameter (1.3m)</a:t>
            </a:r>
            <a:endParaRPr lang="en-GB" sz="2400" dirty="0"/>
          </a:p>
        </p:txBody>
      </p:sp>
      <p:sp>
        <p:nvSpPr>
          <p:cNvPr id="8" name="TextBox 7"/>
          <p:cNvSpPr txBox="1"/>
          <p:nvPr/>
        </p:nvSpPr>
        <p:spPr>
          <a:xfrm>
            <a:off x="4613312" y="2898091"/>
            <a:ext cx="2726675" cy="461665"/>
          </a:xfrm>
          <a:prstGeom prst="rect">
            <a:avLst/>
          </a:prstGeom>
          <a:noFill/>
        </p:spPr>
        <p:txBody>
          <a:bodyPr wrap="square" rtlCol="0">
            <a:spAutoFit/>
          </a:bodyPr>
          <a:lstStyle/>
          <a:p>
            <a:r>
              <a:rPr lang="en-GB" sz="2400" dirty="0" smtClean="0"/>
              <a:t>2.  Speed (56Hz)</a:t>
            </a:r>
          </a:p>
        </p:txBody>
      </p:sp>
      <p:sp>
        <p:nvSpPr>
          <p:cNvPr id="9" name="TextBox 8"/>
          <p:cNvSpPr txBox="1"/>
          <p:nvPr/>
        </p:nvSpPr>
        <p:spPr>
          <a:xfrm>
            <a:off x="4613312" y="3640159"/>
            <a:ext cx="2726675" cy="461665"/>
          </a:xfrm>
          <a:prstGeom prst="rect">
            <a:avLst/>
          </a:prstGeom>
          <a:noFill/>
        </p:spPr>
        <p:txBody>
          <a:bodyPr wrap="square" rtlCol="0">
            <a:spAutoFit/>
          </a:bodyPr>
          <a:lstStyle/>
          <a:p>
            <a:r>
              <a:rPr lang="en-GB" sz="2400" dirty="0"/>
              <a:t>3</a:t>
            </a:r>
            <a:r>
              <a:rPr lang="en-GB" sz="2400" dirty="0" smtClean="0"/>
              <a:t>.  Geometry</a:t>
            </a:r>
          </a:p>
        </p:txBody>
      </p:sp>
      <p:cxnSp>
        <p:nvCxnSpPr>
          <p:cNvPr id="10" name="Straight Arrow Connector 9"/>
          <p:cNvCxnSpPr/>
          <p:nvPr/>
        </p:nvCxnSpPr>
        <p:spPr>
          <a:xfrm flipH="1">
            <a:off x="2164814" y="3870991"/>
            <a:ext cx="2374135" cy="8662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5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Chopper Feasibility</a:t>
            </a:r>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8472" y="2143205"/>
            <a:ext cx="4608512" cy="4109832"/>
          </a:xfrm>
          <a:prstGeom prst="rect">
            <a:avLst/>
          </a:prstGeom>
        </p:spPr>
      </p:pic>
      <p:sp>
        <p:nvSpPr>
          <p:cNvPr id="5" name="TextBox 4"/>
          <p:cNvSpPr txBox="1"/>
          <p:nvPr/>
        </p:nvSpPr>
        <p:spPr>
          <a:xfrm>
            <a:off x="359024" y="1556902"/>
            <a:ext cx="8352928" cy="461665"/>
          </a:xfrm>
          <a:prstGeom prst="rect">
            <a:avLst/>
          </a:prstGeom>
          <a:noFill/>
        </p:spPr>
        <p:txBody>
          <a:bodyPr wrap="square" rtlCol="0">
            <a:spAutoFit/>
          </a:bodyPr>
          <a:lstStyle/>
          <a:p>
            <a:r>
              <a:rPr lang="en-GB" sz="2400" dirty="0" smtClean="0"/>
              <a:t>Conventional disc of single thickness and boron s-dough sandwich</a:t>
            </a:r>
            <a:endParaRPr lang="en-GB" sz="2400" dirty="0"/>
          </a:p>
        </p:txBody>
      </p:sp>
      <p:sp>
        <p:nvSpPr>
          <p:cNvPr id="6" name="TextBox 5"/>
          <p:cNvSpPr txBox="1"/>
          <p:nvPr/>
        </p:nvSpPr>
        <p:spPr>
          <a:xfrm>
            <a:off x="5186788" y="2143205"/>
            <a:ext cx="3636912" cy="2554545"/>
          </a:xfrm>
          <a:prstGeom prst="rect">
            <a:avLst/>
          </a:prstGeom>
          <a:noFill/>
        </p:spPr>
        <p:txBody>
          <a:bodyPr wrap="square" rtlCol="0">
            <a:spAutoFit/>
          </a:bodyPr>
          <a:lstStyle/>
          <a:p>
            <a:r>
              <a:rPr lang="en-GB" sz="2000" dirty="0" smtClean="0"/>
              <a:t>Disc material = Aluminium Alloy</a:t>
            </a:r>
          </a:p>
          <a:p>
            <a:r>
              <a:rPr lang="en-GB" sz="2000" dirty="0" smtClean="0"/>
              <a:t>Disc </a:t>
            </a:r>
            <a:r>
              <a:rPr lang="en-GB" sz="2000" dirty="0" err="1" smtClean="0"/>
              <a:t>dia</a:t>
            </a:r>
            <a:r>
              <a:rPr lang="en-GB" sz="2000" dirty="0" smtClean="0"/>
              <a:t> = 1300mm</a:t>
            </a:r>
          </a:p>
          <a:p>
            <a:r>
              <a:rPr lang="en-GB" sz="2000" dirty="0" smtClean="0"/>
              <a:t>Disc thickness = 16.5mm</a:t>
            </a:r>
          </a:p>
          <a:p>
            <a:r>
              <a:rPr lang="en-GB" sz="2000" dirty="0" smtClean="0"/>
              <a:t>Boron thickness = 11.5mm</a:t>
            </a:r>
          </a:p>
          <a:p>
            <a:endParaRPr lang="en-GB" sz="2000" dirty="0"/>
          </a:p>
          <a:p>
            <a:r>
              <a:rPr lang="en-GB" sz="2000" dirty="0" smtClean="0"/>
              <a:t>Total disc mass = 36 kg</a:t>
            </a:r>
          </a:p>
          <a:p>
            <a:endParaRPr lang="en-GB" sz="2000" dirty="0" smtClean="0"/>
          </a:p>
          <a:p>
            <a:r>
              <a:rPr lang="en-GB" sz="2000" dirty="0" smtClean="0"/>
              <a:t>Speed = 56Hz</a:t>
            </a:r>
            <a:endParaRPr lang="en-GB" sz="2000" dirty="0"/>
          </a:p>
        </p:txBody>
      </p:sp>
      <p:sp>
        <p:nvSpPr>
          <p:cNvPr id="3" name="TextBox 2"/>
          <p:cNvSpPr txBox="1"/>
          <p:nvPr/>
        </p:nvSpPr>
        <p:spPr>
          <a:xfrm>
            <a:off x="5224180" y="5545151"/>
            <a:ext cx="3487771" cy="707886"/>
          </a:xfrm>
          <a:prstGeom prst="rect">
            <a:avLst/>
          </a:prstGeom>
          <a:noFill/>
        </p:spPr>
        <p:txBody>
          <a:bodyPr wrap="square" rtlCol="0">
            <a:spAutoFit/>
          </a:bodyPr>
          <a:lstStyle/>
          <a:p>
            <a:r>
              <a:rPr lang="en-GB" sz="2000" dirty="0" smtClean="0"/>
              <a:t>Maximum load capacity of SKF G5 = 40Kg</a:t>
            </a:r>
            <a:endParaRPr lang="en-GB" sz="2000" dirty="0"/>
          </a:p>
        </p:txBody>
      </p:sp>
      <p:sp>
        <p:nvSpPr>
          <p:cNvPr id="7"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63</a:t>
            </a:fld>
            <a:endParaRPr lang="en-GB" dirty="0">
              <a:solidFill>
                <a:prstClr val="black">
                  <a:tint val="75000"/>
                </a:prstClr>
              </a:solidFill>
            </a:endParaRPr>
          </a:p>
        </p:txBody>
      </p:sp>
    </p:spTree>
    <p:extLst>
      <p:ext uri="{BB962C8B-B14F-4D97-AF65-F5344CB8AC3E}">
        <p14:creationId xmlns:p14="http://schemas.microsoft.com/office/powerpoint/2010/main" val="12189024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Chopper Feasibility</a:t>
            </a:r>
            <a:endParaRPr lang="en-GB" dirty="0"/>
          </a:p>
        </p:txBody>
      </p:sp>
      <p:graphicFrame>
        <p:nvGraphicFramePr>
          <p:cNvPr id="7" name="Table 6"/>
          <p:cNvGraphicFramePr>
            <a:graphicFrameLocks noGrp="1"/>
          </p:cNvGraphicFramePr>
          <p:nvPr>
            <p:extLst/>
          </p:nvPr>
        </p:nvGraphicFramePr>
        <p:xfrm>
          <a:off x="155693" y="1753564"/>
          <a:ext cx="3328286" cy="4230207"/>
        </p:xfrm>
        <a:graphic>
          <a:graphicData uri="http://schemas.openxmlformats.org/drawingml/2006/table">
            <a:tbl>
              <a:tblPr>
                <a:tableStyleId>{5C22544A-7EE6-4342-B048-85BDC9FD1C3A}</a:tableStyleId>
              </a:tblPr>
              <a:tblGrid>
                <a:gridCol w="1664143"/>
                <a:gridCol w="1664143"/>
              </a:tblGrid>
              <a:tr h="344388">
                <a:tc>
                  <a:txBody>
                    <a:bodyPr/>
                    <a:lstStyle/>
                    <a:p>
                      <a:pPr algn="ctr" fontAlgn="b"/>
                      <a:r>
                        <a:rPr lang="en-GB" sz="2200" u="none" strike="noStrike" dirty="0">
                          <a:effectLst/>
                        </a:rPr>
                        <a:t>Mode</a:t>
                      </a:r>
                      <a:endParaRPr lang="en-GB" sz="2200" b="0" i="0" u="none" strike="noStrike" dirty="0">
                        <a:solidFill>
                          <a:srgbClr val="000000"/>
                        </a:solidFill>
                        <a:effectLst/>
                        <a:latin typeface="Calibri"/>
                      </a:endParaRPr>
                    </a:p>
                  </a:txBody>
                  <a:tcPr marL="12947" marR="12947" marT="12947" marB="0" anchor="b"/>
                </a:tc>
                <a:tc>
                  <a:txBody>
                    <a:bodyPr/>
                    <a:lstStyle/>
                    <a:p>
                      <a:pPr algn="ctr" fontAlgn="b"/>
                      <a:r>
                        <a:rPr lang="en-GB" sz="2200" u="none" strike="noStrike">
                          <a:effectLst/>
                        </a:rPr>
                        <a:t>Hz</a:t>
                      </a:r>
                      <a:endParaRPr lang="en-GB" sz="2200" b="0" i="0" u="none" strike="noStrike">
                        <a:solidFill>
                          <a:srgbClr val="000000"/>
                        </a:solidFill>
                        <a:effectLst/>
                        <a:latin typeface="Calibri"/>
                      </a:endParaRPr>
                    </a:p>
                  </a:txBody>
                  <a:tcPr marL="12947" marR="12947" marT="12947" marB="0" anchor="b"/>
                </a:tc>
              </a:tr>
              <a:tr h="388198">
                <a:tc>
                  <a:txBody>
                    <a:bodyPr/>
                    <a:lstStyle/>
                    <a:p>
                      <a:pPr algn="ctr" fontAlgn="ctr"/>
                      <a:r>
                        <a:rPr lang="en-GB" sz="2200" u="none" strike="noStrike">
                          <a:effectLst/>
                        </a:rPr>
                        <a:t>1</a:t>
                      </a:r>
                      <a:endParaRPr lang="en-GB" sz="2200" b="0" i="0" u="none" strike="noStrike">
                        <a:solidFill>
                          <a:srgbClr val="000000"/>
                        </a:solidFill>
                        <a:effectLst/>
                        <a:latin typeface="Calibri"/>
                      </a:endParaRPr>
                    </a:p>
                  </a:txBody>
                  <a:tcPr marL="12947" marR="12947" marT="12947" marB="0" anchor="ctr"/>
                </a:tc>
                <a:tc>
                  <a:txBody>
                    <a:bodyPr/>
                    <a:lstStyle/>
                    <a:p>
                      <a:pPr algn="ctr" fontAlgn="ctr"/>
                      <a:r>
                        <a:rPr lang="en-GB" sz="2200" u="none" strike="noStrike">
                          <a:effectLst/>
                        </a:rPr>
                        <a:t>24.495</a:t>
                      </a:r>
                      <a:endParaRPr lang="en-GB" sz="2200" b="0" i="0" u="none" strike="noStrike">
                        <a:solidFill>
                          <a:srgbClr val="000000"/>
                        </a:solidFill>
                        <a:effectLst/>
                        <a:latin typeface="Calibri"/>
                      </a:endParaRPr>
                    </a:p>
                  </a:txBody>
                  <a:tcPr marL="12947" marR="12947" marT="12947" marB="0" anchor="ctr"/>
                </a:tc>
              </a:tr>
              <a:tr h="388198">
                <a:tc>
                  <a:txBody>
                    <a:bodyPr/>
                    <a:lstStyle/>
                    <a:p>
                      <a:pPr algn="ctr" fontAlgn="ctr"/>
                      <a:r>
                        <a:rPr lang="en-GB" sz="2200" u="none" strike="noStrike" dirty="0">
                          <a:effectLst/>
                        </a:rPr>
                        <a:t>2</a:t>
                      </a:r>
                      <a:endParaRPr lang="en-GB" sz="2200" b="0" i="0" u="none" strike="noStrike" dirty="0">
                        <a:solidFill>
                          <a:srgbClr val="000000"/>
                        </a:solidFill>
                        <a:effectLst/>
                        <a:latin typeface="Calibri"/>
                      </a:endParaRPr>
                    </a:p>
                  </a:txBody>
                  <a:tcPr marL="12947" marR="12947" marT="12947" marB="0" anchor="ctr"/>
                </a:tc>
                <a:tc>
                  <a:txBody>
                    <a:bodyPr/>
                    <a:lstStyle/>
                    <a:p>
                      <a:pPr algn="ctr" fontAlgn="ctr"/>
                      <a:r>
                        <a:rPr lang="en-GB" sz="2200" u="none" strike="noStrike">
                          <a:effectLst/>
                        </a:rPr>
                        <a:t>26.922</a:t>
                      </a:r>
                      <a:endParaRPr lang="en-GB" sz="2200" b="0" i="0" u="none" strike="noStrike">
                        <a:solidFill>
                          <a:srgbClr val="000000"/>
                        </a:solidFill>
                        <a:effectLst/>
                        <a:latin typeface="Calibri"/>
                      </a:endParaRPr>
                    </a:p>
                  </a:txBody>
                  <a:tcPr marL="12947" marR="12947" marT="12947" marB="0" anchor="ctr"/>
                </a:tc>
              </a:tr>
              <a:tr h="388198">
                <a:tc>
                  <a:txBody>
                    <a:bodyPr/>
                    <a:lstStyle/>
                    <a:p>
                      <a:pPr algn="ctr" fontAlgn="ctr"/>
                      <a:r>
                        <a:rPr lang="en-GB" sz="2200" u="none" strike="noStrike">
                          <a:effectLst/>
                        </a:rPr>
                        <a:t>3</a:t>
                      </a:r>
                      <a:endParaRPr lang="en-GB" sz="2200" b="0" i="0" u="none" strike="noStrike">
                        <a:solidFill>
                          <a:srgbClr val="000000"/>
                        </a:solidFill>
                        <a:effectLst/>
                        <a:latin typeface="Calibri"/>
                      </a:endParaRPr>
                    </a:p>
                  </a:txBody>
                  <a:tcPr marL="12947" marR="12947" marT="12947" marB="0" anchor="ctr"/>
                </a:tc>
                <a:tc>
                  <a:txBody>
                    <a:bodyPr/>
                    <a:lstStyle/>
                    <a:p>
                      <a:pPr algn="ctr" fontAlgn="ctr"/>
                      <a:r>
                        <a:rPr lang="en-GB" sz="2200" u="none" strike="noStrike">
                          <a:effectLst/>
                        </a:rPr>
                        <a:t>32.519</a:t>
                      </a:r>
                      <a:endParaRPr lang="en-GB" sz="2200" b="0" i="0" u="none" strike="noStrike">
                        <a:solidFill>
                          <a:srgbClr val="000000"/>
                        </a:solidFill>
                        <a:effectLst/>
                        <a:latin typeface="Calibri"/>
                      </a:endParaRPr>
                    </a:p>
                  </a:txBody>
                  <a:tcPr marL="12947" marR="12947" marT="12947" marB="0" anchor="ctr"/>
                </a:tc>
              </a:tr>
              <a:tr h="388198">
                <a:tc>
                  <a:txBody>
                    <a:bodyPr/>
                    <a:lstStyle/>
                    <a:p>
                      <a:pPr algn="ctr" fontAlgn="ctr"/>
                      <a:r>
                        <a:rPr lang="en-GB" sz="2200" u="none" strike="noStrike">
                          <a:effectLst/>
                        </a:rPr>
                        <a:t>4</a:t>
                      </a:r>
                      <a:endParaRPr lang="en-GB" sz="2200" b="0" i="0" u="none" strike="noStrike">
                        <a:solidFill>
                          <a:srgbClr val="000000"/>
                        </a:solidFill>
                        <a:effectLst/>
                        <a:latin typeface="Calibri"/>
                      </a:endParaRPr>
                    </a:p>
                  </a:txBody>
                  <a:tcPr marL="12947" marR="12947" marT="12947" marB="0" anchor="ctr"/>
                </a:tc>
                <a:tc>
                  <a:txBody>
                    <a:bodyPr/>
                    <a:lstStyle/>
                    <a:p>
                      <a:pPr algn="ctr" fontAlgn="ctr"/>
                      <a:r>
                        <a:rPr lang="en-GB" sz="2200" u="none" strike="noStrike">
                          <a:effectLst/>
                        </a:rPr>
                        <a:t>34.658</a:t>
                      </a:r>
                      <a:endParaRPr lang="en-GB" sz="2200" b="0" i="0" u="none" strike="noStrike">
                        <a:solidFill>
                          <a:srgbClr val="000000"/>
                        </a:solidFill>
                        <a:effectLst/>
                        <a:latin typeface="Calibri"/>
                      </a:endParaRPr>
                    </a:p>
                  </a:txBody>
                  <a:tcPr marL="12947" marR="12947" marT="12947" marB="0" anchor="ctr"/>
                </a:tc>
              </a:tr>
              <a:tr h="388198">
                <a:tc>
                  <a:txBody>
                    <a:bodyPr/>
                    <a:lstStyle/>
                    <a:p>
                      <a:pPr algn="ctr" fontAlgn="ctr"/>
                      <a:r>
                        <a:rPr lang="en-GB" sz="2200" u="none" strike="noStrike">
                          <a:effectLst/>
                        </a:rPr>
                        <a:t>5</a:t>
                      </a:r>
                      <a:endParaRPr lang="en-GB" sz="2200" b="0" i="0" u="none" strike="noStrike">
                        <a:solidFill>
                          <a:srgbClr val="000000"/>
                        </a:solidFill>
                        <a:effectLst/>
                        <a:latin typeface="Calibri"/>
                      </a:endParaRPr>
                    </a:p>
                  </a:txBody>
                  <a:tcPr marL="12947" marR="12947" marT="12947" marB="0" anchor="ctr"/>
                </a:tc>
                <a:tc>
                  <a:txBody>
                    <a:bodyPr/>
                    <a:lstStyle/>
                    <a:p>
                      <a:pPr algn="ctr" fontAlgn="ctr"/>
                      <a:r>
                        <a:rPr lang="en-GB" sz="2200" u="none" strike="noStrike">
                          <a:effectLst/>
                        </a:rPr>
                        <a:t>37.495</a:t>
                      </a:r>
                      <a:endParaRPr lang="en-GB" sz="2200" b="0" i="0" u="none" strike="noStrike">
                        <a:solidFill>
                          <a:srgbClr val="000000"/>
                        </a:solidFill>
                        <a:effectLst/>
                        <a:latin typeface="Calibri"/>
                      </a:endParaRPr>
                    </a:p>
                  </a:txBody>
                  <a:tcPr marL="12947" marR="12947" marT="12947" marB="0" anchor="ctr"/>
                </a:tc>
              </a:tr>
              <a:tr h="388198">
                <a:tc>
                  <a:txBody>
                    <a:bodyPr/>
                    <a:lstStyle/>
                    <a:p>
                      <a:pPr algn="ctr" fontAlgn="ctr"/>
                      <a:r>
                        <a:rPr lang="en-GB" sz="2200" u="none" strike="noStrike">
                          <a:effectLst/>
                        </a:rPr>
                        <a:t>6</a:t>
                      </a:r>
                      <a:endParaRPr lang="en-GB" sz="2200" b="0" i="0" u="none" strike="noStrike">
                        <a:solidFill>
                          <a:srgbClr val="000000"/>
                        </a:solidFill>
                        <a:effectLst/>
                        <a:latin typeface="Calibri"/>
                      </a:endParaRPr>
                    </a:p>
                  </a:txBody>
                  <a:tcPr marL="12947" marR="12947" marT="12947" marB="0" anchor="ctr"/>
                </a:tc>
                <a:tc>
                  <a:txBody>
                    <a:bodyPr/>
                    <a:lstStyle/>
                    <a:p>
                      <a:pPr algn="ctr" fontAlgn="ctr"/>
                      <a:r>
                        <a:rPr lang="en-GB" sz="2200" u="none" strike="noStrike">
                          <a:effectLst/>
                        </a:rPr>
                        <a:t>43.28</a:t>
                      </a:r>
                      <a:endParaRPr lang="en-GB" sz="2200" b="0" i="0" u="none" strike="noStrike">
                        <a:solidFill>
                          <a:srgbClr val="000000"/>
                        </a:solidFill>
                        <a:effectLst/>
                        <a:latin typeface="Calibri"/>
                      </a:endParaRPr>
                    </a:p>
                  </a:txBody>
                  <a:tcPr marL="12947" marR="12947" marT="12947" marB="0" anchor="ctr"/>
                </a:tc>
              </a:tr>
              <a:tr h="388198">
                <a:tc>
                  <a:txBody>
                    <a:bodyPr/>
                    <a:lstStyle/>
                    <a:p>
                      <a:pPr algn="ctr" fontAlgn="ctr"/>
                      <a:r>
                        <a:rPr lang="en-GB" sz="2200" u="none" strike="noStrike">
                          <a:effectLst/>
                        </a:rPr>
                        <a:t>7</a:t>
                      </a:r>
                      <a:endParaRPr lang="en-GB" sz="2200" b="0" i="0" u="none" strike="noStrike">
                        <a:solidFill>
                          <a:srgbClr val="000000"/>
                        </a:solidFill>
                        <a:effectLst/>
                        <a:latin typeface="Calibri"/>
                      </a:endParaRPr>
                    </a:p>
                  </a:txBody>
                  <a:tcPr marL="12947" marR="12947" marT="12947" marB="0" anchor="ctr"/>
                </a:tc>
                <a:tc>
                  <a:txBody>
                    <a:bodyPr/>
                    <a:lstStyle/>
                    <a:p>
                      <a:pPr algn="ctr" fontAlgn="ctr"/>
                      <a:r>
                        <a:rPr lang="en-GB" sz="2200" u="none" strike="noStrike">
                          <a:effectLst/>
                        </a:rPr>
                        <a:t>45.24</a:t>
                      </a:r>
                      <a:endParaRPr lang="en-GB" sz="2200" b="0" i="0" u="none" strike="noStrike">
                        <a:solidFill>
                          <a:srgbClr val="000000"/>
                        </a:solidFill>
                        <a:effectLst/>
                        <a:latin typeface="Calibri"/>
                      </a:endParaRPr>
                    </a:p>
                  </a:txBody>
                  <a:tcPr marL="12947" marR="12947" marT="12947" marB="0" anchor="ctr"/>
                </a:tc>
              </a:tr>
              <a:tr h="388198">
                <a:tc>
                  <a:txBody>
                    <a:bodyPr/>
                    <a:lstStyle/>
                    <a:p>
                      <a:pPr algn="ctr" fontAlgn="ctr"/>
                      <a:r>
                        <a:rPr lang="en-GB" sz="2200" u="none" strike="noStrike">
                          <a:effectLst/>
                        </a:rPr>
                        <a:t>8</a:t>
                      </a:r>
                      <a:endParaRPr lang="en-GB" sz="2200" b="0" i="0" u="none" strike="noStrike">
                        <a:solidFill>
                          <a:srgbClr val="000000"/>
                        </a:solidFill>
                        <a:effectLst/>
                        <a:latin typeface="Calibri"/>
                      </a:endParaRPr>
                    </a:p>
                  </a:txBody>
                  <a:tcPr marL="12947" marR="12947" marT="12947" marB="0" anchor="ctr">
                    <a:lnB w="12700" cap="flat" cmpd="sng" algn="ctr">
                      <a:solidFill>
                        <a:schemeClr val="tx1"/>
                      </a:solidFill>
                      <a:prstDash val="solid"/>
                      <a:round/>
                      <a:headEnd type="none" w="med" len="med"/>
                      <a:tailEnd type="none" w="med" len="med"/>
                    </a:lnB>
                  </a:tcPr>
                </a:tc>
                <a:tc>
                  <a:txBody>
                    <a:bodyPr/>
                    <a:lstStyle/>
                    <a:p>
                      <a:pPr algn="ctr" fontAlgn="ctr"/>
                      <a:r>
                        <a:rPr lang="en-GB" sz="2200" u="none" strike="noStrike">
                          <a:effectLst/>
                        </a:rPr>
                        <a:t>45.407</a:t>
                      </a:r>
                      <a:endParaRPr lang="en-GB" sz="2200" b="0" i="0" u="none" strike="noStrike">
                        <a:solidFill>
                          <a:srgbClr val="000000"/>
                        </a:solidFill>
                        <a:effectLst/>
                        <a:latin typeface="Calibri"/>
                      </a:endParaRPr>
                    </a:p>
                  </a:txBody>
                  <a:tcPr marL="12947" marR="12947" marT="12947" marB="0" anchor="ctr">
                    <a:lnB w="12700" cap="flat" cmpd="sng" algn="ctr">
                      <a:solidFill>
                        <a:schemeClr val="tx1"/>
                      </a:solidFill>
                      <a:prstDash val="solid"/>
                      <a:round/>
                      <a:headEnd type="none" w="med" len="med"/>
                      <a:tailEnd type="none" w="med" len="med"/>
                    </a:lnB>
                  </a:tcPr>
                </a:tc>
              </a:tr>
              <a:tr h="388198">
                <a:tc>
                  <a:txBody>
                    <a:bodyPr/>
                    <a:lstStyle/>
                    <a:p>
                      <a:pPr algn="ctr" fontAlgn="ctr"/>
                      <a:r>
                        <a:rPr lang="en-GB" sz="2200" u="none" strike="noStrike" dirty="0">
                          <a:effectLst/>
                        </a:rPr>
                        <a:t>9</a:t>
                      </a:r>
                      <a:endParaRPr lang="en-GB" sz="2200" b="0" i="0" u="none" strike="noStrike" dirty="0">
                        <a:solidFill>
                          <a:srgbClr val="000000"/>
                        </a:solidFill>
                        <a:effectLst/>
                        <a:latin typeface="Calibri"/>
                      </a:endParaRPr>
                    </a:p>
                  </a:txBody>
                  <a:tcPr marL="12947" marR="12947" marT="12947" marB="0" anchor="ctr">
                    <a:lnT w="12700" cap="flat" cmpd="sng" algn="ctr">
                      <a:solidFill>
                        <a:schemeClr val="tx1"/>
                      </a:solidFill>
                      <a:prstDash val="solid"/>
                      <a:round/>
                      <a:headEnd type="none" w="med" len="med"/>
                      <a:tailEnd type="none" w="med" len="med"/>
                    </a:lnT>
                  </a:tcPr>
                </a:tc>
                <a:tc>
                  <a:txBody>
                    <a:bodyPr/>
                    <a:lstStyle/>
                    <a:p>
                      <a:pPr algn="ctr" fontAlgn="ctr"/>
                      <a:r>
                        <a:rPr lang="en-GB" sz="2200" u="none" strike="noStrike" dirty="0">
                          <a:effectLst/>
                        </a:rPr>
                        <a:t>72.52</a:t>
                      </a:r>
                      <a:endParaRPr lang="en-GB" sz="2200" b="0" i="0" u="none" strike="noStrike" dirty="0">
                        <a:solidFill>
                          <a:srgbClr val="000000"/>
                        </a:solidFill>
                        <a:effectLst/>
                        <a:latin typeface="Calibri"/>
                      </a:endParaRPr>
                    </a:p>
                  </a:txBody>
                  <a:tcPr marL="12947" marR="12947" marT="12947" marB="0" anchor="ctr">
                    <a:lnT w="12700" cap="flat" cmpd="sng" algn="ctr">
                      <a:solidFill>
                        <a:schemeClr val="tx1"/>
                      </a:solidFill>
                      <a:prstDash val="solid"/>
                      <a:round/>
                      <a:headEnd type="none" w="med" len="med"/>
                      <a:tailEnd type="none" w="med" len="med"/>
                    </a:lnT>
                  </a:tcPr>
                </a:tc>
              </a:tr>
              <a:tr h="388198">
                <a:tc>
                  <a:txBody>
                    <a:bodyPr/>
                    <a:lstStyle/>
                    <a:p>
                      <a:pPr algn="ctr" fontAlgn="ctr"/>
                      <a:r>
                        <a:rPr lang="en-GB" sz="2200" u="none" strike="noStrike">
                          <a:effectLst/>
                        </a:rPr>
                        <a:t>10</a:t>
                      </a:r>
                      <a:endParaRPr lang="en-GB" sz="2200" b="0" i="0" u="none" strike="noStrike">
                        <a:solidFill>
                          <a:srgbClr val="000000"/>
                        </a:solidFill>
                        <a:effectLst/>
                        <a:latin typeface="Calibri"/>
                      </a:endParaRPr>
                    </a:p>
                  </a:txBody>
                  <a:tcPr marL="12947" marR="12947" marT="12947" marB="0" anchor="ctr"/>
                </a:tc>
                <a:tc>
                  <a:txBody>
                    <a:bodyPr/>
                    <a:lstStyle/>
                    <a:p>
                      <a:pPr algn="ctr" fontAlgn="ctr"/>
                      <a:r>
                        <a:rPr lang="en-GB" sz="2200" u="none" strike="noStrike" dirty="0">
                          <a:effectLst/>
                        </a:rPr>
                        <a:t>81.465</a:t>
                      </a:r>
                      <a:endParaRPr lang="en-GB" sz="2200" b="0" i="0" u="none" strike="noStrike" dirty="0">
                        <a:solidFill>
                          <a:srgbClr val="000000"/>
                        </a:solidFill>
                        <a:effectLst/>
                        <a:latin typeface="Calibri"/>
                      </a:endParaRPr>
                    </a:p>
                  </a:txBody>
                  <a:tcPr marL="12947" marR="12947" marT="12947" marB="0" anchor="ctr"/>
                </a:tc>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8248" y="1417898"/>
            <a:ext cx="4973276" cy="544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12"/>
          </p:nvPr>
        </p:nvSpPr>
        <p:spPr>
          <a:xfrm>
            <a:off x="6948264" y="6309320"/>
            <a:ext cx="2133600" cy="365125"/>
          </a:xfrm>
        </p:spPr>
        <p:txBody>
          <a:bodyPr/>
          <a:lstStyle/>
          <a:p>
            <a:fld id="{551115BC-487E-4422-894C-CB7CD3E79223}" type="slidenum">
              <a:rPr lang="en-GB" smtClean="0">
                <a:solidFill>
                  <a:prstClr val="black">
                    <a:tint val="75000"/>
                  </a:prstClr>
                </a:solidFill>
              </a:rPr>
              <a:pPr/>
              <a:t>64</a:t>
            </a:fld>
            <a:endParaRPr lang="en-GB" dirty="0">
              <a:solidFill>
                <a:prstClr val="black">
                  <a:tint val="75000"/>
                </a:prstClr>
              </a:solidFill>
            </a:endParaRPr>
          </a:p>
        </p:txBody>
      </p:sp>
    </p:spTree>
    <p:extLst>
      <p:ext uri="{BB962C8B-B14F-4D97-AF65-F5344CB8AC3E}">
        <p14:creationId xmlns:p14="http://schemas.microsoft.com/office/powerpoint/2010/main" val="560000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Chopper Feasibility</a:t>
            </a:r>
            <a:endParaRPr lang="en-GB" dirty="0"/>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 y="1439446"/>
            <a:ext cx="6124417" cy="548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64927" y="1479957"/>
            <a:ext cx="2863327" cy="3590087"/>
          </a:xfrm>
          <a:prstGeom prst="rect">
            <a:avLst/>
          </a:prstGeom>
        </p:spPr>
      </p:pic>
      <p:sp>
        <p:nvSpPr>
          <p:cNvPr id="3" name="TextBox 2"/>
          <p:cNvSpPr txBox="1"/>
          <p:nvPr/>
        </p:nvSpPr>
        <p:spPr>
          <a:xfrm>
            <a:off x="6924553" y="5383550"/>
            <a:ext cx="1857737" cy="923330"/>
          </a:xfrm>
          <a:prstGeom prst="rect">
            <a:avLst/>
          </a:prstGeom>
          <a:noFill/>
        </p:spPr>
        <p:txBody>
          <a:bodyPr wrap="square" rtlCol="0">
            <a:spAutoFit/>
          </a:bodyPr>
          <a:lstStyle/>
          <a:p>
            <a:r>
              <a:rPr lang="en-GB" dirty="0" smtClean="0"/>
              <a:t>56 Hz</a:t>
            </a:r>
          </a:p>
          <a:p>
            <a:r>
              <a:rPr lang="en-GB" dirty="0" smtClean="0"/>
              <a:t>Operating Frequency</a:t>
            </a:r>
            <a:endParaRPr lang="en-GB" dirty="0"/>
          </a:p>
        </p:txBody>
      </p:sp>
      <p:sp>
        <p:nvSpPr>
          <p:cNvPr id="4" name="Rectangle 3"/>
          <p:cNvSpPr/>
          <p:nvPr/>
        </p:nvSpPr>
        <p:spPr>
          <a:xfrm>
            <a:off x="6334245" y="5787342"/>
            <a:ext cx="503499" cy="115747"/>
          </a:xfrm>
          <a:prstGeom prst="rect">
            <a:avLst/>
          </a:prstGeom>
          <a:solidFill>
            <a:srgbClr val="FF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65</a:t>
            </a:fld>
            <a:endParaRPr lang="en-GB" dirty="0">
              <a:solidFill>
                <a:prstClr val="black">
                  <a:tint val="75000"/>
                </a:prstClr>
              </a:solidFill>
            </a:endParaRPr>
          </a:p>
        </p:txBody>
      </p:sp>
    </p:spTree>
    <p:extLst>
      <p:ext uri="{BB962C8B-B14F-4D97-AF65-F5344CB8AC3E}">
        <p14:creationId xmlns:p14="http://schemas.microsoft.com/office/powerpoint/2010/main" val="1755592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Chopper Feasibility</a:t>
            </a:r>
            <a:endParaRPr lang="en-GB" dirty="0"/>
          </a:p>
        </p:txBody>
      </p:sp>
      <p:pic>
        <p:nvPicPr>
          <p:cNvPr id="7" name="Picture 6"/>
          <p:cNvPicPr/>
          <p:nvPr/>
        </p:nvPicPr>
        <p:blipFill>
          <a:blip r:embed="rId3" cstate="print">
            <a:extLst>
              <a:ext uri="{28A0092B-C50C-407E-A947-70E740481C1C}">
                <a14:useLocalDpi xmlns:a14="http://schemas.microsoft.com/office/drawing/2010/main"/>
              </a:ext>
            </a:extLst>
          </a:blip>
          <a:srcRect/>
          <a:stretch>
            <a:fillRect/>
          </a:stretch>
        </p:blipFill>
        <p:spPr bwMode="auto">
          <a:xfrm>
            <a:off x="81023" y="1506756"/>
            <a:ext cx="8316207" cy="3457202"/>
          </a:xfrm>
          <a:prstGeom prst="rect">
            <a:avLst/>
          </a:prstGeom>
          <a:noFill/>
        </p:spPr>
      </p:pic>
      <p:sp>
        <p:nvSpPr>
          <p:cNvPr id="5" name="TextBox 4"/>
          <p:cNvSpPr txBox="1"/>
          <p:nvPr/>
        </p:nvSpPr>
        <p:spPr>
          <a:xfrm>
            <a:off x="237280" y="5115759"/>
            <a:ext cx="3663388" cy="1631216"/>
          </a:xfrm>
          <a:prstGeom prst="rect">
            <a:avLst/>
          </a:prstGeom>
          <a:noFill/>
        </p:spPr>
        <p:txBody>
          <a:bodyPr wrap="square" rtlCol="0">
            <a:spAutoFit/>
          </a:bodyPr>
          <a:lstStyle/>
          <a:p>
            <a:r>
              <a:rPr lang="en-GB" sz="2000" dirty="0" smtClean="0"/>
              <a:t>Large Over-speed Disc Test Chamber</a:t>
            </a:r>
          </a:p>
          <a:p>
            <a:endParaRPr lang="en-GB" sz="2000" dirty="0" smtClean="0"/>
          </a:p>
          <a:p>
            <a:r>
              <a:rPr lang="en-GB" sz="2000" dirty="0" smtClean="0"/>
              <a:t>ISIS Bunker test facility investigated </a:t>
            </a:r>
            <a:endParaRPr lang="en-GB" sz="2000" dirty="0"/>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22875" y="4776150"/>
            <a:ext cx="5416820" cy="200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66</a:t>
            </a:fld>
            <a:endParaRPr lang="en-GB" dirty="0">
              <a:solidFill>
                <a:prstClr val="black">
                  <a:tint val="75000"/>
                </a:prstClr>
              </a:solidFill>
            </a:endParaRPr>
          </a:p>
        </p:txBody>
      </p:sp>
    </p:spTree>
    <p:extLst>
      <p:ext uri="{BB962C8B-B14F-4D97-AF65-F5344CB8AC3E}">
        <p14:creationId xmlns:p14="http://schemas.microsoft.com/office/powerpoint/2010/main" val="14143796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Chopper Feasibility</a:t>
            </a:r>
            <a:endParaRPr lang="en-GB" dirty="0"/>
          </a:p>
        </p:txBody>
      </p:sp>
      <p:sp>
        <p:nvSpPr>
          <p:cNvPr id="5" name="TextBox 4"/>
          <p:cNvSpPr txBox="1"/>
          <p:nvPr/>
        </p:nvSpPr>
        <p:spPr>
          <a:xfrm>
            <a:off x="0" y="1460590"/>
            <a:ext cx="3544497" cy="5324535"/>
          </a:xfrm>
          <a:prstGeom prst="rect">
            <a:avLst/>
          </a:prstGeom>
          <a:noFill/>
        </p:spPr>
        <p:txBody>
          <a:bodyPr wrap="square" rtlCol="0">
            <a:spAutoFit/>
          </a:bodyPr>
          <a:lstStyle/>
          <a:p>
            <a:r>
              <a:rPr lang="en-GB" sz="2000" dirty="0" smtClean="0"/>
              <a:t>Further development of aluminium design proved problematic with overly high stresses at high speeds.</a:t>
            </a:r>
          </a:p>
          <a:p>
            <a:endParaRPr lang="en-GB" sz="2000" dirty="0"/>
          </a:p>
          <a:p>
            <a:r>
              <a:rPr lang="en-GB" sz="2000" dirty="0" smtClean="0"/>
              <a:t>Carbon Fibre construction deemed as only practical solution.  ISIS have no experience of CF disc design so suppliers were approached</a:t>
            </a:r>
          </a:p>
          <a:p>
            <a:endParaRPr lang="en-GB" sz="2000" dirty="0"/>
          </a:p>
          <a:p>
            <a:r>
              <a:rPr lang="en-GB" sz="2000" dirty="0" err="1" smtClean="0"/>
              <a:t>Mirrotron</a:t>
            </a:r>
            <a:r>
              <a:rPr lang="en-GB" sz="2000" dirty="0" smtClean="0"/>
              <a:t> and Airbus both agreed discs are technically challenging and feasibility study required.</a:t>
            </a:r>
          </a:p>
          <a:p>
            <a:endParaRPr lang="en-GB" sz="2000" dirty="0" smtClean="0"/>
          </a:p>
          <a:p>
            <a:endParaRPr lang="en-GB" sz="20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34130" y="1809183"/>
            <a:ext cx="5646209" cy="394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67</a:t>
            </a:fld>
            <a:endParaRPr lang="en-GB" dirty="0">
              <a:solidFill>
                <a:prstClr val="black">
                  <a:tint val="75000"/>
                </a:prstClr>
              </a:solidFill>
            </a:endParaRPr>
          </a:p>
        </p:txBody>
      </p:sp>
    </p:spTree>
    <p:extLst>
      <p:ext uri="{BB962C8B-B14F-4D97-AF65-F5344CB8AC3E}">
        <p14:creationId xmlns:p14="http://schemas.microsoft.com/office/powerpoint/2010/main" val="19019819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Collimation Options</a:t>
            </a:r>
            <a:endParaRPr lang="en-GB" dirty="0"/>
          </a:p>
        </p:txBody>
      </p:sp>
      <p:pic>
        <p:nvPicPr>
          <p:cNvPr id="6" name="Picture 5"/>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 y="1579384"/>
            <a:ext cx="5220072" cy="3477720"/>
          </a:xfrm>
          <a:prstGeom prst="rect">
            <a:avLst/>
          </a:prstGeom>
          <a:noFill/>
        </p:spPr>
      </p:pic>
      <p:pic>
        <p:nvPicPr>
          <p:cNvPr id="7" name="Picture 6"/>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6096" y="1716388"/>
            <a:ext cx="4104456" cy="4815560"/>
          </a:xfrm>
          <a:prstGeom prst="rect">
            <a:avLst/>
          </a:prstGeom>
          <a:noFill/>
        </p:spPr>
      </p:pic>
      <p:pic>
        <p:nvPicPr>
          <p:cNvPr id="8" name="Picture 7"/>
          <p:cNvPicPr/>
          <p:nvPr/>
        </p:nvPicPr>
        <p:blipFill>
          <a:blip r:embed="rId5" cstate="print">
            <a:extLst>
              <a:ext uri="{28A0092B-C50C-407E-A947-70E740481C1C}">
                <a14:useLocalDpi xmlns:a14="http://schemas.microsoft.com/office/drawing/2010/main"/>
              </a:ext>
            </a:extLst>
          </a:blip>
          <a:srcRect/>
          <a:stretch>
            <a:fillRect/>
          </a:stretch>
        </p:blipFill>
        <p:spPr bwMode="auto">
          <a:xfrm>
            <a:off x="344118" y="4782442"/>
            <a:ext cx="3022829" cy="2075558"/>
          </a:xfrm>
          <a:prstGeom prst="rect">
            <a:avLst/>
          </a:prstGeom>
          <a:noFill/>
        </p:spPr>
      </p:pic>
      <p:sp>
        <p:nvSpPr>
          <p:cNvPr id="9"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68</a:t>
            </a:fld>
            <a:endParaRPr lang="en-GB" dirty="0">
              <a:solidFill>
                <a:prstClr val="black">
                  <a:tint val="75000"/>
                </a:prstClr>
              </a:solidFill>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295" t="11473" b="27052"/>
          <a:stretch/>
        </p:blipFill>
        <p:spPr bwMode="auto">
          <a:xfrm>
            <a:off x="3366947" y="2339340"/>
            <a:ext cx="1297155" cy="14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4591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Time-resolved Slits</a:t>
            </a:r>
            <a:endParaRPr lang="en-GB"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9766" y="2521074"/>
            <a:ext cx="1889866" cy="181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0841" y="2444604"/>
            <a:ext cx="1013349" cy="189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1508" y="2333528"/>
            <a:ext cx="134143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4" name="TextBox 12313"/>
          <p:cNvSpPr txBox="1"/>
          <p:nvPr/>
        </p:nvSpPr>
        <p:spPr>
          <a:xfrm>
            <a:off x="621508" y="1870779"/>
            <a:ext cx="1237772" cy="369332"/>
          </a:xfrm>
          <a:prstGeom prst="rect">
            <a:avLst/>
          </a:prstGeom>
          <a:noFill/>
        </p:spPr>
        <p:txBody>
          <a:bodyPr wrap="square" rtlCol="0">
            <a:spAutoFit/>
          </a:bodyPr>
          <a:lstStyle/>
          <a:p>
            <a:r>
              <a:rPr lang="en-GB" dirty="0" smtClean="0"/>
              <a:t>rotary</a:t>
            </a:r>
            <a:endParaRPr lang="en-GB" dirty="0"/>
          </a:p>
        </p:txBody>
      </p:sp>
      <p:sp>
        <p:nvSpPr>
          <p:cNvPr id="119" name="TextBox 118"/>
          <p:cNvSpPr txBox="1"/>
          <p:nvPr/>
        </p:nvSpPr>
        <p:spPr>
          <a:xfrm>
            <a:off x="3543566" y="1857325"/>
            <a:ext cx="1237772" cy="369332"/>
          </a:xfrm>
          <a:prstGeom prst="rect">
            <a:avLst/>
          </a:prstGeom>
          <a:noFill/>
        </p:spPr>
        <p:txBody>
          <a:bodyPr wrap="square" rtlCol="0">
            <a:spAutoFit/>
          </a:bodyPr>
          <a:lstStyle/>
          <a:p>
            <a:r>
              <a:rPr lang="en-GB" dirty="0" smtClean="0"/>
              <a:t>rotary</a:t>
            </a:r>
            <a:endParaRPr lang="en-GB" dirty="0"/>
          </a:p>
        </p:txBody>
      </p:sp>
      <p:sp>
        <p:nvSpPr>
          <p:cNvPr id="120" name="TextBox 119"/>
          <p:cNvSpPr txBox="1"/>
          <p:nvPr/>
        </p:nvSpPr>
        <p:spPr>
          <a:xfrm>
            <a:off x="6608628" y="1732280"/>
            <a:ext cx="1661611" cy="646331"/>
          </a:xfrm>
          <a:prstGeom prst="rect">
            <a:avLst/>
          </a:prstGeom>
          <a:noFill/>
        </p:spPr>
        <p:txBody>
          <a:bodyPr wrap="square" rtlCol="0">
            <a:spAutoFit/>
          </a:bodyPr>
          <a:lstStyle/>
          <a:p>
            <a:r>
              <a:rPr lang="en-GB" dirty="0" smtClean="0"/>
              <a:t>Oscillating fixed apertures</a:t>
            </a:r>
            <a:endParaRPr lang="en-GB" dirty="0"/>
          </a:p>
        </p:txBody>
      </p:sp>
      <p:cxnSp>
        <p:nvCxnSpPr>
          <p:cNvPr id="12316" name="Straight Arrow Connector 12315"/>
          <p:cNvCxnSpPr/>
          <p:nvPr/>
        </p:nvCxnSpPr>
        <p:spPr>
          <a:xfrm>
            <a:off x="7909560" y="2880360"/>
            <a:ext cx="0" cy="14122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69</a:t>
            </a:fld>
            <a:endParaRPr lang="en-GB" dirty="0">
              <a:solidFill>
                <a:prstClr val="black">
                  <a:tint val="75000"/>
                </a:prstClr>
              </a:solidFill>
            </a:endParaRPr>
          </a:p>
        </p:txBody>
      </p:sp>
    </p:spTree>
    <p:extLst>
      <p:ext uri="{BB962C8B-B14F-4D97-AF65-F5344CB8AC3E}">
        <p14:creationId xmlns:p14="http://schemas.microsoft.com/office/powerpoint/2010/main" val="1852027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6730" y="1484784"/>
            <a:ext cx="8064439" cy="5173985"/>
          </a:xfrm>
          <a:prstGeom prst="rect">
            <a:avLst/>
          </a:prstGeom>
        </p:spPr>
        <p:txBody>
          <a:bodyPr wrap="square" lIns="64267" tIns="32133" rIns="64267" bIns="32133">
            <a:spAutoFit/>
          </a:bodyPr>
          <a:lstStyle/>
          <a:p>
            <a:pPr marL="514350" indent="-514350" defTabSz="456940">
              <a:lnSpc>
                <a:spcPct val="120000"/>
              </a:lnSpc>
              <a:spcBef>
                <a:spcPct val="20000"/>
              </a:spcBef>
              <a:buFont typeface="+mj-lt"/>
              <a:buAutoNum type="romanUcPeriod"/>
              <a:defRPr/>
            </a:pPr>
            <a:r>
              <a:rPr lang="en-US" sz="2000" dirty="0" smtClean="0"/>
              <a:t>High</a:t>
            </a:r>
            <a:r>
              <a:rPr lang="en-US" sz="2000" dirty="0"/>
              <a:t>-Intensity Specular and Off-specular </a:t>
            </a:r>
            <a:r>
              <a:rPr lang="en-US" sz="2000" dirty="0" smtClean="0"/>
              <a:t>Reflection</a:t>
            </a:r>
          </a:p>
          <a:p>
            <a:pPr marL="514350" indent="-514350" defTabSz="456940">
              <a:lnSpc>
                <a:spcPct val="120000"/>
              </a:lnSpc>
              <a:spcBef>
                <a:spcPct val="20000"/>
              </a:spcBef>
              <a:buFont typeface="+mj-lt"/>
              <a:buAutoNum type="romanUcPeriod"/>
              <a:defRPr/>
            </a:pPr>
            <a:r>
              <a:rPr lang="en-US" sz="2000" dirty="0" smtClean="0"/>
              <a:t>Sample Environment </a:t>
            </a:r>
          </a:p>
          <a:p>
            <a:pPr marL="971550" lvl="1" indent="-514350" defTabSz="456940">
              <a:lnSpc>
                <a:spcPct val="120000"/>
              </a:lnSpc>
              <a:spcBef>
                <a:spcPct val="20000"/>
              </a:spcBef>
              <a:buFont typeface="+mj-lt"/>
              <a:buAutoNum type="alphaLcPeriod"/>
              <a:defRPr/>
            </a:pPr>
            <a:endParaRPr lang="en-US" sz="2000" dirty="0" smtClean="0"/>
          </a:p>
          <a:p>
            <a:pPr marL="971550" lvl="1" indent="-514350" defTabSz="456940">
              <a:lnSpc>
                <a:spcPct val="120000"/>
              </a:lnSpc>
              <a:spcBef>
                <a:spcPct val="20000"/>
              </a:spcBef>
              <a:buFont typeface="+mj-lt"/>
              <a:buAutoNum type="alphaLcPeriod"/>
              <a:defRPr/>
            </a:pPr>
            <a:endParaRPr lang="en-US" sz="2000" dirty="0"/>
          </a:p>
          <a:p>
            <a:pPr marL="971550" lvl="1" indent="-514350" defTabSz="456940">
              <a:lnSpc>
                <a:spcPct val="120000"/>
              </a:lnSpc>
              <a:spcBef>
                <a:spcPct val="20000"/>
              </a:spcBef>
              <a:buFont typeface="+mj-lt"/>
              <a:buAutoNum type="alphaLcPeriod"/>
              <a:defRPr/>
            </a:pPr>
            <a:endParaRPr lang="en-US" sz="2000" dirty="0" smtClean="0"/>
          </a:p>
          <a:p>
            <a:pPr marL="514350" indent="-514350" defTabSz="456940">
              <a:lnSpc>
                <a:spcPct val="120000"/>
              </a:lnSpc>
              <a:spcBef>
                <a:spcPct val="20000"/>
              </a:spcBef>
              <a:buFont typeface="+mj-lt"/>
              <a:buAutoNum type="romanUcPeriod"/>
              <a:defRPr/>
            </a:pPr>
            <a:r>
              <a:rPr lang="en-US" sz="2000" dirty="0" smtClean="0"/>
              <a:t>High-resolution </a:t>
            </a:r>
            <a:r>
              <a:rPr lang="en-US" sz="2000" dirty="0"/>
              <a:t>Specular and Off-Specular </a:t>
            </a:r>
            <a:r>
              <a:rPr lang="en-US" sz="2000" dirty="0" smtClean="0"/>
              <a:t>Reflection </a:t>
            </a:r>
          </a:p>
          <a:p>
            <a:pPr marL="514350" indent="-514350" defTabSz="456940">
              <a:lnSpc>
                <a:spcPct val="120000"/>
              </a:lnSpc>
              <a:spcBef>
                <a:spcPct val="20000"/>
              </a:spcBef>
              <a:buFont typeface="+mj-lt"/>
              <a:buAutoNum type="romanUcPeriod"/>
              <a:defRPr/>
            </a:pPr>
            <a:r>
              <a:rPr lang="en-US" sz="2000" dirty="0" smtClean="0">
                <a:ea typeface="ヒラギノ角ゴ ProN W3"/>
                <a:cs typeface="ヒラギノ角ゴ ProN W3"/>
              </a:rPr>
              <a:t>Grazing </a:t>
            </a:r>
            <a:r>
              <a:rPr lang="en-US" sz="2000" dirty="0">
                <a:ea typeface="ヒラギノ角ゴ ProN W3"/>
                <a:cs typeface="ヒラギノ角ゴ ProN W3"/>
              </a:rPr>
              <a:t>Incidence SANS  </a:t>
            </a:r>
            <a:endParaRPr lang="en-US" sz="2000" dirty="0" smtClean="0">
              <a:ea typeface="ヒラギノ角ゴ ProN W3"/>
              <a:cs typeface="ヒラギノ角ゴ ProN W3"/>
            </a:endParaRPr>
          </a:p>
          <a:p>
            <a:pPr marL="514350" indent="-514350" defTabSz="456940">
              <a:lnSpc>
                <a:spcPct val="120000"/>
              </a:lnSpc>
              <a:spcBef>
                <a:spcPct val="20000"/>
              </a:spcBef>
              <a:buFont typeface="+mj-lt"/>
              <a:buAutoNum type="romanUcPeriod"/>
              <a:defRPr/>
            </a:pPr>
            <a:r>
              <a:rPr lang="en-US" sz="2000" dirty="0" smtClean="0">
                <a:ea typeface="ヒラギノ角ゴ ProN W3"/>
                <a:cs typeface="ヒラギノ角ゴ ProN W3"/>
              </a:rPr>
              <a:t>Inverted </a:t>
            </a:r>
            <a:r>
              <a:rPr lang="en-US" sz="2000" dirty="0">
                <a:ea typeface="ヒラギノ角ゴ ProN W3"/>
                <a:cs typeface="ヒラギノ角ゴ ProN W3"/>
              </a:rPr>
              <a:t>Beam Geometry at least </a:t>
            </a:r>
            <a:endParaRPr lang="en-US" sz="2000" dirty="0" smtClean="0">
              <a:ea typeface="ヒラギノ角ゴ ProN W3"/>
              <a:cs typeface="ヒラギノ角ゴ ProN W3"/>
            </a:endParaRPr>
          </a:p>
          <a:p>
            <a:pPr marL="514350" indent="-514350" defTabSz="456940">
              <a:lnSpc>
                <a:spcPct val="120000"/>
              </a:lnSpc>
              <a:spcBef>
                <a:spcPct val="20000"/>
              </a:spcBef>
              <a:buFont typeface="+mj-lt"/>
              <a:buAutoNum type="romanUcPeriod"/>
              <a:defRPr/>
            </a:pPr>
            <a:r>
              <a:rPr lang="en-US" sz="2000" dirty="0" smtClean="0"/>
              <a:t>Fast </a:t>
            </a:r>
            <a:r>
              <a:rPr lang="en-US" sz="2000" dirty="0"/>
              <a:t>kinetic </a:t>
            </a:r>
            <a:r>
              <a:rPr lang="en-US" sz="2000" dirty="0" smtClean="0"/>
              <a:t>measurements (</a:t>
            </a:r>
            <a:r>
              <a:rPr lang="en-US" sz="2000" dirty="0" err="1" smtClean="0"/>
              <a:t>ms</a:t>
            </a:r>
            <a:r>
              <a:rPr lang="en-US" sz="2000" dirty="0" smtClean="0"/>
              <a:t>-s) with broad Q-range</a:t>
            </a:r>
          </a:p>
          <a:p>
            <a:pPr marL="514350" indent="-514350" defTabSz="456940">
              <a:lnSpc>
                <a:spcPct val="120000"/>
              </a:lnSpc>
              <a:spcBef>
                <a:spcPct val="20000"/>
              </a:spcBef>
              <a:buFont typeface="+mj-lt"/>
              <a:buAutoNum type="romanUcPeriod"/>
              <a:defRPr/>
            </a:pPr>
            <a:endParaRPr lang="en-US" sz="2000" dirty="0" smtClean="0">
              <a:ea typeface="ヒラギノ角ゴ ProN W3"/>
              <a:cs typeface="ヒラギノ角ゴ ProN W3"/>
            </a:endParaRPr>
          </a:p>
          <a:p>
            <a:pPr marL="514350" indent="-514350" defTabSz="456940">
              <a:lnSpc>
                <a:spcPct val="120000"/>
              </a:lnSpc>
              <a:spcBef>
                <a:spcPct val="20000"/>
              </a:spcBef>
              <a:buFont typeface="+mj-lt"/>
              <a:buAutoNum type="romanUcPeriod"/>
              <a:defRPr/>
            </a:pPr>
            <a:endParaRPr lang="en-US" sz="2000" dirty="0">
              <a:ea typeface="ヒラギノ角ゴ ProN W3"/>
              <a:cs typeface="ヒラギノ角ゴ ProN W3"/>
            </a:endParaRPr>
          </a:p>
          <a:p>
            <a:pPr marL="514350" indent="-514350" defTabSz="456940">
              <a:lnSpc>
                <a:spcPct val="120000"/>
              </a:lnSpc>
              <a:spcBef>
                <a:spcPct val="20000"/>
              </a:spcBef>
              <a:buFont typeface="+mj-lt"/>
              <a:buAutoNum type="romanUcPeriod"/>
              <a:defRPr/>
            </a:pPr>
            <a:r>
              <a:rPr lang="en-US" sz="2000" dirty="0" smtClean="0">
                <a:ea typeface="ヒラギノ角ゴ ProN W3"/>
                <a:cs typeface="ヒラギノ角ゴ ProN W3"/>
              </a:rPr>
              <a:t>Polarized </a:t>
            </a:r>
            <a:r>
              <a:rPr lang="en-US" sz="2000" dirty="0">
                <a:ea typeface="ヒラギノ角ゴ ProN W3"/>
                <a:cs typeface="ヒラギノ角ゴ ProN W3"/>
              </a:rPr>
              <a:t>time-of-flight (TOF) neutron </a:t>
            </a:r>
            <a:r>
              <a:rPr lang="en-US" sz="2000" dirty="0" smtClean="0">
                <a:ea typeface="ヒラギノ角ゴ ProN W3"/>
                <a:cs typeface="ヒラギノ角ゴ ProN W3"/>
              </a:rPr>
              <a:t>reflection</a:t>
            </a:r>
          </a:p>
        </p:txBody>
      </p:sp>
      <p:sp>
        <p:nvSpPr>
          <p:cNvPr id="10" name="Title 1"/>
          <p:cNvSpPr>
            <a:spLocks noGrp="1"/>
          </p:cNvSpPr>
          <p:nvPr>
            <p:ph type="title"/>
          </p:nvPr>
        </p:nvSpPr>
        <p:spPr/>
        <p:txBody>
          <a:bodyPr/>
          <a:lstStyle/>
          <a:p>
            <a:r>
              <a:rPr lang="en-US" dirty="0" smtClean="0"/>
              <a:t>Outcome of Scope </a:t>
            </a:r>
            <a:r>
              <a:rPr lang="en-US" dirty="0"/>
              <a:t>Setting (Oct 2016) </a:t>
            </a:r>
          </a:p>
        </p:txBody>
      </p:sp>
      <p:sp>
        <p:nvSpPr>
          <p:cNvPr id="11" name="TextBox 10"/>
          <p:cNvSpPr txBox="1"/>
          <p:nvPr/>
        </p:nvSpPr>
        <p:spPr>
          <a:xfrm>
            <a:off x="6296418" y="1512509"/>
            <a:ext cx="2256002" cy="400110"/>
          </a:xfrm>
          <a:prstGeom prst="rect">
            <a:avLst/>
          </a:prstGeom>
          <a:noFill/>
        </p:spPr>
        <p:txBody>
          <a:bodyPr wrap="none" rtlCol="0">
            <a:spAutoFit/>
          </a:bodyPr>
          <a:lstStyle/>
          <a:p>
            <a:r>
              <a:rPr lang="en-US" sz="2000" dirty="0" smtClean="0">
                <a:solidFill>
                  <a:schemeClr val="bg1">
                    <a:lumMod val="50000"/>
                  </a:schemeClr>
                </a:solidFill>
              </a:rPr>
              <a:t>50% of experiments</a:t>
            </a:r>
            <a:endParaRPr lang="en-US" sz="2000" dirty="0">
              <a:solidFill>
                <a:schemeClr val="bg1">
                  <a:lumMod val="50000"/>
                </a:schemeClr>
              </a:solidFill>
            </a:endParaRPr>
          </a:p>
        </p:txBody>
      </p:sp>
      <p:sp>
        <p:nvSpPr>
          <p:cNvPr id="12" name="TextBox 11"/>
          <p:cNvSpPr txBox="1"/>
          <p:nvPr/>
        </p:nvSpPr>
        <p:spPr>
          <a:xfrm>
            <a:off x="3267031" y="1940428"/>
            <a:ext cx="1906548" cy="400110"/>
          </a:xfrm>
          <a:prstGeom prst="rect">
            <a:avLst/>
          </a:prstGeom>
          <a:noFill/>
        </p:spPr>
        <p:txBody>
          <a:bodyPr wrap="none" rtlCol="0">
            <a:spAutoFit/>
          </a:bodyPr>
          <a:lstStyle/>
          <a:p>
            <a:r>
              <a:rPr lang="en-US" sz="2000" dirty="0" smtClean="0">
                <a:solidFill>
                  <a:schemeClr val="bg1">
                    <a:lumMod val="50000"/>
                  </a:schemeClr>
                </a:solidFill>
              </a:rPr>
              <a:t>ALL experiments</a:t>
            </a:r>
            <a:endParaRPr lang="en-US" sz="2000" dirty="0">
              <a:solidFill>
                <a:schemeClr val="bg1">
                  <a:lumMod val="50000"/>
                </a:schemeClr>
              </a:solidFill>
            </a:endParaRPr>
          </a:p>
        </p:txBody>
      </p:sp>
      <p:sp>
        <p:nvSpPr>
          <p:cNvPr id="13" name="TextBox 12"/>
          <p:cNvSpPr txBox="1"/>
          <p:nvPr/>
        </p:nvSpPr>
        <p:spPr>
          <a:xfrm>
            <a:off x="3524082" y="4060831"/>
            <a:ext cx="1083951" cy="400110"/>
          </a:xfrm>
          <a:prstGeom prst="rect">
            <a:avLst/>
          </a:prstGeom>
          <a:noFill/>
        </p:spPr>
        <p:txBody>
          <a:bodyPr wrap="none" rtlCol="0">
            <a:spAutoFit/>
          </a:bodyPr>
          <a:lstStyle/>
          <a:p>
            <a:r>
              <a:rPr lang="en-US" sz="2000" smtClean="0">
                <a:solidFill>
                  <a:schemeClr val="bg1">
                    <a:lumMod val="50000"/>
                  </a:schemeClr>
                </a:solidFill>
              </a:rPr>
              <a:t>30-40%?</a:t>
            </a:r>
            <a:endParaRPr lang="en-US" sz="2000">
              <a:solidFill>
                <a:schemeClr val="bg1">
                  <a:lumMod val="50000"/>
                </a:schemeClr>
              </a:solidFill>
            </a:endParaRPr>
          </a:p>
        </p:txBody>
      </p:sp>
      <p:sp>
        <p:nvSpPr>
          <p:cNvPr id="15" name="TextBox 14"/>
          <p:cNvSpPr txBox="1"/>
          <p:nvPr/>
        </p:nvSpPr>
        <p:spPr>
          <a:xfrm>
            <a:off x="4428949" y="4488064"/>
            <a:ext cx="627095" cy="400110"/>
          </a:xfrm>
          <a:prstGeom prst="rect">
            <a:avLst/>
          </a:prstGeom>
          <a:noFill/>
        </p:spPr>
        <p:txBody>
          <a:bodyPr wrap="none" rtlCol="0">
            <a:spAutoFit/>
          </a:bodyPr>
          <a:lstStyle/>
          <a:p>
            <a:r>
              <a:rPr lang="en-US" sz="2000" dirty="0" smtClean="0">
                <a:solidFill>
                  <a:schemeClr val="bg1">
                    <a:lumMod val="50000"/>
                  </a:schemeClr>
                </a:solidFill>
              </a:rPr>
              <a:t>25%</a:t>
            </a:r>
            <a:endParaRPr lang="en-US" sz="2000" dirty="0">
              <a:solidFill>
                <a:schemeClr val="bg1">
                  <a:lumMod val="50000"/>
                </a:schemeClr>
              </a:solidFill>
            </a:endParaRPr>
          </a:p>
        </p:txBody>
      </p:sp>
      <p:sp>
        <p:nvSpPr>
          <p:cNvPr id="17" name="TextBox 16"/>
          <p:cNvSpPr txBox="1"/>
          <p:nvPr/>
        </p:nvSpPr>
        <p:spPr>
          <a:xfrm>
            <a:off x="6020106" y="6183962"/>
            <a:ext cx="2248821" cy="400110"/>
          </a:xfrm>
          <a:prstGeom prst="rect">
            <a:avLst/>
          </a:prstGeom>
          <a:noFill/>
        </p:spPr>
        <p:txBody>
          <a:bodyPr wrap="none" rtlCol="0">
            <a:spAutoFit/>
          </a:bodyPr>
          <a:lstStyle/>
          <a:p>
            <a:r>
              <a:rPr lang="en-US" sz="2000" dirty="0" smtClean="0">
                <a:solidFill>
                  <a:schemeClr val="bg1">
                    <a:lumMod val="50000"/>
                  </a:schemeClr>
                </a:solidFill>
              </a:rPr>
              <a:t>15% but could grow</a:t>
            </a:r>
            <a:endParaRPr lang="en-US" sz="2000" dirty="0">
              <a:solidFill>
                <a:schemeClr val="bg1">
                  <a:lumMod val="50000"/>
                </a:schemeClr>
              </a:solidFill>
            </a:endParaRPr>
          </a:p>
        </p:txBody>
      </p:sp>
      <p:sp>
        <p:nvSpPr>
          <p:cNvPr id="18" name="TextBox 17"/>
          <p:cNvSpPr txBox="1"/>
          <p:nvPr/>
        </p:nvSpPr>
        <p:spPr>
          <a:xfrm>
            <a:off x="6463333" y="3639563"/>
            <a:ext cx="755335" cy="400110"/>
          </a:xfrm>
          <a:prstGeom prst="rect">
            <a:avLst/>
          </a:prstGeom>
          <a:noFill/>
        </p:spPr>
        <p:txBody>
          <a:bodyPr wrap="none" rtlCol="0">
            <a:spAutoFit/>
          </a:bodyPr>
          <a:lstStyle/>
          <a:p>
            <a:r>
              <a:rPr lang="en-US" sz="2000" dirty="0" smtClean="0">
                <a:solidFill>
                  <a:schemeClr val="bg1">
                    <a:lumMod val="50000"/>
                  </a:schemeClr>
                </a:solidFill>
              </a:rPr>
              <a:t>~50%</a:t>
            </a:r>
            <a:endParaRPr lang="en-US" sz="2000" dirty="0">
              <a:solidFill>
                <a:schemeClr val="bg1">
                  <a:lumMod val="50000"/>
                </a:schemeClr>
              </a:solidFill>
            </a:endParaRPr>
          </a:p>
        </p:txBody>
      </p:sp>
      <p:sp>
        <p:nvSpPr>
          <p:cNvPr id="19" name="TextBox 18"/>
          <p:cNvSpPr txBox="1"/>
          <p:nvPr/>
        </p:nvSpPr>
        <p:spPr>
          <a:xfrm>
            <a:off x="6597731" y="4937726"/>
            <a:ext cx="755335" cy="400110"/>
          </a:xfrm>
          <a:prstGeom prst="rect">
            <a:avLst/>
          </a:prstGeom>
          <a:noFill/>
        </p:spPr>
        <p:txBody>
          <a:bodyPr wrap="none" rtlCol="0">
            <a:spAutoFit/>
          </a:bodyPr>
          <a:lstStyle/>
          <a:p>
            <a:r>
              <a:rPr lang="en-US" sz="2000" dirty="0" smtClean="0">
                <a:solidFill>
                  <a:schemeClr val="bg1">
                    <a:lumMod val="50000"/>
                  </a:schemeClr>
                </a:solidFill>
              </a:rPr>
              <a:t>~50%</a:t>
            </a:r>
            <a:endParaRPr lang="en-US" sz="2000" dirty="0">
              <a:solidFill>
                <a:schemeClr val="bg1">
                  <a:lumMod val="50000"/>
                </a:schemeClr>
              </a:solidFill>
            </a:endParaRPr>
          </a:p>
        </p:txBody>
      </p:sp>
    </p:spTree>
    <p:extLst>
      <p:ext uri="{BB962C8B-B14F-4D97-AF65-F5344CB8AC3E}">
        <p14:creationId xmlns:p14="http://schemas.microsoft.com/office/powerpoint/2010/main" val="777305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Time-resolved Slits</a:t>
            </a:r>
            <a:endParaRPr lang="en-GB" dirty="0"/>
          </a:p>
        </p:txBody>
      </p:sp>
      <p:pic>
        <p:nvPicPr>
          <p:cNvPr id="10" name="Picture 9"/>
          <p:cNvPicPr/>
          <p:nvPr/>
        </p:nvPicPr>
        <p:blipFill>
          <a:blip r:embed="rId3" cstate="print">
            <a:extLst>
              <a:ext uri="{28A0092B-C50C-407E-A947-70E740481C1C}">
                <a14:useLocalDpi xmlns:a14="http://schemas.microsoft.com/office/drawing/2010/main"/>
              </a:ext>
            </a:extLst>
          </a:blip>
          <a:srcRect/>
          <a:stretch>
            <a:fillRect/>
          </a:stretch>
        </p:blipFill>
        <p:spPr bwMode="auto">
          <a:xfrm>
            <a:off x="284480" y="1431046"/>
            <a:ext cx="7548880" cy="3747621"/>
          </a:xfrm>
          <a:prstGeom prst="rect">
            <a:avLst/>
          </a:prstGeom>
          <a:noFill/>
        </p:spPr>
      </p:pic>
      <p:sp>
        <p:nvSpPr>
          <p:cNvPr id="3" name="TextBox 2"/>
          <p:cNvSpPr txBox="1"/>
          <p:nvPr/>
        </p:nvSpPr>
        <p:spPr>
          <a:xfrm>
            <a:off x="762000" y="5097387"/>
            <a:ext cx="7264400" cy="1600438"/>
          </a:xfrm>
          <a:prstGeom prst="rect">
            <a:avLst/>
          </a:prstGeom>
          <a:noFill/>
        </p:spPr>
        <p:txBody>
          <a:bodyPr wrap="square" rtlCol="0">
            <a:spAutoFit/>
          </a:bodyPr>
          <a:lstStyle/>
          <a:p>
            <a:r>
              <a:rPr lang="en-GB" sz="1400" dirty="0" smtClean="0"/>
              <a:t>Miniature piezo stages with precision Angle selection 1-3 seconds</a:t>
            </a:r>
          </a:p>
          <a:p>
            <a:endParaRPr lang="en-GB" sz="1400" dirty="0" smtClean="0"/>
          </a:p>
          <a:p>
            <a:r>
              <a:rPr lang="en-GB" sz="1400" dirty="0" smtClean="0"/>
              <a:t>Feasibility study to test:</a:t>
            </a:r>
          </a:p>
          <a:p>
            <a:pPr marL="285750" indent="-285750">
              <a:buFont typeface="Arial" panose="020B0604020202020204" pitchFamily="34" charset="0"/>
              <a:buChar char="•"/>
            </a:pPr>
            <a:r>
              <a:rPr lang="en-GB" sz="1400" dirty="0" smtClean="0"/>
              <a:t>Accuracy and repeatability with high acceleration/ deceleration</a:t>
            </a:r>
          </a:p>
          <a:p>
            <a:pPr marL="285750" indent="-285750">
              <a:buFont typeface="Arial" panose="020B0604020202020204" pitchFamily="34" charset="0"/>
              <a:buChar char="•"/>
            </a:pPr>
            <a:r>
              <a:rPr lang="en-GB" sz="1400" dirty="0" smtClean="0"/>
              <a:t>Stability of thin blades</a:t>
            </a:r>
          </a:p>
          <a:p>
            <a:pPr marL="285750" indent="-285750">
              <a:buFont typeface="Arial" panose="020B0604020202020204" pitchFamily="34" charset="0"/>
              <a:buChar char="•"/>
            </a:pPr>
            <a:r>
              <a:rPr lang="en-GB" sz="1400" dirty="0" smtClean="0"/>
              <a:t>Internal thermal effects</a:t>
            </a:r>
          </a:p>
          <a:p>
            <a:pPr marL="285750" indent="-285750">
              <a:buFont typeface="Arial" panose="020B0604020202020204" pitchFamily="34" charset="0"/>
              <a:buChar char="•"/>
            </a:pPr>
            <a:r>
              <a:rPr lang="en-GB" sz="1400" dirty="0" smtClean="0"/>
              <a:t>Operational reliability and component life</a:t>
            </a:r>
            <a:endParaRPr lang="en-GB" sz="1400" dirty="0"/>
          </a:p>
        </p:txBody>
      </p:sp>
      <p:sp>
        <p:nvSpPr>
          <p:cNvPr id="5"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70</a:t>
            </a:fld>
            <a:endParaRPr lang="en-GB" dirty="0">
              <a:solidFill>
                <a:prstClr val="black">
                  <a:tint val="75000"/>
                </a:prstClr>
              </a:solidFill>
            </a:endParaRPr>
          </a:p>
        </p:txBody>
      </p:sp>
      <p:sp>
        <p:nvSpPr>
          <p:cNvPr id="4" name="TextBox 3"/>
          <p:cNvSpPr txBox="1"/>
          <p:nvPr/>
        </p:nvSpPr>
        <p:spPr>
          <a:xfrm>
            <a:off x="6319838" y="3838575"/>
            <a:ext cx="1513522" cy="261610"/>
          </a:xfrm>
          <a:prstGeom prst="rect">
            <a:avLst/>
          </a:prstGeom>
          <a:noFill/>
        </p:spPr>
        <p:txBody>
          <a:bodyPr wrap="square" rtlCol="0">
            <a:spAutoFit/>
          </a:bodyPr>
          <a:lstStyle/>
          <a:p>
            <a:r>
              <a:rPr lang="en-GB" sz="1100" dirty="0" smtClean="0"/>
              <a:t>Credit: Jon Elmer</a:t>
            </a:r>
            <a:endParaRPr lang="en-GB" sz="1100" dirty="0"/>
          </a:p>
        </p:txBody>
      </p:sp>
    </p:spTree>
    <p:extLst>
      <p:ext uri="{BB962C8B-B14F-4D97-AF65-F5344CB8AC3E}">
        <p14:creationId xmlns:p14="http://schemas.microsoft.com/office/powerpoint/2010/main" val="2518697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Heavy Shutter</a:t>
            </a:r>
            <a:endParaRPr lang="en-GB" dirty="0"/>
          </a:p>
        </p:txBody>
      </p:sp>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448" y="1830586"/>
            <a:ext cx="6489392" cy="3967136"/>
          </a:xfrm>
          <a:prstGeom prst="rect">
            <a:avLst/>
          </a:prstGeom>
          <a:noFill/>
        </p:spPr>
      </p:pic>
      <p:sp>
        <p:nvSpPr>
          <p:cNvPr id="3" name="TextBox 2"/>
          <p:cNvSpPr txBox="1"/>
          <p:nvPr/>
        </p:nvSpPr>
        <p:spPr>
          <a:xfrm>
            <a:off x="155248" y="1461254"/>
            <a:ext cx="4384040" cy="369332"/>
          </a:xfrm>
          <a:prstGeom prst="rect">
            <a:avLst/>
          </a:prstGeom>
          <a:noFill/>
        </p:spPr>
        <p:txBody>
          <a:bodyPr wrap="square" rtlCol="0">
            <a:spAutoFit/>
          </a:bodyPr>
          <a:lstStyle/>
          <a:p>
            <a:r>
              <a:rPr lang="en-GB" dirty="0" smtClean="0"/>
              <a:t>Option 1 - Vertical Operation</a:t>
            </a:r>
            <a:endParaRPr lang="en-GB" dirty="0"/>
          </a:p>
        </p:txBody>
      </p:sp>
      <p:sp>
        <p:nvSpPr>
          <p:cNvPr id="4" name="TextBox 3"/>
          <p:cNvSpPr txBox="1"/>
          <p:nvPr/>
        </p:nvSpPr>
        <p:spPr>
          <a:xfrm>
            <a:off x="690880" y="5989320"/>
            <a:ext cx="5572760" cy="646331"/>
          </a:xfrm>
          <a:prstGeom prst="rect">
            <a:avLst/>
          </a:prstGeom>
          <a:noFill/>
        </p:spPr>
        <p:txBody>
          <a:bodyPr wrap="square" rtlCol="0">
            <a:spAutoFit/>
          </a:bodyPr>
          <a:lstStyle/>
          <a:p>
            <a:r>
              <a:rPr lang="en-GB" dirty="0" smtClean="0"/>
              <a:t>+ Provides large mass of shielding, including high energy</a:t>
            </a:r>
          </a:p>
          <a:p>
            <a:r>
              <a:rPr lang="en-GB" dirty="0" smtClean="0"/>
              <a:t>-  May be difficult to install with crane limitations</a:t>
            </a:r>
          </a:p>
        </p:txBody>
      </p:sp>
      <p:sp>
        <p:nvSpPr>
          <p:cNvPr id="6"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71</a:t>
            </a:fld>
            <a:endParaRPr lang="en-GB" dirty="0">
              <a:solidFill>
                <a:prstClr val="black">
                  <a:tint val="75000"/>
                </a:prstClr>
              </a:solidFill>
            </a:endParaRPr>
          </a:p>
        </p:txBody>
      </p:sp>
    </p:spTree>
    <p:extLst>
      <p:ext uri="{BB962C8B-B14F-4D97-AF65-F5344CB8AC3E}">
        <p14:creationId xmlns:p14="http://schemas.microsoft.com/office/powerpoint/2010/main" val="10121028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Heavy Shutter</a:t>
            </a:r>
            <a:endParaRPr lang="en-GB" dirty="0"/>
          </a:p>
        </p:txBody>
      </p:sp>
      <p:sp>
        <p:nvSpPr>
          <p:cNvPr id="3" name="TextBox 2"/>
          <p:cNvSpPr txBox="1"/>
          <p:nvPr/>
        </p:nvSpPr>
        <p:spPr>
          <a:xfrm>
            <a:off x="155248" y="1461254"/>
            <a:ext cx="4384040" cy="369332"/>
          </a:xfrm>
          <a:prstGeom prst="rect">
            <a:avLst/>
          </a:prstGeom>
          <a:noFill/>
        </p:spPr>
        <p:txBody>
          <a:bodyPr wrap="square" rtlCol="0">
            <a:spAutoFit/>
          </a:bodyPr>
          <a:lstStyle/>
          <a:p>
            <a:r>
              <a:rPr lang="en-GB" dirty="0" smtClean="0"/>
              <a:t>Option 2 - Horizontal Operation</a:t>
            </a:r>
            <a:endParaRPr lang="en-GB" dirty="0"/>
          </a:p>
        </p:txBody>
      </p:sp>
      <p:sp>
        <p:nvSpPr>
          <p:cNvPr id="4" name="TextBox 3"/>
          <p:cNvSpPr txBox="1"/>
          <p:nvPr/>
        </p:nvSpPr>
        <p:spPr>
          <a:xfrm>
            <a:off x="690880" y="5989320"/>
            <a:ext cx="5572760" cy="646331"/>
          </a:xfrm>
          <a:prstGeom prst="rect">
            <a:avLst/>
          </a:prstGeom>
          <a:noFill/>
        </p:spPr>
        <p:txBody>
          <a:bodyPr wrap="square" rtlCol="0">
            <a:spAutoFit/>
          </a:bodyPr>
          <a:lstStyle/>
          <a:p>
            <a:r>
              <a:rPr lang="en-GB" dirty="0" smtClean="0"/>
              <a:t>+ ESS standard</a:t>
            </a:r>
          </a:p>
          <a:p>
            <a:r>
              <a:rPr lang="en-GB" dirty="0" smtClean="0"/>
              <a:t>-  Less mass = less shielding</a:t>
            </a:r>
          </a:p>
        </p:txBody>
      </p:sp>
      <p:pic>
        <p:nvPicPr>
          <p:cNvPr id="6" name="Picture 5"/>
          <p:cNvPicPr/>
          <p:nvPr/>
        </p:nvPicPr>
        <p:blipFill rotWithShape="1">
          <a:blip r:embed="rId3" cstate="print">
            <a:extLst>
              <a:ext uri="{28A0092B-C50C-407E-A947-70E740481C1C}">
                <a14:useLocalDpi xmlns:a14="http://schemas.microsoft.com/office/drawing/2010/main"/>
              </a:ext>
            </a:extLst>
          </a:blip>
          <a:srcRect/>
          <a:stretch/>
        </p:blipFill>
        <p:spPr bwMode="auto">
          <a:xfrm>
            <a:off x="420048" y="1830586"/>
            <a:ext cx="5965512" cy="4043920"/>
          </a:xfrm>
          <a:prstGeom prst="rect">
            <a:avLst/>
          </a:prstGeom>
          <a:noFill/>
          <a:ln>
            <a:noFill/>
          </a:ln>
          <a:extLst>
            <a:ext uri="{53640926-AAD7-44D8-BBD7-CCE9431645EC}">
              <a14:shadowObscured xmlns:a14="http://schemas.microsoft.com/office/drawing/2010/main"/>
            </a:ext>
          </a:extLst>
        </p:spPr>
      </p:pic>
      <p:sp>
        <p:nvSpPr>
          <p:cNvPr id="7"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72</a:t>
            </a:fld>
            <a:endParaRPr lang="en-GB" dirty="0">
              <a:solidFill>
                <a:prstClr val="black">
                  <a:tint val="75000"/>
                </a:prstClr>
              </a:solidFill>
            </a:endParaRPr>
          </a:p>
        </p:txBody>
      </p:sp>
    </p:spTree>
    <p:extLst>
      <p:ext uri="{BB962C8B-B14F-4D97-AF65-F5344CB8AC3E}">
        <p14:creationId xmlns:p14="http://schemas.microsoft.com/office/powerpoint/2010/main" val="16900306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Detector Layout</a:t>
            </a:r>
            <a:endParaRPr lang="en-GB" dirty="0"/>
          </a:p>
        </p:txBody>
      </p:sp>
      <p:pic>
        <p:nvPicPr>
          <p:cNvPr id="7" name="Picture 6"/>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20528"/>
            <a:ext cx="7193666" cy="4363039"/>
          </a:xfrm>
          <a:prstGeom prst="rect">
            <a:avLst/>
          </a:prstGeom>
          <a:noFill/>
        </p:spPr>
      </p:pic>
      <p:pic>
        <p:nvPicPr>
          <p:cNvPr id="8" name="Picture 7"/>
          <p:cNvPicPr/>
          <p:nvPr/>
        </p:nvPicPr>
        <p:blipFill rotWithShape="1">
          <a:blip r:embed="rId4" cstate="print">
            <a:extLst>
              <a:ext uri="{28A0092B-C50C-407E-A947-70E740481C1C}">
                <a14:useLocalDpi xmlns:a14="http://schemas.microsoft.com/office/drawing/2010/main"/>
              </a:ext>
            </a:extLst>
          </a:blip>
          <a:srcRect/>
          <a:stretch/>
        </p:blipFill>
        <p:spPr bwMode="auto">
          <a:xfrm>
            <a:off x="5018759" y="1748744"/>
            <a:ext cx="4023641" cy="1781856"/>
          </a:xfrm>
          <a:prstGeom prst="rect">
            <a:avLst/>
          </a:prstGeom>
          <a:ln>
            <a:noFill/>
          </a:ln>
          <a:extLst>
            <a:ext uri="{53640926-AAD7-44D8-BBD7-CCE9431645EC}">
              <a14:shadowObscured xmlns:a14="http://schemas.microsoft.com/office/drawing/2010/main"/>
            </a:ext>
          </a:extLst>
        </p:spPr>
      </p:pic>
      <p:sp>
        <p:nvSpPr>
          <p:cNvPr id="5"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73</a:t>
            </a:fld>
            <a:endParaRPr lang="en-GB" dirty="0">
              <a:solidFill>
                <a:prstClr val="black">
                  <a:tint val="75000"/>
                </a:prstClr>
              </a:solidFill>
            </a:endParaRPr>
          </a:p>
        </p:txBody>
      </p:sp>
    </p:spTree>
    <p:extLst>
      <p:ext uri="{BB962C8B-B14F-4D97-AF65-F5344CB8AC3E}">
        <p14:creationId xmlns:p14="http://schemas.microsoft.com/office/powerpoint/2010/main" val="20098397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Detector Layout</a:t>
            </a:r>
            <a:endParaRPr lang="en-GB"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313" y="1448046"/>
            <a:ext cx="5654187" cy="530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240216" y="1611287"/>
            <a:ext cx="3626296" cy="3139321"/>
          </a:xfrm>
          <a:prstGeom prst="rect">
            <a:avLst/>
          </a:prstGeom>
          <a:noFill/>
        </p:spPr>
        <p:txBody>
          <a:bodyPr wrap="square" rtlCol="0">
            <a:spAutoFit/>
          </a:bodyPr>
          <a:lstStyle/>
          <a:p>
            <a:r>
              <a:rPr lang="en-GB" dirty="0" smtClean="0"/>
              <a:t>Secondary flight path vessel designed to accommodate vacuum and/or gas filling</a:t>
            </a:r>
          </a:p>
          <a:p>
            <a:endParaRPr lang="en-GB" dirty="0" smtClean="0"/>
          </a:p>
          <a:p>
            <a:r>
              <a:rPr lang="en-GB" dirty="0" smtClean="0"/>
              <a:t>Vessel designed with same mounting features as detector window such that it can be employed in all 3 options</a:t>
            </a:r>
          </a:p>
          <a:p>
            <a:endParaRPr lang="en-GB" dirty="0"/>
          </a:p>
          <a:p>
            <a:endParaRPr lang="en-GB" dirty="0" smtClean="0"/>
          </a:p>
          <a:p>
            <a:endParaRPr lang="en-GB" dirty="0"/>
          </a:p>
        </p:txBody>
      </p:sp>
      <p:sp>
        <p:nvSpPr>
          <p:cNvPr id="29" name="Rectangle 28"/>
          <p:cNvSpPr/>
          <p:nvPr/>
        </p:nvSpPr>
        <p:spPr>
          <a:xfrm>
            <a:off x="109959" y="3333509"/>
            <a:ext cx="4022203" cy="195033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p:cNvCxnSpPr>
            <a:stCxn id="29" idx="3"/>
          </p:cNvCxnSpPr>
          <p:nvPr/>
        </p:nvCxnSpPr>
        <p:spPr>
          <a:xfrm>
            <a:off x="4132162" y="4308676"/>
            <a:ext cx="1042026" cy="4419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3"/>
          <p:cNvSpPr>
            <a:spLocks noGrp="1"/>
          </p:cNvSpPr>
          <p:nvPr>
            <p:ph type="sldNum" sz="quarter" idx="12"/>
          </p:nvPr>
        </p:nvSpPr>
        <p:spPr>
          <a:xfrm>
            <a:off x="6553200" y="6356350"/>
            <a:ext cx="2133600" cy="365125"/>
          </a:xfrm>
        </p:spPr>
        <p:txBody>
          <a:bodyPr/>
          <a:lstStyle/>
          <a:p>
            <a:fld id="{551115BC-487E-4422-894C-CB7CD3E79223}" type="slidenum">
              <a:rPr lang="en-GB" smtClean="0">
                <a:solidFill>
                  <a:prstClr val="black">
                    <a:tint val="75000"/>
                  </a:prstClr>
                </a:solidFill>
              </a:rPr>
              <a:pPr/>
              <a:t>74</a:t>
            </a:fld>
            <a:endParaRPr lang="en-GB" dirty="0">
              <a:solidFill>
                <a:prstClr val="black">
                  <a:tint val="75000"/>
                </a:prstClr>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749" y="4409758"/>
            <a:ext cx="36877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3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Shielding</a:t>
            </a:r>
            <a:endParaRPr lang="en-GB" dirty="0"/>
          </a:p>
        </p:txBody>
      </p:sp>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025" y="1557823"/>
            <a:ext cx="7564064" cy="2485970"/>
          </a:xfrm>
          <a:prstGeom prst="rect">
            <a:avLst/>
          </a:prstGeom>
          <a:noFill/>
        </p:spPr>
      </p:pic>
      <p:pic>
        <p:nvPicPr>
          <p:cNvPr id="6" name="Picture 5"/>
          <p:cNvPicPr/>
          <p:nvPr/>
        </p:nvPicPr>
        <p:blipFill rotWithShape="1">
          <a:blip r:embed="rId4" cstate="screen">
            <a:extLst>
              <a:ext uri="{28A0092B-C50C-407E-A947-70E740481C1C}">
                <a14:useLocalDpi xmlns:a14="http://schemas.microsoft.com/office/drawing/2010/main"/>
              </a:ext>
            </a:extLst>
          </a:blip>
          <a:srcRect/>
          <a:stretch/>
        </p:blipFill>
        <p:spPr bwMode="auto">
          <a:xfrm>
            <a:off x="4647235" y="4417352"/>
            <a:ext cx="4062714" cy="2268477"/>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728259" y="2714264"/>
            <a:ext cx="306729" cy="369332"/>
          </a:xfrm>
          <a:prstGeom prst="rect">
            <a:avLst/>
          </a:prstGeom>
          <a:noFill/>
        </p:spPr>
        <p:txBody>
          <a:bodyPr wrap="square" rtlCol="0">
            <a:spAutoFit/>
          </a:bodyPr>
          <a:lstStyle/>
          <a:p>
            <a:r>
              <a:rPr lang="en-GB" dirty="0" smtClean="0">
                <a:latin typeface="Times New Roman" panose="02020603050405020304" pitchFamily="18" charset="0"/>
                <a:cs typeface="Times New Roman" panose="02020603050405020304" pitchFamily="18" charset="0"/>
              </a:rPr>
              <a:t>a</a:t>
            </a:r>
            <a:endParaRPr lang="en-GB"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497975" y="2714264"/>
            <a:ext cx="306729" cy="369332"/>
          </a:xfrm>
          <a:prstGeom prst="rect">
            <a:avLst/>
          </a:prstGeom>
          <a:noFill/>
        </p:spPr>
        <p:txBody>
          <a:bodyPr wrap="square" rtlCol="0">
            <a:spAutoFit/>
          </a:bodyPr>
          <a:lstStyle/>
          <a:p>
            <a:r>
              <a:rPr lang="en-GB" dirty="0" smtClean="0">
                <a:latin typeface="Times New Roman" panose="02020603050405020304" pitchFamily="18" charset="0"/>
                <a:cs typeface="Times New Roman" panose="02020603050405020304" pitchFamily="18" charset="0"/>
              </a:rPr>
              <a:t>b</a:t>
            </a:r>
            <a:endParaRPr lang="en-GB" dirty="0">
              <a:latin typeface="Times New Roman" panose="02020603050405020304" pitchFamily="18" charset="0"/>
              <a:cs typeface="Times New Roman" panose="02020603050405020304" pitchFamily="18" charset="0"/>
            </a:endParaRPr>
          </a:p>
        </p:txBody>
      </p:sp>
      <p:sp>
        <p:nvSpPr>
          <p:cNvPr id="10" name="Rectangle 9"/>
          <p:cNvSpPr/>
          <p:nvPr/>
        </p:nvSpPr>
        <p:spPr>
          <a:xfrm>
            <a:off x="2158679" y="2343873"/>
            <a:ext cx="2407535" cy="1261641"/>
          </a:xfrm>
          <a:prstGeom prst="rect">
            <a:avLst/>
          </a:prstGeom>
          <a:solidFill>
            <a:srgbClr val="D4FB11">
              <a:alpha val="20000"/>
            </a:srgbClr>
          </a:solidFill>
          <a:ln w="38100">
            <a:solidFill>
              <a:srgbClr val="D4FB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059084" y="4166886"/>
            <a:ext cx="2592729" cy="738664"/>
          </a:xfrm>
          <a:prstGeom prst="rect">
            <a:avLst/>
          </a:prstGeom>
          <a:noFill/>
        </p:spPr>
        <p:txBody>
          <a:bodyPr wrap="square" rtlCol="0">
            <a:spAutoFit/>
          </a:bodyPr>
          <a:lstStyle/>
          <a:p>
            <a:r>
              <a:rPr lang="en-GB" sz="1400" dirty="0" smtClean="0"/>
              <a:t>Massive shielding to reduce high energy streaming and background</a:t>
            </a:r>
            <a:endParaRPr lang="en-GB" sz="1400" dirty="0"/>
          </a:p>
        </p:txBody>
      </p:sp>
      <p:cxnSp>
        <p:nvCxnSpPr>
          <p:cNvPr id="13" name="Straight Connector 12"/>
          <p:cNvCxnSpPr/>
          <p:nvPr/>
        </p:nvCxnSpPr>
        <p:spPr>
          <a:xfrm flipH="1">
            <a:off x="2158678" y="3605514"/>
            <a:ext cx="1" cy="561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2"/>
          </p:cNvCxnSpPr>
          <p:nvPr/>
        </p:nvCxnSpPr>
        <p:spPr>
          <a:xfrm>
            <a:off x="5651340" y="3083596"/>
            <a:ext cx="442731" cy="2353611"/>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68798" y="5246707"/>
            <a:ext cx="2592729" cy="523220"/>
          </a:xfrm>
          <a:prstGeom prst="rect">
            <a:avLst/>
          </a:prstGeom>
          <a:noFill/>
        </p:spPr>
        <p:txBody>
          <a:bodyPr wrap="square" rtlCol="0">
            <a:spAutoFit/>
          </a:bodyPr>
          <a:lstStyle/>
          <a:p>
            <a:r>
              <a:rPr lang="en-GB" sz="1400" dirty="0" smtClean="0"/>
              <a:t>Cave shielding to achieve allowable dose rates</a:t>
            </a:r>
            <a:endParaRPr lang="en-GB" sz="1400" dirty="0"/>
          </a:p>
        </p:txBody>
      </p:sp>
      <p:cxnSp>
        <p:nvCxnSpPr>
          <p:cNvPr id="9" name="Straight Arrow Connector 8"/>
          <p:cNvCxnSpPr/>
          <p:nvPr/>
        </p:nvCxnSpPr>
        <p:spPr>
          <a:xfrm>
            <a:off x="1713053" y="2800808"/>
            <a:ext cx="256958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69042" y="3791276"/>
            <a:ext cx="2592729" cy="523220"/>
          </a:xfrm>
          <a:prstGeom prst="rect">
            <a:avLst/>
          </a:prstGeom>
          <a:noFill/>
        </p:spPr>
        <p:txBody>
          <a:bodyPr wrap="square" rtlCol="0">
            <a:spAutoFit/>
          </a:bodyPr>
          <a:lstStyle/>
          <a:p>
            <a:r>
              <a:rPr lang="en-GB" sz="1400" dirty="0" smtClean="0"/>
              <a:t>Beam-stop to reduce background on sample</a:t>
            </a:r>
            <a:endParaRPr lang="en-GB" sz="1400" dirty="0"/>
          </a:p>
        </p:txBody>
      </p:sp>
      <p:sp>
        <p:nvSpPr>
          <p:cNvPr id="21" name="TextBox 20"/>
          <p:cNvSpPr txBox="1"/>
          <p:nvPr/>
        </p:nvSpPr>
        <p:spPr>
          <a:xfrm>
            <a:off x="138897" y="6111656"/>
            <a:ext cx="583364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Space envelope created</a:t>
            </a:r>
          </a:p>
          <a:p>
            <a:pPr marL="285750" indent="-285750">
              <a:buFont typeface="Arial" panose="020B0604020202020204" pitchFamily="34" charset="0"/>
              <a:buChar char="•"/>
            </a:pPr>
            <a:r>
              <a:rPr lang="en-GB" dirty="0" err="1" smtClean="0"/>
              <a:t>Neutronics</a:t>
            </a:r>
            <a:r>
              <a:rPr lang="en-GB" dirty="0" smtClean="0"/>
              <a:t> needed to optimise shielding design</a:t>
            </a:r>
            <a:endParaRPr lang="en-GB" dirty="0"/>
          </a:p>
        </p:txBody>
      </p:sp>
      <p:sp>
        <p:nvSpPr>
          <p:cNvPr id="16"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75</a:t>
            </a:fld>
            <a:endParaRPr lang="en-GB" dirty="0">
              <a:solidFill>
                <a:prstClr val="black">
                  <a:tint val="75000"/>
                </a:prstClr>
              </a:solidFill>
            </a:endParaRPr>
          </a:p>
        </p:txBody>
      </p:sp>
      <p:sp>
        <p:nvSpPr>
          <p:cNvPr id="4" name="TextBox 3"/>
          <p:cNvSpPr txBox="1"/>
          <p:nvPr/>
        </p:nvSpPr>
        <p:spPr>
          <a:xfrm>
            <a:off x="5696251" y="2461708"/>
            <a:ext cx="1545581" cy="430887"/>
          </a:xfrm>
          <a:prstGeom prst="rect">
            <a:avLst/>
          </a:prstGeom>
          <a:noFill/>
        </p:spPr>
        <p:txBody>
          <a:bodyPr wrap="square" rtlCol="0">
            <a:spAutoFit/>
          </a:bodyPr>
          <a:lstStyle/>
          <a:p>
            <a:r>
              <a:rPr lang="en-GB" sz="1100" dirty="0" smtClean="0"/>
              <a:t>Cave internally lined with boron</a:t>
            </a:r>
            <a:endParaRPr lang="en-GB" sz="1100" dirty="0"/>
          </a:p>
        </p:txBody>
      </p:sp>
    </p:spTree>
    <p:extLst>
      <p:ext uri="{BB962C8B-B14F-4D97-AF65-F5344CB8AC3E}">
        <p14:creationId xmlns:p14="http://schemas.microsoft.com/office/powerpoint/2010/main" val="4707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p:bldP spid="2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Access &amp; Services</a:t>
            </a:r>
            <a:endParaRPr lang="en-GB"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64" y="2558006"/>
            <a:ext cx="8610698" cy="369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27180" y="6371863"/>
            <a:ext cx="2181828" cy="370390"/>
          </a:xfrm>
          <a:prstGeom prst="rect">
            <a:avLst/>
          </a:prstGeom>
          <a:noFill/>
        </p:spPr>
        <p:txBody>
          <a:bodyPr wrap="square" rtlCol="0">
            <a:spAutoFit/>
          </a:bodyPr>
          <a:lstStyle/>
          <a:p>
            <a:r>
              <a:rPr lang="en-GB" dirty="0" smtClean="0"/>
              <a:t>Chemistry labs</a:t>
            </a:r>
            <a:endParaRPr lang="en-GB" dirty="0"/>
          </a:p>
        </p:txBody>
      </p:sp>
      <p:sp>
        <p:nvSpPr>
          <p:cNvPr id="13" name="TextBox 12"/>
          <p:cNvSpPr txBox="1"/>
          <p:nvPr/>
        </p:nvSpPr>
        <p:spPr>
          <a:xfrm>
            <a:off x="3721261" y="1927185"/>
            <a:ext cx="2181828" cy="370390"/>
          </a:xfrm>
          <a:prstGeom prst="rect">
            <a:avLst/>
          </a:prstGeom>
          <a:noFill/>
        </p:spPr>
        <p:txBody>
          <a:bodyPr wrap="square" rtlCol="0">
            <a:spAutoFit/>
          </a:bodyPr>
          <a:lstStyle/>
          <a:p>
            <a:r>
              <a:rPr lang="en-GB" dirty="0" smtClean="0"/>
              <a:t>Freia Hutch</a:t>
            </a:r>
            <a:endParaRPr lang="en-GB" dirty="0"/>
          </a:p>
        </p:txBody>
      </p:sp>
      <p:sp>
        <p:nvSpPr>
          <p:cNvPr id="15" name="TextBox 14"/>
          <p:cNvSpPr txBox="1"/>
          <p:nvPr/>
        </p:nvSpPr>
        <p:spPr>
          <a:xfrm>
            <a:off x="1713054" y="2303363"/>
            <a:ext cx="2181828" cy="370390"/>
          </a:xfrm>
          <a:prstGeom prst="rect">
            <a:avLst/>
          </a:prstGeom>
          <a:noFill/>
        </p:spPr>
        <p:txBody>
          <a:bodyPr wrap="square" rtlCol="0">
            <a:spAutoFit/>
          </a:bodyPr>
          <a:lstStyle/>
          <a:p>
            <a:r>
              <a:rPr lang="en-GB" dirty="0" smtClean="0"/>
              <a:t>Sample Prep Area</a:t>
            </a:r>
            <a:endParaRPr lang="en-GB" dirty="0"/>
          </a:p>
        </p:txBody>
      </p:sp>
      <p:cxnSp>
        <p:nvCxnSpPr>
          <p:cNvPr id="11" name="Straight Arrow Connector 10"/>
          <p:cNvCxnSpPr>
            <a:stCxn id="15" idx="2"/>
          </p:cNvCxnSpPr>
          <p:nvPr/>
        </p:nvCxnSpPr>
        <p:spPr>
          <a:xfrm>
            <a:off x="2803968" y="2673753"/>
            <a:ext cx="784184" cy="13426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242122" y="2297575"/>
            <a:ext cx="133108" cy="775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0"/>
          </p:cNvCxnSpPr>
          <p:nvPr/>
        </p:nvCxnSpPr>
        <p:spPr>
          <a:xfrm flipH="1" flipV="1">
            <a:off x="7037408" y="4114800"/>
            <a:ext cx="280686" cy="2257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76</a:t>
            </a:fld>
            <a:endParaRPr lang="en-GB" dirty="0">
              <a:solidFill>
                <a:prstClr val="black">
                  <a:tint val="75000"/>
                </a:prstClr>
              </a:solidFill>
            </a:endParaRPr>
          </a:p>
        </p:txBody>
      </p:sp>
    </p:spTree>
    <p:extLst>
      <p:ext uri="{BB962C8B-B14F-4D97-AF65-F5344CB8AC3E}">
        <p14:creationId xmlns:p14="http://schemas.microsoft.com/office/powerpoint/2010/main" val="2438826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bn48\Desktop\b.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6619" y="1406323"/>
            <a:ext cx="9440025" cy="613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Instrument Access &amp; Services</a:t>
            </a:r>
            <a:endParaRPr lang="en-GB" dirty="0"/>
          </a:p>
        </p:txBody>
      </p:sp>
      <p:sp>
        <p:nvSpPr>
          <p:cNvPr id="3" name="TextBox 2"/>
          <p:cNvSpPr txBox="1"/>
          <p:nvPr/>
        </p:nvSpPr>
        <p:spPr>
          <a:xfrm>
            <a:off x="1851948" y="2615879"/>
            <a:ext cx="1522071" cy="369332"/>
          </a:xfrm>
          <a:prstGeom prst="rect">
            <a:avLst/>
          </a:prstGeom>
          <a:noFill/>
        </p:spPr>
        <p:txBody>
          <a:bodyPr wrap="square" rtlCol="0">
            <a:spAutoFit/>
          </a:bodyPr>
          <a:lstStyle/>
          <a:p>
            <a:pPr algn="r"/>
            <a:r>
              <a:rPr lang="en-GB" dirty="0" smtClean="0"/>
              <a:t>Area for racks</a:t>
            </a:r>
            <a:endParaRPr lang="en-GB" dirty="0"/>
          </a:p>
        </p:txBody>
      </p:sp>
      <p:cxnSp>
        <p:nvCxnSpPr>
          <p:cNvPr id="6" name="Straight Connector 5"/>
          <p:cNvCxnSpPr/>
          <p:nvPr/>
        </p:nvCxnSpPr>
        <p:spPr>
          <a:xfrm>
            <a:off x="3374020" y="2800545"/>
            <a:ext cx="555585" cy="41143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72543" y="6065135"/>
            <a:ext cx="1817224" cy="369332"/>
          </a:xfrm>
          <a:prstGeom prst="rect">
            <a:avLst/>
          </a:prstGeom>
          <a:noFill/>
        </p:spPr>
        <p:txBody>
          <a:bodyPr wrap="square" rtlCol="0">
            <a:spAutoFit/>
          </a:bodyPr>
          <a:lstStyle/>
          <a:p>
            <a:pPr algn="r"/>
            <a:r>
              <a:rPr lang="en-GB" dirty="0" smtClean="0"/>
              <a:t>Cave access door</a:t>
            </a:r>
            <a:endParaRPr lang="en-GB" dirty="0"/>
          </a:p>
        </p:txBody>
      </p:sp>
      <p:cxnSp>
        <p:nvCxnSpPr>
          <p:cNvPr id="9" name="Straight Connector 8"/>
          <p:cNvCxnSpPr/>
          <p:nvPr/>
        </p:nvCxnSpPr>
        <p:spPr>
          <a:xfrm flipV="1">
            <a:off x="3489766" y="4797706"/>
            <a:ext cx="856528" cy="1452095"/>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74019" y="1551010"/>
            <a:ext cx="2095017" cy="369332"/>
          </a:xfrm>
          <a:prstGeom prst="rect">
            <a:avLst/>
          </a:prstGeom>
          <a:noFill/>
        </p:spPr>
        <p:txBody>
          <a:bodyPr wrap="square" rtlCol="0">
            <a:spAutoFit/>
          </a:bodyPr>
          <a:lstStyle/>
          <a:p>
            <a:pPr algn="r"/>
            <a:r>
              <a:rPr lang="en-GB" dirty="0" smtClean="0"/>
              <a:t>Cave access hatch</a:t>
            </a:r>
            <a:endParaRPr lang="en-GB" dirty="0"/>
          </a:p>
        </p:txBody>
      </p:sp>
      <p:cxnSp>
        <p:nvCxnSpPr>
          <p:cNvPr id="12" name="Straight Connector 11"/>
          <p:cNvCxnSpPr/>
          <p:nvPr/>
        </p:nvCxnSpPr>
        <p:spPr>
          <a:xfrm>
            <a:off x="5469036" y="1735676"/>
            <a:ext cx="422478" cy="1270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982901" y="3894882"/>
            <a:ext cx="1012785" cy="263324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11"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77</a:t>
            </a:fld>
            <a:endParaRPr lang="en-GB" dirty="0">
              <a:solidFill>
                <a:prstClr val="black">
                  <a:tint val="75000"/>
                </a:prstClr>
              </a:solidFill>
            </a:endParaRPr>
          </a:p>
        </p:txBody>
      </p:sp>
    </p:spTree>
    <p:extLst>
      <p:ext uri="{BB962C8B-B14F-4D97-AF65-F5344CB8AC3E}">
        <p14:creationId xmlns:p14="http://schemas.microsoft.com/office/powerpoint/2010/main" val="6917578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Access &amp; Services</a:t>
            </a:r>
            <a:endParaRPr lang="en-GB" dirty="0"/>
          </a:p>
        </p:txBody>
      </p:sp>
      <p:pic>
        <p:nvPicPr>
          <p:cNvPr id="5" name="Picture 2" descr="C:\Users\jbn48\Desktop\c.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94076" y="1427608"/>
            <a:ext cx="7349924" cy="54303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2005" y="5100203"/>
            <a:ext cx="1400537" cy="369332"/>
          </a:xfrm>
          <a:prstGeom prst="rect">
            <a:avLst/>
          </a:prstGeom>
          <a:noFill/>
        </p:spPr>
        <p:txBody>
          <a:bodyPr wrap="square" rtlCol="0">
            <a:spAutoFit/>
          </a:bodyPr>
          <a:lstStyle/>
          <a:p>
            <a:r>
              <a:rPr lang="en-GB" dirty="0" smtClean="0"/>
              <a:t>SE panel</a:t>
            </a:r>
            <a:endParaRPr lang="en-GB" dirty="0"/>
          </a:p>
        </p:txBody>
      </p:sp>
      <p:sp>
        <p:nvSpPr>
          <p:cNvPr id="6" name="TextBox 5"/>
          <p:cNvSpPr txBox="1"/>
          <p:nvPr/>
        </p:nvSpPr>
        <p:spPr>
          <a:xfrm>
            <a:off x="272005" y="2189466"/>
            <a:ext cx="1400537" cy="646331"/>
          </a:xfrm>
          <a:prstGeom prst="rect">
            <a:avLst/>
          </a:prstGeom>
          <a:noFill/>
        </p:spPr>
        <p:txBody>
          <a:bodyPr wrap="square" rtlCol="0">
            <a:spAutoFit/>
          </a:bodyPr>
          <a:lstStyle/>
          <a:p>
            <a:r>
              <a:rPr lang="en-GB" dirty="0" smtClean="0"/>
              <a:t>Power distribution</a:t>
            </a:r>
            <a:endParaRPr lang="en-GB" dirty="0"/>
          </a:p>
        </p:txBody>
      </p:sp>
      <p:sp>
        <p:nvSpPr>
          <p:cNvPr id="7" name="TextBox 6"/>
          <p:cNvSpPr txBox="1"/>
          <p:nvPr/>
        </p:nvSpPr>
        <p:spPr>
          <a:xfrm>
            <a:off x="272001" y="3085182"/>
            <a:ext cx="1400537" cy="369332"/>
          </a:xfrm>
          <a:prstGeom prst="rect">
            <a:avLst/>
          </a:prstGeom>
          <a:noFill/>
        </p:spPr>
        <p:txBody>
          <a:bodyPr wrap="square" rtlCol="0">
            <a:spAutoFit/>
          </a:bodyPr>
          <a:lstStyle/>
          <a:p>
            <a:r>
              <a:rPr lang="en-GB" dirty="0" smtClean="0"/>
              <a:t>PSS Racks</a:t>
            </a:r>
            <a:endParaRPr lang="en-GB" dirty="0"/>
          </a:p>
        </p:txBody>
      </p:sp>
      <p:sp>
        <p:nvSpPr>
          <p:cNvPr id="8" name="TextBox 7"/>
          <p:cNvSpPr txBox="1"/>
          <p:nvPr/>
        </p:nvSpPr>
        <p:spPr>
          <a:xfrm>
            <a:off x="272005" y="3600652"/>
            <a:ext cx="1400537" cy="646331"/>
          </a:xfrm>
          <a:prstGeom prst="rect">
            <a:avLst/>
          </a:prstGeom>
          <a:noFill/>
        </p:spPr>
        <p:txBody>
          <a:bodyPr wrap="square" rtlCol="0">
            <a:spAutoFit/>
          </a:bodyPr>
          <a:lstStyle/>
          <a:p>
            <a:r>
              <a:rPr lang="en-GB" dirty="0" smtClean="0"/>
              <a:t>PSS Key exchange</a:t>
            </a:r>
            <a:endParaRPr lang="en-GB" dirty="0"/>
          </a:p>
        </p:txBody>
      </p:sp>
      <p:sp>
        <p:nvSpPr>
          <p:cNvPr id="9" name="TextBox 8"/>
          <p:cNvSpPr txBox="1"/>
          <p:nvPr/>
        </p:nvSpPr>
        <p:spPr>
          <a:xfrm>
            <a:off x="272002" y="5942542"/>
            <a:ext cx="1400537" cy="369332"/>
          </a:xfrm>
          <a:prstGeom prst="rect">
            <a:avLst/>
          </a:prstGeom>
          <a:noFill/>
        </p:spPr>
        <p:txBody>
          <a:bodyPr wrap="square" rtlCol="0">
            <a:spAutoFit/>
          </a:bodyPr>
          <a:lstStyle/>
          <a:p>
            <a:r>
              <a:rPr lang="en-GB" dirty="0" smtClean="0"/>
              <a:t>SE kit lift</a:t>
            </a:r>
            <a:endParaRPr lang="en-GB" dirty="0"/>
          </a:p>
        </p:txBody>
      </p:sp>
      <p:sp>
        <p:nvSpPr>
          <p:cNvPr id="10" name="TextBox 9"/>
          <p:cNvSpPr txBox="1"/>
          <p:nvPr/>
        </p:nvSpPr>
        <p:spPr>
          <a:xfrm>
            <a:off x="272003" y="4466771"/>
            <a:ext cx="1400537" cy="369332"/>
          </a:xfrm>
          <a:prstGeom prst="rect">
            <a:avLst/>
          </a:prstGeom>
          <a:noFill/>
        </p:spPr>
        <p:txBody>
          <a:bodyPr wrap="square" rtlCol="0">
            <a:spAutoFit/>
          </a:bodyPr>
          <a:lstStyle/>
          <a:p>
            <a:r>
              <a:rPr lang="en-GB" dirty="0" smtClean="0"/>
              <a:t>Gas supply</a:t>
            </a:r>
            <a:endParaRPr lang="en-GB" dirty="0"/>
          </a:p>
        </p:txBody>
      </p:sp>
      <p:cxnSp>
        <p:nvCxnSpPr>
          <p:cNvPr id="12" name="Straight Connector 11"/>
          <p:cNvCxnSpPr>
            <a:stCxn id="6" idx="3"/>
          </p:cNvCxnSpPr>
          <p:nvPr/>
        </p:nvCxnSpPr>
        <p:spPr>
          <a:xfrm>
            <a:off x="1672542" y="2512632"/>
            <a:ext cx="1921397" cy="1214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p:cNvCxnSpPr>
          <p:nvPr/>
        </p:nvCxnSpPr>
        <p:spPr>
          <a:xfrm>
            <a:off x="1672538" y="3269848"/>
            <a:ext cx="1701478" cy="653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3"/>
          </p:cNvCxnSpPr>
          <p:nvPr/>
        </p:nvCxnSpPr>
        <p:spPr>
          <a:xfrm>
            <a:off x="1672542" y="3923818"/>
            <a:ext cx="3078866" cy="173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3" idx="3"/>
          </p:cNvCxnSpPr>
          <p:nvPr/>
        </p:nvCxnSpPr>
        <p:spPr>
          <a:xfrm>
            <a:off x="1672542" y="5284869"/>
            <a:ext cx="729205"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3"/>
          </p:cNvCxnSpPr>
          <p:nvPr/>
        </p:nvCxnSpPr>
        <p:spPr>
          <a:xfrm>
            <a:off x="1672539" y="6127208"/>
            <a:ext cx="3020995" cy="243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0" idx="3"/>
          </p:cNvCxnSpPr>
          <p:nvPr/>
        </p:nvCxnSpPr>
        <p:spPr>
          <a:xfrm flipV="1">
            <a:off x="1672540" y="4373908"/>
            <a:ext cx="5058138" cy="277529"/>
          </a:xfrm>
          <a:prstGeom prst="line">
            <a:avLst/>
          </a:prstGeom>
        </p:spPr>
        <p:style>
          <a:lnRef idx="1">
            <a:schemeClr val="accent1"/>
          </a:lnRef>
          <a:fillRef idx="0">
            <a:schemeClr val="accent1"/>
          </a:fillRef>
          <a:effectRef idx="0">
            <a:schemeClr val="accent1"/>
          </a:effectRef>
          <a:fontRef idx="minor">
            <a:schemeClr val="tx1"/>
          </a:fontRef>
        </p:style>
      </p:cxnSp>
      <p:sp>
        <p:nvSpPr>
          <p:cNvPr id="17"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78</a:t>
            </a:fld>
            <a:endParaRPr lang="en-GB" dirty="0">
              <a:solidFill>
                <a:prstClr val="black">
                  <a:tint val="75000"/>
                </a:prstClr>
              </a:solidFill>
            </a:endParaRPr>
          </a:p>
        </p:txBody>
      </p:sp>
    </p:spTree>
    <p:extLst>
      <p:ext uri="{BB962C8B-B14F-4D97-AF65-F5344CB8AC3E}">
        <p14:creationId xmlns:p14="http://schemas.microsoft.com/office/powerpoint/2010/main" val="1017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Access &amp; Services</a:t>
            </a:r>
            <a:endParaRPr lang="en-GB" dirty="0"/>
          </a:p>
        </p:txBody>
      </p:sp>
      <p:pic>
        <p:nvPicPr>
          <p:cNvPr id="17" name="Picture 2" descr="C:\Users\jbn48\Desktop\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2321499"/>
            <a:ext cx="9151574" cy="423555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831220" y="1714608"/>
            <a:ext cx="1400537" cy="369332"/>
          </a:xfrm>
          <a:prstGeom prst="rect">
            <a:avLst/>
          </a:prstGeom>
          <a:noFill/>
        </p:spPr>
        <p:txBody>
          <a:bodyPr wrap="square" rtlCol="0">
            <a:spAutoFit/>
          </a:bodyPr>
          <a:lstStyle/>
          <a:p>
            <a:r>
              <a:rPr lang="en-GB" dirty="0" smtClean="0"/>
              <a:t>SE panel</a:t>
            </a:r>
            <a:endParaRPr lang="en-GB" dirty="0"/>
          </a:p>
        </p:txBody>
      </p:sp>
      <p:cxnSp>
        <p:nvCxnSpPr>
          <p:cNvPr id="11" name="Straight Connector 10"/>
          <p:cNvCxnSpPr>
            <a:stCxn id="18" idx="2"/>
          </p:cNvCxnSpPr>
          <p:nvPr/>
        </p:nvCxnSpPr>
        <p:spPr>
          <a:xfrm flipH="1">
            <a:off x="4392592" y="2083940"/>
            <a:ext cx="138897" cy="1382678"/>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79</a:t>
            </a:fld>
            <a:endParaRPr lang="en-GB" dirty="0">
              <a:solidFill>
                <a:prstClr val="black">
                  <a:tint val="75000"/>
                </a:prstClr>
              </a:solidFill>
            </a:endParaRPr>
          </a:p>
        </p:txBody>
      </p:sp>
      <p:sp>
        <p:nvSpPr>
          <p:cNvPr id="5" name="Freeform 4"/>
          <p:cNvSpPr/>
          <p:nvPr/>
        </p:nvSpPr>
        <p:spPr>
          <a:xfrm>
            <a:off x="5420299" y="4263528"/>
            <a:ext cx="2550405" cy="1410209"/>
          </a:xfrm>
          <a:custGeom>
            <a:avLst/>
            <a:gdLst>
              <a:gd name="connsiteX0" fmla="*/ 2550405 w 2550405"/>
              <a:gd name="connsiteY0" fmla="*/ 0 h 1410209"/>
              <a:gd name="connsiteX1" fmla="*/ 2131764 w 2550405"/>
              <a:gd name="connsiteY1" fmla="*/ 374573 h 1410209"/>
              <a:gd name="connsiteX2" fmla="*/ 1911426 w 2550405"/>
              <a:gd name="connsiteY2" fmla="*/ 1101686 h 1410209"/>
              <a:gd name="connsiteX3" fmla="*/ 1360583 w 2550405"/>
              <a:gd name="connsiteY3" fmla="*/ 1404650 h 1410209"/>
              <a:gd name="connsiteX4" fmla="*/ 407624 w 2550405"/>
              <a:gd name="connsiteY4" fmla="*/ 1277956 h 1410209"/>
              <a:gd name="connsiteX5" fmla="*/ 0 w 2550405"/>
              <a:gd name="connsiteY5" fmla="*/ 1030077 h 14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0405" h="1410209">
                <a:moveTo>
                  <a:pt x="2550405" y="0"/>
                </a:moveTo>
                <a:cubicBezTo>
                  <a:pt x="2394332" y="95479"/>
                  <a:pt x="2238260" y="190959"/>
                  <a:pt x="2131764" y="374573"/>
                </a:cubicBezTo>
                <a:cubicBezTo>
                  <a:pt x="2025268" y="558187"/>
                  <a:pt x="2039956" y="930007"/>
                  <a:pt x="1911426" y="1101686"/>
                </a:cubicBezTo>
                <a:cubicBezTo>
                  <a:pt x="1782896" y="1273366"/>
                  <a:pt x="1611217" y="1375272"/>
                  <a:pt x="1360583" y="1404650"/>
                </a:cubicBezTo>
                <a:cubicBezTo>
                  <a:pt x="1109949" y="1434028"/>
                  <a:pt x="634388" y="1340385"/>
                  <a:pt x="407624" y="1277956"/>
                </a:cubicBezTo>
                <a:cubicBezTo>
                  <a:pt x="180860" y="1215527"/>
                  <a:pt x="73446" y="1094342"/>
                  <a:pt x="0" y="1030077"/>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4141276" y="3871621"/>
            <a:ext cx="1333887" cy="980501"/>
          </a:xfrm>
          <a:custGeom>
            <a:avLst/>
            <a:gdLst>
              <a:gd name="connsiteX0" fmla="*/ 1333041 w 1333887"/>
              <a:gd name="connsiteY0" fmla="*/ 980501 h 980501"/>
              <a:gd name="connsiteX1" fmla="*/ 1272448 w 1333887"/>
              <a:gd name="connsiteY1" fmla="*/ 429658 h 980501"/>
              <a:gd name="connsiteX2" fmla="*/ 941942 w 1333887"/>
              <a:gd name="connsiteY2" fmla="*/ 143219 h 980501"/>
              <a:gd name="connsiteX3" fmla="*/ 0 w 1333887"/>
              <a:gd name="connsiteY3" fmla="*/ 0 h 980501"/>
            </a:gdLst>
            <a:ahLst/>
            <a:cxnLst>
              <a:cxn ang="0">
                <a:pos x="connsiteX0" y="connsiteY0"/>
              </a:cxn>
              <a:cxn ang="0">
                <a:pos x="connsiteX1" y="connsiteY1"/>
              </a:cxn>
              <a:cxn ang="0">
                <a:pos x="connsiteX2" y="connsiteY2"/>
              </a:cxn>
              <a:cxn ang="0">
                <a:pos x="connsiteX3" y="connsiteY3"/>
              </a:cxn>
            </a:cxnLst>
            <a:rect l="l" t="t" r="r" b="b"/>
            <a:pathLst>
              <a:path w="1333887" h="980501">
                <a:moveTo>
                  <a:pt x="1333041" y="980501"/>
                </a:moveTo>
                <a:cubicBezTo>
                  <a:pt x="1335336" y="774853"/>
                  <a:pt x="1337631" y="569205"/>
                  <a:pt x="1272448" y="429658"/>
                </a:cubicBezTo>
                <a:cubicBezTo>
                  <a:pt x="1207265" y="290111"/>
                  <a:pt x="1154016" y="214829"/>
                  <a:pt x="941942" y="143219"/>
                </a:cubicBezTo>
                <a:cubicBezTo>
                  <a:pt x="729868" y="71609"/>
                  <a:pt x="163417" y="23870"/>
                  <a:pt x="0" y="0"/>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3734927" y="4886336"/>
            <a:ext cx="1454226" cy="264405"/>
          </a:xfrm>
          <a:custGeom>
            <a:avLst/>
            <a:gdLst>
              <a:gd name="connsiteX0" fmla="*/ 1454226 w 1454226"/>
              <a:gd name="connsiteY0" fmla="*/ 264405 h 264405"/>
              <a:gd name="connsiteX1" fmla="*/ 1013552 w 1454226"/>
              <a:gd name="connsiteY1" fmla="*/ 143219 h 264405"/>
              <a:gd name="connsiteX2" fmla="*/ 589402 w 1454226"/>
              <a:gd name="connsiteY2" fmla="*/ 93643 h 264405"/>
              <a:gd name="connsiteX3" fmla="*/ 0 w 1454226"/>
              <a:gd name="connsiteY3" fmla="*/ 0 h 264405"/>
            </a:gdLst>
            <a:ahLst/>
            <a:cxnLst>
              <a:cxn ang="0">
                <a:pos x="connsiteX0" y="connsiteY0"/>
              </a:cxn>
              <a:cxn ang="0">
                <a:pos x="connsiteX1" y="connsiteY1"/>
              </a:cxn>
              <a:cxn ang="0">
                <a:pos x="connsiteX2" y="connsiteY2"/>
              </a:cxn>
              <a:cxn ang="0">
                <a:pos x="connsiteX3" y="connsiteY3"/>
              </a:cxn>
            </a:cxnLst>
            <a:rect l="l" t="t" r="r" b="b"/>
            <a:pathLst>
              <a:path w="1454226" h="264405">
                <a:moveTo>
                  <a:pt x="1454226" y="264405"/>
                </a:moveTo>
                <a:cubicBezTo>
                  <a:pt x="1305957" y="218042"/>
                  <a:pt x="1157689" y="171679"/>
                  <a:pt x="1013552" y="143219"/>
                </a:cubicBezTo>
                <a:cubicBezTo>
                  <a:pt x="869415" y="114759"/>
                  <a:pt x="758327" y="117513"/>
                  <a:pt x="589402" y="93643"/>
                </a:cubicBezTo>
                <a:cubicBezTo>
                  <a:pt x="420477" y="69773"/>
                  <a:pt x="210238" y="34886"/>
                  <a:pt x="0" y="0"/>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902289" y="1714608"/>
            <a:ext cx="2258749" cy="369332"/>
          </a:xfrm>
          <a:prstGeom prst="rect">
            <a:avLst/>
          </a:prstGeom>
          <a:noFill/>
        </p:spPr>
        <p:txBody>
          <a:bodyPr wrap="square" rtlCol="0">
            <a:spAutoFit/>
          </a:bodyPr>
          <a:lstStyle/>
          <a:p>
            <a:r>
              <a:rPr lang="en-GB" dirty="0" smtClean="0"/>
              <a:t>Overhead crane (1t)</a:t>
            </a:r>
            <a:endParaRPr lang="en-GB" dirty="0"/>
          </a:p>
        </p:txBody>
      </p:sp>
      <p:cxnSp>
        <p:nvCxnSpPr>
          <p:cNvPr id="19" name="Straight Connector 18"/>
          <p:cNvCxnSpPr/>
          <p:nvPr/>
        </p:nvCxnSpPr>
        <p:spPr>
          <a:xfrm>
            <a:off x="2603921" y="2083940"/>
            <a:ext cx="605562" cy="148282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64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6730" y="1484784"/>
            <a:ext cx="8064439" cy="5173985"/>
          </a:xfrm>
          <a:prstGeom prst="rect">
            <a:avLst/>
          </a:prstGeom>
        </p:spPr>
        <p:txBody>
          <a:bodyPr wrap="square" lIns="64267" tIns="32133" rIns="64267" bIns="32133">
            <a:spAutoFit/>
          </a:bodyPr>
          <a:lstStyle/>
          <a:p>
            <a:pPr marL="514350" indent="-514350" defTabSz="456940">
              <a:lnSpc>
                <a:spcPct val="120000"/>
              </a:lnSpc>
              <a:spcBef>
                <a:spcPct val="20000"/>
              </a:spcBef>
              <a:buFont typeface="+mj-lt"/>
              <a:buAutoNum type="romanUcPeriod"/>
              <a:defRPr/>
            </a:pPr>
            <a:r>
              <a:rPr lang="en-US" sz="2000" dirty="0" smtClean="0">
                <a:solidFill>
                  <a:schemeClr val="bg1">
                    <a:lumMod val="50000"/>
                  </a:schemeClr>
                </a:solidFill>
              </a:rPr>
              <a:t>High</a:t>
            </a:r>
            <a:r>
              <a:rPr lang="en-US" sz="2000" dirty="0">
                <a:solidFill>
                  <a:schemeClr val="bg1">
                    <a:lumMod val="50000"/>
                  </a:schemeClr>
                </a:solidFill>
              </a:rPr>
              <a:t>-Intensity Specular and Off-specular </a:t>
            </a:r>
            <a:r>
              <a:rPr lang="en-US" sz="2000" dirty="0" smtClean="0">
                <a:solidFill>
                  <a:schemeClr val="bg1">
                    <a:lumMod val="50000"/>
                  </a:schemeClr>
                </a:solidFill>
              </a:rPr>
              <a:t>Reflection</a:t>
            </a:r>
          </a:p>
          <a:p>
            <a:pPr marL="514350" indent="-514350" defTabSz="456940">
              <a:lnSpc>
                <a:spcPct val="120000"/>
              </a:lnSpc>
              <a:spcBef>
                <a:spcPct val="20000"/>
              </a:spcBef>
              <a:buFont typeface="+mj-lt"/>
              <a:buAutoNum type="romanUcPeriod"/>
              <a:defRPr/>
            </a:pPr>
            <a:r>
              <a:rPr lang="en-US" sz="2000" dirty="0" smtClean="0"/>
              <a:t>Sample Environment </a:t>
            </a:r>
          </a:p>
          <a:p>
            <a:pPr marL="971550" lvl="1" indent="-514350" defTabSz="456940">
              <a:lnSpc>
                <a:spcPct val="120000"/>
              </a:lnSpc>
              <a:spcBef>
                <a:spcPct val="20000"/>
              </a:spcBef>
              <a:buFont typeface="+mj-lt"/>
              <a:buAutoNum type="alphaLcPeriod"/>
              <a:defRPr/>
            </a:pPr>
            <a:r>
              <a:rPr lang="en-US" sz="2000" dirty="0" smtClean="0">
                <a:solidFill>
                  <a:srgbClr val="0094CA"/>
                </a:solidFill>
              </a:rPr>
              <a:t>Essential sample environments for commissioning</a:t>
            </a:r>
          </a:p>
          <a:p>
            <a:pPr marL="971385" lvl="1" indent="-514350" defTabSz="456940">
              <a:lnSpc>
                <a:spcPct val="120000"/>
              </a:lnSpc>
              <a:spcBef>
                <a:spcPct val="20000"/>
              </a:spcBef>
              <a:buFont typeface="+mj-lt"/>
              <a:buAutoNum type="alphaLcPeriod"/>
              <a:defRPr/>
            </a:pPr>
            <a:r>
              <a:rPr lang="en-US" sz="2000" dirty="0" smtClean="0">
                <a:solidFill>
                  <a:srgbClr val="0094CA"/>
                </a:solidFill>
              </a:rPr>
              <a:t>Day 1 sample environments for minimal user </a:t>
            </a:r>
            <a:r>
              <a:rPr lang="en-US" sz="2000" dirty="0" err="1" smtClean="0">
                <a:solidFill>
                  <a:srgbClr val="0094CA"/>
                </a:solidFill>
              </a:rPr>
              <a:t>programme</a:t>
            </a:r>
            <a:endParaRPr lang="en-US" sz="2000" dirty="0" smtClean="0">
              <a:solidFill>
                <a:srgbClr val="0094CA"/>
              </a:solidFill>
            </a:endParaRPr>
          </a:p>
          <a:p>
            <a:pPr marL="971385" lvl="1" indent="-514350" defTabSz="456940">
              <a:lnSpc>
                <a:spcPct val="120000"/>
              </a:lnSpc>
              <a:spcBef>
                <a:spcPct val="20000"/>
              </a:spcBef>
              <a:buFont typeface="+mj-lt"/>
              <a:buAutoNum type="alphaLcPeriod"/>
              <a:defRPr/>
            </a:pPr>
            <a:r>
              <a:rPr lang="en-US" sz="2000" dirty="0" smtClean="0">
                <a:solidFill>
                  <a:srgbClr val="0094CA"/>
                </a:solidFill>
              </a:rPr>
              <a:t>Full suite of specialized sample environments</a:t>
            </a:r>
          </a:p>
          <a:p>
            <a:pPr marL="514350" indent="-514350" defTabSz="456940">
              <a:lnSpc>
                <a:spcPct val="120000"/>
              </a:lnSpc>
              <a:spcBef>
                <a:spcPct val="20000"/>
              </a:spcBef>
              <a:buFont typeface="+mj-lt"/>
              <a:buAutoNum type="romanUcPeriod"/>
              <a:defRPr/>
            </a:pPr>
            <a:r>
              <a:rPr lang="en-US" sz="2000" dirty="0" smtClean="0">
                <a:solidFill>
                  <a:schemeClr val="bg1">
                    <a:lumMod val="50000"/>
                  </a:schemeClr>
                </a:solidFill>
              </a:rPr>
              <a:t>High-resolution </a:t>
            </a:r>
            <a:r>
              <a:rPr lang="en-US" sz="2000" dirty="0">
                <a:solidFill>
                  <a:schemeClr val="bg1">
                    <a:lumMod val="50000"/>
                  </a:schemeClr>
                </a:solidFill>
              </a:rPr>
              <a:t>Specular and Off-Specular </a:t>
            </a:r>
            <a:r>
              <a:rPr lang="en-US" sz="2000" dirty="0" smtClean="0">
                <a:solidFill>
                  <a:schemeClr val="bg1">
                    <a:lumMod val="50000"/>
                  </a:schemeClr>
                </a:solidFill>
              </a:rPr>
              <a:t>Reflection </a:t>
            </a:r>
          </a:p>
          <a:p>
            <a:pPr marL="514350" indent="-514350" defTabSz="456940">
              <a:lnSpc>
                <a:spcPct val="120000"/>
              </a:lnSpc>
              <a:spcBef>
                <a:spcPct val="20000"/>
              </a:spcBef>
              <a:buFont typeface="+mj-lt"/>
              <a:buAutoNum type="romanUcPeriod"/>
              <a:defRPr/>
            </a:pPr>
            <a:r>
              <a:rPr lang="en-US" sz="2000" dirty="0" smtClean="0">
                <a:solidFill>
                  <a:schemeClr val="bg1">
                    <a:lumMod val="50000"/>
                  </a:schemeClr>
                </a:solidFill>
                <a:ea typeface="ヒラギノ角ゴ ProN W3"/>
                <a:cs typeface="ヒラギノ角ゴ ProN W3"/>
              </a:rPr>
              <a:t>Grazing </a:t>
            </a:r>
            <a:r>
              <a:rPr lang="en-US" sz="2000" dirty="0">
                <a:solidFill>
                  <a:schemeClr val="bg1">
                    <a:lumMod val="50000"/>
                  </a:schemeClr>
                </a:solidFill>
                <a:ea typeface="ヒラギノ角ゴ ProN W3"/>
                <a:cs typeface="ヒラギノ角ゴ ProN W3"/>
              </a:rPr>
              <a:t>Incidence SANS  </a:t>
            </a:r>
            <a:endParaRPr lang="en-US" sz="2000" dirty="0" smtClean="0">
              <a:solidFill>
                <a:schemeClr val="bg1">
                  <a:lumMod val="50000"/>
                </a:schemeClr>
              </a:solidFill>
              <a:ea typeface="ヒラギノ角ゴ ProN W3"/>
              <a:cs typeface="ヒラギノ角ゴ ProN W3"/>
            </a:endParaRPr>
          </a:p>
          <a:p>
            <a:pPr marL="514350" indent="-514350" defTabSz="456940">
              <a:lnSpc>
                <a:spcPct val="120000"/>
              </a:lnSpc>
              <a:spcBef>
                <a:spcPct val="20000"/>
              </a:spcBef>
              <a:buFont typeface="+mj-lt"/>
              <a:buAutoNum type="romanUcPeriod"/>
              <a:defRPr/>
            </a:pPr>
            <a:r>
              <a:rPr lang="en-US" sz="2000" dirty="0" smtClean="0">
                <a:solidFill>
                  <a:schemeClr val="bg1">
                    <a:lumMod val="50000"/>
                  </a:schemeClr>
                </a:solidFill>
                <a:ea typeface="ヒラギノ角ゴ ProN W3"/>
                <a:cs typeface="ヒラギノ角ゴ ProN W3"/>
              </a:rPr>
              <a:t>Inverted </a:t>
            </a:r>
            <a:r>
              <a:rPr lang="en-US" sz="2000" dirty="0">
                <a:solidFill>
                  <a:schemeClr val="bg1">
                    <a:lumMod val="50000"/>
                  </a:schemeClr>
                </a:solidFill>
                <a:ea typeface="ヒラギノ角ゴ ProN W3"/>
                <a:cs typeface="ヒラギノ角ゴ ProN W3"/>
              </a:rPr>
              <a:t>Beam Geometry at least </a:t>
            </a:r>
            <a:endParaRPr lang="en-US" sz="2000" dirty="0" smtClean="0">
              <a:solidFill>
                <a:schemeClr val="bg1">
                  <a:lumMod val="50000"/>
                </a:schemeClr>
              </a:solidFill>
              <a:ea typeface="ヒラギノ角ゴ ProN W3"/>
              <a:cs typeface="ヒラギノ角ゴ ProN W3"/>
            </a:endParaRPr>
          </a:p>
          <a:p>
            <a:pPr marL="514350" indent="-514350" defTabSz="456940">
              <a:lnSpc>
                <a:spcPct val="120000"/>
              </a:lnSpc>
              <a:spcBef>
                <a:spcPct val="20000"/>
              </a:spcBef>
              <a:buFont typeface="+mj-lt"/>
              <a:buAutoNum type="romanUcPeriod"/>
              <a:defRPr/>
            </a:pPr>
            <a:r>
              <a:rPr lang="en-US" sz="2000" dirty="0" smtClean="0"/>
              <a:t>Fast </a:t>
            </a:r>
            <a:r>
              <a:rPr lang="en-US" sz="2000" dirty="0"/>
              <a:t>kinetic </a:t>
            </a:r>
            <a:r>
              <a:rPr lang="en-US" sz="2000" dirty="0" smtClean="0"/>
              <a:t>measurements (</a:t>
            </a:r>
            <a:r>
              <a:rPr lang="en-US" sz="2000" dirty="0" err="1" smtClean="0"/>
              <a:t>ms</a:t>
            </a:r>
            <a:r>
              <a:rPr lang="en-US" sz="2000" dirty="0" smtClean="0"/>
              <a:t>-s) with broad Q-range</a:t>
            </a:r>
          </a:p>
          <a:p>
            <a:pPr marL="971385" lvl="1" indent="-514350" defTabSz="456940">
              <a:lnSpc>
                <a:spcPct val="120000"/>
              </a:lnSpc>
              <a:spcBef>
                <a:spcPct val="20000"/>
              </a:spcBef>
              <a:buFont typeface="+mj-lt"/>
              <a:buAutoNum type="alphaLcPeriod"/>
              <a:defRPr/>
            </a:pPr>
            <a:r>
              <a:rPr lang="en-US" sz="2000" dirty="0" smtClean="0">
                <a:solidFill>
                  <a:srgbClr val="0094CA"/>
                </a:solidFill>
              </a:rPr>
              <a:t>Very fast kinetics: millisecond to second timescale </a:t>
            </a:r>
          </a:p>
          <a:p>
            <a:pPr marL="971385" lvl="1" indent="-514350" defTabSz="456940">
              <a:lnSpc>
                <a:spcPct val="120000"/>
              </a:lnSpc>
              <a:spcBef>
                <a:spcPct val="20000"/>
              </a:spcBef>
              <a:buFont typeface="+mj-lt"/>
              <a:buAutoNum type="alphaLcPeriod"/>
              <a:defRPr/>
            </a:pPr>
            <a:r>
              <a:rPr lang="en-US" sz="2000" dirty="0" smtClean="0">
                <a:solidFill>
                  <a:srgbClr val="0094CA"/>
                </a:solidFill>
              </a:rPr>
              <a:t>Fast kinetics: seconds to 10s </a:t>
            </a:r>
            <a:r>
              <a:rPr lang="en-US" sz="2000" dirty="0">
                <a:solidFill>
                  <a:srgbClr val="0094CA"/>
                </a:solidFill>
              </a:rPr>
              <a:t>of seconds </a:t>
            </a:r>
            <a:r>
              <a:rPr lang="en-US" sz="2000" dirty="0" smtClean="0">
                <a:solidFill>
                  <a:srgbClr val="0094CA"/>
                </a:solidFill>
              </a:rPr>
              <a:t>timescale </a:t>
            </a:r>
          </a:p>
          <a:p>
            <a:pPr marL="514350" indent="-514350" defTabSz="456940">
              <a:lnSpc>
                <a:spcPct val="120000"/>
              </a:lnSpc>
              <a:spcBef>
                <a:spcPct val="20000"/>
              </a:spcBef>
              <a:buFont typeface="+mj-lt"/>
              <a:buAutoNum type="romanUcPeriod"/>
              <a:defRPr/>
            </a:pPr>
            <a:r>
              <a:rPr lang="en-US" sz="2000" dirty="0" smtClean="0">
                <a:solidFill>
                  <a:schemeClr val="bg1">
                    <a:lumMod val="50000"/>
                  </a:schemeClr>
                </a:solidFill>
                <a:ea typeface="ヒラギノ角ゴ ProN W3"/>
                <a:cs typeface="ヒラギノ角ゴ ProN W3"/>
              </a:rPr>
              <a:t>Polarized </a:t>
            </a:r>
            <a:r>
              <a:rPr lang="en-US" sz="2000" dirty="0">
                <a:solidFill>
                  <a:schemeClr val="bg1">
                    <a:lumMod val="50000"/>
                  </a:schemeClr>
                </a:solidFill>
                <a:ea typeface="ヒラギノ角ゴ ProN W3"/>
                <a:cs typeface="ヒラギノ角ゴ ProN W3"/>
              </a:rPr>
              <a:t>time-of-flight (TOF) neutron </a:t>
            </a:r>
            <a:r>
              <a:rPr lang="en-US" sz="2000" dirty="0" smtClean="0">
                <a:solidFill>
                  <a:schemeClr val="bg1">
                    <a:lumMod val="50000"/>
                  </a:schemeClr>
                </a:solidFill>
                <a:ea typeface="ヒラギノ角ゴ ProN W3"/>
                <a:cs typeface="ヒラギノ角ゴ ProN W3"/>
              </a:rPr>
              <a:t>reflection</a:t>
            </a:r>
          </a:p>
        </p:txBody>
      </p:sp>
      <p:sp>
        <p:nvSpPr>
          <p:cNvPr id="10" name="Title 1"/>
          <p:cNvSpPr>
            <a:spLocks noGrp="1"/>
          </p:cNvSpPr>
          <p:nvPr>
            <p:ph type="title"/>
          </p:nvPr>
        </p:nvSpPr>
        <p:spPr/>
        <p:txBody>
          <a:bodyPr/>
          <a:lstStyle/>
          <a:p>
            <a:r>
              <a:rPr lang="en-US" dirty="0" smtClean="0"/>
              <a:t>Outcome of Scope </a:t>
            </a:r>
            <a:r>
              <a:rPr lang="en-US" dirty="0"/>
              <a:t>Setting (Oct 2016) </a:t>
            </a:r>
          </a:p>
        </p:txBody>
      </p:sp>
      <p:sp>
        <p:nvSpPr>
          <p:cNvPr id="6" name="Right Arrow Callout 5"/>
          <p:cNvSpPr/>
          <p:nvPr/>
        </p:nvSpPr>
        <p:spPr>
          <a:xfrm>
            <a:off x="396731" y="1984443"/>
            <a:ext cx="7338654" cy="1643974"/>
          </a:xfrm>
          <a:prstGeom prst="rightArrowCallout">
            <a:avLst>
              <a:gd name="adj1" fmla="val 23817"/>
              <a:gd name="adj2" fmla="val 25000"/>
              <a:gd name="adj3" fmla="val 14941"/>
              <a:gd name="adj4" fmla="val 9501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763510" y="2156065"/>
            <a:ext cx="1223789" cy="1200329"/>
          </a:xfrm>
          <a:prstGeom prst="rect">
            <a:avLst/>
          </a:prstGeom>
          <a:noFill/>
        </p:spPr>
        <p:txBody>
          <a:bodyPr wrap="square" rtlCol="0">
            <a:spAutoFit/>
          </a:bodyPr>
          <a:lstStyle/>
          <a:p>
            <a:r>
              <a:rPr lang="en-US" dirty="0" smtClean="0"/>
              <a:t>To be </a:t>
            </a:r>
            <a:r>
              <a:rPr lang="en-US" smtClean="0"/>
              <a:t>provided from </a:t>
            </a:r>
            <a:r>
              <a:rPr lang="en-US" dirty="0" smtClean="0"/>
              <a:t>operations</a:t>
            </a:r>
            <a:endParaRPr lang="en-US" dirty="0"/>
          </a:p>
        </p:txBody>
      </p:sp>
      <p:sp>
        <p:nvSpPr>
          <p:cNvPr id="11" name="TextBox 10"/>
          <p:cNvSpPr txBox="1"/>
          <p:nvPr/>
        </p:nvSpPr>
        <p:spPr>
          <a:xfrm>
            <a:off x="6296418" y="1512509"/>
            <a:ext cx="2256002" cy="400110"/>
          </a:xfrm>
          <a:prstGeom prst="rect">
            <a:avLst/>
          </a:prstGeom>
          <a:noFill/>
        </p:spPr>
        <p:txBody>
          <a:bodyPr wrap="none" rtlCol="0">
            <a:spAutoFit/>
          </a:bodyPr>
          <a:lstStyle/>
          <a:p>
            <a:r>
              <a:rPr lang="en-US" sz="2000" dirty="0" smtClean="0">
                <a:solidFill>
                  <a:schemeClr val="bg1">
                    <a:lumMod val="50000"/>
                  </a:schemeClr>
                </a:solidFill>
              </a:rPr>
              <a:t>50% of experiments</a:t>
            </a:r>
            <a:endParaRPr lang="en-US" sz="2000" dirty="0">
              <a:solidFill>
                <a:schemeClr val="bg1">
                  <a:lumMod val="50000"/>
                </a:schemeClr>
              </a:solidFill>
            </a:endParaRPr>
          </a:p>
        </p:txBody>
      </p:sp>
      <p:sp>
        <p:nvSpPr>
          <p:cNvPr id="12" name="TextBox 11"/>
          <p:cNvSpPr txBox="1"/>
          <p:nvPr/>
        </p:nvSpPr>
        <p:spPr>
          <a:xfrm>
            <a:off x="3267031" y="1940428"/>
            <a:ext cx="1906548" cy="400110"/>
          </a:xfrm>
          <a:prstGeom prst="rect">
            <a:avLst/>
          </a:prstGeom>
          <a:noFill/>
        </p:spPr>
        <p:txBody>
          <a:bodyPr wrap="none" rtlCol="0">
            <a:spAutoFit/>
          </a:bodyPr>
          <a:lstStyle/>
          <a:p>
            <a:r>
              <a:rPr lang="en-US" sz="2000" dirty="0" smtClean="0">
                <a:solidFill>
                  <a:schemeClr val="bg1">
                    <a:lumMod val="50000"/>
                  </a:schemeClr>
                </a:solidFill>
              </a:rPr>
              <a:t>ALL experiments</a:t>
            </a:r>
            <a:endParaRPr lang="en-US" sz="2000" dirty="0">
              <a:solidFill>
                <a:schemeClr val="bg1">
                  <a:lumMod val="50000"/>
                </a:schemeClr>
              </a:solidFill>
            </a:endParaRPr>
          </a:p>
        </p:txBody>
      </p:sp>
      <p:sp>
        <p:nvSpPr>
          <p:cNvPr id="13" name="TextBox 12"/>
          <p:cNvSpPr txBox="1"/>
          <p:nvPr/>
        </p:nvSpPr>
        <p:spPr>
          <a:xfrm>
            <a:off x="3524082" y="4060831"/>
            <a:ext cx="1083951" cy="400110"/>
          </a:xfrm>
          <a:prstGeom prst="rect">
            <a:avLst/>
          </a:prstGeom>
          <a:noFill/>
        </p:spPr>
        <p:txBody>
          <a:bodyPr wrap="none" rtlCol="0">
            <a:spAutoFit/>
          </a:bodyPr>
          <a:lstStyle/>
          <a:p>
            <a:r>
              <a:rPr lang="en-US" sz="2000" smtClean="0">
                <a:solidFill>
                  <a:schemeClr val="bg1">
                    <a:lumMod val="50000"/>
                  </a:schemeClr>
                </a:solidFill>
              </a:rPr>
              <a:t>30-40%?</a:t>
            </a:r>
            <a:endParaRPr lang="en-US" sz="2000">
              <a:solidFill>
                <a:schemeClr val="bg1">
                  <a:lumMod val="50000"/>
                </a:schemeClr>
              </a:solidFill>
            </a:endParaRPr>
          </a:p>
        </p:txBody>
      </p:sp>
      <p:sp>
        <p:nvSpPr>
          <p:cNvPr id="15" name="TextBox 14"/>
          <p:cNvSpPr txBox="1"/>
          <p:nvPr/>
        </p:nvSpPr>
        <p:spPr>
          <a:xfrm>
            <a:off x="4428949" y="4488064"/>
            <a:ext cx="627095" cy="400110"/>
          </a:xfrm>
          <a:prstGeom prst="rect">
            <a:avLst/>
          </a:prstGeom>
          <a:noFill/>
        </p:spPr>
        <p:txBody>
          <a:bodyPr wrap="none" rtlCol="0">
            <a:spAutoFit/>
          </a:bodyPr>
          <a:lstStyle/>
          <a:p>
            <a:r>
              <a:rPr lang="en-US" sz="2000" dirty="0" smtClean="0">
                <a:solidFill>
                  <a:schemeClr val="bg1">
                    <a:lumMod val="50000"/>
                  </a:schemeClr>
                </a:solidFill>
              </a:rPr>
              <a:t>25%</a:t>
            </a:r>
            <a:endParaRPr lang="en-US" sz="2000" dirty="0">
              <a:solidFill>
                <a:schemeClr val="bg1">
                  <a:lumMod val="50000"/>
                </a:schemeClr>
              </a:solidFill>
            </a:endParaRPr>
          </a:p>
        </p:txBody>
      </p:sp>
      <p:sp>
        <p:nvSpPr>
          <p:cNvPr id="16" name="TextBox 15"/>
          <p:cNvSpPr txBox="1"/>
          <p:nvPr/>
        </p:nvSpPr>
        <p:spPr>
          <a:xfrm>
            <a:off x="6688765" y="5806579"/>
            <a:ext cx="1093569" cy="400110"/>
          </a:xfrm>
          <a:prstGeom prst="rect">
            <a:avLst/>
          </a:prstGeom>
          <a:noFill/>
        </p:spPr>
        <p:txBody>
          <a:bodyPr wrap="none" rtlCol="0">
            <a:spAutoFit/>
          </a:bodyPr>
          <a:lstStyle/>
          <a:p>
            <a:r>
              <a:rPr lang="en-US" sz="2000" smtClean="0">
                <a:solidFill>
                  <a:schemeClr val="bg1">
                    <a:lumMod val="50000"/>
                  </a:schemeClr>
                </a:solidFill>
              </a:rPr>
              <a:t>~35-40</a:t>
            </a:r>
            <a:r>
              <a:rPr lang="en-US" sz="2000" dirty="0" smtClean="0">
                <a:solidFill>
                  <a:schemeClr val="bg1">
                    <a:lumMod val="50000"/>
                  </a:schemeClr>
                </a:solidFill>
              </a:rPr>
              <a:t>%</a:t>
            </a:r>
            <a:endParaRPr lang="en-US" sz="2000" dirty="0">
              <a:solidFill>
                <a:schemeClr val="bg1">
                  <a:lumMod val="50000"/>
                </a:schemeClr>
              </a:solidFill>
            </a:endParaRPr>
          </a:p>
        </p:txBody>
      </p:sp>
      <p:sp>
        <p:nvSpPr>
          <p:cNvPr id="17" name="TextBox 16"/>
          <p:cNvSpPr txBox="1"/>
          <p:nvPr/>
        </p:nvSpPr>
        <p:spPr>
          <a:xfrm>
            <a:off x="6020106" y="6183962"/>
            <a:ext cx="2248821" cy="400110"/>
          </a:xfrm>
          <a:prstGeom prst="rect">
            <a:avLst/>
          </a:prstGeom>
          <a:noFill/>
        </p:spPr>
        <p:txBody>
          <a:bodyPr wrap="none" rtlCol="0">
            <a:spAutoFit/>
          </a:bodyPr>
          <a:lstStyle/>
          <a:p>
            <a:r>
              <a:rPr lang="en-US" sz="2000" dirty="0" smtClean="0">
                <a:solidFill>
                  <a:schemeClr val="bg1">
                    <a:lumMod val="50000"/>
                  </a:schemeClr>
                </a:solidFill>
              </a:rPr>
              <a:t>15% but could grow</a:t>
            </a:r>
            <a:endParaRPr lang="en-US" sz="2000" dirty="0">
              <a:solidFill>
                <a:schemeClr val="bg1">
                  <a:lumMod val="50000"/>
                </a:schemeClr>
              </a:solidFill>
            </a:endParaRPr>
          </a:p>
        </p:txBody>
      </p:sp>
      <p:sp>
        <p:nvSpPr>
          <p:cNvPr id="18" name="TextBox 17"/>
          <p:cNvSpPr txBox="1"/>
          <p:nvPr/>
        </p:nvSpPr>
        <p:spPr>
          <a:xfrm>
            <a:off x="6463333" y="3639563"/>
            <a:ext cx="755335" cy="400110"/>
          </a:xfrm>
          <a:prstGeom prst="rect">
            <a:avLst/>
          </a:prstGeom>
          <a:noFill/>
        </p:spPr>
        <p:txBody>
          <a:bodyPr wrap="none" rtlCol="0">
            <a:spAutoFit/>
          </a:bodyPr>
          <a:lstStyle/>
          <a:p>
            <a:r>
              <a:rPr lang="en-US" sz="2000" dirty="0" smtClean="0">
                <a:solidFill>
                  <a:schemeClr val="bg1">
                    <a:lumMod val="50000"/>
                  </a:schemeClr>
                </a:solidFill>
              </a:rPr>
              <a:t>~50%</a:t>
            </a:r>
            <a:endParaRPr lang="en-US" sz="2000" dirty="0">
              <a:solidFill>
                <a:schemeClr val="bg1">
                  <a:lumMod val="50000"/>
                </a:schemeClr>
              </a:solidFill>
            </a:endParaRPr>
          </a:p>
        </p:txBody>
      </p:sp>
      <p:sp>
        <p:nvSpPr>
          <p:cNvPr id="19" name="TextBox 18"/>
          <p:cNvSpPr txBox="1"/>
          <p:nvPr/>
        </p:nvSpPr>
        <p:spPr>
          <a:xfrm>
            <a:off x="6641816" y="5362047"/>
            <a:ext cx="1093569" cy="400110"/>
          </a:xfrm>
          <a:prstGeom prst="rect">
            <a:avLst/>
          </a:prstGeom>
          <a:noFill/>
        </p:spPr>
        <p:txBody>
          <a:bodyPr wrap="none" rtlCol="0">
            <a:spAutoFit/>
          </a:bodyPr>
          <a:lstStyle/>
          <a:p>
            <a:r>
              <a:rPr lang="en-US" sz="2000" dirty="0" smtClean="0">
                <a:solidFill>
                  <a:schemeClr val="bg1">
                    <a:lumMod val="50000"/>
                  </a:schemeClr>
                </a:solidFill>
              </a:rPr>
              <a:t>~10-15%</a:t>
            </a:r>
            <a:endParaRPr lang="en-US" sz="2000" dirty="0">
              <a:solidFill>
                <a:schemeClr val="bg1">
                  <a:lumMod val="50000"/>
                </a:schemeClr>
              </a:solidFill>
            </a:endParaRPr>
          </a:p>
        </p:txBody>
      </p:sp>
      <p:grpSp>
        <p:nvGrpSpPr>
          <p:cNvPr id="5" name="Group 4"/>
          <p:cNvGrpSpPr/>
          <p:nvPr/>
        </p:nvGrpSpPr>
        <p:grpSpPr>
          <a:xfrm>
            <a:off x="396730" y="4099865"/>
            <a:ext cx="8608825" cy="369332"/>
            <a:chOff x="396730" y="4099865"/>
            <a:chExt cx="8608825" cy="369332"/>
          </a:xfrm>
        </p:grpSpPr>
        <p:cxnSp>
          <p:nvCxnSpPr>
            <p:cNvPr id="9" name="Straight Connector 8"/>
            <p:cNvCxnSpPr/>
            <p:nvPr/>
          </p:nvCxnSpPr>
          <p:spPr>
            <a:xfrm>
              <a:off x="396730" y="4276381"/>
              <a:ext cx="7832870" cy="0"/>
            </a:xfrm>
            <a:prstGeom prst="line">
              <a:avLst/>
            </a:prstGeom>
            <a:ln w="28575">
              <a:solidFill>
                <a:srgbClr val="000080"/>
              </a:solidFill>
              <a:prstDash val="soli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826656" y="4099865"/>
              <a:ext cx="1178899" cy="369332"/>
            </a:xfrm>
            <a:prstGeom prst="rect">
              <a:avLst/>
            </a:prstGeom>
            <a:solidFill>
              <a:schemeClr val="bg1"/>
            </a:solidFill>
            <a:ln w="25400">
              <a:solidFill>
                <a:srgbClr val="FF0000"/>
              </a:solidFill>
            </a:ln>
          </p:spPr>
          <p:txBody>
            <a:bodyPr wrap="square" rtlCol="0">
              <a:spAutoFit/>
            </a:bodyPr>
            <a:lstStyle/>
            <a:p>
              <a:r>
                <a:rPr lang="en-GB" smtClean="0"/>
                <a:t>Upgrade</a:t>
              </a:r>
              <a:endParaRPr lang="en-GB"/>
            </a:p>
          </p:txBody>
        </p:sp>
      </p:grpSp>
      <p:grpSp>
        <p:nvGrpSpPr>
          <p:cNvPr id="8" name="Group 7"/>
          <p:cNvGrpSpPr/>
          <p:nvPr/>
        </p:nvGrpSpPr>
        <p:grpSpPr>
          <a:xfrm>
            <a:off x="396730" y="5363924"/>
            <a:ext cx="8594529" cy="369332"/>
            <a:chOff x="396730" y="5363924"/>
            <a:chExt cx="8594529" cy="369332"/>
          </a:xfrm>
        </p:grpSpPr>
        <p:cxnSp>
          <p:nvCxnSpPr>
            <p:cNvPr id="7" name="Straight Connector 6"/>
            <p:cNvCxnSpPr/>
            <p:nvPr/>
          </p:nvCxnSpPr>
          <p:spPr>
            <a:xfrm>
              <a:off x="396730" y="5563132"/>
              <a:ext cx="7832870" cy="0"/>
            </a:xfrm>
            <a:prstGeom prst="line">
              <a:avLst/>
            </a:prstGeom>
            <a:ln w="28575">
              <a:solidFill>
                <a:srgbClr val="00008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12360" y="5363924"/>
              <a:ext cx="1178899" cy="369332"/>
            </a:xfrm>
            <a:prstGeom prst="rect">
              <a:avLst/>
            </a:prstGeom>
            <a:solidFill>
              <a:schemeClr val="bg1"/>
            </a:solidFill>
            <a:ln w="25400">
              <a:solidFill>
                <a:srgbClr val="FF0000"/>
              </a:solidFill>
            </a:ln>
          </p:spPr>
          <p:txBody>
            <a:bodyPr wrap="square" rtlCol="0">
              <a:spAutoFit/>
            </a:bodyPr>
            <a:lstStyle/>
            <a:p>
              <a:r>
                <a:rPr lang="en-GB" smtClean="0"/>
                <a:t>Upgrade</a:t>
              </a:r>
              <a:endParaRPr lang="en-GB"/>
            </a:p>
          </p:txBody>
        </p:sp>
      </p:grpSp>
      <p:grpSp>
        <p:nvGrpSpPr>
          <p:cNvPr id="22" name="Group 21"/>
          <p:cNvGrpSpPr/>
          <p:nvPr/>
        </p:nvGrpSpPr>
        <p:grpSpPr>
          <a:xfrm>
            <a:off x="396730" y="6237312"/>
            <a:ext cx="8608824" cy="369332"/>
            <a:chOff x="396730" y="6237312"/>
            <a:chExt cx="8608824" cy="369332"/>
          </a:xfrm>
        </p:grpSpPr>
        <p:cxnSp>
          <p:nvCxnSpPr>
            <p:cNvPr id="4" name="Straight Connector 3"/>
            <p:cNvCxnSpPr/>
            <p:nvPr/>
          </p:nvCxnSpPr>
          <p:spPr>
            <a:xfrm>
              <a:off x="396730" y="6406744"/>
              <a:ext cx="7832870" cy="0"/>
            </a:xfrm>
            <a:prstGeom prst="line">
              <a:avLst/>
            </a:prstGeom>
            <a:ln w="28575">
              <a:solidFill>
                <a:srgbClr val="00008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26655" y="6237312"/>
              <a:ext cx="1178899" cy="369332"/>
            </a:xfrm>
            <a:prstGeom prst="rect">
              <a:avLst/>
            </a:prstGeom>
            <a:solidFill>
              <a:schemeClr val="bg1"/>
            </a:solidFill>
            <a:ln w="25400">
              <a:solidFill>
                <a:srgbClr val="FF0000"/>
              </a:solidFill>
            </a:ln>
          </p:spPr>
          <p:txBody>
            <a:bodyPr wrap="square" rtlCol="0">
              <a:spAutoFit/>
            </a:bodyPr>
            <a:lstStyle/>
            <a:p>
              <a:r>
                <a:rPr lang="en-GB" smtClean="0"/>
                <a:t>Upgrade</a:t>
              </a:r>
              <a:endParaRPr lang="en-GB"/>
            </a:p>
          </p:txBody>
        </p:sp>
      </p:grpSp>
    </p:spTree>
    <p:extLst>
      <p:ext uri="{BB962C8B-B14F-4D97-AF65-F5344CB8AC3E}">
        <p14:creationId xmlns:p14="http://schemas.microsoft.com/office/powerpoint/2010/main" val="1032648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Access &amp; Services</a:t>
            </a:r>
            <a:endParaRPr lang="en-GB" dirty="0"/>
          </a:p>
        </p:txBody>
      </p:sp>
      <p:pic>
        <p:nvPicPr>
          <p:cNvPr id="4" name="Picture 2" descr="C:\Users\jbn48\Desktop\i.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451928"/>
            <a:ext cx="9144000" cy="48369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80</a:t>
            </a:fld>
            <a:endParaRPr lang="en-GB" dirty="0">
              <a:solidFill>
                <a:prstClr val="black">
                  <a:tint val="75000"/>
                </a:prstClr>
              </a:solidFill>
            </a:endParaRPr>
          </a:p>
        </p:txBody>
      </p:sp>
    </p:spTree>
    <p:extLst>
      <p:ext uri="{BB962C8B-B14F-4D97-AF65-F5344CB8AC3E}">
        <p14:creationId xmlns:p14="http://schemas.microsoft.com/office/powerpoint/2010/main" val="11327049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Integration</a:t>
            </a:r>
            <a:endParaRPr lang="en-GB" dirty="0"/>
          </a:p>
        </p:txBody>
      </p:sp>
      <p:pic>
        <p:nvPicPr>
          <p:cNvPr id="15362" name="Picture 2" descr="C:\Users\jbn48\Desktop\tg2 work\er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697940"/>
            <a:ext cx="9144000" cy="463341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stCxn id="7" idx="3"/>
          </p:cNvCxnSpPr>
          <p:nvPr/>
        </p:nvCxnSpPr>
        <p:spPr>
          <a:xfrm flipV="1">
            <a:off x="6759615" y="3437681"/>
            <a:ext cx="405114" cy="32056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58947" y="6458673"/>
            <a:ext cx="3900668" cy="369332"/>
          </a:xfrm>
          <a:prstGeom prst="rect">
            <a:avLst/>
          </a:prstGeom>
          <a:noFill/>
        </p:spPr>
        <p:txBody>
          <a:bodyPr wrap="square" rtlCol="0">
            <a:spAutoFit/>
          </a:bodyPr>
          <a:lstStyle/>
          <a:p>
            <a:pPr algn="r"/>
            <a:r>
              <a:rPr lang="en-GB" dirty="0" smtClean="0"/>
              <a:t>Gallery services route</a:t>
            </a:r>
            <a:endParaRPr lang="en-GB" dirty="0"/>
          </a:p>
        </p:txBody>
      </p:sp>
      <p:sp>
        <p:nvSpPr>
          <p:cNvPr id="8"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81</a:t>
            </a:fld>
            <a:endParaRPr lang="en-GB" dirty="0">
              <a:solidFill>
                <a:prstClr val="black">
                  <a:tint val="75000"/>
                </a:prstClr>
              </a:solidFill>
            </a:endParaRPr>
          </a:p>
        </p:txBody>
      </p:sp>
    </p:spTree>
    <p:extLst>
      <p:ext uri="{BB962C8B-B14F-4D97-AF65-F5344CB8AC3E}">
        <p14:creationId xmlns:p14="http://schemas.microsoft.com/office/powerpoint/2010/main" val="19333509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Integration</a:t>
            </a:r>
            <a:endParaRPr lang="en-GB" dirty="0"/>
          </a:p>
        </p:txBody>
      </p:sp>
      <p:pic>
        <p:nvPicPr>
          <p:cNvPr id="16386" name="Picture 2" descr="C:\Users\jbn48\Desktop\tg2 work\er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 y="1863524"/>
            <a:ext cx="9133825" cy="429420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192192" y="2181828"/>
            <a:ext cx="2575367" cy="263324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929605" y="6259011"/>
            <a:ext cx="3298784" cy="369332"/>
          </a:xfrm>
          <a:prstGeom prst="rect">
            <a:avLst/>
          </a:prstGeom>
          <a:noFill/>
        </p:spPr>
        <p:txBody>
          <a:bodyPr wrap="square" rtlCol="0">
            <a:spAutoFit/>
          </a:bodyPr>
          <a:lstStyle/>
          <a:p>
            <a:r>
              <a:rPr lang="en-GB" dirty="0" smtClean="0"/>
              <a:t>Chopper services</a:t>
            </a:r>
            <a:endParaRPr lang="en-GB" dirty="0"/>
          </a:p>
        </p:txBody>
      </p:sp>
      <p:sp>
        <p:nvSpPr>
          <p:cNvPr id="7" name="TextBox 6"/>
          <p:cNvSpPr txBox="1"/>
          <p:nvPr/>
        </p:nvSpPr>
        <p:spPr>
          <a:xfrm>
            <a:off x="4780344" y="1452624"/>
            <a:ext cx="1811438" cy="369332"/>
          </a:xfrm>
          <a:prstGeom prst="rect">
            <a:avLst/>
          </a:prstGeom>
          <a:noFill/>
        </p:spPr>
        <p:txBody>
          <a:bodyPr wrap="square" rtlCol="0">
            <a:spAutoFit/>
          </a:bodyPr>
          <a:lstStyle/>
          <a:p>
            <a:r>
              <a:rPr lang="en-GB" dirty="0" smtClean="0"/>
              <a:t>Vacuum services</a:t>
            </a:r>
            <a:endParaRPr lang="en-GB" dirty="0"/>
          </a:p>
        </p:txBody>
      </p:sp>
      <p:sp>
        <p:nvSpPr>
          <p:cNvPr id="8" name="TextBox 7"/>
          <p:cNvSpPr txBox="1"/>
          <p:nvPr/>
        </p:nvSpPr>
        <p:spPr>
          <a:xfrm>
            <a:off x="7297837" y="6259011"/>
            <a:ext cx="3298784" cy="369332"/>
          </a:xfrm>
          <a:prstGeom prst="rect">
            <a:avLst/>
          </a:prstGeom>
          <a:noFill/>
        </p:spPr>
        <p:txBody>
          <a:bodyPr wrap="square" rtlCol="0">
            <a:spAutoFit/>
          </a:bodyPr>
          <a:lstStyle/>
          <a:p>
            <a:r>
              <a:rPr lang="en-GB" dirty="0" smtClean="0"/>
              <a:t>PSS</a:t>
            </a:r>
            <a:endParaRPr lang="en-GB" dirty="0"/>
          </a:p>
        </p:txBody>
      </p:sp>
      <p:cxnSp>
        <p:nvCxnSpPr>
          <p:cNvPr id="6" name="Straight Arrow Connector 5"/>
          <p:cNvCxnSpPr>
            <a:stCxn id="4" idx="0"/>
          </p:cNvCxnSpPr>
          <p:nvPr/>
        </p:nvCxnSpPr>
        <p:spPr>
          <a:xfrm flipV="1">
            <a:off x="5578997" y="5625296"/>
            <a:ext cx="0" cy="633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7653759" y="4653023"/>
            <a:ext cx="14470" cy="1417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p:cNvCxnSpPr>
          <p:nvPr/>
        </p:nvCxnSpPr>
        <p:spPr>
          <a:xfrm>
            <a:off x="5686063" y="1821956"/>
            <a:ext cx="0" cy="19282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82</a:t>
            </a:fld>
            <a:endParaRPr lang="en-GB" dirty="0">
              <a:solidFill>
                <a:prstClr val="black">
                  <a:tint val="75000"/>
                </a:prstClr>
              </a:solidFill>
            </a:endParaRPr>
          </a:p>
        </p:txBody>
      </p:sp>
    </p:spTree>
    <p:extLst>
      <p:ext uri="{BB962C8B-B14F-4D97-AF65-F5344CB8AC3E}">
        <p14:creationId xmlns:p14="http://schemas.microsoft.com/office/powerpoint/2010/main" val="7016734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Integration</a:t>
            </a:r>
            <a:endParaRPr lang="en-GB" dirty="0"/>
          </a:p>
        </p:txBody>
      </p:sp>
      <p:pic>
        <p:nvPicPr>
          <p:cNvPr id="17410" name="Picture 2" descr="C:\Users\jbn48\Desktop\tg2 work\er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5747" y="1452622"/>
            <a:ext cx="8628928" cy="519703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83</a:t>
            </a:fld>
            <a:endParaRPr lang="en-GB" dirty="0">
              <a:solidFill>
                <a:prstClr val="black">
                  <a:tint val="75000"/>
                </a:prstClr>
              </a:solidFill>
            </a:endParaRPr>
          </a:p>
        </p:txBody>
      </p:sp>
    </p:spTree>
    <p:extLst>
      <p:ext uri="{BB962C8B-B14F-4D97-AF65-F5344CB8AC3E}">
        <p14:creationId xmlns:p14="http://schemas.microsoft.com/office/powerpoint/2010/main" val="2928558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Instrument Integration</a:t>
            </a:r>
            <a:endParaRPr lang="en-GB"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17722"/>
            <a:ext cx="9144000" cy="321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4522" y="5272268"/>
            <a:ext cx="6163519" cy="923330"/>
          </a:xfrm>
          <a:prstGeom prst="rect">
            <a:avLst/>
          </a:prstGeom>
          <a:noFill/>
        </p:spPr>
        <p:txBody>
          <a:bodyPr wrap="square" rtlCol="0">
            <a:spAutoFit/>
          </a:bodyPr>
          <a:lstStyle/>
          <a:p>
            <a:r>
              <a:rPr lang="en-GB" dirty="0" smtClean="0"/>
              <a:t>Areas highlighted in red are outside of 12 degree wedge.</a:t>
            </a:r>
          </a:p>
          <a:p>
            <a:r>
              <a:rPr lang="en-GB" dirty="0" smtClean="0"/>
              <a:t>Freia will work with Loki to integrate/combine shielding</a:t>
            </a:r>
          </a:p>
          <a:p>
            <a:r>
              <a:rPr lang="en-GB" dirty="0" smtClean="0"/>
              <a:t>Formal ESS approval required</a:t>
            </a:r>
            <a:endParaRPr lang="en-GB" dirty="0"/>
          </a:p>
        </p:txBody>
      </p:sp>
      <p:sp>
        <p:nvSpPr>
          <p:cNvPr id="5" name="Slide Number Placeholder 3"/>
          <p:cNvSpPr>
            <a:spLocks noGrp="1"/>
          </p:cNvSpPr>
          <p:nvPr>
            <p:ph type="sldNum" sz="quarter" idx="12"/>
          </p:nvPr>
        </p:nvSpPr>
        <p:spPr>
          <a:xfrm>
            <a:off x="6908156" y="6492875"/>
            <a:ext cx="2133600" cy="365125"/>
          </a:xfrm>
        </p:spPr>
        <p:txBody>
          <a:bodyPr/>
          <a:lstStyle/>
          <a:p>
            <a:fld id="{551115BC-487E-4422-894C-CB7CD3E79223}" type="slidenum">
              <a:rPr lang="en-GB" smtClean="0">
                <a:solidFill>
                  <a:prstClr val="black">
                    <a:tint val="75000"/>
                  </a:prstClr>
                </a:solidFill>
              </a:rPr>
              <a:pPr/>
              <a:t>84</a:t>
            </a:fld>
            <a:endParaRPr lang="en-GB" dirty="0">
              <a:solidFill>
                <a:prstClr val="black">
                  <a:tint val="75000"/>
                </a:prstClr>
              </a:solidFill>
            </a:endParaRPr>
          </a:p>
        </p:txBody>
      </p:sp>
    </p:spTree>
    <p:extLst>
      <p:ext uri="{BB962C8B-B14F-4D97-AF65-F5344CB8AC3E}">
        <p14:creationId xmlns:p14="http://schemas.microsoft.com/office/powerpoint/2010/main" val="14452293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Diagnostic Monitors</a:t>
            </a:r>
            <a:endParaRPr lang="en-GB" dirty="0"/>
          </a:p>
        </p:txBody>
      </p:sp>
      <p:pic>
        <p:nvPicPr>
          <p:cNvPr id="11" name="Picture 2" descr="C:\Users\jbn48\Desktop\f.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359" r="1061"/>
          <a:stretch/>
        </p:blipFill>
        <p:spPr bwMode="auto">
          <a:xfrm>
            <a:off x="-1" y="1471985"/>
            <a:ext cx="9144001" cy="419782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7691376" y="6356350"/>
            <a:ext cx="995423" cy="365125"/>
          </a:xfrm>
        </p:spPr>
        <p:txBody>
          <a:bodyPr/>
          <a:lstStyle/>
          <a:p>
            <a:fld id="{551115BC-487E-4422-894C-CB7CD3E79223}" type="slidenum">
              <a:rPr lang="en-GB" smtClean="0">
                <a:solidFill>
                  <a:prstClr val="black">
                    <a:tint val="75000"/>
                  </a:prstClr>
                </a:solidFill>
              </a:rPr>
              <a:pPr/>
              <a:t>85</a:t>
            </a:fld>
            <a:endParaRPr lang="en-GB" dirty="0">
              <a:solidFill>
                <a:prstClr val="black">
                  <a:tint val="75000"/>
                </a:prstClr>
              </a:solidFill>
            </a:endParaRPr>
          </a:p>
        </p:txBody>
      </p:sp>
      <p:sp>
        <p:nvSpPr>
          <p:cNvPr id="3" name="Oval 2"/>
          <p:cNvSpPr/>
          <p:nvPr/>
        </p:nvSpPr>
        <p:spPr>
          <a:xfrm>
            <a:off x="5089479" y="377570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025952" y="43261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2547204" y="3028934"/>
            <a:ext cx="3613784" cy="1154178"/>
            <a:chOff x="2547204" y="3028934"/>
            <a:chExt cx="3613784" cy="1154178"/>
          </a:xfrm>
        </p:grpSpPr>
        <p:sp>
          <p:nvSpPr>
            <p:cNvPr id="7" name="Oval 6"/>
            <p:cNvSpPr/>
            <p:nvPr/>
          </p:nvSpPr>
          <p:spPr>
            <a:xfrm>
              <a:off x="2547204" y="302893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014261" y="3164377"/>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012580" y="3457359"/>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383916" y="356458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016972" y="403909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 name="Straight Connector 15"/>
          <p:cNvCxnSpPr/>
          <p:nvPr/>
        </p:nvCxnSpPr>
        <p:spPr>
          <a:xfrm>
            <a:off x="7097960" y="4470132"/>
            <a:ext cx="0" cy="1762835"/>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11563" y="5914663"/>
            <a:ext cx="2086397" cy="369332"/>
          </a:xfrm>
          <a:prstGeom prst="rect">
            <a:avLst/>
          </a:prstGeom>
          <a:noFill/>
        </p:spPr>
        <p:txBody>
          <a:bodyPr wrap="square" rtlCol="0">
            <a:spAutoFit/>
          </a:bodyPr>
          <a:lstStyle/>
          <a:p>
            <a:pPr algn="r"/>
            <a:r>
              <a:rPr lang="en-GB" dirty="0" smtClean="0"/>
              <a:t>Diagnostic monitors</a:t>
            </a:r>
            <a:endParaRPr lang="en-GB" dirty="0"/>
          </a:p>
        </p:txBody>
      </p:sp>
    </p:spTree>
    <p:extLst>
      <p:ext uri="{BB962C8B-B14F-4D97-AF65-F5344CB8AC3E}">
        <p14:creationId xmlns:p14="http://schemas.microsoft.com/office/powerpoint/2010/main" val="188186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jbn48\Desktop\f.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359" r="1061"/>
          <a:stretch/>
        </p:blipFill>
        <p:spPr bwMode="auto">
          <a:xfrm>
            <a:off x="-1" y="1471985"/>
            <a:ext cx="9144001" cy="419782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 y="1471985"/>
            <a:ext cx="4282634" cy="5386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Diagnostic Monitors</a:t>
            </a:r>
            <a:endParaRPr lang="en-GB" dirty="0"/>
          </a:p>
        </p:txBody>
      </p:sp>
      <p:sp>
        <p:nvSpPr>
          <p:cNvPr id="4" name="Slide Number Placeholder 3"/>
          <p:cNvSpPr>
            <a:spLocks noGrp="1"/>
          </p:cNvSpPr>
          <p:nvPr>
            <p:ph type="sldNum" sz="quarter" idx="12"/>
          </p:nvPr>
        </p:nvSpPr>
        <p:spPr>
          <a:xfrm>
            <a:off x="7691376" y="6356350"/>
            <a:ext cx="995423" cy="365125"/>
          </a:xfrm>
        </p:spPr>
        <p:txBody>
          <a:bodyPr/>
          <a:lstStyle/>
          <a:p>
            <a:fld id="{551115BC-487E-4422-894C-CB7CD3E79223}" type="slidenum">
              <a:rPr lang="en-GB" smtClean="0">
                <a:solidFill>
                  <a:prstClr val="black">
                    <a:tint val="75000"/>
                  </a:prstClr>
                </a:solidFill>
              </a:rPr>
              <a:pPr/>
              <a:t>86</a:t>
            </a:fld>
            <a:endParaRPr lang="en-GB" dirty="0">
              <a:solidFill>
                <a:prstClr val="black">
                  <a:tint val="75000"/>
                </a:prstClr>
              </a:solidFill>
            </a:endParaRPr>
          </a:p>
        </p:txBody>
      </p:sp>
      <p:sp>
        <p:nvSpPr>
          <p:cNvPr id="3" name="Oval 2"/>
          <p:cNvSpPr/>
          <p:nvPr/>
        </p:nvSpPr>
        <p:spPr>
          <a:xfrm>
            <a:off x="5089479" y="377570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025952" y="43261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 y="1812873"/>
            <a:ext cx="3356659" cy="2277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009702"/>
            <a:ext cx="4282635" cy="255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16"/>
          <p:cNvSpPr/>
          <p:nvPr/>
        </p:nvSpPr>
        <p:spPr>
          <a:xfrm>
            <a:off x="5208608" y="2297045"/>
            <a:ext cx="3825433" cy="1441578"/>
          </a:xfrm>
          <a:custGeom>
            <a:avLst/>
            <a:gdLst>
              <a:gd name="connsiteX0" fmla="*/ 0 w 3825433"/>
              <a:gd name="connsiteY0" fmla="*/ 1441578 h 1441578"/>
              <a:gd name="connsiteX1" fmla="*/ 289367 w 3825433"/>
              <a:gd name="connsiteY1" fmla="*/ 1048039 h 1441578"/>
              <a:gd name="connsiteX2" fmla="*/ 405114 w 3825433"/>
              <a:gd name="connsiteY2" fmla="*/ 550327 h 1441578"/>
              <a:gd name="connsiteX3" fmla="*/ 711843 w 3825433"/>
              <a:gd name="connsiteY3" fmla="*/ 156788 h 1441578"/>
              <a:gd name="connsiteX4" fmla="*/ 1140106 w 3825433"/>
              <a:gd name="connsiteY4" fmla="*/ 23679 h 1441578"/>
              <a:gd name="connsiteX5" fmla="*/ 1713053 w 3825433"/>
              <a:gd name="connsiteY5" fmla="*/ 156788 h 1441578"/>
              <a:gd name="connsiteX6" fmla="*/ 2204977 w 3825433"/>
              <a:gd name="connsiteY6" fmla="*/ 301471 h 1441578"/>
              <a:gd name="connsiteX7" fmla="*/ 2569579 w 3825433"/>
              <a:gd name="connsiteY7" fmla="*/ 64190 h 1441578"/>
              <a:gd name="connsiteX8" fmla="*/ 2754774 w 3825433"/>
              <a:gd name="connsiteY8" fmla="*/ 12104 h 1441578"/>
              <a:gd name="connsiteX9" fmla="*/ 3825433 w 3825433"/>
              <a:gd name="connsiteY9" fmla="*/ 255173 h 144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5433" h="1441578">
                <a:moveTo>
                  <a:pt x="0" y="1441578"/>
                </a:moveTo>
                <a:cubicBezTo>
                  <a:pt x="110924" y="1319079"/>
                  <a:pt x="221848" y="1196581"/>
                  <a:pt x="289367" y="1048039"/>
                </a:cubicBezTo>
                <a:cubicBezTo>
                  <a:pt x="356886" y="899497"/>
                  <a:pt x="334701" y="698869"/>
                  <a:pt x="405114" y="550327"/>
                </a:cubicBezTo>
                <a:cubicBezTo>
                  <a:pt x="475527" y="401785"/>
                  <a:pt x="589345" y="244563"/>
                  <a:pt x="711843" y="156788"/>
                </a:cubicBezTo>
                <a:cubicBezTo>
                  <a:pt x="834341" y="69013"/>
                  <a:pt x="973238" y="23679"/>
                  <a:pt x="1140106" y="23679"/>
                </a:cubicBezTo>
                <a:cubicBezTo>
                  <a:pt x="1306974" y="23679"/>
                  <a:pt x="1535575" y="110489"/>
                  <a:pt x="1713053" y="156788"/>
                </a:cubicBezTo>
                <a:cubicBezTo>
                  <a:pt x="1890531" y="203087"/>
                  <a:pt x="2062223" y="316904"/>
                  <a:pt x="2204977" y="301471"/>
                </a:cubicBezTo>
                <a:cubicBezTo>
                  <a:pt x="2347731" y="286038"/>
                  <a:pt x="2477946" y="112418"/>
                  <a:pt x="2569579" y="64190"/>
                </a:cubicBezTo>
                <a:cubicBezTo>
                  <a:pt x="2661212" y="15962"/>
                  <a:pt x="2545465" y="-19727"/>
                  <a:pt x="2754774" y="12104"/>
                </a:cubicBezTo>
                <a:cubicBezTo>
                  <a:pt x="2964083" y="43935"/>
                  <a:pt x="3621912" y="156788"/>
                  <a:pt x="3825433" y="255173"/>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7117220" y="2381092"/>
            <a:ext cx="1887884" cy="1881206"/>
          </a:xfrm>
          <a:custGeom>
            <a:avLst/>
            <a:gdLst>
              <a:gd name="connsiteX0" fmla="*/ 24360 w 1887884"/>
              <a:gd name="connsiteY0" fmla="*/ 1872604 h 1881206"/>
              <a:gd name="connsiteX1" fmla="*/ 12785 w 1887884"/>
              <a:gd name="connsiteY1" fmla="*/ 1780007 h 1881206"/>
              <a:gd name="connsiteX2" fmla="*/ 180618 w 1887884"/>
              <a:gd name="connsiteY2" fmla="*/ 1154974 h 1881206"/>
              <a:gd name="connsiteX3" fmla="*/ 429474 w 1887884"/>
              <a:gd name="connsiteY3" fmla="*/ 524154 h 1881206"/>
              <a:gd name="connsiteX4" fmla="*/ 753565 w 1887884"/>
              <a:gd name="connsiteY4" fmla="*/ 20655 h 1881206"/>
              <a:gd name="connsiteX5" fmla="*/ 1500132 w 1887884"/>
              <a:gd name="connsiteY5" fmla="*/ 107465 h 1881206"/>
              <a:gd name="connsiteX6" fmla="*/ 1887884 w 1887884"/>
              <a:gd name="connsiteY6" fmla="*/ 205850 h 188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884" h="1881206">
                <a:moveTo>
                  <a:pt x="24360" y="1872604"/>
                </a:moveTo>
                <a:cubicBezTo>
                  <a:pt x="5551" y="1886108"/>
                  <a:pt x="-13258" y="1899612"/>
                  <a:pt x="12785" y="1780007"/>
                </a:cubicBezTo>
                <a:cubicBezTo>
                  <a:pt x="38828" y="1660402"/>
                  <a:pt x="111170" y="1364283"/>
                  <a:pt x="180618" y="1154974"/>
                </a:cubicBezTo>
                <a:cubicBezTo>
                  <a:pt x="250066" y="945665"/>
                  <a:pt x="333983" y="713207"/>
                  <a:pt x="429474" y="524154"/>
                </a:cubicBezTo>
                <a:cubicBezTo>
                  <a:pt x="524965" y="335101"/>
                  <a:pt x="575122" y="90103"/>
                  <a:pt x="753565" y="20655"/>
                </a:cubicBezTo>
                <a:cubicBezTo>
                  <a:pt x="932008" y="-48793"/>
                  <a:pt x="1311079" y="76599"/>
                  <a:pt x="1500132" y="107465"/>
                </a:cubicBezTo>
                <a:cubicBezTo>
                  <a:pt x="1689185" y="138331"/>
                  <a:pt x="1788534" y="172090"/>
                  <a:pt x="1887884" y="20585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851949" y="3155396"/>
            <a:ext cx="2615878" cy="830997"/>
          </a:xfrm>
          <a:prstGeom prst="rect">
            <a:avLst/>
          </a:prstGeom>
          <a:noFill/>
        </p:spPr>
        <p:txBody>
          <a:bodyPr wrap="square" rtlCol="0">
            <a:spAutoFit/>
          </a:bodyPr>
          <a:lstStyle/>
          <a:p>
            <a:r>
              <a:rPr lang="en-GB" sz="1600" dirty="0" smtClean="0"/>
              <a:t>Scintillator bead on optic fibre in ~Ø5mm aluminium protective canister</a:t>
            </a:r>
            <a:endParaRPr lang="en-GB" sz="1600" dirty="0"/>
          </a:p>
        </p:txBody>
      </p:sp>
      <p:cxnSp>
        <p:nvCxnSpPr>
          <p:cNvPr id="22" name="Straight Connector 21"/>
          <p:cNvCxnSpPr>
            <a:stCxn id="20" idx="1"/>
          </p:cNvCxnSpPr>
          <p:nvPr/>
        </p:nvCxnSpPr>
        <p:spPr>
          <a:xfrm flipH="1">
            <a:off x="590309" y="3570895"/>
            <a:ext cx="1261640" cy="123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141314" y="5017773"/>
            <a:ext cx="2" cy="1481412"/>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141316" y="6500925"/>
            <a:ext cx="2326511" cy="338554"/>
          </a:xfrm>
          <a:prstGeom prst="rect">
            <a:avLst/>
          </a:prstGeom>
          <a:noFill/>
        </p:spPr>
        <p:txBody>
          <a:bodyPr wrap="square" rtlCol="0">
            <a:spAutoFit/>
          </a:bodyPr>
          <a:lstStyle/>
          <a:p>
            <a:r>
              <a:rPr lang="en-GB" sz="1600" dirty="0" smtClean="0"/>
              <a:t>Vacuum connection</a:t>
            </a:r>
            <a:endParaRPr lang="en-GB" sz="1600" dirty="0"/>
          </a:p>
        </p:txBody>
      </p:sp>
      <p:sp>
        <p:nvSpPr>
          <p:cNvPr id="26" name="TextBox 25"/>
          <p:cNvSpPr txBox="1"/>
          <p:nvPr/>
        </p:nvSpPr>
        <p:spPr>
          <a:xfrm>
            <a:off x="162045" y="6500925"/>
            <a:ext cx="2326511" cy="338554"/>
          </a:xfrm>
          <a:prstGeom prst="rect">
            <a:avLst/>
          </a:prstGeom>
          <a:noFill/>
        </p:spPr>
        <p:txBody>
          <a:bodyPr wrap="square" rtlCol="0">
            <a:spAutoFit/>
          </a:bodyPr>
          <a:lstStyle/>
          <a:p>
            <a:r>
              <a:rPr lang="en-GB" sz="1600" dirty="0" smtClean="0"/>
              <a:t>Detector PMT</a:t>
            </a:r>
            <a:endParaRPr lang="en-GB" sz="1600" dirty="0"/>
          </a:p>
        </p:txBody>
      </p:sp>
      <p:cxnSp>
        <p:nvCxnSpPr>
          <p:cNvPr id="27" name="Straight Connector 26"/>
          <p:cNvCxnSpPr/>
          <p:nvPr/>
        </p:nvCxnSpPr>
        <p:spPr>
          <a:xfrm flipV="1">
            <a:off x="179405" y="5017773"/>
            <a:ext cx="2" cy="148141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571999" y="6118152"/>
            <a:ext cx="3286605" cy="646331"/>
          </a:xfrm>
          <a:prstGeom prst="rect">
            <a:avLst/>
          </a:prstGeom>
          <a:noFill/>
        </p:spPr>
        <p:txBody>
          <a:bodyPr wrap="square" rtlCol="0">
            <a:spAutoFit/>
          </a:bodyPr>
          <a:lstStyle/>
          <a:p>
            <a:r>
              <a:rPr lang="en-GB" dirty="0" smtClean="0"/>
              <a:t>Detector PMT located outside of bunker in accessible location</a:t>
            </a:r>
            <a:endParaRPr lang="en-GB" dirty="0"/>
          </a:p>
        </p:txBody>
      </p:sp>
      <p:cxnSp>
        <p:nvCxnSpPr>
          <p:cNvPr id="32" name="Straight Connector 31"/>
          <p:cNvCxnSpPr/>
          <p:nvPr/>
        </p:nvCxnSpPr>
        <p:spPr>
          <a:xfrm flipH="1">
            <a:off x="4282633" y="1406324"/>
            <a:ext cx="1" cy="545167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 y="1471983"/>
            <a:ext cx="4080080" cy="461665"/>
          </a:xfrm>
          <a:prstGeom prst="rect">
            <a:avLst/>
          </a:prstGeom>
          <a:solidFill>
            <a:schemeClr val="bg1"/>
          </a:solidFill>
        </p:spPr>
        <p:txBody>
          <a:bodyPr wrap="square" rtlCol="0">
            <a:spAutoFit/>
          </a:bodyPr>
          <a:lstStyle/>
          <a:p>
            <a:r>
              <a:rPr lang="en-GB" sz="2400" dirty="0" smtClean="0"/>
              <a:t>ISIS LET Diagnostic Detector</a:t>
            </a:r>
            <a:endParaRPr lang="en-GB" sz="2400" dirty="0"/>
          </a:p>
        </p:txBody>
      </p:sp>
      <p:sp>
        <p:nvSpPr>
          <p:cNvPr id="36" name="TextBox 35"/>
          <p:cNvSpPr txBox="1"/>
          <p:nvPr/>
        </p:nvSpPr>
        <p:spPr>
          <a:xfrm>
            <a:off x="4592040" y="5718042"/>
            <a:ext cx="3286605" cy="400110"/>
          </a:xfrm>
          <a:prstGeom prst="rect">
            <a:avLst/>
          </a:prstGeom>
          <a:noFill/>
        </p:spPr>
        <p:txBody>
          <a:bodyPr wrap="square" rtlCol="0">
            <a:spAutoFit/>
          </a:bodyPr>
          <a:lstStyle/>
          <a:p>
            <a:r>
              <a:rPr lang="en-GB" sz="2000" dirty="0" smtClean="0"/>
              <a:t>A possible solution</a:t>
            </a:r>
          </a:p>
        </p:txBody>
      </p:sp>
    </p:spTree>
    <p:extLst>
      <p:ext uri="{BB962C8B-B14F-4D97-AF65-F5344CB8AC3E}">
        <p14:creationId xmlns:p14="http://schemas.microsoft.com/office/powerpoint/2010/main" val="10320477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Work Package Specification</a:t>
            </a:r>
            <a:endParaRPr lang="en-GB" dirty="0"/>
          </a:p>
        </p:txBody>
      </p:sp>
      <p:sp>
        <p:nvSpPr>
          <p:cNvPr id="3" name="Subtitle 2"/>
          <p:cNvSpPr>
            <a:spLocks noGrp="1"/>
          </p:cNvSpPr>
          <p:nvPr>
            <p:ph type="subTitle" idx="1"/>
          </p:nvPr>
        </p:nvSpPr>
        <p:spPr/>
        <p:txBody>
          <a:bodyPr/>
          <a:lstStyle/>
          <a:p>
            <a:r>
              <a:rPr lang="en-GB" dirty="0" smtClean="0">
                <a:solidFill>
                  <a:schemeClr val="bg1"/>
                </a:solidFill>
              </a:rPr>
              <a:t>Tom Arnold</a:t>
            </a:r>
          </a:p>
          <a:p>
            <a:r>
              <a:rPr lang="en-GB" dirty="0" smtClean="0">
                <a:solidFill>
                  <a:schemeClr val="bg1"/>
                </a:solidFill>
              </a:rPr>
              <a:t>FREIA Instrument Scientist</a:t>
            </a:r>
            <a:endParaRPr lang="en-GB" dirty="0">
              <a:solidFill>
                <a:schemeClr val="bg1"/>
              </a:solidFill>
            </a:endParaRPr>
          </a:p>
        </p:txBody>
      </p:sp>
    </p:spTree>
    <p:extLst>
      <p:ext uri="{BB962C8B-B14F-4D97-AF65-F5344CB8AC3E}">
        <p14:creationId xmlns:p14="http://schemas.microsoft.com/office/powerpoint/2010/main" val="16432878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Schedule - Submitted</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88</a:t>
            </a:fld>
            <a:endParaRPr lang="en-GB" noProof="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33500"/>
            <a:ext cx="8940852" cy="4775820"/>
          </a:xfrm>
          <a:prstGeom prst="rect">
            <a:avLst/>
          </a:prstGeom>
          <a:noFill/>
          <a:ln>
            <a:noFill/>
          </a:ln>
        </p:spPr>
      </p:pic>
    </p:spTree>
    <p:extLst>
      <p:ext uri="{BB962C8B-B14F-4D97-AF65-F5344CB8AC3E}">
        <p14:creationId xmlns:p14="http://schemas.microsoft.com/office/powerpoint/2010/main" val="2609913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Schedule - Updated</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89</a:t>
            </a:fld>
            <a:endParaRPr lang="en-GB" noProof="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99255"/>
            <a:ext cx="8686800" cy="5222220"/>
          </a:xfrm>
          <a:prstGeom prst="rect">
            <a:avLst/>
          </a:prstGeom>
        </p:spPr>
      </p:pic>
    </p:spTree>
    <p:extLst>
      <p:ext uri="{BB962C8B-B14F-4D97-AF65-F5344CB8AC3E}">
        <p14:creationId xmlns:p14="http://schemas.microsoft.com/office/powerpoint/2010/main" val="66331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6730" y="1484784"/>
            <a:ext cx="8064439" cy="1726887"/>
          </a:xfrm>
          <a:prstGeom prst="rect">
            <a:avLst/>
          </a:prstGeom>
        </p:spPr>
        <p:txBody>
          <a:bodyPr wrap="square" lIns="64267" tIns="32133" rIns="64267" bIns="32133">
            <a:spAutoFit/>
          </a:bodyPr>
          <a:lstStyle/>
          <a:p>
            <a:pPr defTabSz="456940">
              <a:lnSpc>
                <a:spcPct val="120000"/>
              </a:lnSpc>
              <a:spcBef>
                <a:spcPct val="20000"/>
              </a:spcBef>
              <a:defRPr/>
            </a:pPr>
            <a:r>
              <a:rPr lang="en-US" sz="2000" dirty="0" smtClean="0"/>
              <a:t>Other significant scope reductions</a:t>
            </a:r>
          </a:p>
          <a:p>
            <a:pPr marL="514350" indent="-514350" defTabSz="456940">
              <a:lnSpc>
                <a:spcPct val="120000"/>
              </a:lnSpc>
              <a:spcBef>
                <a:spcPct val="20000"/>
              </a:spcBef>
              <a:buFont typeface="+mj-lt"/>
              <a:buAutoNum type="romanUcPeriod"/>
              <a:defRPr/>
            </a:pPr>
            <a:r>
              <a:rPr lang="en-GB" sz="2000" dirty="0" smtClean="0"/>
              <a:t>Reduction</a:t>
            </a:r>
            <a:r>
              <a:rPr lang="en-GB" sz="2000" dirty="0"/>
              <a:t> </a:t>
            </a:r>
            <a:r>
              <a:rPr lang="en-GB" sz="2000" dirty="0" smtClean="0"/>
              <a:t>of WBC1-3 </a:t>
            </a:r>
            <a:r>
              <a:rPr lang="en-GB" sz="2000" dirty="0"/>
              <a:t>from double-disk to single disks</a:t>
            </a:r>
            <a:r>
              <a:rPr lang="en-GB" sz="2000" dirty="0" smtClean="0"/>
              <a:t>.</a:t>
            </a:r>
          </a:p>
          <a:p>
            <a:pPr marL="514350" indent="-514350" defTabSz="456940">
              <a:lnSpc>
                <a:spcPct val="120000"/>
              </a:lnSpc>
              <a:spcBef>
                <a:spcPct val="20000"/>
              </a:spcBef>
              <a:buFont typeface="+mj-lt"/>
              <a:buAutoNum type="romanUcPeriod"/>
              <a:defRPr/>
            </a:pPr>
            <a:r>
              <a:rPr lang="en-GB" sz="2000" dirty="0" smtClean="0"/>
              <a:t>Detector Electronics reduced to cover minimum essential area</a:t>
            </a:r>
            <a:endParaRPr lang="en-US" sz="2000" dirty="0" smtClean="0"/>
          </a:p>
          <a:p>
            <a:pPr marL="514350" indent="-514350" defTabSz="456940">
              <a:lnSpc>
                <a:spcPct val="120000"/>
              </a:lnSpc>
              <a:spcBef>
                <a:spcPct val="20000"/>
              </a:spcBef>
              <a:buFont typeface="+mj-lt"/>
              <a:buAutoNum type="romanUcPeriod"/>
              <a:defRPr/>
            </a:pPr>
            <a:r>
              <a:rPr lang="en-GB" sz="2000" dirty="0" smtClean="0"/>
              <a:t>ESS </a:t>
            </a:r>
            <a:r>
              <a:rPr lang="en-GB" sz="2000" dirty="0"/>
              <a:t>staff and travel costs beyond phase 1 </a:t>
            </a:r>
            <a:r>
              <a:rPr lang="en-US" sz="2000" dirty="0" smtClean="0"/>
              <a:t>(excluding Lead Scientist)</a:t>
            </a:r>
          </a:p>
        </p:txBody>
      </p:sp>
      <p:sp>
        <p:nvSpPr>
          <p:cNvPr id="10" name="Title 1"/>
          <p:cNvSpPr>
            <a:spLocks noGrp="1"/>
          </p:cNvSpPr>
          <p:nvPr>
            <p:ph type="title"/>
          </p:nvPr>
        </p:nvSpPr>
        <p:spPr/>
        <p:txBody>
          <a:bodyPr/>
          <a:lstStyle/>
          <a:p>
            <a:r>
              <a:rPr lang="en-US" dirty="0" smtClean="0"/>
              <a:t>Outcome of Scope Setting (</a:t>
            </a:r>
            <a:r>
              <a:rPr lang="en-US" dirty="0"/>
              <a:t>O</a:t>
            </a:r>
            <a:r>
              <a:rPr lang="en-US" dirty="0" smtClean="0"/>
              <a:t>ct 2016)</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696148025"/>
              </p:ext>
            </p:extLst>
          </p:nvPr>
        </p:nvGraphicFramePr>
        <p:xfrm>
          <a:off x="375312" y="1628800"/>
          <a:ext cx="8423742" cy="4851400"/>
        </p:xfrm>
        <a:graphic>
          <a:graphicData uri="http://schemas.openxmlformats.org/drawingml/2006/table">
            <a:tbl>
              <a:tblPr firstRow="1" bandRow="1">
                <a:tableStyleId>{5C22544A-7EE6-4342-B048-85BDC9FD1C3A}</a:tableStyleId>
              </a:tblPr>
              <a:tblGrid>
                <a:gridCol w="4211871"/>
                <a:gridCol w="4211871"/>
              </a:tblGrid>
              <a:tr h="370840">
                <a:tc>
                  <a:txBody>
                    <a:bodyPr/>
                    <a:lstStyle/>
                    <a:p>
                      <a:r>
                        <a:rPr lang="en-GB" dirty="0" smtClean="0"/>
                        <a:t>In Scope (key components</a:t>
                      </a:r>
                      <a:r>
                        <a:rPr lang="en-GB" baseline="0" dirty="0" smtClean="0"/>
                        <a:t>)</a:t>
                      </a:r>
                      <a:endParaRPr lang="en-GB" dirty="0"/>
                    </a:p>
                  </a:txBody>
                  <a:tcPr/>
                </a:tc>
                <a:tc>
                  <a:txBody>
                    <a:bodyPr/>
                    <a:lstStyle/>
                    <a:p>
                      <a:r>
                        <a:rPr lang="en-GB" dirty="0" smtClean="0"/>
                        <a:t>Out of</a:t>
                      </a:r>
                      <a:r>
                        <a:rPr lang="en-GB" baseline="0" dirty="0" smtClean="0"/>
                        <a:t> Scope</a:t>
                      </a:r>
                      <a:endParaRPr lang="en-GB" dirty="0"/>
                    </a:p>
                  </a:txBody>
                  <a:tcPr/>
                </a:tc>
              </a:tr>
              <a:tr h="370840">
                <a:tc>
                  <a:txBody>
                    <a:bodyPr/>
                    <a:lstStyle/>
                    <a:p>
                      <a:r>
                        <a:rPr lang="en-GB" dirty="0" smtClean="0"/>
                        <a:t>Elliptical</a:t>
                      </a:r>
                      <a:r>
                        <a:rPr lang="en-GB" baseline="0" dirty="0" smtClean="0"/>
                        <a:t> Guide</a:t>
                      </a:r>
                    </a:p>
                    <a:p>
                      <a:r>
                        <a:rPr lang="en-GB" dirty="0" smtClean="0"/>
                        <a:t>3</a:t>
                      </a:r>
                      <a:r>
                        <a:rPr lang="en-GB" baseline="0" dirty="0" smtClean="0"/>
                        <a:t> Bandwidth &amp; Frame-Overlap Choppers</a:t>
                      </a:r>
                    </a:p>
                    <a:p>
                      <a:r>
                        <a:rPr lang="en-GB" baseline="0" dirty="0" smtClean="0"/>
                        <a:t>2 WFM Choppers</a:t>
                      </a:r>
                    </a:p>
                    <a:p>
                      <a:r>
                        <a:rPr lang="en-GB" baseline="0" dirty="0" smtClean="0"/>
                        <a:t>3 Frame-Overlap Choppers for WFM</a:t>
                      </a:r>
                    </a:p>
                    <a:p>
                      <a:r>
                        <a:rPr lang="en-GB" baseline="0" dirty="0" smtClean="0"/>
                        <a:t>Collimation system </a:t>
                      </a:r>
                    </a:p>
                    <a:p>
                      <a:pPr marL="285750" indent="-285750">
                        <a:buFont typeface="Arial" charset="0"/>
                        <a:buChar char="•"/>
                      </a:pPr>
                      <a:r>
                        <a:rPr lang="en-GB" baseline="0" dirty="0" smtClean="0"/>
                        <a:t>Standard system</a:t>
                      </a:r>
                    </a:p>
                    <a:p>
                      <a:pPr marL="285750" indent="-285750">
                        <a:buFont typeface="Arial" charset="0"/>
                        <a:buChar char="•"/>
                      </a:pPr>
                      <a:r>
                        <a:rPr lang="en-GB" baseline="0" dirty="0" smtClean="0"/>
                        <a:t>3-slit system </a:t>
                      </a:r>
                    </a:p>
                    <a:p>
                      <a:pPr marL="285750" indent="-285750">
                        <a:buFont typeface="Arial" charset="0"/>
                        <a:buChar char="•"/>
                      </a:pPr>
                      <a:r>
                        <a:rPr lang="en-GB" baseline="0" dirty="0" smtClean="0"/>
                        <a:t>deflection mirror</a:t>
                      </a:r>
                    </a:p>
                    <a:p>
                      <a:r>
                        <a:rPr lang="en-GB" dirty="0" smtClean="0"/>
                        <a:t>Sample Stack</a:t>
                      </a:r>
                    </a:p>
                    <a:p>
                      <a:r>
                        <a:rPr lang="en-GB" dirty="0" smtClean="0"/>
                        <a:t>Detector (with reduced electronics)</a:t>
                      </a:r>
                    </a:p>
                    <a:p>
                      <a:r>
                        <a:rPr lang="en-GB" dirty="0" smtClean="0"/>
                        <a:t>Shielding and infrastructure</a:t>
                      </a:r>
                      <a:endParaRPr lang="en-GB" dirty="0"/>
                    </a:p>
                  </a:txBody>
                  <a:tcPr/>
                </a:tc>
                <a:tc>
                  <a:txBody>
                    <a:bodyPr/>
                    <a:lstStyle/>
                    <a:p>
                      <a:r>
                        <a:rPr lang="en-GB" u="sng" dirty="0" smtClean="0"/>
                        <a:t>Essential for Day 1</a:t>
                      </a:r>
                    </a:p>
                    <a:p>
                      <a:r>
                        <a:rPr lang="en-GB" dirty="0" smtClean="0"/>
                        <a:t>Sample Environment</a:t>
                      </a:r>
                    </a:p>
                    <a:p>
                      <a:r>
                        <a:rPr lang="en-GB" dirty="0" smtClean="0"/>
                        <a:t>Sample Preparation Area</a:t>
                      </a:r>
                    </a:p>
                    <a:p>
                      <a:r>
                        <a:rPr lang="en-GB" dirty="0" smtClean="0"/>
                        <a:t>Software (user interface, data</a:t>
                      </a:r>
                      <a:r>
                        <a:rPr lang="en-GB" baseline="0" dirty="0" smtClean="0"/>
                        <a:t> reduction &amp; analysis)</a:t>
                      </a:r>
                    </a:p>
                    <a:p>
                      <a:endParaRPr lang="en-GB" baseline="0" dirty="0" smtClean="0"/>
                    </a:p>
                    <a:p>
                      <a:r>
                        <a:rPr lang="en-GB" u="sng" baseline="0" dirty="0" smtClean="0"/>
                        <a:t>Potential Upgrades</a:t>
                      </a:r>
                    </a:p>
                    <a:p>
                      <a:r>
                        <a:rPr lang="en-GB" baseline="0" dirty="0" smtClean="0"/>
                        <a:t>Fast Shutter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Detector Electronics enhancement</a:t>
                      </a:r>
                    </a:p>
                    <a:p>
                      <a:r>
                        <a:rPr lang="en-GB" baseline="0" dirty="0" smtClean="0"/>
                        <a:t>Polarisation</a:t>
                      </a:r>
                    </a:p>
                    <a:p>
                      <a:r>
                        <a:rPr lang="en-GB" baseline="0" dirty="0" smtClean="0"/>
                        <a:t>Double disk for pulse-skipping chopper</a:t>
                      </a:r>
                    </a:p>
                    <a:p>
                      <a:endParaRPr lang="en-GB" baseline="0" dirty="0" smtClean="0"/>
                    </a:p>
                    <a:p>
                      <a:r>
                        <a:rPr lang="en-GB" u="sng" baseline="0" dirty="0" smtClean="0"/>
                        <a:t>Unlikely Upgrades</a:t>
                      </a:r>
                    </a:p>
                    <a:p>
                      <a:r>
                        <a:rPr lang="en-GB" baseline="0" dirty="0" smtClean="0"/>
                        <a:t>GISANS</a:t>
                      </a:r>
                    </a:p>
                    <a:p>
                      <a:r>
                        <a:rPr lang="en-GB" baseline="0" dirty="0" smtClean="0"/>
                        <a:t>Double disks for other choppers</a:t>
                      </a:r>
                    </a:p>
                    <a:p>
                      <a:endParaRPr lang="en-GB" dirty="0"/>
                    </a:p>
                  </a:txBody>
                  <a:tcPr/>
                </a:tc>
              </a:tr>
            </a:tbl>
          </a:graphicData>
        </a:graphic>
      </p:graphicFrame>
    </p:spTree>
    <p:extLst>
      <p:ext uri="{BB962C8B-B14F-4D97-AF65-F5344CB8AC3E}">
        <p14:creationId xmlns:p14="http://schemas.microsoft.com/office/powerpoint/2010/main" val="5122058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Freia TG2+ Summary</a:t>
            </a:r>
            <a:endParaRPr lang="en-GB" dirty="0"/>
          </a:p>
        </p:txBody>
      </p:sp>
      <p:sp>
        <p:nvSpPr>
          <p:cNvPr id="5" name="Content Placeholder 4"/>
          <p:cNvSpPr>
            <a:spLocks noGrp="1"/>
          </p:cNvSpPr>
          <p:nvPr>
            <p:ph idx="1"/>
          </p:nvPr>
        </p:nvSpPr>
        <p:spPr/>
        <p:txBody>
          <a:bodyPr>
            <a:normAutofit fontScale="92500" lnSpcReduction="20000"/>
          </a:bodyPr>
          <a:lstStyle/>
          <a:p>
            <a:r>
              <a:rPr lang="en-GB" dirty="0" smtClean="0"/>
              <a:t>There are a number of areas that require further investigation to reduce/mitigate risks before </a:t>
            </a:r>
            <a:r>
              <a:rPr lang="en-GB" dirty="0"/>
              <a:t>ISIS full </a:t>
            </a:r>
            <a:r>
              <a:rPr lang="en-GB" dirty="0" smtClean="0"/>
              <a:t>commitment to the project:</a:t>
            </a:r>
          </a:p>
          <a:p>
            <a:pPr lvl="1"/>
            <a:r>
              <a:rPr lang="en-GB" dirty="0" smtClean="0"/>
              <a:t>Choppers: no one has practical experience of choppers of the size/design required for Freia. We propose a feasibility study with a disk manufacturer to assess this.</a:t>
            </a:r>
          </a:p>
          <a:p>
            <a:pPr lvl="1"/>
            <a:r>
              <a:rPr lang="en-GB" dirty="0" smtClean="0"/>
              <a:t>Freia has 3-slits system to enable kinetic studies. Given space constraints we need to progress a study of the feasibility of such slits and the associated fast shutter system</a:t>
            </a:r>
          </a:p>
          <a:p>
            <a:pPr lvl="1"/>
            <a:r>
              <a:rPr lang="en-GB" dirty="0" smtClean="0"/>
              <a:t>Freia has a very large opening in the target. We need to asses the </a:t>
            </a:r>
            <a:r>
              <a:rPr lang="en-GB" dirty="0" err="1" smtClean="0"/>
              <a:t>neutronic</a:t>
            </a:r>
            <a:r>
              <a:rPr lang="en-GB" dirty="0" smtClean="0"/>
              <a:t> implications for Freia, adjacent beamlines (Loki) and operations</a:t>
            </a:r>
          </a:p>
          <a:p>
            <a:pPr lvl="1"/>
            <a:r>
              <a:rPr lang="en-GB" dirty="0" smtClean="0"/>
              <a:t>Provide the new lead scientist time and scope to assess the current design tested against the Freia science case</a:t>
            </a:r>
            <a:endParaRPr lang="en-GB" dirty="0"/>
          </a:p>
        </p:txBody>
      </p:sp>
    </p:spTree>
    <p:extLst>
      <p:ext uri="{BB962C8B-B14F-4D97-AF65-F5344CB8AC3E}">
        <p14:creationId xmlns:p14="http://schemas.microsoft.com/office/powerpoint/2010/main" val="3691292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GB" dirty="0" smtClean="0"/>
              <a:t>TG2 </a:t>
            </a:r>
            <a:r>
              <a:rPr lang="en-GB" dirty="0"/>
              <a:t>+ </a:t>
            </a:r>
            <a:r>
              <a:rPr lang="en-GB" dirty="0" smtClean="0"/>
              <a:t>Freia </a:t>
            </a:r>
            <a:r>
              <a:rPr lang="en-GB" dirty="0"/>
              <a:t>Instrument </a:t>
            </a:r>
            <a:r>
              <a:rPr lang="en-GB" dirty="0" smtClean="0"/>
              <a:t/>
            </a:r>
            <a:br>
              <a:rPr lang="en-GB" dirty="0" smtClean="0"/>
            </a:br>
            <a:r>
              <a:rPr lang="en-GB" dirty="0" smtClean="0"/>
              <a:t>Full </a:t>
            </a:r>
            <a:r>
              <a:rPr lang="en-GB" dirty="0"/>
              <a:t>STFC delivery decision plan.</a:t>
            </a:r>
            <a:br>
              <a:rPr lang="en-GB" dirty="0"/>
            </a:b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91</a:t>
            </a:fld>
            <a:endParaRPr lang="en-GB" noProof="0" dirty="0"/>
          </a:p>
        </p:txBody>
      </p:sp>
      <p:sp>
        <p:nvSpPr>
          <p:cNvPr id="11" name="_s1056"/>
          <p:cNvSpPr>
            <a:spLocks noChangeShapeType="1"/>
          </p:cNvSpPr>
          <p:nvPr/>
        </p:nvSpPr>
        <p:spPr bwMode="auto">
          <a:xfrm rot="5400000" flipH="1">
            <a:off x="6022918" y="347607"/>
            <a:ext cx="551993" cy="3170906"/>
          </a:xfrm>
          <a:prstGeom prst="bentConnector3">
            <a:avLst>
              <a:gd name="adj1" fmla="val 20523"/>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p>
        </p:txBody>
      </p:sp>
      <p:sp>
        <p:nvSpPr>
          <p:cNvPr id="13" name="_s1054"/>
          <p:cNvSpPr>
            <a:spLocks noChangeShapeType="1"/>
          </p:cNvSpPr>
          <p:nvPr/>
        </p:nvSpPr>
        <p:spPr bwMode="auto">
          <a:xfrm rot="16200000">
            <a:off x="2926476" y="422071"/>
            <a:ext cx="551993" cy="3021977"/>
          </a:xfrm>
          <a:prstGeom prst="bentConnector3">
            <a:avLst>
              <a:gd name="adj1" fmla="val 20523"/>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p>
        </p:txBody>
      </p:sp>
      <p:sp>
        <p:nvSpPr>
          <p:cNvPr id="16" name="_s1052"/>
          <p:cNvSpPr>
            <a:spLocks noChangeArrowheads="1"/>
          </p:cNvSpPr>
          <p:nvPr/>
        </p:nvSpPr>
        <p:spPr bwMode="auto">
          <a:xfrm>
            <a:off x="2823444" y="2797107"/>
            <a:ext cx="1686401" cy="1113271"/>
          </a:xfrm>
          <a:prstGeom prst="roundRect">
            <a:avLst>
              <a:gd name="adj" fmla="val 16667"/>
            </a:avLst>
          </a:prstGeom>
          <a:solidFill>
            <a:srgbClr val="0094CA"/>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Airbus Chopper disc feasibility </a:t>
            </a:r>
            <a:r>
              <a:rPr kumimoji="0" lang="en-US" altLang="en-US" sz="1200" b="0" i="0" u="none" strike="noStrike" cap="none" normalizeH="0" baseline="0" dirty="0" smtClean="0">
                <a:ln>
                  <a:noFill/>
                </a:ln>
                <a:solidFill>
                  <a:schemeClr val="tx1"/>
                </a:solidFill>
                <a:effectLst/>
                <a:latin typeface="Arial" charset="0"/>
              </a:rPr>
              <a:t>study</a:t>
            </a:r>
            <a:endParaRPr kumimoji="0" lang="en-US" altLang="en-US" sz="1200" b="0" i="0" u="none" strike="noStrike" cap="none" normalizeH="0" baseline="0" dirty="0">
              <a:ln>
                <a:noFill/>
              </a:ln>
              <a:solidFill>
                <a:schemeClr val="tx1"/>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charset="0"/>
              </a:rPr>
              <a:t>Jan </a:t>
            </a:r>
            <a:r>
              <a:rPr kumimoji="0" lang="en-US" altLang="en-US" sz="1200" b="0" i="0" u="none" strike="noStrike" cap="none" normalizeH="0" baseline="0" dirty="0">
                <a:ln>
                  <a:noFill/>
                </a:ln>
                <a:solidFill>
                  <a:schemeClr val="tx1"/>
                </a:solidFill>
                <a:effectLst/>
                <a:latin typeface="Arial" charset="0"/>
              </a:rPr>
              <a:t>– </a:t>
            </a:r>
            <a:r>
              <a:rPr kumimoji="0" lang="en-US" altLang="en-US" sz="1200" b="0" i="0" u="none" strike="noStrike" cap="none" normalizeH="0" baseline="0" dirty="0" smtClean="0">
                <a:ln>
                  <a:noFill/>
                </a:ln>
                <a:solidFill>
                  <a:schemeClr val="tx1"/>
                </a:solidFill>
                <a:effectLst/>
                <a:latin typeface="Arial" charset="0"/>
              </a:rPr>
              <a:t>Jun 2018</a:t>
            </a:r>
            <a:endParaRPr kumimoji="0" lang="en-US" altLang="en-US" sz="1200" b="0" i="0" u="none" strike="noStrike" cap="none" normalizeH="0" baseline="0" dirty="0">
              <a:ln>
                <a:noFill/>
              </a:ln>
              <a:solidFill>
                <a:schemeClr val="tx1"/>
              </a:solidFill>
              <a:effectLst/>
              <a:latin typeface="Arial" charset="0"/>
            </a:endParaRPr>
          </a:p>
        </p:txBody>
      </p:sp>
      <p:sp>
        <p:nvSpPr>
          <p:cNvPr id="17" name="_s1053"/>
          <p:cNvSpPr>
            <a:spLocks noChangeArrowheads="1"/>
          </p:cNvSpPr>
          <p:nvPr/>
        </p:nvSpPr>
        <p:spPr bwMode="auto">
          <a:xfrm>
            <a:off x="4866799" y="2420888"/>
            <a:ext cx="1686401" cy="1113271"/>
          </a:xfrm>
          <a:prstGeom prst="roundRect">
            <a:avLst>
              <a:gd name="adj" fmla="val 16667"/>
            </a:avLst>
          </a:prstGeom>
          <a:solidFill>
            <a:srgbClr val="0094CA"/>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charset="0"/>
              </a:rPr>
              <a:t>Conceptual time </a:t>
            </a:r>
            <a:r>
              <a:rPr kumimoji="0" lang="en-US" altLang="en-US" sz="1200" b="0" i="0" u="none" strike="noStrike" cap="none" normalizeH="0" baseline="0" dirty="0">
                <a:ln>
                  <a:noFill/>
                </a:ln>
                <a:solidFill>
                  <a:schemeClr val="tx1"/>
                </a:solidFill>
                <a:effectLst/>
                <a:latin typeface="Arial" charset="0"/>
              </a:rPr>
              <a:t>resolved slit development.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(3 sec timescale likely</a:t>
            </a:r>
            <a:r>
              <a:rPr kumimoji="0" lang="en-US" altLang="en-US" sz="1200" b="0" i="0" u="none" strike="noStrike" cap="none" normalizeH="0" baseline="0" dirty="0" smtClean="0">
                <a:ln>
                  <a:noFill/>
                </a:ln>
                <a:solidFill>
                  <a:schemeClr val="tx1"/>
                </a:solidFill>
                <a:effectLst/>
                <a:latin typeface="Arial" charset="0"/>
              </a:rPr>
              <a:t>)</a:t>
            </a:r>
          </a:p>
          <a:p>
            <a:pPr algn="ctr" eaLnBrk="0" fontAlgn="base" hangingPunct="0">
              <a:spcBef>
                <a:spcPct val="0"/>
              </a:spcBef>
              <a:spcAft>
                <a:spcPct val="0"/>
              </a:spcAft>
            </a:pPr>
            <a:r>
              <a:rPr lang="en-US" altLang="en-US" sz="1200" dirty="0">
                <a:latin typeface="Arial" charset="0"/>
              </a:rPr>
              <a:t>Feb </a:t>
            </a:r>
            <a:r>
              <a:rPr lang="mr-IN" altLang="en-US" sz="1200" dirty="0">
                <a:latin typeface="Arial" charset="0"/>
              </a:rPr>
              <a:t>–</a:t>
            </a:r>
            <a:r>
              <a:rPr lang="en-US" altLang="en-US" sz="1200" dirty="0">
                <a:latin typeface="Arial" charset="0"/>
              </a:rPr>
              <a:t> </a:t>
            </a:r>
            <a:r>
              <a:rPr lang="en-US" altLang="en-US" sz="1200" dirty="0" smtClean="0">
                <a:latin typeface="Arial" charset="0"/>
              </a:rPr>
              <a:t>Apr 2018</a:t>
            </a:r>
            <a:endParaRPr lang="en-US" altLang="en-US" sz="1200" dirty="0">
              <a:latin typeface="Arial" charset="0"/>
            </a:endParaRPr>
          </a:p>
        </p:txBody>
      </p:sp>
      <p:sp>
        <p:nvSpPr>
          <p:cNvPr id="18" name="_s1057"/>
          <p:cNvSpPr>
            <a:spLocks noChangeArrowheads="1"/>
          </p:cNvSpPr>
          <p:nvPr/>
        </p:nvSpPr>
        <p:spPr bwMode="auto">
          <a:xfrm>
            <a:off x="839918" y="2210605"/>
            <a:ext cx="1685621" cy="1113271"/>
          </a:xfrm>
          <a:prstGeom prst="roundRect">
            <a:avLst>
              <a:gd name="adj" fmla="val 16667"/>
            </a:avLst>
          </a:prstGeom>
          <a:solidFill>
            <a:srgbClr val="0094CA"/>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Simulation of instrument mitigation strategies.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Feb </a:t>
            </a:r>
            <a:r>
              <a:rPr kumimoji="0" lang="mr-IN" altLang="en-US" sz="1200" b="0" i="0" u="none" strike="noStrike" cap="none" normalizeH="0" baseline="0" dirty="0" smtClean="0">
                <a:ln>
                  <a:noFill/>
                </a:ln>
                <a:solidFill>
                  <a:schemeClr val="tx1"/>
                </a:solidFill>
                <a:effectLst/>
                <a:latin typeface="Arial" charset="0"/>
              </a:rPr>
              <a:t>–</a:t>
            </a:r>
            <a:r>
              <a:rPr kumimoji="0" lang="en-US" altLang="en-US" sz="1200" b="0" i="0" u="none" strike="noStrike" cap="none" normalizeH="0" baseline="0" dirty="0" smtClean="0">
                <a:ln>
                  <a:noFill/>
                </a:ln>
                <a:solidFill>
                  <a:schemeClr val="tx1"/>
                </a:solidFill>
                <a:effectLst/>
                <a:latin typeface="Arial" charset="0"/>
              </a:rPr>
              <a:t> </a:t>
            </a:r>
            <a:r>
              <a:rPr lang="en-US" altLang="en-US" sz="1200" dirty="0" smtClean="0">
                <a:latin typeface="Arial" charset="0"/>
              </a:rPr>
              <a:t>Aug </a:t>
            </a:r>
            <a:r>
              <a:rPr kumimoji="0" lang="en-US" altLang="en-US" sz="1200" b="0" i="0" u="none" strike="noStrike" cap="none" normalizeH="0" baseline="0" dirty="0" smtClean="0">
                <a:ln>
                  <a:noFill/>
                </a:ln>
                <a:solidFill>
                  <a:schemeClr val="tx1"/>
                </a:solidFill>
                <a:effectLst/>
                <a:latin typeface="Arial" charset="0"/>
              </a:rPr>
              <a:t>2018</a:t>
            </a:r>
            <a:endParaRPr kumimoji="0" lang="en-US" altLang="en-US" sz="1200" b="0" i="0" u="none" strike="noStrike" cap="none" normalizeH="0" baseline="0" dirty="0">
              <a:ln>
                <a:noFill/>
              </a:ln>
              <a:solidFill>
                <a:schemeClr val="tx1"/>
              </a:solidFill>
              <a:effectLst/>
              <a:latin typeface="Arial" charset="0"/>
            </a:endParaRPr>
          </a:p>
        </p:txBody>
      </p:sp>
      <p:sp>
        <p:nvSpPr>
          <p:cNvPr id="19" name="_s1061"/>
          <p:cNvSpPr>
            <a:spLocks noChangeArrowheads="1"/>
          </p:cNvSpPr>
          <p:nvPr/>
        </p:nvSpPr>
        <p:spPr bwMode="auto">
          <a:xfrm>
            <a:off x="4867579" y="3899059"/>
            <a:ext cx="1685621" cy="1113271"/>
          </a:xfrm>
          <a:prstGeom prst="roundRect">
            <a:avLst>
              <a:gd name="adj" fmla="val 16667"/>
            </a:avLst>
          </a:prstGeom>
          <a:solidFill>
            <a:srgbClr val="0094CA"/>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Time resolved slit technology </a:t>
            </a:r>
            <a:r>
              <a:rPr kumimoji="0" lang="en-US" altLang="en-US" sz="1200" b="0" i="0" u="none" strike="noStrike" cap="none" normalizeH="0" baseline="0" dirty="0" smtClean="0">
                <a:ln>
                  <a:noFill/>
                </a:ln>
                <a:solidFill>
                  <a:schemeClr val="tx1"/>
                </a:solidFill>
                <a:effectLst/>
                <a:latin typeface="Arial" charset="0"/>
              </a:rPr>
              <a:t>demonstrator</a:t>
            </a:r>
            <a:endParaRPr kumimoji="0" lang="en-US" altLang="en-US" sz="1200" b="0" i="0" u="none" strike="noStrike" cap="none" normalizeH="0" baseline="0" dirty="0">
              <a:ln>
                <a:noFill/>
              </a:ln>
              <a:solidFill>
                <a:schemeClr val="tx1"/>
              </a:solidFill>
              <a:effectLst/>
              <a:latin typeface="Arial" charset="0"/>
            </a:endParaRPr>
          </a:p>
          <a:p>
            <a:pPr lvl="0" algn="ctr" eaLnBrk="0" fontAlgn="base" hangingPunct="0">
              <a:spcBef>
                <a:spcPct val="0"/>
              </a:spcBef>
              <a:spcAft>
                <a:spcPct val="0"/>
              </a:spcAft>
            </a:pPr>
            <a:r>
              <a:rPr kumimoji="0" lang="en-US" altLang="en-US" sz="1200" b="0" i="0" u="none" strike="noStrike" cap="none" normalizeH="0" baseline="0" dirty="0" smtClean="0">
                <a:ln>
                  <a:noFill/>
                </a:ln>
                <a:solidFill>
                  <a:schemeClr val="tx1"/>
                </a:solidFill>
                <a:effectLst/>
                <a:latin typeface="Arial" charset="0"/>
              </a:rPr>
              <a:t>May </a:t>
            </a:r>
            <a:r>
              <a:rPr lang="mr-IN" altLang="en-US" sz="1200" dirty="0" smtClean="0">
                <a:latin typeface="Arial" charset="0"/>
              </a:rPr>
              <a:t>–</a:t>
            </a:r>
            <a:r>
              <a:rPr lang="en-US" altLang="en-US" sz="1200" dirty="0" smtClean="0">
                <a:latin typeface="Arial" charset="0"/>
              </a:rPr>
              <a:t> </a:t>
            </a:r>
            <a:r>
              <a:rPr kumimoji="0" lang="en-US" altLang="en-US" sz="1200" b="0" i="0" u="none" strike="noStrike" cap="none" normalizeH="0" baseline="0" dirty="0" smtClean="0">
                <a:ln>
                  <a:noFill/>
                </a:ln>
                <a:solidFill>
                  <a:schemeClr val="tx1"/>
                </a:solidFill>
                <a:effectLst/>
                <a:latin typeface="Arial" charset="0"/>
              </a:rPr>
              <a:t>Jul 2018</a:t>
            </a:r>
            <a:endParaRPr kumimoji="0" lang="en-US" altLang="en-US" sz="1200" b="0" i="0" u="none" strike="noStrike" cap="none" normalizeH="0" baseline="0" dirty="0">
              <a:ln>
                <a:noFill/>
              </a:ln>
              <a:solidFill>
                <a:schemeClr val="tx1"/>
              </a:solidFill>
              <a:effectLst/>
              <a:latin typeface="Arial" charset="0"/>
            </a:endParaRPr>
          </a:p>
        </p:txBody>
      </p:sp>
      <p:sp>
        <p:nvSpPr>
          <p:cNvPr id="20" name="AutoShape 5"/>
          <p:cNvSpPr>
            <a:spLocks noChangeShapeType="1"/>
          </p:cNvSpPr>
          <p:nvPr/>
        </p:nvSpPr>
        <p:spPr bwMode="auto">
          <a:xfrm rot="16200000" flipH="1">
            <a:off x="966719" y="4048643"/>
            <a:ext cx="2785498" cy="1335966"/>
          </a:xfrm>
          <a:prstGeom prst="bentConnector2">
            <a:avLst/>
          </a:prstGeom>
          <a:noFill/>
          <a:ln w="2857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p>
        </p:txBody>
      </p:sp>
      <p:sp>
        <p:nvSpPr>
          <p:cNvPr id="21" name="_s1082"/>
          <p:cNvSpPr>
            <a:spLocks noChangeArrowheads="1"/>
          </p:cNvSpPr>
          <p:nvPr/>
        </p:nvSpPr>
        <p:spPr bwMode="auto">
          <a:xfrm>
            <a:off x="3027060" y="5553510"/>
            <a:ext cx="1685621" cy="1113271"/>
          </a:xfrm>
          <a:prstGeom prst="roundRect">
            <a:avLst>
              <a:gd name="adj" fmla="val 16667"/>
            </a:avLst>
          </a:prstGeom>
          <a:solidFill>
            <a:srgbClr val="0094CA"/>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STFC Decision on Full Freia delivery.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charset="0"/>
              </a:rPr>
              <a:t>Autumn </a:t>
            </a:r>
            <a:r>
              <a:rPr kumimoji="0" lang="en-US" altLang="en-US" sz="1200" b="0" i="0" u="none" strike="noStrike" cap="none" normalizeH="0" baseline="0" dirty="0">
                <a:ln>
                  <a:noFill/>
                </a:ln>
                <a:solidFill>
                  <a:schemeClr val="tx1"/>
                </a:solidFill>
                <a:effectLst/>
                <a:latin typeface="Arial" charset="0"/>
              </a:rPr>
              <a:t>2018</a:t>
            </a:r>
          </a:p>
        </p:txBody>
      </p:sp>
      <p:sp>
        <p:nvSpPr>
          <p:cNvPr id="22" name="AutoShape 3"/>
          <p:cNvSpPr>
            <a:spLocks noChangeShapeType="1"/>
          </p:cNvSpPr>
          <p:nvPr/>
        </p:nvSpPr>
        <p:spPr bwMode="auto">
          <a:xfrm rot="5400000" flipV="1">
            <a:off x="2945296" y="4628548"/>
            <a:ext cx="1643133" cy="206794"/>
          </a:xfrm>
          <a:prstGeom prst="bentConnector3">
            <a:avLst>
              <a:gd name="adj1" fmla="val 49986"/>
            </a:avLst>
          </a:prstGeom>
          <a:noFill/>
          <a:ln w="2857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p>
        </p:txBody>
      </p:sp>
      <p:sp>
        <p:nvSpPr>
          <p:cNvPr id="23" name="AutoShape 2"/>
          <p:cNvSpPr>
            <a:spLocks noChangeShapeType="1"/>
          </p:cNvSpPr>
          <p:nvPr/>
        </p:nvSpPr>
        <p:spPr bwMode="auto">
          <a:xfrm rot="5400000">
            <a:off x="4801590" y="4923421"/>
            <a:ext cx="819500" cy="997318"/>
          </a:xfrm>
          <a:prstGeom prst="bentConnector2">
            <a:avLst/>
          </a:prstGeom>
          <a:noFill/>
          <a:ln w="2857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p>
        </p:txBody>
      </p:sp>
      <p:sp>
        <p:nvSpPr>
          <p:cNvPr id="25" name="_s1053"/>
          <p:cNvSpPr>
            <a:spLocks noChangeArrowheads="1"/>
          </p:cNvSpPr>
          <p:nvPr/>
        </p:nvSpPr>
        <p:spPr bwMode="auto">
          <a:xfrm>
            <a:off x="7027781" y="2210605"/>
            <a:ext cx="1686401" cy="1113271"/>
          </a:xfrm>
          <a:prstGeom prst="roundRect">
            <a:avLst>
              <a:gd name="adj" fmla="val 16667"/>
            </a:avLst>
          </a:prstGeom>
          <a:solidFill>
            <a:srgbClr val="0094CA"/>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smtClean="0">
                <a:ln>
                  <a:noFill/>
                </a:ln>
                <a:solidFill>
                  <a:schemeClr val="tx1"/>
                </a:solidFill>
                <a:effectLst/>
                <a:latin typeface="Arial" charset="0"/>
              </a:rPr>
              <a:t>Neutronics</a:t>
            </a:r>
            <a:r>
              <a:rPr kumimoji="0" lang="en-US" altLang="en-US" sz="1200" b="0" i="0" u="none" strike="noStrike" cap="none" normalizeH="0" baseline="0" dirty="0" smtClean="0">
                <a:ln>
                  <a:noFill/>
                </a:ln>
                <a:solidFill>
                  <a:schemeClr val="tx1"/>
                </a:solidFill>
                <a:effectLst/>
                <a:latin typeface="Arial" charset="0"/>
              </a:rPr>
              <a:t> validation of guide and shielding design</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200" dirty="0" smtClean="0">
                <a:latin typeface="Arial" charset="0"/>
              </a:rPr>
              <a:t>Jan </a:t>
            </a:r>
            <a:r>
              <a:rPr lang="mr-IN" altLang="en-US" sz="1200" dirty="0" smtClean="0">
                <a:latin typeface="Arial" charset="0"/>
              </a:rPr>
              <a:t>–</a:t>
            </a:r>
            <a:r>
              <a:rPr lang="en-US" altLang="en-US" sz="1200" dirty="0" smtClean="0">
                <a:latin typeface="Arial" charset="0"/>
              </a:rPr>
              <a:t> Dec 2018</a:t>
            </a:r>
            <a:r>
              <a:rPr kumimoji="0" lang="en-US" altLang="en-US" sz="1200" b="0" i="0" u="none" strike="noStrike" cap="none" normalizeH="0" baseline="0" dirty="0" smtClean="0">
                <a:ln>
                  <a:noFill/>
                </a:ln>
                <a:solidFill>
                  <a:schemeClr val="tx1"/>
                </a:solidFill>
                <a:effectLst/>
                <a:latin typeface="Arial" charset="0"/>
              </a:rPr>
              <a:t> </a:t>
            </a:r>
            <a:endParaRPr kumimoji="0" lang="en-US" altLang="en-US" sz="1200" b="0" i="0" u="none" strike="noStrike" cap="none" normalizeH="0" baseline="0" dirty="0">
              <a:ln>
                <a:noFill/>
              </a:ln>
              <a:solidFill>
                <a:schemeClr val="tx1"/>
              </a:solidFill>
              <a:effectLst/>
              <a:latin typeface="Arial" charset="0"/>
            </a:endParaRPr>
          </a:p>
        </p:txBody>
      </p:sp>
      <p:sp>
        <p:nvSpPr>
          <p:cNvPr id="26" name="AutoShape 2"/>
          <p:cNvSpPr>
            <a:spLocks noChangeShapeType="1"/>
          </p:cNvSpPr>
          <p:nvPr/>
        </p:nvSpPr>
        <p:spPr bwMode="auto">
          <a:xfrm rot="5400000">
            <a:off x="4841124" y="3206064"/>
            <a:ext cx="2914797" cy="3171689"/>
          </a:xfrm>
          <a:prstGeom prst="bentConnector2">
            <a:avLst/>
          </a:prstGeom>
          <a:noFill/>
          <a:ln w="2857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p>
        </p:txBody>
      </p:sp>
      <p:cxnSp>
        <p:nvCxnSpPr>
          <p:cNvPr id="30" name="Straight Connector 29"/>
          <p:cNvCxnSpPr>
            <a:stCxn id="17" idx="2"/>
            <a:endCxn id="19" idx="0"/>
          </p:cNvCxnSpPr>
          <p:nvPr/>
        </p:nvCxnSpPr>
        <p:spPr>
          <a:xfrm>
            <a:off x="5710000" y="3534159"/>
            <a:ext cx="390" cy="364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_s1054"/>
          <p:cNvSpPr>
            <a:spLocks noChangeShapeType="1"/>
          </p:cNvSpPr>
          <p:nvPr/>
        </p:nvSpPr>
        <p:spPr bwMode="auto">
          <a:xfrm rot="16200000">
            <a:off x="3653995" y="1734643"/>
            <a:ext cx="1065259" cy="1052111"/>
          </a:xfrm>
          <a:prstGeom prst="bentConnector3">
            <a:avLst>
              <a:gd name="adj1" fmla="val 20523"/>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p>
        </p:txBody>
      </p:sp>
      <p:sp>
        <p:nvSpPr>
          <p:cNvPr id="33" name="_s1054"/>
          <p:cNvSpPr>
            <a:spLocks noChangeShapeType="1"/>
          </p:cNvSpPr>
          <p:nvPr/>
        </p:nvSpPr>
        <p:spPr bwMode="auto">
          <a:xfrm rot="16200000" flipV="1">
            <a:off x="4834477" y="1545364"/>
            <a:ext cx="763825" cy="987219"/>
          </a:xfrm>
          <a:prstGeom prst="bentConnector3">
            <a:avLst>
              <a:gd name="adj1" fmla="val 20523"/>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p>
        </p:txBody>
      </p:sp>
    </p:spTree>
    <p:extLst>
      <p:ext uri="{BB962C8B-B14F-4D97-AF65-F5344CB8AC3E}">
        <p14:creationId xmlns:p14="http://schemas.microsoft.com/office/powerpoint/2010/main" val="7531296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 Register </a:t>
            </a:r>
            <a:r>
              <a:rPr lang="mr-IN" dirty="0"/>
              <a:t>–</a:t>
            </a:r>
            <a:r>
              <a:rPr lang="en-GB" dirty="0"/>
              <a:t> updated</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92</a:t>
            </a:fld>
            <a:endParaRPr lang="en-GB" noProof="0"/>
          </a:p>
        </p:txBody>
      </p:sp>
      <p:pic>
        <p:nvPicPr>
          <p:cNvPr id="3" name="Picture 2"/>
          <p:cNvPicPr>
            <a:picLocks noChangeAspect="1"/>
          </p:cNvPicPr>
          <p:nvPr/>
        </p:nvPicPr>
        <p:blipFill>
          <a:blip r:embed="rId2"/>
          <a:stretch>
            <a:fillRect/>
          </a:stretch>
        </p:blipFill>
        <p:spPr>
          <a:xfrm>
            <a:off x="395536" y="1483957"/>
            <a:ext cx="8441177" cy="5373216"/>
          </a:xfrm>
          <a:prstGeom prst="rect">
            <a:avLst/>
          </a:prstGeom>
        </p:spPr>
      </p:pic>
    </p:spTree>
    <p:extLst>
      <p:ext uri="{BB962C8B-B14F-4D97-AF65-F5344CB8AC3E}">
        <p14:creationId xmlns:p14="http://schemas.microsoft.com/office/powerpoint/2010/main" val="14695464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 Register </a:t>
            </a:r>
            <a:r>
              <a:rPr lang="mr-IN" dirty="0" smtClean="0"/>
              <a:t>–</a:t>
            </a:r>
            <a:r>
              <a:rPr lang="en-GB" dirty="0" smtClean="0"/>
              <a:t> updated</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93</a:t>
            </a:fld>
            <a:endParaRPr lang="en-GB" noProof="0"/>
          </a:p>
        </p:txBody>
      </p:sp>
      <p:pic>
        <p:nvPicPr>
          <p:cNvPr id="5" name="Picture 4"/>
          <p:cNvPicPr>
            <a:picLocks noChangeAspect="1"/>
          </p:cNvPicPr>
          <p:nvPr/>
        </p:nvPicPr>
        <p:blipFill>
          <a:blip r:embed="rId2"/>
          <a:stretch>
            <a:fillRect/>
          </a:stretch>
        </p:blipFill>
        <p:spPr>
          <a:xfrm>
            <a:off x="465392" y="1436677"/>
            <a:ext cx="8244408" cy="5421323"/>
          </a:xfrm>
          <a:prstGeom prst="rect">
            <a:avLst/>
          </a:prstGeom>
        </p:spPr>
      </p:pic>
    </p:spTree>
    <p:extLst>
      <p:ext uri="{BB962C8B-B14F-4D97-AF65-F5344CB8AC3E}">
        <p14:creationId xmlns:p14="http://schemas.microsoft.com/office/powerpoint/2010/main" val="4487934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 Register </a:t>
            </a:r>
            <a:r>
              <a:rPr lang="mr-IN" dirty="0" smtClean="0"/>
              <a:t>–</a:t>
            </a:r>
            <a:r>
              <a:rPr lang="en-GB" dirty="0" smtClean="0"/>
              <a:t> updated</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94</a:t>
            </a:fld>
            <a:endParaRPr lang="en-GB" noProof="0"/>
          </a:p>
        </p:txBody>
      </p:sp>
      <p:pic>
        <p:nvPicPr>
          <p:cNvPr id="3" name="Picture 2"/>
          <p:cNvPicPr>
            <a:picLocks noChangeAspect="1"/>
          </p:cNvPicPr>
          <p:nvPr/>
        </p:nvPicPr>
        <p:blipFill>
          <a:blip r:embed="rId2"/>
          <a:stretch>
            <a:fillRect/>
          </a:stretch>
        </p:blipFill>
        <p:spPr>
          <a:xfrm>
            <a:off x="0" y="2418638"/>
            <a:ext cx="9144000" cy="2020723"/>
          </a:xfrm>
          <a:prstGeom prst="rect">
            <a:avLst/>
          </a:prstGeom>
        </p:spPr>
      </p:pic>
    </p:spTree>
    <p:extLst>
      <p:ext uri="{BB962C8B-B14F-4D97-AF65-F5344CB8AC3E}">
        <p14:creationId xmlns:p14="http://schemas.microsoft.com/office/powerpoint/2010/main" val="15299425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Budget</a:t>
            </a:r>
            <a:endParaRPr lang="en-GB"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084684413"/>
              </p:ext>
            </p:extLst>
          </p:nvPr>
        </p:nvGraphicFramePr>
        <p:xfrm>
          <a:off x="457200" y="1600200"/>
          <a:ext cx="5266928" cy="4882175"/>
        </p:xfrm>
        <a:graphic>
          <a:graphicData uri="http://schemas.openxmlformats.org/drawingml/2006/table">
            <a:tbl>
              <a:tblPr firstRow="1" firstCol="1" bandRow="1">
                <a:tableStyleId>{85BE263C-DBD7-4A20-BB59-AAB30ACAA65A}</a:tableStyleId>
              </a:tblPr>
              <a:tblGrid>
                <a:gridCol w="3178696"/>
                <a:gridCol w="2088232"/>
              </a:tblGrid>
              <a:tr h="576063">
                <a:tc>
                  <a:txBody>
                    <a:bodyPr/>
                    <a:lstStyle/>
                    <a:p>
                      <a:pPr marL="0" marR="0" indent="3175">
                        <a:lnSpc>
                          <a:spcPts val="1400"/>
                        </a:lnSpc>
                        <a:spcBef>
                          <a:spcPts val="0"/>
                        </a:spcBef>
                        <a:spcAft>
                          <a:spcPts val="0"/>
                        </a:spcAft>
                      </a:pPr>
                      <a:r>
                        <a:rPr lang="en-GB" sz="2000" dirty="0" smtClean="0">
                          <a:effectLst/>
                          <a:latin typeface="Calibri" charset="0"/>
                          <a:ea typeface="Calibri" charset="0"/>
                          <a:cs typeface="Times New Roman" charset="0"/>
                        </a:rPr>
                        <a:t>FREIA Budget Summary</a:t>
                      </a:r>
                      <a:endParaRPr lang="en-GB" sz="2000" dirty="0">
                        <a:effectLst/>
                        <a:latin typeface="Calibri" charset="0"/>
                        <a:ea typeface="Calibri" charset="0"/>
                        <a:cs typeface="Times New Roman" charset="0"/>
                      </a:endParaRPr>
                    </a:p>
                  </a:txBody>
                  <a:tcPr marL="50235" marR="5023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ts val="1400"/>
                        </a:lnSpc>
                        <a:spcBef>
                          <a:spcPts val="0"/>
                        </a:spcBef>
                        <a:spcAft>
                          <a:spcPts val="0"/>
                        </a:spcAft>
                      </a:pPr>
                      <a:endParaRPr lang="en-GB" sz="1200" dirty="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69132">
                <a:tc>
                  <a:txBody>
                    <a:bodyPr/>
                    <a:lstStyle/>
                    <a:p>
                      <a:pPr marL="0" marR="0" indent="3175" algn="l" defTabSz="914400" rtl="0" eaLnBrk="1" fontAlgn="auto" latinLnBrk="0" hangingPunct="1">
                        <a:lnSpc>
                          <a:spcPts val="1400"/>
                        </a:lnSpc>
                        <a:spcBef>
                          <a:spcPts val="0"/>
                        </a:spcBef>
                        <a:spcAft>
                          <a:spcPts val="0"/>
                        </a:spcAft>
                        <a:buClrTx/>
                        <a:buSzTx/>
                        <a:buFontTx/>
                        <a:buNone/>
                        <a:tabLst/>
                        <a:defRPr/>
                      </a:pPr>
                      <a:r>
                        <a:rPr lang="en-GB" sz="1400" dirty="0" smtClean="0">
                          <a:effectLst/>
                        </a:rPr>
                        <a:t>Shielding</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GB" sz="1400" dirty="0" smtClean="0">
                          <a:effectLst/>
                        </a:rPr>
                        <a:t> €k 1,738 </a:t>
                      </a:r>
                      <a:endParaRPr lang="en-GB" sz="1400" dirty="0" smtClean="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175">
                        <a:lnSpc>
                          <a:spcPts val="1400"/>
                        </a:lnSpc>
                        <a:spcBef>
                          <a:spcPts val="0"/>
                        </a:spcBef>
                        <a:spcAft>
                          <a:spcPts val="0"/>
                        </a:spcAft>
                      </a:pPr>
                      <a:r>
                        <a:rPr lang="en-GB" sz="1400">
                          <a:effectLst/>
                        </a:rPr>
                        <a:t>Neutron Optics</a:t>
                      </a:r>
                      <a:endParaRPr lang="en-GB" sz="140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dirty="0">
                          <a:effectLst/>
                        </a:rPr>
                        <a:t> €k 1,850 </a:t>
                      </a:r>
                      <a:endParaRPr lang="en-GB" sz="1400" dirty="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Choppers</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 €k 2,566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Sample Environment</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ESS supply free of charge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Detector and Beam Monitors</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 €k 832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a:effectLst/>
                        </a:rPr>
                        <a:t>Data Acquisition and Analysis</a:t>
                      </a:r>
                      <a:endParaRPr lang="en-GB" sz="140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ESS supply free of charge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Motion Control and Automation</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 €k 816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Instrument Specific Technical Equipment</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 €k 144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175">
                        <a:lnSpc>
                          <a:spcPts val="1400"/>
                        </a:lnSpc>
                        <a:spcBef>
                          <a:spcPts val="0"/>
                        </a:spcBef>
                        <a:spcAft>
                          <a:spcPts val="0"/>
                        </a:spcAft>
                      </a:pPr>
                      <a:r>
                        <a:rPr lang="en-GB" sz="1400">
                          <a:effectLst/>
                        </a:rPr>
                        <a:t>Instrument Infrastructure</a:t>
                      </a:r>
                      <a:endParaRPr lang="en-GB" sz="140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 €k 901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Vacuum</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ESS supply free of charge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175">
                        <a:lnSpc>
                          <a:spcPts val="1400"/>
                        </a:lnSpc>
                        <a:spcBef>
                          <a:spcPts val="0"/>
                        </a:spcBef>
                        <a:spcAft>
                          <a:spcPts val="0"/>
                        </a:spcAft>
                      </a:pPr>
                      <a:r>
                        <a:rPr lang="en-GB" sz="1400">
                          <a:effectLst/>
                        </a:rPr>
                        <a:t>PSS</a:t>
                      </a:r>
                      <a:endParaRPr lang="en-GB" sz="140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 €k 133 </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ESS Labour &amp; travel</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a:effectLst/>
                        </a:rPr>
                        <a:t>ESS supply free of charge</a:t>
                      </a:r>
                      <a:endParaRPr lang="en-GB" sz="140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Labour, Travel, Installation, Tom Arnold</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ts val="1400"/>
                        </a:lnSpc>
                        <a:spcBef>
                          <a:spcPts val="0"/>
                        </a:spcBef>
                        <a:spcAft>
                          <a:spcPts val="0"/>
                        </a:spcAft>
                      </a:pPr>
                      <a:r>
                        <a:rPr lang="en-GB" sz="1400" dirty="0">
                          <a:effectLst/>
                        </a:rPr>
                        <a:t> €k 2,983 </a:t>
                      </a:r>
                      <a:endParaRPr lang="en-GB" sz="1400" dirty="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269132">
                <a:tc>
                  <a:txBody>
                    <a:bodyPr/>
                    <a:lstStyle/>
                    <a:p>
                      <a:pPr marL="0" marR="0" indent="3810">
                        <a:lnSpc>
                          <a:spcPts val="1400"/>
                        </a:lnSpc>
                        <a:spcBef>
                          <a:spcPts val="0"/>
                        </a:spcBef>
                        <a:spcAft>
                          <a:spcPts val="0"/>
                        </a:spcAft>
                      </a:pPr>
                      <a:r>
                        <a:rPr lang="en-GB" sz="1400">
                          <a:effectLst/>
                        </a:rPr>
                        <a:t>TOTAL</a:t>
                      </a:r>
                      <a:endParaRPr lang="en-GB" sz="140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ts val="1400"/>
                        </a:lnSpc>
                        <a:spcBef>
                          <a:spcPts val="0"/>
                        </a:spcBef>
                        <a:spcAft>
                          <a:spcPts val="0"/>
                        </a:spcAft>
                      </a:pPr>
                      <a:r>
                        <a:rPr lang="en-GB" sz="1400" dirty="0">
                          <a:effectLst/>
                        </a:rPr>
                        <a:t> €k 11,963 </a:t>
                      </a:r>
                      <a:endParaRPr lang="en-GB" sz="1400" dirty="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69132">
                <a:tc>
                  <a:txBody>
                    <a:bodyPr/>
                    <a:lstStyle/>
                    <a:p>
                      <a:pPr marL="0" marR="0" indent="3810">
                        <a:lnSpc>
                          <a:spcPts val="1400"/>
                        </a:lnSpc>
                        <a:spcBef>
                          <a:spcPts val="0"/>
                        </a:spcBef>
                        <a:spcAft>
                          <a:spcPts val="0"/>
                        </a:spcAft>
                      </a:pPr>
                      <a:r>
                        <a:rPr lang="en-GB" sz="1400" dirty="0">
                          <a:effectLst/>
                        </a:rPr>
                        <a:t>TOTAL + 10% contingency</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tcPr>
                </a:tc>
                <a:tc>
                  <a:txBody>
                    <a:bodyPr/>
                    <a:lstStyle/>
                    <a:p>
                      <a:pPr marL="0" marR="0" algn="ctr">
                        <a:lnSpc>
                          <a:spcPts val="1400"/>
                        </a:lnSpc>
                        <a:spcBef>
                          <a:spcPts val="0"/>
                        </a:spcBef>
                        <a:spcAft>
                          <a:spcPts val="0"/>
                        </a:spcAft>
                      </a:pPr>
                      <a:r>
                        <a:rPr lang="en-GB" sz="1400" dirty="0">
                          <a:effectLst/>
                        </a:rPr>
                        <a:t> €k 13,159 </a:t>
                      </a:r>
                      <a:endParaRPr lang="en-GB" sz="1400" dirty="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tcPr>
                </a:tc>
              </a:tr>
              <a:tr h="269132">
                <a:tc>
                  <a:txBody>
                    <a:bodyPr/>
                    <a:lstStyle/>
                    <a:p>
                      <a:pPr marL="0" marR="0" indent="3810">
                        <a:lnSpc>
                          <a:spcPts val="1400"/>
                        </a:lnSpc>
                        <a:spcBef>
                          <a:spcPts val="0"/>
                        </a:spcBef>
                        <a:spcAft>
                          <a:spcPts val="0"/>
                        </a:spcAft>
                      </a:pPr>
                      <a:r>
                        <a:rPr lang="en-GB" sz="1400" dirty="0">
                          <a:effectLst/>
                        </a:rPr>
                        <a:t>ESS Cost Book Value</a:t>
                      </a:r>
                      <a:endParaRPr lang="en-GB" sz="1400" dirty="0">
                        <a:effectLst/>
                        <a:latin typeface="Calibri" charset="0"/>
                        <a:ea typeface="Calibri" charset="0"/>
                        <a:cs typeface="Times New Roman" charset="0"/>
                      </a:endParaRPr>
                    </a:p>
                  </a:txBody>
                  <a:tcPr marL="50235" marR="50235"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ts val="1400"/>
                        </a:lnSpc>
                        <a:spcBef>
                          <a:spcPts val="0"/>
                        </a:spcBef>
                        <a:spcAft>
                          <a:spcPts val="0"/>
                        </a:spcAft>
                      </a:pPr>
                      <a:r>
                        <a:rPr lang="en-GB" sz="1400" dirty="0">
                          <a:effectLst/>
                        </a:rPr>
                        <a:t>€k 13.2</a:t>
                      </a:r>
                      <a:endParaRPr lang="en-GB" sz="1400" dirty="0">
                        <a:effectLst/>
                        <a:latin typeface="Calibri" charset="0"/>
                        <a:ea typeface="Calibri" charset="0"/>
                        <a:cs typeface="Times New Roman" charset="0"/>
                      </a:endParaRPr>
                    </a:p>
                  </a:txBody>
                  <a:tcPr marL="50235" marR="50235"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6" name="Content Placeholder 5"/>
          <p:cNvSpPr>
            <a:spLocks noGrp="1"/>
          </p:cNvSpPr>
          <p:nvPr>
            <p:ph sz="half" idx="2"/>
          </p:nvPr>
        </p:nvSpPr>
        <p:spPr>
          <a:xfrm>
            <a:off x="5796136" y="1600200"/>
            <a:ext cx="3096344" cy="4525963"/>
          </a:xfrm>
        </p:spPr>
        <p:txBody>
          <a:bodyPr>
            <a:normAutofit lnSpcReduction="10000"/>
          </a:bodyPr>
          <a:lstStyle/>
          <a:p>
            <a:r>
              <a:rPr lang="en-GB" dirty="0" smtClean="0"/>
              <a:t>Particular issue has been raised with </a:t>
            </a:r>
            <a:r>
              <a:rPr lang="en-GB" dirty="0"/>
              <a:t>ESS Labour &amp; </a:t>
            </a:r>
            <a:r>
              <a:rPr lang="en-GB" dirty="0" smtClean="0"/>
              <a:t>travel supplied free of charge</a:t>
            </a:r>
            <a:endParaRPr lang="en-GB" dirty="0" smtClean="0">
              <a:latin typeface="Calibri" charset="0"/>
              <a:ea typeface="Calibri" charset="0"/>
              <a:cs typeface="Times New Roman" charset="0"/>
            </a:endParaRPr>
          </a:p>
          <a:p>
            <a:r>
              <a:rPr lang="en-GB" dirty="0" smtClean="0">
                <a:latin typeface="Calibri" charset="0"/>
                <a:ea typeface="Calibri" charset="0"/>
                <a:cs typeface="Times New Roman" charset="0"/>
              </a:rPr>
              <a:t>This was an outcome of the scope-setting</a:t>
            </a:r>
          </a:p>
          <a:p>
            <a:r>
              <a:rPr lang="en-GB" dirty="0" smtClean="0">
                <a:latin typeface="Calibri" charset="0"/>
                <a:ea typeface="Calibri" charset="0"/>
                <a:cs typeface="Times New Roman" charset="0"/>
              </a:rPr>
              <a:t>This is inconsistent with LOKI</a:t>
            </a:r>
            <a:endParaRPr lang="en-GB" dirty="0">
              <a:latin typeface="Calibri" charset="0"/>
              <a:ea typeface="Calibri" charset="0"/>
              <a:cs typeface="Times New Roman" charset="0"/>
            </a:endParaRPr>
          </a:p>
        </p:txBody>
      </p:sp>
      <p:sp>
        <p:nvSpPr>
          <p:cNvPr id="4" name="Slide Number Placeholder 3"/>
          <p:cNvSpPr>
            <a:spLocks noGrp="1"/>
          </p:cNvSpPr>
          <p:nvPr>
            <p:ph type="sldNum" sz="quarter" idx="12"/>
          </p:nvPr>
        </p:nvSpPr>
        <p:spPr/>
        <p:txBody>
          <a:bodyPr/>
          <a:lstStyle/>
          <a:p>
            <a:fld id="{551115BC-487E-4422-894C-CB7CD3E79223}" type="slidenum">
              <a:rPr lang="en-GB" noProof="0" smtClean="0"/>
              <a:t>95</a:t>
            </a:fld>
            <a:endParaRPr lang="en-GB" noProof="0"/>
          </a:p>
        </p:txBody>
      </p:sp>
    </p:spTree>
    <p:extLst>
      <p:ext uri="{BB962C8B-B14F-4D97-AF65-F5344CB8AC3E}">
        <p14:creationId xmlns:p14="http://schemas.microsoft.com/office/powerpoint/2010/main" val="19754755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Scope setting outcome</a:t>
            </a:r>
            <a:endParaRPr lang="en-GB" dirty="0"/>
          </a:p>
        </p:txBody>
      </p:sp>
      <p:sp>
        <p:nvSpPr>
          <p:cNvPr id="6" name="Content Placeholder 5"/>
          <p:cNvSpPr>
            <a:spLocks noGrp="1"/>
          </p:cNvSpPr>
          <p:nvPr>
            <p:ph idx="1"/>
          </p:nvPr>
        </p:nvSpPr>
        <p:spPr/>
        <p:txBody>
          <a:bodyPr>
            <a:normAutofit lnSpcReduction="10000"/>
          </a:bodyPr>
          <a:lstStyle/>
          <a:p>
            <a:r>
              <a:rPr lang="en-GB" dirty="0" smtClean="0"/>
              <a:t>From the report on the scope-setting meeting:</a:t>
            </a:r>
          </a:p>
          <a:p>
            <a:pPr marL="0" indent="0">
              <a:buNone/>
            </a:pPr>
            <a:r>
              <a:rPr lang="en-GB" i="1" dirty="0" smtClean="0"/>
              <a:t>“</a:t>
            </a:r>
            <a:r>
              <a:rPr lang="en-GB" i="1" dirty="0"/>
              <a:t>NSS has established a core engineering support team for the instrument projects. This team provides support for design integration, neutron technologies, systems engineering and co-ordination of on-site assembly and installation, at no cost to the instrument projects. Therefore, assuming that ISIS recruits a Lead Instrument Scientist before TG2, the ESS staff and travel costs beyond phase 1 can be removed from the instrument budget, in line with other instrument projects.</a:t>
            </a:r>
            <a:r>
              <a:rPr lang="en-GB" dirty="0"/>
              <a:t>”</a:t>
            </a:r>
          </a:p>
          <a:p>
            <a:endParaRPr lang="en-GB" dirty="0"/>
          </a:p>
        </p:txBody>
      </p:sp>
      <p:sp>
        <p:nvSpPr>
          <p:cNvPr id="5" name="Slide Number Placeholder 4"/>
          <p:cNvSpPr>
            <a:spLocks noGrp="1"/>
          </p:cNvSpPr>
          <p:nvPr>
            <p:ph type="sldNum" sz="quarter" idx="12"/>
          </p:nvPr>
        </p:nvSpPr>
        <p:spPr/>
        <p:txBody>
          <a:bodyPr/>
          <a:lstStyle/>
          <a:p>
            <a:fld id="{551115BC-487E-4422-894C-CB7CD3E79223}" type="slidenum">
              <a:rPr lang="en-GB" noProof="0" smtClean="0"/>
              <a:t>96</a:t>
            </a:fld>
            <a:endParaRPr lang="en-GB" noProof="0"/>
          </a:p>
        </p:txBody>
      </p:sp>
    </p:spTree>
    <p:extLst>
      <p:ext uri="{BB962C8B-B14F-4D97-AF65-F5344CB8AC3E}">
        <p14:creationId xmlns:p14="http://schemas.microsoft.com/office/powerpoint/2010/main" val="426634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Chess Core Powerpoint</Template>
  <TotalTime>2540</TotalTime>
  <Words>6494</Words>
  <Application>Microsoft Macintosh PowerPoint</Application>
  <PresentationFormat>On-screen Show (4:3)</PresentationFormat>
  <Paragraphs>1036</Paragraphs>
  <Slides>96</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Calibri</vt:lpstr>
      <vt:lpstr>Mangal</vt:lpstr>
      <vt:lpstr>Times New Roman</vt:lpstr>
      <vt:lpstr>TitilliumText22L 400 wt</vt:lpstr>
      <vt:lpstr>ヒラギノ角ゴ ProN W3</vt:lpstr>
      <vt:lpstr>Arial</vt:lpstr>
      <vt:lpstr>Office Theme</vt:lpstr>
      <vt:lpstr>FREIA Toll-gate 2</vt:lpstr>
      <vt:lpstr>Outline</vt:lpstr>
      <vt:lpstr>FREIA team members  &amp; organisation within UK-ESS project</vt:lpstr>
      <vt:lpstr>Concept of Operations</vt:lpstr>
      <vt:lpstr>FREIA Science Case  and derived requirements</vt:lpstr>
      <vt:lpstr>FREIA Science Case  and derived requirements</vt:lpstr>
      <vt:lpstr>Outcome of Scope Setting (Oct 2016) </vt:lpstr>
      <vt:lpstr>Outcome of Scope Setting (Oct 2016) </vt:lpstr>
      <vt:lpstr>Outcome of Scope Setting (Oct 2016)</vt:lpstr>
      <vt:lpstr>Operational modes from TG2 CONOPS</vt:lpstr>
      <vt:lpstr>Scientific requirements  from CONOPS</vt:lpstr>
      <vt:lpstr>Scientific requirements  updated after TG2 internal review?</vt:lpstr>
      <vt:lpstr>High-level system requirements from CONOPS</vt:lpstr>
      <vt:lpstr>High-level system requirements updated after TG2 internal review?</vt:lpstr>
      <vt:lpstr>High-level system requirements  from CONOPS</vt:lpstr>
      <vt:lpstr>High-level system requirements  updated after TG2 internal review?</vt:lpstr>
      <vt:lpstr>High-level system requirements from CONOPS</vt:lpstr>
      <vt:lpstr>High-level system requirements after TG2 internal review</vt:lpstr>
      <vt:lpstr>Sample Environment</vt:lpstr>
      <vt:lpstr>Sample Preparation Area</vt:lpstr>
      <vt:lpstr>Other issues with CONOPS?</vt:lpstr>
      <vt:lpstr>Initial Operations &amp; Staging</vt:lpstr>
      <vt:lpstr>Upgrade Priorities</vt:lpstr>
      <vt:lpstr>Upgrade Priorities</vt:lpstr>
      <vt:lpstr>System Requirements Specification</vt:lpstr>
      <vt:lpstr>Beam Transport and Conditioning System after TG2 internal review</vt:lpstr>
      <vt:lpstr>Beam Transport and Conditioning System  after TG2 internal review</vt:lpstr>
      <vt:lpstr>Beam Transport and Conditioning System  after TG2 internal review</vt:lpstr>
      <vt:lpstr>Sample Exposure System  after TG2 internal review</vt:lpstr>
      <vt:lpstr>Sample Scattering Characterisation System after TG2 internal review</vt:lpstr>
      <vt:lpstr>Sample Scattering Characterisation System after TG2 internal review</vt:lpstr>
      <vt:lpstr>Some other potentially contentious requirements after TG2 internal review</vt:lpstr>
      <vt:lpstr>Integrated Control and Monitoring where should these requirements go?</vt:lpstr>
      <vt:lpstr>Additional Requirements in scope</vt:lpstr>
      <vt:lpstr>Additional section on requirements for upgrades: “Constraint requirements”</vt:lpstr>
      <vt:lpstr>Additional section on requirements for upgrades: “Constraint requirements”</vt:lpstr>
      <vt:lpstr>Instrument Performance</vt:lpstr>
      <vt:lpstr>Instrument Performance</vt:lpstr>
      <vt:lpstr>Instrument Performance Flux on sample</vt:lpstr>
      <vt:lpstr>Instrument Performance WFM: TOF resolution</vt:lpstr>
      <vt:lpstr>Instrument Performance WFM: Wavelength coverage</vt:lpstr>
      <vt:lpstr>Instrument Performance Wavelength/TOF Resolution</vt:lpstr>
      <vt:lpstr>Instrument Performance Angle of incidence vs position on sample</vt:lpstr>
      <vt:lpstr>Instrument Performance Wavelength transmission vs angle</vt:lpstr>
      <vt:lpstr>Instrument Performance Flux distribution over sample surface</vt:lpstr>
      <vt:lpstr>Instrument Performance Flux at guide exit</vt:lpstr>
      <vt:lpstr>Justification of Chopper design</vt:lpstr>
      <vt:lpstr>Frame contamination</vt:lpstr>
      <vt:lpstr>PowerPoint Presentation</vt:lpstr>
      <vt:lpstr>PowerPoint Presentation</vt:lpstr>
      <vt:lpstr>PowerPoint Presentation</vt:lpstr>
      <vt:lpstr>Preliminary Design</vt:lpstr>
      <vt:lpstr>Freia Instrument Layout</vt:lpstr>
      <vt:lpstr>Instrument Source Co-ordinate System</vt:lpstr>
      <vt:lpstr>Monolith Design</vt:lpstr>
      <vt:lpstr>Neutron Optics</vt:lpstr>
      <vt:lpstr>Neutron Optics</vt:lpstr>
      <vt:lpstr>Neutron Optics</vt:lpstr>
      <vt:lpstr>Neutron Optics</vt:lpstr>
      <vt:lpstr>Bunker Feedthrough</vt:lpstr>
      <vt:lpstr>Choppers</vt:lpstr>
      <vt:lpstr>Chopper Feasibility</vt:lpstr>
      <vt:lpstr>Chopper Feasibility</vt:lpstr>
      <vt:lpstr>Chopper Feasibility</vt:lpstr>
      <vt:lpstr>Chopper Feasibility</vt:lpstr>
      <vt:lpstr>Chopper Feasibility</vt:lpstr>
      <vt:lpstr>Chopper Feasibility</vt:lpstr>
      <vt:lpstr>Collimation Options</vt:lpstr>
      <vt:lpstr>Time-resolved Slits</vt:lpstr>
      <vt:lpstr>Time-resolved Slits</vt:lpstr>
      <vt:lpstr>Heavy Shutter</vt:lpstr>
      <vt:lpstr>Heavy Shutter</vt:lpstr>
      <vt:lpstr>Detector Layout</vt:lpstr>
      <vt:lpstr>Detector Layout</vt:lpstr>
      <vt:lpstr>Shielding</vt:lpstr>
      <vt:lpstr>Instrument Access &amp; Services</vt:lpstr>
      <vt:lpstr>Instrument Access &amp; Services</vt:lpstr>
      <vt:lpstr>Instrument Access &amp; Services</vt:lpstr>
      <vt:lpstr>Instrument Access &amp; Services</vt:lpstr>
      <vt:lpstr>Instrument Access &amp; Services</vt:lpstr>
      <vt:lpstr>Instrument Integration</vt:lpstr>
      <vt:lpstr>Instrument Integration</vt:lpstr>
      <vt:lpstr>Instrument Integration</vt:lpstr>
      <vt:lpstr>Instrument Integration</vt:lpstr>
      <vt:lpstr>Diagnostic Monitors</vt:lpstr>
      <vt:lpstr>Diagnostic Monitors</vt:lpstr>
      <vt:lpstr>Work Package Specification</vt:lpstr>
      <vt:lpstr>Project Schedule - Submitted</vt:lpstr>
      <vt:lpstr>Project Schedule - Updated</vt:lpstr>
      <vt:lpstr>Freia TG2+ Summary</vt:lpstr>
      <vt:lpstr>TG2 + Freia Instrument  Full STFC delivery decision plan. </vt:lpstr>
      <vt:lpstr>Risk Register – updated</vt:lpstr>
      <vt:lpstr>Risk Register – updated</vt:lpstr>
      <vt:lpstr>Risk Register – updated</vt:lpstr>
      <vt:lpstr>Budget</vt:lpstr>
      <vt:lpstr>Scope setting outcome</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FREIA Toll-gate 2</dc:title>
  <dc:creator>Tom Arnold</dc:creator>
  <cp:lastModifiedBy>Tom Arnold</cp:lastModifiedBy>
  <cp:revision>90</cp:revision>
  <dcterms:created xsi:type="dcterms:W3CDTF">2018-01-11T11:20:07Z</dcterms:created>
  <dcterms:modified xsi:type="dcterms:W3CDTF">2018-01-31T10:44:02Z</dcterms:modified>
</cp:coreProperties>
</file>