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72" r:id="rId6"/>
    <p:sldId id="261" r:id="rId7"/>
    <p:sldId id="268" r:id="rId8"/>
    <p:sldId id="269" r:id="rId9"/>
    <p:sldId id="273" r:id="rId10"/>
    <p:sldId id="265" r:id="rId11"/>
    <p:sldId id="274" r:id="rId12"/>
    <p:sldId id="275" r:id="rId13"/>
    <p:sldId id="267" r:id="rId1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7" autoAdjust="0"/>
    <p:restoredTop sz="94676" autoAdjust="0"/>
  </p:normalViewPr>
  <p:slideViewPr>
    <p:cSldViewPr>
      <p:cViewPr>
        <p:scale>
          <a:sx n="103" d="100"/>
          <a:sy n="103" d="100"/>
        </p:scale>
        <p:origin x="-1368" y="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20/10/17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20/10/17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20/10/17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20/10/17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20/10/17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20/10/17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Controls </a:t>
            </a:r>
            <a:r>
              <a:rPr lang="en-GB" sz="4000" dirty="0" smtClean="0"/>
              <a:t>Infrastructure</a:t>
            </a:r>
            <a:br>
              <a:rPr lang="en-GB" sz="4000" dirty="0" smtClean="0"/>
            </a:br>
            <a:r>
              <a:rPr lang="en-GB" sz="4000" dirty="0"/>
              <a:t>Future ICS EPICS and FPGA support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Timo Korhonen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ICS Chief Engineer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20 October 2017</a:t>
            </a:fld>
            <a:endParaRPr lang="en-GB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Procurement </a:t>
            </a:r>
            <a:r>
              <a:rPr lang="en-GB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Several issues in procurement of MTCA.4 equipment</a:t>
            </a:r>
          </a:p>
          <a:p>
            <a:pPr lvl="1"/>
            <a:r>
              <a:rPr lang="en-US" dirty="0" smtClean="0"/>
              <a:t>Recurrent delays in delivery</a:t>
            </a:r>
            <a:endParaRPr lang="en-US" dirty="0" smtClean="0"/>
          </a:p>
          <a:p>
            <a:r>
              <a:rPr lang="en-US" dirty="0" smtClean="0"/>
              <a:t>3U </a:t>
            </a:r>
            <a:r>
              <a:rPr lang="en-US" dirty="0" smtClean="0"/>
              <a:t>Crate </a:t>
            </a:r>
            <a:r>
              <a:rPr lang="en-US" dirty="0" smtClean="0"/>
              <a:t>was expected </a:t>
            </a:r>
            <a:r>
              <a:rPr lang="en-US" dirty="0" smtClean="0"/>
              <a:t>in June (new backplane, “custom”)</a:t>
            </a:r>
          </a:p>
          <a:p>
            <a:pPr lvl="1"/>
            <a:r>
              <a:rPr lang="en-US" dirty="0" smtClean="0"/>
              <a:t>Delivered mid-October, bigger lot delayed even more </a:t>
            </a: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rate infrastructure is technically ready</a:t>
            </a:r>
          </a:p>
          <a:p>
            <a:pPr lvl="1"/>
            <a:r>
              <a:rPr lang="en-US" dirty="0" smtClean="0"/>
              <a:t>As far as specifications go</a:t>
            </a:r>
            <a:endParaRPr lang="en-US" dirty="0" smtClean="0"/>
          </a:p>
          <a:p>
            <a:r>
              <a:rPr lang="en-US" dirty="0" smtClean="0"/>
              <a:t>Timing </a:t>
            </a:r>
            <a:r>
              <a:rPr lang="en-US" dirty="0" smtClean="0"/>
              <a:t>system components procurement in progress</a:t>
            </a:r>
          </a:p>
          <a:p>
            <a:pPr lvl="1"/>
            <a:r>
              <a:rPr lang="en-US" dirty="0"/>
              <a:t>Framework agreement with Micro-Research Finland</a:t>
            </a:r>
          </a:p>
          <a:p>
            <a:pPr lvl="2"/>
            <a:r>
              <a:rPr lang="en-US" dirty="0"/>
              <a:t>We already have a small stock of MTCA.4 Event Receivers (20x)</a:t>
            </a:r>
          </a:p>
          <a:p>
            <a:pPr lvl="3"/>
            <a:r>
              <a:rPr lang="en-US" dirty="0"/>
              <a:t>but also a lot of users wanting </a:t>
            </a:r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46772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EPICS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ESS EPICS Environment</a:t>
            </a:r>
          </a:p>
          <a:p>
            <a:pPr lvl="1"/>
            <a:r>
              <a:rPr lang="en-US" dirty="0" smtClean="0"/>
              <a:t>Based on a concept that has been successfully used at PSI for &gt;10 years</a:t>
            </a:r>
          </a:p>
          <a:p>
            <a:pPr lvl="2"/>
            <a:r>
              <a:rPr lang="en-US" dirty="0" smtClean="0"/>
              <a:t>Pre-compiled drivers dynamically loaded at IOC start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nables better management of driver base</a:t>
            </a:r>
          </a:p>
          <a:p>
            <a:pPr lvl="1"/>
            <a:r>
              <a:rPr lang="en-US" dirty="0" smtClean="0"/>
              <a:t>ESS version has suffered from a few issues</a:t>
            </a:r>
          </a:p>
          <a:p>
            <a:pPr lvl="2"/>
            <a:r>
              <a:rPr lang="en-US" dirty="0" smtClean="0"/>
              <a:t>Dependency handling caused problems</a:t>
            </a:r>
          </a:p>
          <a:p>
            <a:pPr lvl="3"/>
            <a:r>
              <a:rPr lang="en-US" dirty="0" smtClean="0"/>
              <a:t>Over-ambitious in trying to automatize – got too complex</a:t>
            </a:r>
          </a:p>
          <a:p>
            <a:pPr lvl="2"/>
            <a:r>
              <a:rPr lang="en-US" dirty="0" smtClean="0"/>
              <a:t>Upstream modules (from EPICS community) do not always follow same versioning rules</a:t>
            </a:r>
          </a:p>
          <a:p>
            <a:pPr lvl="3"/>
            <a:r>
              <a:rPr lang="en-US" dirty="0" smtClean="0"/>
              <a:t>Sometimes API changes between minor versions</a:t>
            </a:r>
          </a:p>
          <a:p>
            <a:pPr lvl="2"/>
            <a:r>
              <a:rPr lang="en-US" dirty="0" smtClean="0"/>
              <a:t>Issues with version tagging and continuous integration</a:t>
            </a:r>
          </a:p>
          <a:p>
            <a:pPr lvl="3"/>
            <a:r>
              <a:rPr lang="en-US" dirty="0" smtClean="0"/>
              <a:t>Triggered un-intended updates</a:t>
            </a:r>
          </a:p>
          <a:p>
            <a:pPr lvl="1"/>
            <a:r>
              <a:rPr lang="en-US" dirty="0" smtClean="0"/>
              <a:t>Project was orphaned for a while (personnel changes)</a:t>
            </a:r>
          </a:p>
          <a:p>
            <a:pPr lvl="2"/>
            <a:r>
              <a:rPr lang="en-US" dirty="0" smtClean="0"/>
              <a:t>Effort has now been put in support – still new though</a:t>
            </a:r>
          </a:p>
          <a:p>
            <a:pPr lvl="2"/>
            <a:r>
              <a:rPr lang="en-US" dirty="0" smtClean="0"/>
              <a:t>Problem causes have been understood and fixes found – WIP</a:t>
            </a:r>
          </a:p>
          <a:p>
            <a:r>
              <a:rPr lang="en-US" dirty="0" smtClean="0"/>
              <a:t>Even with the above issues, this got us successfully through the PS&amp;LEBT commissioning in Catania</a:t>
            </a:r>
          </a:p>
          <a:p>
            <a:pPr lvl="1"/>
            <a:r>
              <a:rPr lang="en-US" dirty="0" smtClean="0"/>
              <a:t>With remote development and some support visits</a:t>
            </a:r>
          </a:p>
          <a:p>
            <a:pPr marL="1828800" lvl="4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72954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resources for Oslo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Delivery of standard MTCA platform planned </a:t>
            </a:r>
          </a:p>
          <a:p>
            <a:pPr lvl="1"/>
            <a:r>
              <a:rPr lang="en-US" dirty="0" smtClean="0"/>
              <a:t>MTCA Crate </a:t>
            </a:r>
          </a:p>
          <a:p>
            <a:pPr lvl="2"/>
            <a:r>
              <a:rPr lang="en-US" dirty="0" smtClean="0"/>
              <a:t>3U version (loud!)</a:t>
            </a:r>
          </a:p>
          <a:p>
            <a:pPr lvl="1"/>
            <a:r>
              <a:rPr lang="en-US" dirty="0" smtClean="0"/>
              <a:t>IFC_1410 board, from the first production lot</a:t>
            </a:r>
          </a:p>
          <a:p>
            <a:pPr lvl="2"/>
            <a:r>
              <a:rPr lang="en-US" dirty="0" smtClean="0"/>
              <a:t>With generic firm- and  software package</a:t>
            </a:r>
          </a:p>
          <a:p>
            <a:pPr lvl="2"/>
            <a:r>
              <a:rPr lang="en-US" dirty="0" err="1" smtClean="0"/>
              <a:t>CameraLink</a:t>
            </a:r>
            <a:r>
              <a:rPr lang="en-US" dirty="0" smtClean="0"/>
              <a:t> FMC support firmware needs to be done</a:t>
            </a:r>
          </a:p>
          <a:p>
            <a:pPr lvl="3"/>
            <a:r>
              <a:rPr lang="en-US" dirty="0" smtClean="0"/>
              <a:t>Has not been in the plan, or nobody told me</a:t>
            </a:r>
          </a:p>
          <a:p>
            <a:pPr lvl="1"/>
            <a:r>
              <a:rPr lang="en-US" dirty="0" smtClean="0"/>
              <a:t>EPICS support</a:t>
            </a:r>
          </a:p>
          <a:p>
            <a:pPr lvl="2"/>
            <a:r>
              <a:rPr lang="en-US" dirty="0" smtClean="0"/>
              <a:t>Final software structure (API), few minor updates may still come</a:t>
            </a:r>
          </a:p>
          <a:p>
            <a:pPr lvl="1"/>
            <a:r>
              <a:rPr lang="en-US" dirty="0" smtClean="0"/>
              <a:t>Firmware library (TOSCA) introductory training </a:t>
            </a:r>
          </a:p>
          <a:p>
            <a:pPr lvl="2"/>
            <a:r>
              <a:rPr lang="en-US" dirty="0" smtClean="0"/>
              <a:t>Organized as/if needed</a:t>
            </a:r>
          </a:p>
          <a:p>
            <a:r>
              <a:rPr lang="en-US" dirty="0" smtClean="0"/>
              <a:t>As of now, no ICS manpower allocated specifically for this project</a:t>
            </a:r>
          </a:p>
          <a:p>
            <a:pPr lvl="1"/>
            <a:r>
              <a:rPr lang="en-US" dirty="0" smtClean="0"/>
              <a:t>support of generic tools is available, “best effort”</a:t>
            </a:r>
          </a:p>
          <a:p>
            <a:pPr lvl="1"/>
            <a:r>
              <a:rPr lang="en-US" dirty="0" smtClean="0"/>
              <a:t>Is there need for more? </a:t>
            </a:r>
          </a:p>
          <a:p>
            <a:pPr lvl="1"/>
            <a:r>
              <a:rPr lang="en-US" dirty="0" smtClean="0"/>
              <a:t>I have to point out this: ICS is not mentioned in the </a:t>
            </a:r>
            <a:r>
              <a:rPr lang="en-US" dirty="0"/>
              <a:t>T</a:t>
            </a:r>
            <a:r>
              <a:rPr lang="en-US" dirty="0" smtClean="0"/>
              <a:t>echnical Annex (ESS-0044049). Maybe this is the reason this has been below my (and other person’s radar)?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31280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MTCA base infrastructure defined</a:t>
            </a:r>
          </a:p>
          <a:p>
            <a:pPr lvl="1"/>
            <a:r>
              <a:rPr lang="en-US" dirty="0" smtClean="0"/>
              <a:t>Working on procurement</a:t>
            </a:r>
            <a:endParaRPr lang="en-US" dirty="0" smtClean="0"/>
          </a:p>
          <a:p>
            <a:pPr lvl="1"/>
            <a:r>
              <a:rPr lang="en-US" dirty="0" smtClean="0"/>
              <a:t>Timing system </a:t>
            </a:r>
            <a:r>
              <a:rPr lang="en-US" dirty="0" smtClean="0"/>
              <a:t>component procurement </a:t>
            </a:r>
            <a:r>
              <a:rPr lang="en-US" dirty="0" smtClean="0"/>
              <a:t>in preparation</a:t>
            </a:r>
          </a:p>
          <a:p>
            <a:r>
              <a:rPr lang="en-US" dirty="0" smtClean="0"/>
              <a:t>Digital p</a:t>
            </a:r>
            <a:r>
              <a:rPr lang="en-US" dirty="0" smtClean="0"/>
              <a:t>latforms </a:t>
            </a:r>
            <a:r>
              <a:rPr lang="en-US" dirty="0" err="1" smtClean="0"/>
              <a:t>maturizing</a:t>
            </a:r>
            <a:endParaRPr lang="en-US" dirty="0" smtClean="0"/>
          </a:p>
          <a:p>
            <a:pPr lvl="1"/>
            <a:r>
              <a:rPr lang="en-US" dirty="0" smtClean="0"/>
              <a:t>Development speeded </a:t>
            </a:r>
            <a:r>
              <a:rPr lang="en-US" dirty="0" smtClean="0"/>
              <a:t>up after a slow </a:t>
            </a:r>
            <a:r>
              <a:rPr lang="en-US" dirty="0" smtClean="0"/>
              <a:t>start</a:t>
            </a:r>
          </a:p>
          <a:p>
            <a:pPr lvl="1"/>
            <a:r>
              <a:rPr lang="en-US" dirty="0" smtClean="0"/>
              <a:t>Procurements started</a:t>
            </a:r>
            <a:endParaRPr lang="en-US" dirty="0" smtClean="0"/>
          </a:p>
          <a:p>
            <a:r>
              <a:rPr lang="en-US" dirty="0" smtClean="0"/>
              <a:t>EPICS support baseline </a:t>
            </a:r>
            <a:endParaRPr lang="en-US" dirty="0" smtClean="0"/>
          </a:p>
          <a:p>
            <a:pPr lvl="1"/>
            <a:r>
              <a:rPr lang="en-US" dirty="0" smtClean="0"/>
              <a:t>EPICS (7), </a:t>
            </a:r>
            <a:r>
              <a:rPr lang="en-US" dirty="0" err="1" smtClean="0"/>
              <a:t>AreaDetector</a:t>
            </a:r>
            <a:r>
              <a:rPr lang="en-US" dirty="0" smtClean="0"/>
              <a:t>, EEE + development (VM)</a:t>
            </a:r>
          </a:p>
          <a:p>
            <a:pPr lvl="1"/>
            <a:r>
              <a:rPr lang="en-US" dirty="0" smtClean="0"/>
              <a:t>CS-Studio, Archiver Appliance, etc. services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9335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Control system infrastructure components</a:t>
            </a:r>
          </a:p>
          <a:p>
            <a:r>
              <a:rPr lang="en-GB" dirty="0" smtClean="0"/>
              <a:t>MTCA base infrastructure</a:t>
            </a:r>
          </a:p>
          <a:p>
            <a:pPr lvl="1"/>
            <a:r>
              <a:rPr lang="en-GB" dirty="0" smtClean="0"/>
              <a:t>Timing </a:t>
            </a:r>
            <a:r>
              <a:rPr lang="en-GB" dirty="0" smtClean="0"/>
              <a:t>system </a:t>
            </a:r>
            <a:endParaRPr lang="en-GB" dirty="0" smtClean="0"/>
          </a:p>
          <a:p>
            <a:pPr lvl="1"/>
            <a:r>
              <a:rPr lang="en-GB" dirty="0" smtClean="0"/>
              <a:t>Digital platforms, status and support</a:t>
            </a:r>
          </a:p>
          <a:p>
            <a:r>
              <a:rPr lang="en-GB" dirty="0" smtClean="0"/>
              <a:t>Procurement </a:t>
            </a:r>
            <a:r>
              <a:rPr lang="en-GB" dirty="0" smtClean="0"/>
              <a:t>status and issues</a:t>
            </a:r>
          </a:p>
          <a:p>
            <a:r>
              <a:rPr lang="en-GB" dirty="0" smtClean="0"/>
              <a:t>Support from ICS</a:t>
            </a:r>
            <a:endParaRPr lang="en-GB" dirty="0" smtClean="0"/>
          </a:p>
          <a:p>
            <a:r>
              <a:rPr lang="en-GB" dirty="0" smtClean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Control system infrastructure </a:t>
            </a:r>
            <a:r>
              <a:rPr lang="en-GB" dirty="0" smtClean="0"/>
              <a:t>components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MTCA.4 </a:t>
            </a:r>
          </a:p>
          <a:p>
            <a:pPr lvl="1"/>
            <a:r>
              <a:rPr lang="en-GB" dirty="0" smtClean="0"/>
              <a:t>Crates, MCH, Cooling Units, </a:t>
            </a:r>
            <a:r>
              <a:rPr lang="en-GB" dirty="0" smtClean="0"/>
              <a:t>PSU</a:t>
            </a:r>
            <a:endParaRPr lang="is-IS" dirty="0" smtClean="0"/>
          </a:p>
          <a:p>
            <a:r>
              <a:rPr lang="is-IS" dirty="0" smtClean="0"/>
              <a:t>I/O and processing</a:t>
            </a:r>
          </a:p>
          <a:p>
            <a:pPr lvl="1"/>
            <a:r>
              <a:rPr lang="en-US" dirty="0" smtClean="0"/>
              <a:t>D</a:t>
            </a:r>
            <a:r>
              <a:rPr lang="is-IS" dirty="0" smtClean="0"/>
              <a:t>igital </a:t>
            </a:r>
            <a:r>
              <a:rPr lang="is-IS" dirty="0" smtClean="0"/>
              <a:t>platforms</a:t>
            </a:r>
            <a:endParaRPr lang="is-IS" dirty="0" smtClean="0"/>
          </a:p>
          <a:p>
            <a:r>
              <a:rPr lang="is-IS" dirty="0" smtClean="0"/>
              <a:t>Timing System</a:t>
            </a:r>
          </a:p>
          <a:p>
            <a:pPr lvl="1"/>
            <a:r>
              <a:rPr lang="is-IS" dirty="0" smtClean="0"/>
              <a:t>EVG, EVR, Distribution </a:t>
            </a:r>
            <a:r>
              <a:rPr lang="is-IS" dirty="0" smtClean="0"/>
              <a:t>System</a:t>
            </a:r>
          </a:p>
          <a:p>
            <a:r>
              <a:rPr lang="is-IS" dirty="0" smtClean="0"/>
              <a:t>Motion control</a:t>
            </a:r>
          </a:p>
          <a:p>
            <a:pPr lvl="1"/>
            <a:r>
              <a:rPr lang="is-IS" dirty="0" smtClean="0"/>
              <a:t>EtherCAT/Beckhoff</a:t>
            </a:r>
          </a:p>
          <a:p>
            <a:pPr lvl="1"/>
            <a:r>
              <a:rPr lang="en-US" dirty="0" smtClean="0"/>
              <a:t>EtherCAT master in (MTCA) EPICS IOC, no extra (</a:t>
            </a:r>
            <a:r>
              <a:rPr lang="en-US" dirty="0" err="1" smtClean="0"/>
              <a:t>Beckhoff</a:t>
            </a:r>
            <a:r>
              <a:rPr lang="en-US" dirty="0" smtClean="0"/>
              <a:t>) PLC required for simple (no complicated coordination) axes. </a:t>
            </a:r>
            <a:endParaRPr lang="is-I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MTCA base </a:t>
            </a:r>
            <a:r>
              <a:rPr lang="en-GB" dirty="0" smtClean="0"/>
              <a:t>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MTCA.4 c</a:t>
            </a:r>
            <a:r>
              <a:rPr lang="en-US" dirty="0" smtClean="0"/>
              <a:t>rates </a:t>
            </a:r>
            <a:r>
              <a:rPr lang="en-US" dirty="0" smtClean="0"/>
              <a:t>in two variants</a:t>
            </a:r>
          </a:p>
          <a:p>
            <a:pPr lvl="1"/>
            <a:r>
              <a:rPr lang="en-US" dirty="0" smtClean="0"/>
              <a:t>6</a:t>
            </a:r>
            <a:r>
              <a:rPr lang="en-US" dirty="0" smtClean="0"/>
              <a:t>-slot, 3U crate</a:t>
            </a:r>
          </a:p>
          <a:p>
            <a:pPr lvl="2"/>
            <a:r>
              <a:rPr lang="en-US" dirty="0" smtClean="0"/>
              <a:t>For smaller, more distributed systems (saves rack space) </a:t>
            </a:r>
          </a:p>
          <a:p>
            <a:pPr lvl="2"/>
            <a:r>
              <a:rPr lang="en-US" dirty="0" smtClean="0"/>
              <a:t>Cooling </a:t>
            </a:r>
            <a:r>
              <a:rPr lang="en-US" dirty="0" smtClean="0"/>
              <a:t>and airflow issues with </a:t>
            </a:r>
            <a:r>
              <a:rPr lang="en-US" dirty="0" smtClean="0"/>
              <a:t>first prototype</a:t>
            </a:r>
            <a:endParaRPr lang="en-US" dirty="0" smtClean="0"/>
          </a:p>
          <a:p>
            <a:pPr lvl="3"/>
            <a:r>
              <a:rPr lang="en-US" dirty="0" smtClean="0"/>
              <a:t>Front-to-rear cooling is challenging due to small air inlet area</a:t>
            </a:r>
          </a:p>
          <a:p>
            <a:pPr lvl="3"/>
            <a:r>
              <a:rPr lang="en-US" dirty="0" smtClean="0"/>
              <a:t>Added </a:t>
            </a:r>
            <a:r>
              <a:rPr lang="en-US" dirty="0" smtClean="0"/>
              <a:t>one fan to improve </a:t>
            </a:r>
            <a:r>
              <a:rPr lang="en-US" dirty="0" smtClean="0"/>
              <a:t>airflow (loud!)</a:t>
            </a:r>
            <a:endParaRPr lang="en-US" dirty="0" smtClean="0"/>
          </a:p>
          <a:p>
            <a:pPr lvl="1"/>
            <a:r>
              <a:rPr lang="en-US" dirty="0" smtClean="0"/>
              <a:t>12-slot, 9U crate</a:t>
            </a:r>
          </a:p>
          <a:p>
            <a:pPr lvl="2"/>
            <a:r>
              <a:rPr lang="en-US" dirty="0" smtClean="0"/>
              <a:t>For systems that can utilize many slots</a:t>
            </a:r>
          </a:p>
          <a:p>
            <a:pPr lvl="2"/>
            <a:r>
              <a:rPr lang="en-US" dirty="0" smtClean="0"/>
              <a:t>Has been in use, stable configuration</a:t>
            </a:r>
          </a:p>
          <a:p>
            <a:pPr lvl="1"/>
            <a:r>
              <a:rPr lang="en-US" dirty="0" smtClean="0"/>
              <a:t>MCH </a:t>
            </a:r>
            <a:r>
              <a:rPr lang="en-US" dirty="0" smtClean="0"/>
              <a:t>(Micro Channel Hub) </a:t>
            </a:r>
            <a:r>
              <a:rPr lang="en-US" dirty="0" smtClean="0"/>
              <a:t>from</a:t>
            </a:r>
            <a:r>
              <a:rPr lang="en-US" dirty="0" smtClean="0"/>
              <a:t> </a:t>
            </a:r>
            <a:r>
              <a:rPr lang="en-US" dirty="0" smtClean="0"/>
              <a:t>N.A.T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Specification-wise ready for series procurement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28367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MTCA Crate variants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6352" b="-5878"/>
          <a:stretch/>
        </p:blipFill>
        <p:spPr>
          <a:xfrm>
            <a:off x="179512" y="1988840"/>
            <a:ext cx="4320480" cy="144087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700808"/>
            <a:ext cx="4007958" cy="3096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3933056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3U, 6-slot crate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4 slots with place for rear transition module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CPU, EVR in remaining slots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4797152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U, 12-slot crate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12 slots with place for rear transition module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 MCH slots (redundancy)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4 PSU slots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995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Timing </a:t>
            </a:r>
            <a:r>
              <a:rPr lang="en-GB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MRF Event </a:t>
            </a:r>
            <a:r>
              <a:rPr lang="en-US" dirty="0" smtClean="0"/>
              <a:t>System</a:t>
            </a:r>
            <a:endParaRPr lang="en-US" dirty="0" smtClean="0"/>
          </a:p>
          <a:p>
            <a:pPr lvl="1"/>
            <a:r>
              <a:rPr lang="en-US" dirty="0" smtClean="0"/>
              <a:t>Tree-topology trigger and data distribution</a:t>
            </a:r>
            <a:endParaRPr lang="en-US" dirty="0" smtClean="0"/>
          </a:p>
          <a:p>
            <a:pPr lvl="2"/>
            <a:r>
              <a:rPr lang="en-US" dirty="0" smtClean="0"/>
              <a:t>Master node, synchronized to RF (88 MHz)</a:t>
            </a:r>
          </a:p>
          <a:p>
            <a:pPr lvl="2"/>
            <a:r>
              <a:rPr lang="en-US" dirty="0" smtClean="0"/>
              <a:t>Arbitrary number of receivers</a:t>
            </a:r>
            <a:endParaRPr lang="en-US" dirty="0" smtClean="0"/>
          </a:p>
          <a:p>
            <a:pPr lvl="1"/>
            <a:r>
              <a:rPr lang="en-US" dirty="0" smtClean="0"/>
              <a:t>MTCA.4 </a:t>
            </a:r>
            <a:r>
              <a:rPr lang="en-US" dirty="0" smtClean="0"/>
              <a:t>receiver</a:t>
            </a:r>
            <a:r>
              <a:rPr lang="en-US" dirty="0" smtClean="0"/>
              <a:t> </a:t>
            </a:r>
            <a:r>
              <a:rPr lang="en-US" dirty="0" smtClean="0"/>
              <a:t>with backplane trigger and clock support</a:t>
            </a:r>
          </a:p>
          <a:p>
            <a:pPr lvl="2"/>
            <a:r>
              <a:rPr lang="en-US" dirty="0" smtClean="0"/>
              <a:t>S</a:t>
            </a:r>
            <a:r>
              <a:rPr lang="en-US" dirty="0" smtClean="0"/>
              <a:t>upports also backplane triggers and clocks. Also standalone </a:t>
            </a:r>
            <a:r>
              <a:rPr lang="en-US" dirty="0"/>
              <a:t>operation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4149080"/>
            <a:ext cx="1944216" cy="1563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5517232"/>
            <a:ext cx="1381775" cy="10801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932040" y="1556792"/>
            <a:ext cx="4032448" cy="2333344"/>
            <a:chOff x="1043608" y="1556792"/>
            <a:chExt cx="5778021" cy="3343406"/>
          </a:xfrm>
        </p:grpSpPr>
        <p:sp>
          <p:nvSpPr>
            <p:cNvPr id="8" name="Rectangle 7"/>
            <p:cNvSpPr/>
            <p:nvPr/>
          </p:nvSpPr>
          <p:spPr>
            <a:xfrm>
              <a:off x="3563888" y="1684668"/>
              <a:ext cx="1656184" cy="44694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Master Event Generator</a:t>
              </a:r>
              <a:endParaRPr lang="en-US" sz="1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43608" y="1628800"/>
              <a:ext cx="1206755" cy="5586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RF Master Oscillator</a:t>
              </a:r>
              <a:endParaRPr lang="en-US" sz="1000" dirty="0"/>
            </a:p>
          </p:txBody>
        </p:sp>
        <p:sp>
          <p:nvSpPr>
            <p:cNvPr id="10" name="Trapezoid 9"/>
            <p:cNvSpPr/>
            <p:nvPr/>
          </p:nvSpPr>
          <p:spPr>
            <a:xfrm>
              <a:off x="3859369" y="2410956"/>
              <a:ext cx="1072671" cy="335210"/>
            </a:xfrm>
            <a:prstGeom prst="trapezoid">
              <a:avLst>
                <a:gd name="adj" fmla="val 72178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/>
                <a:t>fanout</a:t>
              </a:r>
              <a:endParaRPr lang="en-US" sz="1000" dirty="0"/>
            </a:p>
          </p:txBody>
        </p:sp>
        <p:cxnSp>
          <p:nvCxnSpPr>
            <p:cNvPr id="11" name="Elbow Connector 10"/>
            <p:cNvCxnSpPr>
              <a:stCxn id="10" idx="0"/>
              <a:endCxn id="8" idx="2"/>
            </p:cNvCxnSpPr>
            <p:nvPr/>
          </p:nvCxnSpPr>
          <p:spPr>
            <a:xfrm rot="16200000" flipV="1">
              <a:off x="4254172" y="2269422"/>
              <a:ext cx="279342" cy="3725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1982195" y="3253946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Event</a:t>
              </a:r>
            </a:p>
            <a:p>
              <a:pPr algn="ctr"/>
              <a:r>
                <a:rPr lang="en-US" sz="800" dirty="0" smtClean="0"/>
                <a:t>receiver</a:t>
              </a:r>
              <a:endParaRPr lang="en-US" sz="800" dirty="0"/>
            </a:p>
          </p:txBody>
        </p:sp>
        <p:cxnSp>
          <p:nvCxnSpPr>
            <p:cNvPr id="13" name="Elbow Connector 12"/>
            <p:cNvCxnSpPr>
              <a:stCxn id="12" idx="0"/>
              <a:endCxn id="10" idx="2"/>
            </p:cNvCxnSpPr>
            <p:nvPr/>
          </p:nvCxnSpPr>
          <p:spPr>
            <a:xfrm rot="5400000" flipH="1" flipV="1">
              <a:off x="3119425" y="1977667"/>
              <a:ext cx="507780" cy="2044779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>
              <a:stCxn id="25" idx="0"/>
              <a:endCxn id="10" idx="2"/>
            </p:cNvCxnSpPr>
            <p:nvPr/>
          </p:nvCxnSpPr>
          <p:spPr>
            <a:xfrm rot="5400000" flipH="1" flipV="1">
              <a:off x="3550232" y="2408473"/>
              <a:ext cx="507780" cy="1183166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24" idx="0"/>
              <a:endCxn id="10" idx="2"/>
            </p:cNvCxnSpPr>
            <p:nvPr/>
          </p:nvCxnSpPr>
          <p:spPr>
            <a:xfrm rot="5400000" flipH="1" flipV="1">
              <a:off x="4113881" y="3027990"/>
              <a:ext cx="563648" cy="12700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26" idx="0"/>
              <a:endCxn id="10" idx="2"/>
            </p:cNvCxnSpPr>
            <p:nvPr/>
          </p:nvCxnSpPr>
          <p:spPr>
            <a:xfrm rot="16200000" flipV="1">
              <a:off x="4693670" y="2448201"/>
              <a:ext cx="507780" cy="1103709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27" idx="0"/>
              <a:endCxn id="10" idx="2"/>
            </p:cNvCxnSpPr>
            <p:nvPr/>
          </p:nvCxnSpPr>
          <p:spPr>
            <a:xfrm rot="16200000" flipV="1">
              <a:off x="5170412" y="1971459"/>
              <a:ext cx="507780" cy="2057194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/>
            <p:nvPr/>
          </p:nvCxnSpPr>
          <p:spPr>
            <a:xfrm rot="5400000" flipH="1" flipV="1">
              <a:off x="3026932" y="3109309"/>
              <a:ext cx="893892" cy="1843653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/>
            <p:nvPr/>
          </p:nvCxnSpPr>
          <p:spPr>
            <a:xfrm rot="5400000" flipH="1" flipV="1">
              <a:off x="3529746" y="3612124"/>
              <a:ext cx="893892" cy="838024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/>
            <p:nvPr/>
          </p:nvCxnSpPr>
          <p:spPr>
            <a:xfrm rot="16200000" flipV="1">
              <a:off x="4032561" y="3947333"/>
              <a:ext cx="893892" cy="167605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/>
            <p:nvPr/>
          </p:nvCxnSpPr>
          <p:spPr>
            <a:xfrm rot="16200000" flipV="1">
              <a:off x="4501854" y="3478040"/>
              <a:ext cx="893892" cy="1106192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9" idx="3"/>
              <a:endCxn id="8" idx="1"/>
            </p:cNvCxnSpPr>
            <p:nvPr/>
          </p:nvCxnSpPr>
          <p:spPr>
            <a:xfrm flipV="1">
              <a:off x="2250363" y="1908141"/>
              <a:ext cx="1313525" cy="1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518530" y="1556792"/>
              <a:ext cx="962866" cy="396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88 MHz</a:t>
              </a:r>
              <a:endParaRPr lang="en-US" sz="1200" dirty="0"/>
            </a:p>
          </p:txBody>
        </p:sp>
        <p:sp>
          <p:nvSpPr>
            <p:cNvPr id="24" name="Trapezoid 23"/>
            <p:cNvSpPr/>
            <p:nvPr/>
          </p:nvSpPr>
          <p:spPr>
            <a:xfrm>
              <a:off x="3859369" y="3309814"/>
              <a:ext cx="1072671" cy="335210"/>
            </a:xfrm>
            <a:prstGeom prst="trapezoid">
              <a:avLst>
                <a:gd name="adj" fmla="val 72178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/>
                <a:t>fanout</a:t>
              </a:r>
              <a:endParaRPr lang="en-US" sz="10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843808" y="3253946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Event</a:t>
              </a:r>
            </a:p>
            <a:p>
              <a:pPr algn="ctr"/>
              <a:r>
                <a:rPr lang="en-US" sz="800" dirty="0" smtClean="0"/>
                <a:t>receiver</a:t>
              </a:r>
              <a:endParaRPr lang="en-US" sz="8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30683" y="3253946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Event</a:t>
              </a:r>
            </a:p>
            <a:p>
              <a:pPr algn="ctr"/>
              <a:r>
                <a:rPr lang="en-US" sz="800" dirty="0" smtClean="0"/>
                <a:t>receiver</a:t>
              </a:r>
              <a:endParaRPr lang="en-US" sz="8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84168" y="3253946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Event</a:t>
              </a:r>
            </a:p>
            <a:p>
              <a:pPr algn="ctr"/>
              <a:r>
                <a:rPr lang="en-US" sz="800" dirty="0" smtClean="0"/>
                <a:t>receiver</a:t>
              </a:r>
              <a:endParaRPr lang="en-US" sz="8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4509120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Event</a:t>
              </a:r>
            </a:p>
            <a:p>
              <a:pPr algn="ctr"/>
              <a:r>
                <a:rPr lang="en-US" sz="800" dirty="0" smtClean="0"/>
                <a:t>receiver</a:t>
              </a:r>
              <a:endParaRPr lang="en-US" sz="8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131840" y="4509120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Event</a:t>
              </a:r>
            </a:p>
            <a:p>
              <a:pPr algn="ctr"/>
              <a:r>
                <a:rPr lang="en-US" sz="800" dirty="0" smtClean="0"/>
                <a:t>receiver</a:t>
              </a:r>
              <a:endParaRPr lang="en-US" sz="8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139952" y="4509120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Event</a:t>
              </a:r>
            </a:p>
            <a:p>
              <a:pPr algn="ctr"/>
              <a:r>
                <a:rPr lang="en-US" sz="800" dirty="0" smtClean="0"/>
                <a:t>receiver</a:t>
              </a:r>
              <a:endParaRPr lang="en-US" sz="8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48064" y="4509120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Event</a:t>
              </a:r>
            </a:p>
            <a:p>
              <a:pPr algn="ctr"/>
              <a:r>
                <a:rPr lang="en-US" sz="800" dirty="0" smtClean="0"/>
                <a:t>receiver</a:t>
              </a:r>
              <a:endParaRPr 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18274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IFC_1410 AMC: FMC carrier with CPU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999" r="-999"/>
          <a:stretch>
            <a:fillRect/>
          </a:stretch>
        </p:blipFill>
        <p:spPr>
          <a:xfrm>
            <a:off x="4716017" y="1628801"/>
            <a:ext cx="3862594" cy="410445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sp>
        <p:nvSpPr>
          <p:cNvPr id="7" name="TextBox 6"/>
          <p:cNvSpPr txBox="1"/>
          <p:nvPr/>
        </p:nvSpPr>
        <p:spPr>
          <a:xfrm>
            <a:off x="179512" y="1700808"/>
            <a:ext cx="43924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Two High-Pin Count FMC slots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80xLVDS, GTHx4 (x2 with KU060)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Kintex</a:t>
            </a:r>
            <a:r>
              <a:rPr lang="en-US" dirty="0" smtClean="0"/>
              <a:t> </a:t>
            </a:r>
            <a:r>
              <a:rPr lang="en-US" dirty="0" err="1" smtClean="0"/>
              <a:t>UltraScale</a:t>
            </a:r>
            <a:r>
              <a:rPr lang="en-US" dirty="0" smtClean="0"/>
              <a:t> FPGA (KU040 or KU060)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1 </a:t>
            </a:r>
            <a:r>
              <a:rPr lang="en-US" dirty="0" err="1" smtClean="0"/>
              <a:t>GByte</a:t>
            </a:r>
            <a:r>
              <a:rPr lang="en-US" dirty="0" smtClean="0"/>
              <a:t> of SDRAM directly attached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2 banks – for dual buffering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4-lane </a:t>
            </a:r>
            <a:r>
              <a:rPr lang="en-US" dirty="0" err="1" smtClean="0"/>
              <a:t>PCIe</a:t>
            </a:r>
            <a:r>
              <a:rPr lang="en-US" dirty="0" smtClean="0"/>
              <a:t> Gen3 to MTCA backplane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Freescale</a:t>
            </a:r>
            <a:r>
              <a:rPr lang="en-US" dirty="0" smtClean="0"/>
              <a:t> </a:t>
            </a:r>
            <a:r>
              <a:rPr lang="en-US" dirty="0" err="1" smtClean="0"/>
              <a:t>QoriQ</a:t>
            </a:r>
            <a:r>
              <a:rPr lang="en-US" dirty="0" smtClean="0"/>
              <a:t> T2081 CPU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4 cores </a:t>
            </a:r>
            <a:r>
              <a:rPr lang="en-US" dirty="0" err="1" smtClean="0"/>
              <a:t>hyperthreaded</a:t>
            </a:r>
            <a:r>
              <a:rPr lang="en-US" dirty="0" smtClean="0"/>
              <a:t> (8 virtual)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E6500 core with dual-precision FPU and </a:t>
            </a:r>
            <a:r>
              <a:rPr lang="en-US" dirty="0" err="1" smtClean="0"/>
              <a:t>Altivec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TOSCA-III Firmware library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Full source code available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PCI Express switch (non-transparent)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Supports all features of the card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352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platforms, status and </a:t>
            </a:r>
            <a:r>
              <a:rPr lang="en-GB" dirty="0" smtClean="0"/>
              <a:t>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IFC_1410 (and IFC_1420)</a:t>
            </a:r>
          </a:p>
          <a:p>
            <a:pPr lvl="1"/>
            <a:r>
              <a:rPr lang="en-US" dirty="0" smtClean="0"/>
              <a:t>In-kind contribution from PSI (boards + firmware + software)</a:t>
            </a:r>
          </a:p>
          <a:p>
            <a:pPr lvl="2"/>
            <a:r>
              <a:rPr lang="en-US" dirty="0" smtClean="0"/>
              <a:t>Generic packages of firmware, drivers, EPICS support</a:t>
            </a:r>
            <a:endParaRPr lang="en-US" dirty="0" smtClean="0"/>
          </a:p>
          <a:p>
            <a:pPr lvl="1"/>
            <a:r>
              <a:rPr lang="en-US" dirty="0" smtClean="0"/>
              <a:t>Project had d</a:t>
            </a:r>
            <a:r>
              <a:rPr lang="en-US" dirty="0" smtClean="0"/>
              <a:t>elays </a:t>
            </a:r>
            <a:r>
              <a:rPr lang="en-US" dirty="0" smtClean="0"/>
              <a:t>due to slow start of in-kind</a:t>
            </a:r>
          </a:p>
          <a:p>
            <a:pPr lvl="2"/>
            <a:r>
              <a:rPr lang="en-US" dirty="0" smtClean="0"/>
              <a:t>Also </a:t>
            </a:r>
            <a:r>
              <a:rPr lang="en-US" dirty="0" smtClean="0"/>
              <a:t>ramp-up of internal resources</a:t>
            </a:r>
          </a:p>
          <a:p>
            <a:pPr lvl="1"/>
            <a:r>
              <a:rPr lang="en-US" dirty="0" smtClean="0"/>
              <a:t>Development done with ICS cash injections</a:t>
            </a:r>
            <a:endParaRPr lang="en-US" dirty="0" smtClean="0"/>
          </a:p>
          <a:p>
            <a:pPr lvl="2"/>
            <a:r>
              <a:rPr lang="en-US" dirty="0" smtClean="0"/>
              <a:t>Not optimal but hardware is now in good shape</a:t>
            </a:r>
          </a:p>
          <a:p>
            <a:pPr lvl="2"/>
            <a:r>
              <a:rPr lang="en-US" dirty="0" smtClean="0"/>
              <a:t>Tried to shuffle with a 10-unit initial batch between developers and users</a:t>
            </a:r>
          </a:p>
          <a:p>
            <a:pPr lvl="2"/>
            <a:r>
              <a:rPr lang="en-US" dirty="0" smtClean="0"/>
              <a:t>PSI support was limited </a:t>
            </a:r>
            <a:r>
              <a:rPr lang="en-US" dirty="0" smtClean="0"/>
              <a:t>until full approval</a:t>
            </a:r>
            <a:endParaRPr lang="en-US" dirty="0" smtClean="0"/>
          </a:p>
          <a:p>
            <a:pPr lvl="1"/>
            <a:r>
              <a:rPr lang="en-US" dirty="0" smtClean="0"/>
              <a:t>But now: s</a:t>
            </a:r>
            <a:r>
              <a:rPr lang="en-US" dirty="0" smtClean="0"/>
              <a:t>trong </a:t>
            </a:r>
            <a:r>
              <a:rPr lang="en-US" dirty="0" smtClean="0"/>
              <a:t>support from </a:t>
            </a:r>
            <a:r>
              <a:rPr lang="en-US" dirty="0" smtClean="0"/>
              <a:t>PSI</a:t>
            </a:r>
            <a:endParaRPr lang="en-US" dirty="0" smtClean="0"/>
          </a:p>
          <a:p>
            <a:pPr lvl="2"/>
            <a:r>
              <a:rPr lang="en-US" dirty="0" smtClean="0"/>
              <a:t>1 FPGA engineer, 1 SW engineer full </a:t>
            </a:r>
            <a:r>
              <a:rPr lang="en-US" dirty="0" smtClean="0"/>
              <a:t>time</a:t>
            </a:r>
            <a:endParaRPr lang="en-US" dirty="0" smtClean="0"/>
          </a:p>
          <a:p>
            <a:pPr lvl="2"/>
            <a:r>
              <a:rPr lang="en-US" dirty="0" smtClean="0"/>
              <a:t>Part-time support of 7 more people (controls, LLRF, instrumentation)</a:t>
            </a:r>
          </a:p>
          <a:p>
            <a:pPr lvl="2"/>
            <a:r>
              <a:rPr lang="en-US" dirty="0" smtClean="0"/>
              <a:t>Use of PSI resources for </a:t>
            </a:r>
            <a:r>
              <a:rPr lang="en-US" dirty="0" smtClean="0"/>
              <a:t>ADC</a:t>
            </a:r>
            <a:r>
              <a:rPr lang="en-US" dirty="0" smtClean="0"/>
              <a:t> performance characterization, etc.</a:t>
            </a:r>
          </a:p>
          <a:p>
            <a:pPr lvl="2"/>
            <a:r>
              <a:rPr lang="en-US" dirty="0" smtClean="0"/>
              <a:t>Production-quality kernel drivers (initial) release</a:t>
            </a:r>
            <a:endParaRPr lang="en-US" dirty="0" smtClean="0"/>
          </a:p>
          <a:p>
            <a:pPr lvl="1"/>
            <a:r>
              <a:rPr lang="en-US" dirty="0" smtClean="0"/>
              <a:t>Series production has started</a:t>
            </a:r>
          </a:p>
          <a:p>
            <a:pPr lvl="2"/>
            <a:r>
              <a:rPr lang="en-US" dirty="0" smtClean="0"/>
              <a:t>First batch (25+25 IFC_1410 units) mid-November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24378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platforms, status and </a:t>
            </a:r>
            <a:r>
              <a:rPr lang="en-GB" dirty="0" smtClean="0"/>
              <a:t>support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5328592" cy="506916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IFC_1410 (and IFC_1420)</a:t>
            </a:r>
            <a:endParaRPr lang="en-US" dirty="0" smtClean="0"/>
          </a:p>
          <a:p>
            <a:pPr lvl="1"/>
            <a:r>
              <a:rPr lang="en-US" dirty="0" smtClean="0"/>
              <a:t>Firmware status</a:t>
            </a:r>
          </a:p>
          <a:p>
            <a:pPr lvl="2"/>
            <a:r>
              <a:rPr lang="en-US" dirty="0" smtClean="0"/>
              <a:t>Generic applications (“oscilloscope”) running since a while</a:t>
            </a:r>
          </a:p>
          <a:p>
            <a:pPr lvl="2"/>
            <a:r>
              <a:rPr lang="en-US" dirty="0" smtClean="0"/>
              <a:t>ICS has been working on RF support (RF-LPS firmware), highest priority</a:t>
            </a:r>
          </a:p>
          <a:p>
            <a:pPr lvl="1"/>
            <a:r>
              <a:rPr lang="en-US" dirty="0" smtClean="0"/>
              <a:t>Drivers (Linux, kernel)</a:t>
            </a:r>
          </a:p>
          <a:p>
            <a:pPr lvl="2"/>
            <a:r>
              <a:rPr lang="en-US" dirty="0" smtClean="0"/>
              <a:t>Worked so far on a version from the commercial partner</a:t>
            </a:r>
          </a:p>
          <a:p>
            <a:pPr lvl="2"/>
            <a:r>
              <a:rPr lang="en-US" dirty="0" smtClean="0"/>
              <a:t>This had a number of issues: thread safety, etc.</a:t>
            </a:r>
          </a:p>
          <a:p>
            <a:pPr lvl="2"/>
            <a:r>
              <a:rPr lang="en-US" dirty="0" smtClean="0"/>
              <a:t>A new, production-quality driver, supported by </a:t>
            </a:r>
            <a:r>
              <a:rPr lang="en-US" dirty="0" smtClean="0"/>
              <a:t>PSI and commercial partner released (yesterday)</a:t>
            </a:r>
          </a:p>
          <a:p>
            <a:pPr lvl="3"/>
            <a:r>
              <a:rPr lang="en-US" dirty="0" smtClean="0"/>
              <a:t>Few details to be finalized </a:t>
            </a:r>
          </a:p>
          <a:p>
            <a:pPr lvl="1"/>
            <a:r>
              <a:rPr lang="en-US" dirty="0" smtClean="0"/>
              <a:t>EPICS</a:t>
            </a:r>
          </a:p>
          <a:p>
            <a:pPr lvl="2"/>
            <a:r>
              <a:rPr lang="en-US" dirty="0" smtClean="0"/>
              <a:t>Moving support to the new driver</a:t>
            </a:r>
          </a:p>
          <a:p>
            <a:pPr lvl="2"/>
            <a:r>
              <a:rPr lang="en-US" dirty="0" smtClean="0"/>
              <a:t>Area Detector will be the main driver for ESS</a:t>
            </a:r>
          </a:p>
          <a:p>
            <a:pPr lvl="2"/>
            <a:r>
              <a:rPr lang="en-US" dirty="0" smtClean="0"/>
              <a:t>Also a generic driver from PSI will be supported (</a:t>
            </a:r>
            <a:r>
              <a:rPr lang="en-US" dirty="0" err="1" smtClean="0"/>
              <a:t>regDev</a:t>
            </a:r>
            <a:r>
              <a:rPr lang="en-US" dirty="0" smtClean="0"/>
              <a:t>). This is primarily for prototyping but has also been used in production.</a:t>
            </a:r>
          </a:p>
          <a:p>
            <a:pPr lvl="3"/>
            <a:r>
              <a:rPr lang="en-US" dirty="0" smtClean="0"/>
              <a:t>Like “</a:t>
            </a:r>
            <a:r>
              <a:rPr lang="en-US" dirty="0" err="1" smtClean="0"/>
              <a:t>streamDevice</a:t>
            </a:r>
            <a:r>
              <a:rPr lang="en-US" dirty="0" smtClean="0"/>
              <a:t>” but for register-based, memory-mapped devices</a:t>
            </a:r>
          </a:p>
          <a:p>
            <a:pPr lvl="3"/>
            <a:r>
              <a:rPr lang="en-US" dirty="0" smtClean="0"/>
              <a:t>No programming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pic>
        <p:nvPicPr>
          <p:cNvPr id="5" name="Picture 4" descr="IMG_048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592796"/>
            <a:ext cx="3024336" cy="22682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52120" y="3933056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IFC_1410 demo at ICALEPCS ‘17 conference in Barcelona, two weeks ago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Generic “oscilloscope” firmware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250 MSPS ADC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Running EPICS  (3.15.4)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CS-Studio GUI</a:t>
            </a:r>
          </a:p>
        </p:txBody>
      </p:sp>
    </p:spTree>
    <p:extLst>
      <p:ext uri="{BB962C8B-B14F-4D97-AF65-F5344CB8AC3E}">
        <p14:creationId xmlns:p14="http://schemas.microsoft.com/office/powerpoint/2010/main" val="4059946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h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Powerpoint.potx</Template>
  <TotalTime>7728</TotalTime>
  <Words>1177</Words>
  <Application>Microsoft Macintosh PowerPoint</Application>
  <PresentationFormat>On-screen Show (4:3)</PresentationFormat>
  <Paragraphs>192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Chess Core Powerpoint</vt:lpstr>
      <vt:lpstr>Controls Infrastructure Future ICS EPICS and FPGA support</vt:lpstr>
      <vt:lpstr>Overview</vt:lpstr>
      <vt:lpstr>Control system infrastructure components</vt:lpstr>
      <vt:lpstr>MTCA base infrastructure</vt:lpstr>
      <vt:lpstr>MTCA Crate variants</vt:lpstr>
      <vt:lpstr>Timing system</vt:lpstr>
      <vt:lpstr>IFC_1410 AMC: FMC carrier with CPU</vt:lpstr>
      <vt:lpstr>Digital platforms, status and support</vt:lpstr>
      <vt:lpstr>Digital platforms, status and support </vt:lpstr>
      <vt:lpstr>Procurement issues</vt:lpstr>
      <vt:lpstr>EPICS support</vt:lpstr>
      <vt:lpstr>Support resources for Oslo</vt:lpstr>
      <vt:lpstr>Summary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Timo Korhonen</cp:lastModifiedBy>
  <cp:revision>73</cp:revision>
  <dcterms:created xsi:type="dcterms:W3CDTF">2013-10-29T16:05:10Z</dcterms:created>
  <dcterms:modified xsi:type="dcterms:W3CDTF">2017-10-24T12:10:42Z</dcterms:modified>
</cp:coreProperties>
</file>