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</p:sldMasterIdLst>
  <p:notesMasterIdLst>
    <p:notesMasterId r:id="rId18"/>
  </p:notesMasterIdLst>
  <p:sldIdLst>
    <p:sldId id="256" r:id="rId5"/>
    <p:sldId id="268" r:id="rId6"/>
    <p:sldId id="271" r:id="rId7"/>
    <p:sldId id="277" r:id="rId8"/>
    <p:sldId id="278" r:id="rId9"/>
    <p:sldId id="269" r:id="rId10"/>
    <p:sldId id="274" r:id="rId11"/>
    <p:sldId id="273" r:id="rId12"/>
    <p:sldId id="276" r:id="rId13"/>
    <p:sldId id="270" r:id="rId14"/>
    <p:sldId id="272" r:id="rId15"/>
    <p:sldId id="266" r:id="rId16"/>
    <p:sldId id="267" r:id="rId1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7B02"/>
    <a:srgbClr val="E8EBF4"/>
    <a:srgbClr val="CDD5E7"/>
    <a:srgbClr val="FFFFFF"/>
    <a:srgbClr val="FEFCFF"/>
    <a:srgbClr val="E7E5E8"/>
    <a:srgbClr val="B5B4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394"/>
    <p:restoredTop sz="97871" autoAdjust="0"/>
  </p:normalViewPr>
  <p:slideViewPr>
    <p:cSldViewPr snapToGrid="0" showGuides="1">
      <p:cViewPr varScale="1">
        <p:scale>
          <a:sx n="69" d="100"/>
          <a:sy n="69" d="100"/>
        </p:scale>
        <p:origin x="-62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6CD1A-DCCA-AC4A-B55A-984F2FD63028}" type="datetimeFigureOut">
              <a:rPr lang="en-US" smtClean="0"/>
              <a:t>24.10.17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A85B1-2FFF-A04D-81CB-A4BD178C9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16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6085342" y="0"/>
            <a:ext cx="3071004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34" y="65"/>
            <a:ext cx="8839114" cy="66293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160172" cy="877163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27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202278" y="629379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smtClean="0">
                <a:solidFill>
                  <a:schemeClr val="tx2"/>
                </a:solidFill>
              </a:rPr>
              <a:t>ORNL is managed by UT-Battelle </a:t>
            </a:r>
            <a:br>
              <a:rPr lang="en-US" sz="1000" b="0" smtClean="0">
                <a:solidFill>
                  <a:schemeClr val="tx2"/>
                </a:solidFill>
              </a:rPr>
            </a:br>
            <a:r>
              <a:rPr lang="en-US" sz="1000" b="0" smtClean="0">
                <a:solidFill>
                  <a:schemeClr val="tx2"/>
                </a:solidFill>
              </a:rPr>
              <a:t>for the US Department of Energy</a:t>
            </a:r>
            <a:endParaRPr lang="en-US" sz="1000" b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432" y="6324600"/>
            <a:ext cx="2019528" cy="336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96" y="649494"/>
            <a:ext cx="4648199" cy="468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72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367185"/>
            <a:ext cx="8642640" cy="447193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572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7398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660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948" y="1462314"/>
            <a:ext cx="419252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948" y="2102076"/>
            <a:ext cx="41925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76828"/>
            <a:ext cx="41941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16590"/>
            <a:ext cx="41941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3911890" cy="1117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6085342" y="0"/>
            <a:ext cx="3071004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2" r="1904"/>
          <a:stretch/>
        </p:blipFill>
        <p:spPr>
          <a:xfrm>
            <a:off x="6085342" y="65"/>
            <a:ext cx="3071004" cy="662933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 userDrawn="1"/>
        </p:nvCxnSpPr>
        <p:spPr>
          <a:xfrm>
            <a:off x="6085342" y="0"/>
            <a:ext cx="0" cy="6858000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201" y="6338371"/>
            <a:ext cx="1329900" cy="3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336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77800"/>
            <a:ext cx="82296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>
          <a:xfrm>
            <a:off x="3505200" y="6602373"/>
            <a:ext cx="2133600" cy="178813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1E98151F-1DE3-476A-8028-5E7ADDCA83F3}" type="datetime1">
              <a:rPr lang="en-US"/>
              <a:pPr>
                <a:defRPr/>
              </a:pPr>
              <a:t>24.10.17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07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825" cy="6857868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2910" y="177800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8688" y="1445477"/>
            <a:ext cx="8642640" cy="427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3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 smtClean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Foil temperature</a:t>
            </a:r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SNS_color.pn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273800"/>
            <a:ext cx="2127504" cy="35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g"/><Relationship Id="rId5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160172" cy="880369"/>
          </a:xfrm>
        </p:spPr>
        <p:txBody>
          <a:bodyPr/>
          <a:lstStyle/>
          <a:p>
            <a:r>
              <a:rPr lang="en-US" dirty="0" smtClean="0"/>
              <a:t>Protective coating:</a:t>
            </a:r>
            <a:br>
              <a:rPr lang="en-US" dirty="0" smtClean="0"/>
            </a:br>
            <a:r>
              <a:rPr lang="en-US" dirty="0" smtClean="0"/>
              <a:t>Experience at SNS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W. Blokland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730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Picture of proton beam window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0" y="1413043"/>
            <a:ext cx="8642350" cy="41366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1742" y="5804808"/>
            <a:ext cx="454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 smtClean="0"/>
              <a:t>Corrosion </a:t>
            </a:r>
            <a:r>
              <a:rPr lang="en-US" sz="2000" smtClean="0"/>
              <a:t>on mirror and perhaps PBW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797746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nose cone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677" y="974952"/>
            <a:ext cx="6700756" cy="4471987"/>
          </a:xfrm>
        </p:spPr>
      </p:pic>
      <p:sp>
        <p:nvSpPr>
          <p:cNvPr id="5" name="TextBox 4"/>
          <p:cNvSpPr txBox="1"/>
          <p:nvPr/>
        </p:nvSpPr>
        <p:spPr>
          <a:xfrm>
            <a:off x="3025219" y="5588527"/>
            <a:ext cx="2685352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smtClean="0"/>
              <a:t>Coating is gone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519974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96560" y="921136"/>
            <a:ext cx="8642640" cy="5334698"/>
          </a:xfrm>
        </p:spPr>
        <p:txBody>
          <a:bodyPr/>
          <a:lstStyle/>
          <a:p>
            <a:r>
              <a:rPr lang="en-US" sz="2400" dirty="0" smtClean="0"/>
              <a:t>Targets</a:t>
            </a:r>
          </a:p>
          <a:p>
            <a:pPr lvl="1"/>
            <a:r>
              <a:rPr lang="en-US" sz="2000" dirty="0" smtClean="0"/>
              <a:t>Leaks are inevitable</a:t>
            </a:r>
            <a:endParaRPr lang="en-US" sz="2000" dirty="0"/>
          </a:p>
          <a:p>
            <a:r>
              <a:rPr lang="en-US" sz="2400" dirty="0" smtClean="0"/>
              <a:t>Effect of water on TIS</a:t>
            </a:r>
          </a:p>
          <a:p>
            <a:pPr lvl="1"/>
            <a:r>
              <a:rPr lang="en-US" sz="2000" dirty="0" smtClean="0"/>
              <a:t>Target coating disappears</a:t>
            </a:r>
          </a:p>
          <a:p>
            <a:pPr lvl="2"/>
            <a:r>
              <a:rPr lang="en-US" sz="1800" dirty="0" smtClean="0"/>
              <a:t> Prevention: do not leak water on target!!!</a:t>
            </a:r>
          </a:p>
          <a:p>
            <a:pPr lvl="1"/>
            <a:r>
              <a:rPr lang="en-US" sz="2000" dirty="0" smtClean="0"/>
              <a:t>Mirror corrodes</a:t>
            </a:r>
          </a:p>
          <a:p>
            <a:pPr lvl="2"/>
            <a:r>
              <a:rPr lang="en-US" sz="1800" dirty="0" smtClean="0"/>
              <a:t>Prevention: protective coating, different metal</a:t>
            </a:r>
          </a:p>
          <a:p>
            <a:pPr lvl="1"/>
            <a:r>
              <a:rPr lang="en-US" sz="2000" dirty="0" smtClean="0"/>
              <a:t>Water and optics can co-exist for a while</a:t>
            </a:r>
          </a:p>
          <a:p>
            <a:pPr lvl="2"/>
            <a:r>
              <a:rPr lang="en-US" sz="1800" dirty="0" smtClean="0"/>
              <a:t>We don’t know yet what the exact condition for mirror corrosion is</a:t>
            </a:r>
          </a:p>
          <a:p>
            <a:r>
              <a:rPr lang="en-US" sz="2400" smtClean="0"/>
              <a:t>Corrosion test </a:t>
            </a:r>
            <a:r>
              <a:rPr lang="en-US" sz="2400" dirty="0" smtClean="0"/>
              <a:t>of different mirrors</a:t>
            </a:r>
          </a:p>
          <a:p>
            <a:pPr lvl="1"/>
            <a:r>
              <a:rPr lang="en-US" sz="2000" dirty="0" smtClean="0"/>
              <a:t>Radiate collaboration: exposure at </a:t>
            </a:r>
            <a:r>
              <a:rPr lang="en-US" sz="2000" dirty="0" err="1" smtClean="0"/>
              <a:t>Fermilab</a:t>
            </a:r>
            <a:endParaRPr lang="en-US" sz="2000" dirty="0" smtClean="0"/>
          </a:p>
          <a:p>
            <a:pPr lvl="1"/>
            <a:r>
              <a:rPr lang="en-US" sz="2000" dirty="0" smtClean="0"/>
              <a:t>Perhaps local exposure near injection area but not quite the same particle mix (10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 Rad/</a:t>
            </a:r>
            <a:r>
              <a:rPr lang="en-US" sz="2000" dirty="0" err="1" smtClean="0"/>
              <a:t>hr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3" t="58003" r="30060" b="31379"/>
          <a:stretch/>
        </p:blipFill>
        <p:spPr>
          <a:xfrm>
            <a:off x="6351814" y="4710793"/>
            <a:ext cx="2136322" cy="54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4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ZnSe</a:t>
            </a:r>
            <a:r>
              <a:rPr lang="en-US" dirty="0" smtClean="0"/>
              <a:t> vacuum window at stripper foil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9180" y="579864"/>
            <a:ext cx="5062654" cy="331191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Prompt radiation dose:</a:t>
            </a:r>
          </a:p>
          <a:p>
            <a:r>
              <a:rPr lang="en-US" sz="2400" dirty="0" smtClean="0"/>
              <a:t>At 1.4 MW, we get 10^8 </a:t>
            </a:r>
            <a:r>
              <a:rPr lang="en-US" sz="2400" dirty="0" err="1" smtClean="0"/>
              <a:t>mrem</a:t>
            </a:r>
            <a:r>
              <a:rPr lang="en-US" sz="2400" dirty="0" smtClean="0"/>
              <a:t>/</a:t>
            </a:r>
            <a:r>
              <a:rPr lang="en-US" sz="2400" dirty="0" err="1" smtClean="0"/>
              <a:t>hr</a:t>
            </a:r>
            <a:r>
              <a:rPr lang="en-US" sz="2400" dirty="0" smtClean="0"/>
              <a:t> or about 10^7 </a:t>
            </a:r>
            <a:r>
              <a:rPr lang="en-US" sz="2400" dirty="0" err="1" smtClean="0"/>
              <a:t>mRad</a:t>
            </a:r>
            <a:r>
              <a:rPr lang="en-US" sz="2400" dirty="0" smtClean="0"/>
              <a:t>/</a:t>
            </a:r>
            <a:r>
              <a:rPr lang="en-US" sz="2400" dirty="0" err="1" smtClean="0"/>
              <a:t>hr</a:t>
            </a:r>
            <a:r>
              <a:rPr lang="en-US" sz="2400" dirty="0" smtClean="0"/>
              <a:t> or about 10^4 Rad/</a:t>
            </a:r>
            <a:r>
              <a:rPr lang="en-US" sz="2400" dirty="0" err="1" smtClean="0"/>
              <a:t>hr</a:t>
            </a:r>
            <a:endParaRPr lang="en-US" sz="2400" dirty="0" smtClean="0"/>
          </a:p>
          <a:p>
            <a:r>
              <a:rPr lang="en-US" sz="2400" dirty="0" smtClean="0"/>
              <a:t>We have this window in place for ~9 years 36000 </a:t>
            </a:r>
            <a:r>
              <a:rPr lang="en-US" sz="2400" dirty="0" err="1" smtClean="0"/>
              <a:t>MWhr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>
                <a:sym typeface="Wingdings"/>
              </a:rPr>
              <a:t> 36000*10^4/1.4 = </a:t>
            </a:r>
            <a:r>
              <a:rPr lang="is-IS" sz="2400" dirty="0" smtClean="0">
                <a:sym typeface="Wingdings"/>
              </a:rPr>
              <a:t>257 MRad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700" y="828481"/>
            <a:ext cx="2444388" cy="3429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99" y="4446759"/>
            <a:ext cx="2829793" cy="18090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584" y="3692410"/>
            <a:ext cx="4130839" cy="23235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22605" y="6085019"/>
            <a:ext cx="4416595" cy="3416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Window is now green (coating damage?)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9" t="9349" r="47053" b="63240"/>
          <a:stretch/>
        </p:blipFill>
        <p:spPr>
          <a:xfrm>
            <a:off x="6819361" y="3692410"/>
            <a:ext cx="2169438" cy="164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03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SNS TIS Layout</a:t>
            </a:r>
            <a:endParaRPr lang="en-US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0" y="973015"/>
            <a:ext cx="8712864" cy="4657696"/>
            <a:chOff x="-1518186" y="9218967"/>
            <a:chExt cx="12035999" cy="6432240"/>
          </a:xfrm>
        </p:grpSpPr>
        <p:pic>
          <p:nvPicPr>
            <p:cNvPr id="5" name="Picture 13" descr="target area cutaway.jpg"/>
            <p:cNvPicPr>
              <a:picLocks noChangeAspect="1"/>
            </p:cNvPicPr>
            <p:nvPr/>
          </p:nvPicPr>
          <p:blipFill>
            <a:blip r:embed="rId2">
              <a:alphaModFix amt="7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5" r="9682" b="32220"/>
            <a:stretch>
              <a:fillRect/>
            </a:stretch>
          </p:blipFill>
          <p:spPr bwMode="auto">
            <a:xfrm>
              <a:off x="1218565" y="10100470"/>
              <a:ext cx="8329612" cy="5484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Connector 17"/>
            <p:cNvCxnSpPr>
              <a:cxnSpLocks noChangeShapeType="1"/>
            </p:cNvCxnSpPr>
            <p:nvPr/>
          </p:nvCxnSpPr>
          <p:spPr bwMode="auto">
            <a:xfrm rot="10800000">
              <a:off x="3505689" y="14107531"/>
              <a:ext cx="4025900" cy="5080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Straight Connector 19"/>
            <p:cNvCxnSpPr>
              <a:cxnSpLocks noChangeShapeType="1"/>
            </p:cNvCxnSpPr>
            <p:nvPr/>
          </p:nvCxnSpPr>
          <p:spPr bwMode="auto">
            <a:xfrm rot="10800000">
              <a:off x="3492989" y="14120231"/>
              <a:ext cx="4025900" cy="65405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Straight Connector 20"/>
            <p:cNvCxnSpPr>
              <a:cxnSpLocks noChangeShapeType="1"/>
            </p:cNvCxnSpPr>
            <p:nvPr/>
          </p:nvCxnSpPr>
          <p:spPr bwMode="auto">
            <a:xfrm rot="16200000" flipV="1">
              <a:off x="2216639" y="12805781"/>
              <a:ext cx="2336800" cy="2667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Straight Connector 23"/>
            <p:cNvCxnSpPr>
              <a:cxnSpLocks noChangeShapeType="1"/>
            </p:cNvCxnSpPr>
            <p:nvPr/>
          </p:nvCxnSpPr>
          <p:spPr bwMode="auto">
            <a:xfrm rot="16200000" flipV="1">
              <a:off x="2242039" y="12856581"/>
              <a:ext cx="2292350" cy="19685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TextBox 39"/>
            <p:cNvSpPr txBox="1">
              <a:spLocks noChangeArrowheads="1"/>
            </p:cNvSpPr>
            <p:nvPr/>
          </p:nvSpPr>
          <p:spPr bwMode="auto">
            <a:xfrm>
              <a:off x="4246913" y="11950720"/>
              <a:ext cx="2261541" cy="97758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x-none" sz="2000" dirty="0" smtClean="0">
                  <a:solidFill>
                    <a:srgbClr val="000000"/>
                  </a:solidFill>
                </a:rPr>
                <a:t>PBW</a:t>
              </a:r>
            </a:p>
            <a:p>
              <a:pPr algn="ctr"/>
              <a:r>
                <a:rPr lang="en-US" altLang="x-none" sz="2000" dirty="0" smtClean="0">
                  <a:solidFill>
                    <a:srgbClr val="000000"/>
                  </a:solidFill>
                </a:rPr>
                <a:t>Assembly</a:t>
              </a:r>
              <a:endParaRPr lang="en-US" altLang="x-none" sz="2000" dirty="0">
                <a:solidFill>
                  <a:srgbClr val="000000"/>
                </a:solidFill>
              </a:endParaRPr>
            </a:p>
          </p:txBody>
        </p:sp>
        <p:cxnSp>
          <p:nvCxnSpPr>
            <p:cNvPr id="11" name="Straight Arrow Connector 41"/>
            <p:cNvCxnSpPr>
              <a:cxnSpLocks noChangeShapeType="1"/>
            </p:cNvCxnSpPr>
            <p:nvPr/>
          </p:nvCxnSpPr>
          <p:spPr bwMode="auto">
            <a:xfrm>
              <a:off x="1365374" y="13942707"/>
              <a:ext cx="1328874" cy="157646"/>
            </a:xfrm>
            <a:prstGeom prst="straightConnector1">
              <a:avLst/>
            </a:prstGeom>
            <a:noFill/>
            <a:ln w="57150">
              <a:solidFill>
                <a:srgbClr val="00FDFF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TextBox 43"/>
            <p:cNvSpPr txBox="1">
              <a:spLocks noChangeArrowheads="1"/>
            </p:cNvSpPr>
            <p:nvPr/>
          </p:nvSpPr>
          <p:spPr bwMode="auto">
            <a:xfrm>
              <a:off x="7366612" y="13652377"/>
              <a:ext cx="1765681" cy="55254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sz="2000" dirty="0">
                  <a:solidFill>
                    <a:srgbClr val="000000"/>
                  </a:solidFill>
                </a:rPr>
                <a:t>Target</a:t>
              </a:r>
            </a:p>
          </p:txBody>
        </p:sp>
        <p:sp>
          <p:nvSpPr>
            <p:cNvPr id="13" name="Line 20"/>
            <p:cNvSpPr>
              <a:spLocks noChangeShapeType="1"/>
            </p:cNvSpPr>
            <p:nvPr/>
          </p:nvSpPr>
          <p:spPr bwMode="auto">
            <a:xfrm flipV="1">
              <a:off x="7690701" y="14127871"/>
              <a:ext cx="247412" cy="416922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22"/>
            <p:cNvSpPr>
              <a:spLocks noChangeShapeType="1"/>
            </p:cNvSpPr>
            <p:nvPr/>
          </p:nvSpPr>
          <p:spPr bwMode="auto">
            <a:xfrm flipV="1">
              <a:off x="3471454" y="11296432"/>
              <a:ext cx="561151" cy="45691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4679896" y="13199239"/>
              <a:ext cx="1867565" cy="977585"/>
            </a:xfrm>
            <a:prstGeom prst="rect">
              <a:avLst/>
            </a:prstGeom>
            <a:solidFill>
              <a:schemeClr val="bg1">
                <a:alpha val="5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sz="2000" b="0" dirty="0">
                  <a:solidFill>
                    <a:srgbClr val="000000"/>
                  </a:solidFill>
                  <a:ea typeface="ヒラギノ角ゴ Pro W3" charset="-128"/>
                </a:rPr>
                <a:t>Parabolic </a:t>
              </a:r>
              <a:r>
                <a:rPr lang="en-US" altLang="x-none" sz="2000" b="0" dirty="0" smtClean="0">
                  <a:solidFill>
                    <a:srgbClr val="000000"/>
                  </a:solidFill>
                  <a:ea typeface="ヒラギノ角ゴ Pro W3" charset="-128"/>
                </a:rPr>
                <a:t>Mirror </a:t>
              </a:r>
              <a:endParaRPr lang="en-US" altLang="x-none" sz="2000" b="0" dirty="0">
                <a:solidFill>
                  <a:srgbClr val="000000"/>
                </a:solidFill>
                <a:ea typeface="ヒラギノ角ゴ Pro W3" charset="-128"/>
              </a:endParaRPr>
            </a:p>
          </p:txBody>
        </p:sp>
        <p:sp>
          <p:nvSpPr>
            <p:cNvPr id="16" name="Line 25"/>
            <p:cNvSpPr>
              <a:spLocks noChangeShapeType="1"/>
            </p:cNvSpPr>
            <p:nvPr/>
          </p:nvSpPr>
          <p:spPr bwMode="auto">
            <a:xfrm flipV="1">
              <a:off x="3556488" y="13617087"/>
              <a:ext cx="684092" cy="45583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-1518186" y="10593673"/>
              <a:ext cx="2495186" cy="552549"/>
            </a:xfrm>
            <a:prstGeom prst="rect">
              <a:avLst/>
            </a:prstGeom>
            <a:solidFill>
              <a:schemeClr val="bg1">
                <a:alpha val="5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sz="2000" b="0" dirty="0" smtClean="0">
                  <a:solidFill>
                    <a:srgbClr val="000000"/>
                  </a:solidFill>
                  <a:ea typeface="ヒラギノ角ゴ Pro W3" charset="-128"/>
                </a:rPr>
                <a:t>Fiber Bundle</a:t>
              </a:r>
              <a:endParaRPr lang="en-US" altLang="x-none" sz="2000" b="0" dirty="0">
                <a:solidFill>
                  <a:srgbClr val="000000"/>
                </a:solidFill>
                <a:ea typeface="ヒラギノ角ゴ Pro W3" charset="-128"/>
              </a:endParaRPr>
            </a:p>
          </p:txBody>
        </p:sp>
        <p:sp>
          <p:nvSpPr>
            <p:cNvPr id="18" name="Line 27"/>
            <p:cNvSpPr>
              <a:spLocks noChangeShapeType="1"/>
            </p:cNvSpPr>
            <p:nvPr/>
          </p:nvSpPr>
          <p:spPr bwMode="auto">
            <a:xfrm flipH="1" flipV="1">
              <a:off x="888923" y="10898590"/>
              <a:ext cx="1196654" cy="20512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 Box 11"/>
            <p:cNvSpPr txBox="1">
              <a:spLocks noChangeArrowheads="1"/>
            </p:cNvSpPr>
            <p:nvPr/>
          </p:nvSpPr>
          <p:spPr bwMode="auto">
            <a:xfrm>
              <a:off x="5174754" y="10678664"/>
              <a:ext cx="2924842" cy="552549"/>
            </a:xfrm>
            <a:prstGeom prst="rect">
              <a:avLst/>
            </a:prstGeom>
            <a:solidFill>
              <a:schemeClr val="bg1">
                <a:alpha val="5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sz="2000" b="0" dirty="0" smtClean="0">
                  <a:solidFill>
                    <a:srgbClr val="000000"/>
                  </a:solidFill>
                  <a:ea typeface="ヒラギノ角ゴ Pro W3" charset="-128"/>
                </a:rPr>
                <a:t>Turning Mirror</a:t>
              </a:r>
              <a:endParaRPr lang="en-US" altLang="x-none" sz="2000" b="0" dirty="0">
                <a:solidFill>
                  <a:srgbClr val="000000"/>
                </a:solidFill>
                <a:ea typeface="ヒラギノ角ゴ Pro W3" charset="-128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8606" y="13216880"/>
              <a:ext cx="464289" cy="82627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498" b="5953"/>
            <a:stretch/>
          </p:blipFill>
          <p:spPr>
            <a:xfrm>
              <a:off x="4083600" y="10944232"/>
              <a:ext cx="1065558" cy="74261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6759136" y="12043411"/>
              <a:ext cx="2680918" cy="1148303"/>
              <a:chOff x="8569861" y="1950499"/>
              <a:chExt cx="2680918" cy="1148303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69861" y="1950499"/>
                <a:ext cx="2680918" cy="1148303"/>
              </a:xfrm>
              <a:prstGeom prst="rect">
                <a:avLst/>
              </a:prstGeom>
            </p:spPr>
          </p:pic>
          <p:pic>
            <p:nvPicPr>
              <p:cNvPr id="45" name="Picture 44" descr="PPT_Fig_BeamOnTransparant.png"/>
              <p:cNvPicPr>
                <a:picLocks noChangeAspect="1"/>
              </p:cNvPicPr>
              <p:nvPr/>
            </p:nvPicPr>
            <p:blipFill>
              <a:blip r:embed="rId6">
                <a:alphaModFix amt="6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51252" y="2208415"/>
                <a:ext cx="2048844" cy="827679"/>
              </a:xfrm>
              <a:prstGeom prst="rect">
                <a:avLst/>
              </a:prstGeom>
            </p:spPr>
          </p:pic>
        </p:grpSp>
        <p:sp>
          <p:nvSpPr>
            <p:cNvPr id="23" name="Text Box 8"/>
            <p:cNvSpPr txBox="1">
              <a:spLocks noChangeArrowheads="1"/>
            </p:cNvSpPr>
            <p:nvPr/>
          </p:nvSpPr>
          <p:spPr bwMode="auto">
            <a:xfrm>
              <a:off x="6704812" y="11496424"/>
              <a:ext cx="3813001" cy="552549"/>
            </a:xfrm>
            <a:prstGeom prst="rect">
              <a:avLst/>
            </a:prstGeom>
            <a:solidFill>
              <a:schemeClr val="bg1">
                <a:alpha val="5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x-none" sz="2000" b="0" dirty="0" smtClean="0">
                  <a:solidFill>
                    <a:srgbClr val="000000"/>
                  </a:solidFill>
                  <a:ea typeface="ヒラギノ角ゴ Pro W3" charset="-128"/>
                </a:rPr>
                <a:t>Luminescent Coating</a:t>
              </a:r>
              <a:endParaRPr lang="en-US" altLang="x-none" sz="2000" b="0" dirty="0">
                <a:solidFill>
                  <a:srgbClr val="000000"/>
                </a:solidFill>
                <a:ea typeface="ヒラギノ角ゴ Pro W3" charset="-128"/>
              </a:endParaRPr>
            </a:p>
          </p:txBody>
        </p:sp>
        <p:sp>
          <p:nvSpPr>
            <p:cNvPr id="24" name="Chord 23"/>
            <p:cNvSpPr/>
            <p:nvPr/>
          </p:nvSpPr>
          <p:spPr>
            <a:xfrm rot="5745763">
              <a:off x="2690030" y="11220243"/>
              <a:ext cx="417083" cy="1338818"/>
            </a:xfrm>
            <a:prstGeom prst="chord">
              <a:avLst>
                <a:gd name="adj1" fmla="val 5262536"/>
                <a:gd name="adj2" fmla="val 16150826"/>
              </a:avLst>
            </a:prstGeom>
            <a:noFill/>
            <a:ln w="730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166417" y="11628743"/>
              <a:ext cx="279911" cy="314046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8"/>
            <a:srcRect l="28454" t="36158"/>
            <a:stretch/>
          </p:blipFill>
          <p:spPr>
            <a:xfrm>
              <a:off x="2550180" y="11592380"/>
              <a:ext cx="190125" cy="216450"/>
            </a:xfrm>
            <a:prstGeom prst="rect">
              <a:avLst/>
            </a:prstGeom>
          </p:spPr>
        </p:pic>
        <p:sp>
          <p:nvSpPr>
            <p:cNvPr id="27" name="Parallelogram 26"/>
            <p:cNvSpPr/>
            <p:nvPr/>
          </p:nvSpPr>
          <p:spPr>
            <a:xfrm rot="317259" flipH="1">
              <a:off x="2091804" y="11935658"/>
              <a:ext cx="1932199" cy="2938839"/>
            </a:xfrm>
            <a:prstGeom prst="parallelogram">
              <a:avLst>
                <a:gd name="adj" fmla="val 30329"/>
              </a:avLst>
            </a:prstGeom>
            <a:noFill/>
            <a:ln w="730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35"/>
            <p:cNvSpPr>
              <a:spLocks noChangeArrowheads="1"/>
            </p:cNvSpPr>
            <p:nvPr/>
          </p:nvSpPr>
          <p:spPr bwMode="auto">
            <a:xfrm>
              <a:off x="2132502" y="10597567"/>
              <a:ext cx="1072262" cy="1183303"/>
            </a:xfrm>
            <a:custGeom>
              <a:avLst/>
              <a:gdLst>
                <a:gd name="T0" fmla="*/ 968520 w 988836"/>
                <a:gd name="T1" fmla="*/ 1293872 h 1376892"/>
                <a:gd name="T2" fmla="*/ 964284 w 988836"/>
                <a:gd name="T3" fmla="*/ 1302386 h 1376892"/>
                <a:gd name="T4" fmla="*/ 813814 w 988836"/>
                <a:gd name="T5" fmla="*/ 1338562 h 1376892"/>
                <a:gd name="T6" fmla="*/ 665459 w 988836"/>
                <a:gd name="T7" fmla="*/ 1027864 h 1376892"/>
                <a:gd name="T8" fmla="*/ 222528 w 988836"/>
                <a:gd name="T9" fmla="*/ 944868 h 1376892"/>
                <a:gd name="T10" fmla="*/ 0 w 988836"/>
                <a:gd name="T11" fmla="*/ 0 h 13768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88836"/>
                <a:gd name="T19" fmla="*/ 0 h 1376892"/>
                <a:gd name="T20" fmla="*/ 988836 w 988836"/>
                <a:gd name="T21" fmla="*/ 1376892 h 1376892"/>
                <a:gd name="connsiteX0" fmla="*/ 967316 w 979061"/>
                <a:gd name="connsiteY0" fmla="*/ 1286934 h 1307380"/>
                <a:gd name="connsiteX1" fmla="*/ 963083 w 979061"/>
                <a:gd name="connsiteY1" fmla="*/ 1295403 h 1307380"/>
                <a:gd name="connsiteX2" fmla="*/ 765183 w 979061"/>
                <a:gd name="connsiteY2" fmla="*/ 1102959 h 1307380"/>
                <a:gd name="connsiteX3" fmla="*/ 664633 w 979061"/>
                <a:gd name="connsiteY3" fmla="*/ 1022352 h 1307380"/>
                <a:gd name="connsiteX4" fmla="*/ 222248 w 979061"/>
                <a:gd name="connsiteY4" fmla="*/ 939802 h 1307380"/>
                <a:gd name="connsiteX5" fmla="*/ 0 w 979061"/>
                <a:gd name="connsiteY5" fmla="*/ 0 h 1307380"/>
                <a:gd name="connsiteX0" fmla="*/ 967316 w 970445"/>
                <a:gd name="connsiteY0" fmla="*/ 1286934 h 1286949"/>
                <a:gd name="connsiteX1" fmla="*/ 948797 w 970445"/>
                <a:gd name="connsiteY1" fmla="*/ 1162156 h 1286949"/>
                <a:gd name="connsiteX2" fmla="*/ 765183 w 970445"/>
                <a:gd name="connsiteY2" fmla="*/ 1102959 h 1286949"/>
                <a:gd name="connsiteX3" fmla="*/ 664633 w 970445"/>
                <a:gd name="connsiteY3" fmla="*/ 1022352 h 1286949"/>
                <a:gd name="connsiteX4" fmla="*/ 222248 w 970445"/>
                <a:gd name="connsiteY4" fmla="*/ 939802 h 1286949"/>
                <a:gd name="connsiteX5" fmla="*/ 0 w 970445"/>
                <a:gd name="connsiteY5" fmla="*/ 0 h 1286949"/>
                <a:gd name="connsiteX0" fmla="*/ 1072072 w 1072072"/>
                <a:gd name="connsiteY0" fmla="*/ 1182239 h 1182394"/>
                <a:gd name="connsiteX1" fmla="*/ 948797 w 1072072"/>
                <a:gd name="connsiteY1" fmla="*/ 1162156 h 1182394"/>
                <a:gd name="connsiteX2" fmla="*/ 765183 w 1072072"/>
                <a:gd name="connsiteY2" fmla="*/ 1102959 h 1182394"/>
                <a:gd name="connsiteX3" fmla="*/ 664633 w 1072072"/>
                <a:gd name="connsiteY3" fmla="*/ 1022352 h 1182394"/>
                <a:gd name="connsiteX4" fmla="*/ 222248 w 1072072"/>
                <a:gd name="connsiteY4" fmla="*/ 939802 h 1182394"/>
                <a:gd name="connsiteX5" fmla="*/ 0 w 1072072"/>
                <a:gd name="connsiteY5" fmla="*/ 0 h 118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2072" h="1182394">
                  <a:moveTo>
                    <a:pt x="1072072" y="1182239"/>
                  </a:moveTo>
                  <a:cubicBezTo>
                    <a:pt x="1071367" y="1183650"/>
                    <a:pt x="999945" y="1175369"/>
                    <a:pt x="948797" y="1162156"/>
                  </a:cubicBezTo>
                  <a:cubicBezTo>
                    <a:pt x="897649" y="1148943"/>
                    <a:pt x="812544" y="1126260"/>
                    <a:pt x="765183" y="1102959"/>
                  </a:cubicBezTo>
                  <a:cubicBezTo>
                    <a:pt x="717822" y="1079658"/>
                    <a:pt x="755122" y="1049545"/>
                    <a:pt x="664633" y="1022352"/>
                  </a:cubicBezTo>
                  <a:cubicBezTo>
                    <a:pt x="574144" y="995159"/>
                    <a:pt x="387700" y="1030467"/>
                    <a:pt x="222248" y="939802"/>
                  </a:cubicBezTo>
                  <a:cubicBezTo>
                    <a:pt x="88899" y="896057"/>
                    <a:pt x="10583" y="149578"/>
                    <a:pt x="0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prstDash val="sys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25"/>
            <p:cNvSpPr>
              <a:spLocks noChangeShapeType="1"/>
            </p:cNvSpPr>
            <p:nvPr/>
          </p:nvSpPr>
          <p:spPr bwMode="auto">
            <a:xfrm flipV="1">
              <a:off x="3603662" y="12307733"/>
              <a:ext cx="636918" cy="230342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Parallelogram 29"/>
            <p:cNvSpPr/>
            <p:nvPr/>
          </p:nvSpPr>
          <p:spPr>
            <a:xfrm rot="390496" flipH="1">
              <a:off x="3753327" y="14263354"/>
              <a:ext cx="3746900" cy="441722"/>
            </a:xfrm>
            <a:prstGeom prst="parallelogram">
              <a:avLst>
                <a:gd name="adj" fmla="val 21568"/>
              </a:avLst>
            </a:prstGeom>
            <a:noFill/>
            <a:ln w="730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 Box 6"/>
            <p:cNvSpPr txBox="1">
              <a:spLocks noChangeArrowheads="1"/>
            </p:cNvSpPr>
            <p:nvPr/>
          </p:nvSpPr>
          <p:spPr bwMode="auto">
            <a:xfrm>
              <a:off x="4653474" y="15098658"/>
              <a:ext cx="2446797" cy="552549"/>
            </a:xfrm>
            <a:prstGeom prst="rect">
              <a:avLst/>
            </a:prstGeom>
            <a:solidFill>
              <a:srgbClr val="00B05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sz="2000" dirty="0" smtClean="0">
                  <a:solidFill>
                    <a:srgbClr val="000000"/>
                  </a:solidFill>
                  <a:ea typeface="ヒラギノ角ゴ Pro W3" charset="-128"/>
                </a:rPr>
                <a:t>Beam Pipe</a:t>
              </a:r>
              <a:endParaRPr lang="en-US" altLang="x-none" sz="2000" dirty="0">
                <a:solidFill>
                  <a:srgbClr val="000000"/>
                </a:solidFill>
                <a:ea typeface="ヒラギノ角ゴ Pro W3" charset="-128"/>
              </a:endParaRPr>
            </a:p>
          </p:txBody>
        </p:sp>
        <p:sp>
          <p:nvSpPr>
            <p:cNvPr id="32" name="Line 25"/>
            <p:cNvSpPr>
              <a:spLocks noChangeShapeType="1"/>
            </p:cNvSpPr>
            <p:nvPr/>
          </p:nvSpPr>
          <p:spPr bwMode="auto">
            <a:xfrm>
              <a:off x="5299165" y="14704266"/>
              <a:ext cx="34835" cy="394392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Arc 32"/>
            <p:cNvSpPr/>
            <p:nvPr/>
          </p:nvSpPr>
          <p:spPr>
            <a:xfrm rot="10544730">
              <a:off x="7510862" y="14603682"/>
              <a:ext cx="418425" cy="253433"/>
            </a:xfrm>
            <a:prstGeom prst="arc">
              <a:avLst>
                <a:gd name="adj1" fmla="val 16200000"/>
                <a:gd name="adj2" fmla="val 5471447"/>
              </a:avLst>
            </a:prstGeom>
            <a:ln w="762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7690701" y="14596156"/>
              <a:ext cx="1160258" cy="163257"/>
            </a:xfrm>
            <a:prstGeom prst="line">
              <a:avLst/>
            </a:prstGeom>
            <a:ln w="76200" cap="rnd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690701" y="14853362"/>
              <a:ext cx="1160258" cy="163257"/>
            </a:xfrm>
            <a:prstGeom prst="line">
              <a:avLst/>
            </a:prstGeom>
            <a:ln w="76200" cap="rnd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8850959" y="14704266"/>
              <a:ext cx="316713" cy="49698"/>
            </a:xfrm>
            <a:prstGeom prst="line">
              <a:avLst/>
            </a:prstGeom>
            <a:ln w="76200" cap="rnd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9132292" y="14706540"/>
              <a:ext cx="376169" cy="38094"/>
            </a:xfrm>
            <a:prstGeom prst="line">
              <a:avLst/>
            </a:prstGeom>
            <a:ln w="76200" cap="rnd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8865823" y="15020894"/>
              <a:ext cx="266469" cy="115254"/>
            </a:xfrm>
            <a:prstGeom prst="line">
              <a:avLst/>
            </a:prstGeom>
            <a:ln w="76200" cap="rnd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9137172" y="15144986"/>
              <a:ext cx="376169" cy="38094"/>
            </a:xfrm>
            <a:prstGeom prst="line">
              <a:avLst/>
            </a:prstGeom>
            <a:ln w="76200" cap="rnd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Line 20"/>
            <p:cNvSpPr>
              <a:spLocks noChangeShapeType="1"/>
            </p:cNvSpPr>
            <p:nvPr/>
          </p:nvSpPr>
          <p:spPr bwMode="auto">
            <a:xfrm flipH="1">
              <a:off x="7938112" y="13212208"/>
              <a:ext cx="161483" cy="44016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41" name="Picture 40" descr="TIS camera.jpg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6178"/>
            <a:stretch/>
          </p:blipFill>
          <p:spPr>
            <a:xfrm>
              <a:off x="2440522" y="9218967"/>
              <a:ext cx="3048000" cy="1155550"/>
            </a:xfrm>
            <a:prstGeom prst="rect">
              <a:avLst/>
            </a:prstGeom>
          </p:spPr>
        </p:pic>
        <p:sp>
          <p:nvSpPr>
            <p:cNvPr id="42" name="Freeform 41"/>
            <p:cNvSpPr/>
            <p:nvPr/>
          </p:nvSpPr>
          <p:spPr>
            <a:xfrm>
              <a:off x="2132502" y="9655553"/>
              <a:ext cx="1423987" cy="1019989"/>
            </a:xfrm>
            <a:custGeom>
              <a:avLst/>
              <a:gdLst>
                <a:gd name="connsiteX0" fmla="*/ 0 w 589621"/>
                <a:gd name="connsiteY0" fmla="*/ 1263550 h 1263550"/>
                <a:gd name="connsiteX1" fmla="*/ 19438 w 589621"/>
                <a:gd name="connsiteY1" fmla="*/ 725731 h 1263550"/>
                <a:gd name="connsiteX2" fmla="*/ 32396 w 589621"/>
                <a:gd name="connsiteY2" fmla="*/ 622055 h 1263550"/>
                <a:gd name="connsiteX3" fmla="*/ 45355 w 589621"/>
                <a:gd name="connsiteY3" fmla="*/ 596136 h 1263550"/>
                <a:gd name="connsiteX4" fmla="*/ 64793 w 589621"/>
                <a:gd name="connsiteY4" fmla="*/ 511900 h 1263550"/>
                <a:gd name="connsiteX5" fmla="*/ 84231 w 589621"/>
                <a:gd name="connsiteY5" fmla="*/ 447102 h 1263550"/>
                <a:gd name="connsiteX6" fmla="*/ 90711 w 589621"/>
                <a:gd name="connsiteY6" fmla="*/ 414703 h 1263550"/>
                <a:gd name="connsiteX7" fmla="*/ 97190 w 589621"/>
                <a:gd name="connsiteY7" fmla="*/ 395264 h 1263550"/>
                <a:gd name="connsiteX8" fmla="*/ 103669 w 589621"/>
                <a:gd name="connsiteY8" fmla="*/ 362866 h 1263550"/>
                <a:gd name="connsiteX9" fmla="*/ 110149 w 589621"/>
                <a:gd name="connsiteY9" fmla="*/ 336947 h 1263550"/>
                <a:gd name="connsiteX10" fmla="*/ 129587 w 589621"/>
                <a:gd name="connsiteY10" fmla="*/ 194392 h 1263550"/>
                <a:gd name="connsiteX11" fmla="*/ 136066 w 589621"/>
                <a:gd name="connsiteY11" fmla="*/ 168473 h 1263550"/>
                <a:gd name="connsiteX12" fmla="*/ 149025 w 589621"/>
                <a:gd name="connsiteY12" fmla="*/ 149034 h 1263550"/>
                <a:gd name="connsiteX13" fmla="*/ 155504 w 589621"/>
                <a:gd name="connsiteY13" fmla="*/ 129595 h 1263550"/>
                <a:gd name="connsiteX14" fmla="*/ 161984 w 589621"/>
                <a:gd name="connsiteY14" fmla="*/ 103676 h 1263550"/>
                <a:gd name="connsiteX15" fmla="*/ 174942 w 589621"/>
                <a:gd name="connsiteY15" fmla="*/ 90716 h 1263550"/>
                <a:gd name="connsiteX16" fmla="*/ 181422 w 589621"/>
                <a:gd name="connsiteY16" fmla="*/ 64797 h 1263550"/>
                <a:gd name="connsiteX17" fmla="*/ 200860 w 589621"/>
                <a:gd name="connsiteY17" fmla="*/ 51838 h 1263550"/>
                <a:gd name="connsiteX18" fmla="*/ 213818 w 589621"/>
                <a:gd name="connsiteY18" fmla="*/ 38878 h 1263550"/>
                <a:gd name="connsiteX19" fmla="*/ 226777 w 589621"/>
                <a:gd name="connsiteY19" fmla="*/ 19439 h 1263550"/>
                <a:gd name="connsiteX20" fmla="*/ 298050 w 589621"/>
                <a:gd name="connsiteY20" fmla="*/ 0 h 1263550"/>
                <a:gd name="connsiteX21" fmla="*/ 550745 w 589621"/>
                <a:gd name="connsiteY21" fmla="*/ 6480 h 1263550"/>
                <a:gd name="connsiteX22" fmla="*/ 583142 w 589621"/>
                <a:gd name="connsiteY22" fmla="*/ 19439 h 1263550"/>
                <a:gd name="connsiteX23" fmla="*/ 589621 w 589621"/>
                <a:gd name="connsiteY23" fmla="*/ 19439 h 1263550"/>
                <a:gd name="connsiteX0" fmla="*/ 0 w 589621"/>
                <a:gd name="connsiteY0" fmla="*/ 1263550 h 1263550"/>
                <a:gd name="connsiteX1" fmla="*/ 19438 w 589621"/>
                <a:gd name="connsiteY1" fmla="*/ 725731 h 1263550"/>
                <a:gd name="connsiteX2" fmla="*/ 32396 w 589621"/>
                <a:gd name="connsiteY2" fmla="*/ 622055 h 1263550"/>
                <a:gd name="connsiteX3" fmla="*/ 45355 w 589621"/>
                <a:gd name="connsiteY3" fmla="*/ 596136 h 1263550"/>
                <a:gd name="connsiteX4" fmla="*/ 64793 w 589621"/>
                <a:gd name="connsiteY4" fmla="*/ 511900 h 1263550"/>
                <a:gd name="connsiteX5" fmla="*/ 84231 w 589621"/>
                <a:gd name="connsiteY5" fmla="*/ 447102 h 1263550"/>
                <a:gd name="connsiteX6" fmla="*/ 90711 w 589621"/>
                <a:gd name="connsiteY6" fmla="*/ 414703 h 1263550"/>
                <a:gd name="connsiteX7" fmla="*/ 97190 w 589621"/>
                <a:gd name="connsiteY7" fmla="*/ 395264 h 1263550"/>
                <a:gd name="connsiteX8" fmla="*/ 103669 w 589621"/>
                <a:gd name="connsiteY8" fmla="*/ 362866 h 1263550"/>
                <a:gd name="connsiteX9" fmla="*/ 110149 w 589621"/>
                <a:gd name="connsiteY9" fmla="*/ 336947 h 1263550"/>
                <a:gd name="connsiteX10" fmla="*/ 129587 w 589621"/>
                <a:gd name="connsiteY10" fmla="*/ 194392 h 1263550"/>
                <a:gd name="connsiteX11" fmla="*/ 136066 w 589621"/>
                <a:gd name="connsiteY11" fmla="*/ 168473 h 1263550"/>
                <a:gd name="connsiteX12" fmla="*/ 149025 w 589621"/>
                <a:gd name="connsiteY12" fmla="*/ 149034 h 1263550"/>
                <a:gd name="connsiteX13" fmla="*/ 155504 w 589621"/>
                <a:gd name="connsiteY13" fmla="*/ 129595 h 1263550"/>
                <a:gd name="connsiteX14" fmla="*/ 161984 w 589621"/>
                <a:gd name="connsiteY14" fmla="*/ 103676 h 1263550"/>
                <a:gd name="connsiteX15" fmla="*/ 174942 w 589621"/>
                <a:gd name="connsiteY15" fmla="*/ 90716 h 1263550"/>
                <a:gd name="connsiteX16" fmla="*/ 200860 w 589621"/>
                <a:gd name="connsiteY16" fmla="*/ 51838 h 1263550"/>
                <a:gd name="connsiteX17" fmla="*/ 213818 w 589621"/>
                <a:gd name="connsiteY17" fmla="*/ 38878 h 1263550"/>
                <a:gd name="connsiteX18" fmla="*/ 226777 w 589621"/>
                <a:gd name="connsiteY18" fmla="*/ 19439 h 1263550"/>
                <a:gd name="connsiteX19" fmla="*/ 298050 w 589621"/>
                <a:gd name="connsiteY19" fmla="*/ 0 h 1263550"/>
                <a:gd name="connsiteX20" fmla="*/ 550745 w 589621"/>
                <a:gd name="connsiteY20" fmla="*/ 6480 h 1263550"/>
                <a:gd name="connsiteX21" fmla="*/ 583142 w 589621"/>
                <a:gd name="connsiteY21" fmla="*/ 19439 h 1263550"/>
                <a:gd name="connsiteX22" fmla="*/ 589621 w 589621"/>
                <a:gd name="connsiteY22" fmla="*/ 19439 h 1263550"/>
                <a:gd name="connsiteX0" fmla="*/ 0 w 589621"/>
                <a:gd name="connsiteY0" fmla="*/ 1263550 h 1263550"/>
                <a:gd name="connsiteX1" fmla="*/ 19438 w 589621"/>
                <a:gd name="connsiteY1" fmla="*/ 725731 h 1263550"/>
                <a:gd name="connsiteX2" fmla="*/ 32396 w 589621"/>
                <a:gd name="connsiteY2" fmla="*/ 622055 h 1263550"/>
                <a:gd name="connsiteX3" fmla="*/ 45355 w 589621"/>
                <a:gd name="connsiteY3" fmla="*/ 596136 h 1263550"/>
                <a:gd name="connsiteX4" fmla="*/ 64793 w 589621"/>
                <a:gd name="connsiteY4" fmla="*/ 511900 h 1263550"/>
                <a:gd name="connsiteX5" fmla="*/ 84231 w 589621"/>
                <a:gd name="connsiteY5" fmla="*/ 447102 h 1263550"/>
                <a:gd name="connsiteX6" fmla="*/ 90711 w 589621"/>
                <a:gd name="connsiteY6" fmla="*/ 414703 h 1263550"/>
                <a:gd name="connsiteX7" fmla="*/ 97190 w 589621"/>
                <a:gd name="connsiteY7" fmla="*/ 395264 h 1263550"/>
                <a:gd name="connsiteX8" fmla="*/ 103669 w 589621"/>
                <a:gd name="connsiteY8" fmla="*/ 362866 h 1263550"/>
                <a:gd name="connsiteX9" fmla="*/ 110149 w 589621"/>
                <a:gd name="connsiteY9" fmla="*/ 336947 h 1263550"/>
                <a:gd name="connsiteX10" fmla="*/ 129587 w 589621"/>
                <a:gd name="connsiteY10" fmla="*/ 194392 h 1263550"/>
                <a:gd name="connsiteX11" fmla="*/ 136066 w 589621"/>
                <a:gd name="connsiteY11" fmla="*/ 168473 h 1263550"/>
                <a:gd name="connsiteX12" fmla="*/ 149025 w 589621"/>
                <a:gd name="connsiteY12" fmla="*/ 149034 h 1263550"/>
                <a:gd name="connsiteX13" fmla="*/ 161984 w 589621"/>
                <a:gd name="connsiteY13" fmla="*/ 103676 h 1263550"/>
                <a:gd name="connsiteX14" fmla="*/ 174942 w 589621"/>
                <a:gd name="connsiteY14" fmla="*/ 90716 h 1263550"/>
                <a:gd name="connsiteX15" fmla="*/ 200860 w 589621"/>
                <a:gd name="connsiteY15" fmla="*/ 51838 h 1263550"/>
                <a:gd name="connsiteX16" fmla="*/ 213818 w 589621"/>
                <a:gd name="connsiteY16" fmla="*/ 38878 h 1263550"/>
                <a:gd name="connsiteX17" fmla="*/ 226777 w 589621"/>
                <a:gd name="connsiteY17" fmla="*/ 19439 h 1263550"/>
                <a:gd name="connsiteX18" fmla="*/ 298050 w 589621"/>
                <a:gd name="connsiteY18" fmla="*/ 0 h 1263550"/>
                <a:gd name="connsiteX19" fmla="*/ 550745 w 589621"/>
                <a:gd name="connsiteY19" fmla="*/ 6480 h 1263550"/>
                <a:gd name="connsiteX20" fmla="*/ 583142 w 589621"/>
                <a:gd name="connsiteY20" fmla="*/ 19439 h 1263550"/>
                <a:gd name="connsiteX21" fmla="*/ 589621 w 589621"/>
                <a:gd name="connsiteY21" fmla="*/ 19439 h 1263550"/>
                <a:gd name="connsiteX0" fmla="*/ 0 w 589621"/>
                <a:gd name="connsiteY0" fmla="*/ 1263550 h 1263550"/>
                <a:gd name="connsiteX1" fmla="*/ 19438 w 589621"/>
                <a:gd name="connsiteY1" fmla="*/ 725731 h 1263550"/>
                <a:gd name="connsiteX2" fmla="*/ 32396 w 589621"/>
                <a:gd name="connsiteY2" fmla="*/ 622055 h 1263550"/>
                <a:gd name="connsiteX3" fmla="*/ 45355 w 589621"/>
                <a:gd name="connsiteY3" fmla="*/ 596136 h 1263550"/>
                <a:gd name="connsiteX4" fmla="*/ 64793 w 589621"/>
                <a:gd name="connsiteY4" fmla="*/ 511900 h 1263550"/>
                <a:gd name="connsiteX5" fmla="*/ 84231 w 589621"/>
                <a:gd name="connsiteY5" fmla="*/ 447102 h 1263550"/>
                <a:gd name="connsiteX6" fmla="*/ 97190 w 589621"/>
                <a:gd name="connsiteY6" fmla="*/ 395264 h 1263550"/>
                <a:gd name="connsiteX7" fmla="*/ 103669 w 589621"/>
                <a:gd name="connsiteY7" fmla="*/ 362866 h 1263550"/>
                <a:gd name="connsiteX8" fmla="*/ 110149 w 589621"/>
                <a:gd name="connsiteY8" fmla="*/ 336947 h 1263550"/>
                <a:gd name="connsiteX9" fmla="*/ 129587 w 589621"/>
                <a:gd name="connsiteY9" fmla="*/ 194392 h 1263550"/>
                <a:gd name="connsiteX10" fmla="*/ 136066 w 589621"/>
                <a:gd name="connsiteY10" fmla="*/ 168473 h 1263550"/>
                <a:gd name="connsiteX11" fmla="*/ 149025 w 589621"/>
                <a:gd name="connsiteY11" fmla="*/ 149034 h 1263550"/>
                <a:gd name="connsiteX12" fmla="*/ 161984 w 589621"/>
                <a:gd name="connsiteY12" fmla="*/ 103676 h 1263550"/>
                <a:gd name="connsiteX13" fmla="*/ 174942 w 589621"/>
                <a:gd name="connsiteY13" fmla="*/ 90716 h 1263550"/>
                <a:gd name="connsiteX14" fmla="*/ 200860 w 589621"/>
                <a:gd name="connsiteY14" fmla="*/ 51838 h 1263550"/>
                <a:gd name="connsiteX15" fmla="*/ 213818 w 589621"/>
                <a:gd name="connsiteY15" fmla="*/ 38878 h 1263550"/>
                <a:gd name="connsiteX16" fmla="*/ 226777 w 589621"/>
                <a:gd name="connsiteY16" fmla="*/ 19439 h 1263550"/>
                <a:gd name="connsiteX17" fmla="*/ 298050 w 589621"/>
                <a:gd name="connsiteY17" fmla="*/ 0 h 1263550"/>
                <a:gd name="connsiteX18" fmla="*/ 550745 w 589621"/>
                <a:gd name="connsiteY18" fmla="*/ 6480 h 1263550"/>
                <a:gd name="connsiteX19" fmla="*/ 583142 w 589621"/>
                <a:gd name="connsiteY19" fmla="*/ 19439 h 1263550"/>
                <a:gd name="connsiteX20" fmla="*/ 589621 w 589621"/>
                <a:gd name="connsiteY20" fmla="*/ 19439 h 1263550"/>
                <a:gd name="connsiteX0" fmla="*/ 0 w 1120928"/>
                <a:gd name="connsiteY0" fmla="*/ 1263550 h 1263550"/>
                <a:gd name="connsiteX1" fmla="*/ 19438 w 1120928"/>
                <a:gd name="connsiteY1" fmla="*/ 725731 h 1263550"/>
                <a:gd name="connsiteX2" fmla="*/ 32396 w 1120928"/>
                <a:gd name="connsiteY2" fmla="*/ 622055 h 1263550"/>
                <a:gd name="connsiteX3" fmla="*/ 45355 w 1120928"/>
                <a:gd name="connsiteY3" fmla="*/ 596136 h 1263550"/>
                <a:gd name="connsiteX4" fmla="*/ 64793 w 1120928"/>
                <a:gd name="connsiteY4" fmla="*/ 511900 h 1263550"/>
                <a:gd name="connsiteX5" fmla="*/ 84231 w 1120928"/>
                <a:gd name="connsiteY5" fmla="*/ 447102 h 1263550"/>
                <a:gd name="connsiteX6" fmla="*/ 97190 w 1120928"/>
                <a:gd name="connsiteY6" fmla="*/ 395264 h 1263550"/>
                <a:gd name="connsiteX7" fmla="*/ 103669 w 1120928"/>
                <a:gd name="connsiteY7" fmla="*/ 362866 h 1263550"/>
                <a:gd name="connsiteX8" fmla="*/ 110149 w 1120928"/>
                <a:gd name="connsiteY8" fmla="*/ 336947 h 1263550"/>
                <a:gd name="connsiteX9" fmla="*/ 129587 w 1120928"/>
                <a:gd name="connsiteY9" fmla="*/ 194392 h 1263550"/>
                <a:gd name="connsiteX10" fmla="*/ 136066 w 1120928"/>
                <a:gd name="connsiteY10" fmla="*/ 168473 h 1263550"/>
                <a:gd name="connsiteX11" fmla="*/ 149025 w 1120928"/>
                <a:gd name="connsiteY11" fmla="*/ 149034 h 1263550"/>
                <a:gd name="connsiteX12" fmla="*/ 161984 w 1120928"/>
                <a:gd name="connsiteY12" fmla="*/ 103676 h 1263550"/>
                <a:gd name="connsiteX13" fmla="*/ 174942 w 1120928"/>
                <a:gd name="connsiteY13" fmla="*/ 90716 h 1263550"/>
                <a:gd name="connsiteX14" fmla="*/ 200860 w 1120928"/>
                <a:gd name="connsiteY14" fmla="*/ 51838 h 1263550"/>
                <a:gd name="connsiteX15" fmla="*/ 213818 w 1120928"/>
                <a:gd name="connsiteY15" fmla="*/ 38878 h 1263550"/>
                <a:gd name="connsiteX16" fmla="*/ 226777 w 1120928"/>
                <a:gd name="connsiteY16" fmla="*/ 19439 h 1263550"/>
                <a:gd name="connsiteX17" fmla="*/ 298050 w 1120928"/>
                <a:gd name="connsiteY17" fmla="*/ 0 h 1263550"/>
                <a:gd name="connsiteX18" fmla="*/ 550745 w 1120928"/>
                <a:gd name="connsiteY18" fmla="*/ 6480 h 1263550"/>
                <a:gd name="connsiteX19" fmla="*/ 583142 w 1120928"/>
                <a:gd name="connsiteY19" fmla="*/ 19439 h 1263550"/>
                <a:gd name="connsiteX20" fmla="*/ 1120928 w 1120928"/>
                <a:gd name="connsiteY20" fmla="*/ 51838 h 1263550"/>
                <a:gd name="connsiteX0" fmla="*/ 0 w 1120928"/>
                <a:gd name="connsiteY0" fmla="*/ 1263550 h 1263550"/>
                <a:gd name="connsiteX1" fmla="*/ 19438 w 1120928"/>
                <a:gd name="connsiteY1" fmla="*/ 725731 h 1263550"/>
                <a:gd name="connsiteX2" fmla="*/ 32396 w 1120928"/>
                <a:gd name="connsiteY2" fmla="*/ 622055 h 1263550"/>
                <a:gd name="connsiteX3" fmla="*/ 45355 w 1120928"/>
                <a:gd name="connsiteY3" fmla="*/ 596136 h 1263550"/>
                <a:gd name="connsiteX4" fmla="*/ 64793 w 1120928"/>
                <a:gd name="connsiteY4" fmla="*/ 511900 h 1263550"/>
                <a:gd name="connsiteX5" fmla="*/ 84231 w 1120928"/>
                <a:gd name="connsiteY5" fmla="*/ 447102 h 1263550"/>
                <a:gd name="connsiteX6" fmla="*/ 97190 w 1120928"/>
                <a:gd name="connsiteY6" fmla="*/ 395264 h 1263550"/>
                <a:gd name="connsiteX7" fmla="*/ 103669 w 1120928"/>
                <a:gd name="connsiteY7" fmla="*/ 362866 h 1263550"/>
                <a:gd name="connsiteX8" fmla="*/ 110149 w 1120928"/>
                <a:gd name="connsiteY8" fmla="*/ 336947 h 1263550"/>
                <a:gd name="connsiteX9" fmla="*/ 129587 w 1120928"/>
                <a:gd name="connsiteY9" fmla="*/ 194392 h 1263550"/>
                <a:gd name="connsiteX10" fmla="*/ 136066 w 1120928"/>
                <a:gd name="connsiteY10" fmla="*/ 168473 h 1263550"/>
                <a:gd name="connsiteX11" fmla="*/ 149025 w 1120928"/>
                <a:gd name="connsiteY11" fmla="*/ 149034 h 1263550"/>
                <a:gd name="connsiteX12" fmla="*/ 161984 w 1120928"/>
                <a:gd name="connsiteY12" fmla="*/ 103676 h 1263550"/>
                <a:gd name="connsiteX13" fmla="*/ 174942 w 1120928"/>
                <a:gd name="connsiteY13" fmla="*/ 90716 h 1263550"/>
                <a:gd name="connsiteX14" fmla="*/ 200860 w 1120928"/>
                <a:gd name="connsiteY14" fmla="*/ 51838 h 1263550"/>
                <a:gd name="connsiteX15" fmla="*/ 213818 w 1120928"/>
                <a:gd name="connsiteY15" fmla="*/ 38878 h 1263550"/>
                <a:gd name="connsiteX16" fmla="*/ 226777 w 1120928"/>
                <a:gd name="connsiteY16" fmla="*/ 19439 h 1263550"/>
                <a:gd name="connsiteX17" fmla="*/ 298050 w 1120928"/>
                <a:gd name="connsiteY17" fmla="*/ 0 h 1263550"/>
                <a:gd name="connsiteX18" fmla="*/ 550745 w 1120928"/>
                <a:gd name="connsiteY18" fmla="*/ 6480 h 1263550"/>
                <a:gd name="connsiteX19" fmla="*/ 822878 w 1120928"/>
                <a:gd name="connsiteY19" fmla="*/ 38878 h 1263550"/>
                <a:gd name="connsiteX20" fmla="*/ 1120928 w 1120928"/>
                <a:gd name="connsiteY20" fmla="*/ 51838 h 1263550"/>
                <a:gd name="connsiteX0" fmla="*/ 0 w 1120928"/>
                <a:gd name="connsiteY0" fmla="*/ 1263550 h 1263550"/>
                <a:gd name="connsiteX1" fmla="*/ 19438 w 1120928"/>
                <a:gd name="connsiteY1" fmla="*/ 725731 h 1263550"/>
                <a:gd name="connsiteX2" fmla="*/ 32396 w 1120928"/>
                <a:gd name="connsiteY2" fmla="*/ 622055 h 1263550"/>
                <a:gd name="connsiteX3" fmla="*/ 45355 w 1120928"/>
                <a:gd name="connsiteY3" fmla="*/ 596136 h 1263550"/>
                <a:gd name="connsiteX4" fmla="*/ 64793 w 1120928"/>
                <a:gd name="connsiteY4" fmla="*/ 511900 h 1263550"/>
                <a:gd name="connsiteX5" fmla="*/ 84231 w 1120928"/>
                <a:gd name="connsiteY5" fmla="*/ 447102 h 1263550"/>
                <a:gd name="connsiteX6" fmla="*/ 97190 w 1120928"/>
                <a:gd name="connsiteY6" fmla="*/ 395264 h 1263550"/>
                <a:gd name="connsiteX7" fmla="*/ 103669 w 1120928"/>
                <a:gd name="connsiteY7" fmla="*/ 362866 h 1263550"/>
                <a:gd name="connsiteX8" fmla="*/ 110149 w 1120928"/>
                <a:gd name="connsiteY8" fmla="*/ 336947 h 1263550"/>
                <a:gd name="connsiteX9" fmla="*/ 129587 w 1120928"/>
                <a:gd name="connsiteY9" fmla="*/ 194392 h 1263550"/>
                <a:gd name="connsiteX10" fmla="*/ 136066 w 1120928"/>
                <a:gd name="connsiteY10" fmla="*/ 168473 h 1263550"/>
                <a:gd name="connsiteX11" fmla="*/ 149025 w 1120928"/>
                <a:gd name="connsiteY11" fmla="*/ 149034 h 1263550"/>
                <a:gd name="connsiteX12" fmla="*/ 161984 w 1120928"/>
                <a:gd name="connsiteY12" fmla="*/ 103676 h 1263550"/>
                <a:gd name="connsiteX13" fmla="*/ 174942 w 1120928"/>
                <a:gd name="connsiteY13" fmla="*/ 90716 h 1263550"/>
                <a:gd name="connsiteX14" fmla="*/ 200860 w 1120928"/>
                <a:gd name="connsiteY14" fmla="*/ 51838 h 1263550"/>
                <a:gd name="connsiteX15" fmla="*/ 226777 w 1120928"/>
                <a:gd name="connsiteY15" fmla="*/ 19439 h 1263550"/>
                <a:gd name="connsiteX16" fmla="*/ 298050 w 1120928"/>
                <a:gd name="connsiteY16" fmla="*/ 0 h 1263550"/>
                <a:gd name="connsiteX17" fmla="*/ 550745 w 1120928"/>
                <a:gd name="connsiteY17" fmla="*/ 6480 h 1263550"/>
                <a:gd name="connsiteX18" fmla="*/ 822878 w 1120928"/>
                <a:gd name="connsiteY18" fmla="*/ 38878 h 1263550"/>
                <a:gd name="connsiteX19" fmla="*/ 1120928 w 1120928"/>
                <a:gd name="connsiteY19" fmla="*/ 51838 h 1263550"/>
                <a:gd name="connsiteX0" fmla="*/ 0 w 1120928"/>
                <a:gd name="connsiteY0" fmla="*/ 1263550 h 1263550"/>
                <a:gd name="connsiteX1" fmla="*/ 19438 w 1120928"/>
                <a:gd name="connsiteY1" fmla="*/ 725731 h 1263550"/>
                <a:gd name="connsiteX2" fmla="*/ 32396 w 1120928"/>
                <a:gd name="connsiteY2" fmla="*/ 622055 h 1263550"/>
                <a:gd name="connsiteX3" fmla="*/ 45355 w 1120928"/>
                <a:gd name="connsiteY3" fmla="*/ 596136 h 1263550"/>
                <a:gd name="connsiteX4" fmla="*/ 64793 w 1120928"/>
                <a:gd name="connsiteY4" fmla="*/ 511900 h 1263550"/>
                <a:gd name="connsiteX5" fmla="*/ 84231 w 1120928"/>
                <a:gd name="connsiteY5" fmla="*/ 447102 h 1263550"/>
                <a:gd name="connsiteX6" fmla="*/ 97190 w 1120928"/>
                <a:gd name="connsiteY6" fmla="*/ 395264 h 1263550"/>
                <a:gd name="connsiteX7" fmla="*/ 103669 w 1120928"/>
                <a:gd name="connsiteY7" fmla="*/ 362866 h 1263550"/>
                <a:gd name="connsiteX8" fmla="*/ 110149 w 1120928"/>
                <a:gd name="connsiteY8" fmla="*/ 336947 h 1263550"/>
                <a:gd name="connsiteX9" fmla="*/ 129587 w 1120928"/>
                <a:gd name="connsiteY9" fmla="*/ 194392 h 1263550"/>
                <a:gd name="connsiteX10" fmla="*/ 136066 w 1120928"/>
                <a:gd name="connsiteY10" fmla="*/ 168473 h 1263550"/>
                <a:gd name="connsiteX11" fmla="*/ 161984 w 1120928"/>
                <a:gd name="connsiteY11" fmla="*/ 103676 h 1263550"/>
                <a:gd name="connsiteX12" fmla="*/ 174942 w 1120928"/>
                <a:gd name="connsiteY12" fmla="*/ 90716 h 1263550"/>
                <a:gd name="connsiteX13" fmla="*/ 200860 w 1120928"/>
                <a:gd name="connsiteY13" fmla="*/ 51838 h 1263550"/>
                <a:gd name="connsiteX14" fmla="*/ 226777 w 1120928"/>
                <a:gd name="connsiteY14" fmla="*/ 19439 h 1263550"/>
                <a:gd name="connsiteX15" fmla="*/ 298050 w 1120928"/>
                <a:gd name="connsiteY15" fmla="*/ 0 h 1263550"/>
                <a:gd name="connsiteX16" fmla="*/ 550745 w 1120928"/>
                <a:gd name="connsiteY16" fmla="*/ 6480 h 1263550"/>
                <a:gd name="connsiteX17" fmla="*/ 822878 w 1120928"/>
                <a:gd name="connsiteY17" fmla="*/ 38878 h 1263550"/>
                <a:gd name="connsiteX18" fmla="*/ 1120928 w 1120928"/>
                <a:gd name="connsiteY18" fmla="*/ 51838 h 1263550"/>
                <a:gd name="connsiteX0" fmla="*/ 0 w 1120928"/>
                <a:gd name="connsiteY0" fmla="*/ 1263550 h 1263550"/>
                <a:gd name="connsiteX1" fmla="*/ 19438 w 1120928"/>
                <a:gd name="connsiteY1" fmla="*/ 725731 h 1263550"/>
                <a:gd name="connsiteX2" fmla="*/ 32396 w 1120928"/>
                <a:gd name="connsiteY2" fmla="*/ 622055 h 1263550"/>
                <a:gd name="connsiteX3" fmla="*/ 45355 w 1120928"/>
                <a:gd name="connsiteY3" fmla="*/ 596136 h 1263550"/>
                <a:gd name="connsiteX4" fmla="*/ 64793 w 1120928"/>
                <a:gd name="connsiteY4" fmla="*/ 511900 h 1263550"/>
                <a:gd name="connsiteX5" fmla="*/ 84231 w 1120928"/>
                <a:gd name="connsiteY5" fmla="*/ 447102 h 1263550"/>
                <a:gd name="connsiteX6" fmla="*/ 97190 w 1120928"/>
                <a:gd name="connsiteY6" fmla="*/ 395264 h 1263550"/>
                <a:gd name="connsiteX7" fmla="*/ 103669 w 1120928"/>
                <a:gd name="connsiteY7" fmla="*/ 362866 h 1263550"/>
                <a:gd name="connsiteX8" fmla="*/ 110149 w 1120928"/>
                <a:gd name="connsiteY8" fmla="*/ 336947 h 1263550"/>
                <a:gd name="connsiteX9" fmla="*/ 129587 w 1120928"/>
                <a:gd name="connsiteY9" fmla="*/ 194392 h 1263550"/>
                <a:gd name="connsiteX10" fmla="*/ 136066 w 1120928"/>
                <a:gd name="connsiteY10" fmla="*/ 168473 h 1263550"/>
                <a:gd name="connsiteX11" fmla="*/ 161984 w 1120928"/>
                <a:gd name="connsiteY11" fmla="*/ 103676 h 1263550"/>
                <a:gd name="connsiteX12" fmla="*/ 200860 w 1120928"/>
                <a:gd name="connsiteY12" fmla="*/ 51838 h 1263550"/>
                <a:gd name="connsiteX13" fmla="*/ 226777 w 1120928"/>
                <a:gd name="connsiteY13" fmla="*/ 19439 h 1263550"/>
                <a:gd name="connsiteX14" fmla="*/ 298050 w 1120928"/>
                <a:gd name="connsiteY14" fmla="*/ 0 h 1263550"/>
                <a:gd name="connsiteX15" fmla="*/ 550745 w 1120928"/>
                <a:gd name="connsiteY15" fmla="*/ 6480 h 1263550"/>
                <a:gd name="connsiteX16" fmla="*/ 822878 w 1120928"/>
                <a:gd name="connsiteY16" fmla="*/ 38878 h 1263550"/>
                <a:gd name="connsiteX17" fmla="*/ 1120928 w 1120928"/>
                <a:gd name="connsiteY17" fmla="*/ 51838 h 1263550"/>
                <a:gd name="connsiteX0" fmla="*/ 0 w 1120928"/>
                <a:gd name="connsiteY0" fmla="*/ 1263550 h 1263550"/>
                <a:gd name="connsiteX1" fmla="*/ 19438 w 1120928"/>
                <a:gd name="connsiteY1" fmla="*/ 725731 h 1263550"/>
                <a:gd name="connsiteX2" fmla="*/ 32396 w 1120928"/>
                <a:gd name="connsiteY2" fmla="*/ 622055 h 1263550"/>
                <a:gd name="connsiteX3" fmla="*/ 45355 w 1120928"/>
                <a:gd name="connsiteY3" fmla="*/ 596136 h 1263550"/>
                <a:gd name="connsiteX4" fmla="*/ 64793 w 1120928"/>
                <a:gd name="connsiteY4" fmla="*/ 511900 h 1263550"/>
                <a:gd name="connsiteX5" fmla="*/ 84231 w 1120928"/>
                <a:gd name="connsiteY5" fmla="*/ 447102 h 1263550"/>
                <a:gd name="connsiteX6" fmla="*/ 97190 w 1120928"/>
                <a:gd name="connsiteY6" fmla="*/ 395264 h 1263550"/>
                <a:gd name="connsiteX7" fmla="*/ 103669 w 1120928"/>
                <a:gd name="connsiteY7" fmla="*/ 362866 h 1263550"/>
                <a:gd name="connsiteX8" fmla="*/ 110149 w 1120928"/>
                <a:gd name="connsiteY8" fmla="*/ 336947 h 1263550"/>
                <a:gd name="connsiteX9" fmla="*/ 136066 w 1120928"/>
                <a:gd name="connsiteY9" fmla="*/ 168473 h 1263550"/>
                <a:gd name="connsiteX10" fmla="*/ 161984 w 1120928"/>
                <a:gd name="connsiteY10" fmla="*/ 103676 h 1263550"/>
                <a:gd name="connsiteX11" fmla="*/ 200860 w 1120928"/>
                <a:gd name="connsiteY11" fmla="*/ 51838 h 1263550"/>
                <a:gd name="connsiteX12" fmla="*/ 226777 w 1120928"/>
                <a:gd name="connsiteY12" fmla="*/ 19439 h 1263550"/>
                <a:gd name="connsiteX13" fmla="*/ 298050 w 1120928"/>
                <a:gd name="connsiteY13" fmla="*/ 0 h 1263550"/>
                <a:gd name="connsiteX14" fmla="*/ 550745 w 1120928"/>
                <a:gd name="connsiteY14" fmla="*/ 6480 h 1263550"/>
                <a:gd name="connsiteX15" fmla="*/ 822878 w 1120928"/>
                <a:gd name="connsiteY15" fmla="*/ 38878 h 1263550"/>
                <a:gd name="connsiteX16" fmla="*/ 1120928 w 1120928"/>
                <a:gd name="connsiteY16" fmla="*/ 51838 h 1263550"/>
                <a:gd name="connsiteX0" fmla="*/ 0 w 1120928"/>
                <a:gd name="connsiteY0" fmla="*/ 1263550 h 1263550"/>
                <a:gd name="connsiteX1" fmla="*/ 19438 w 1120928"/>
                <a:gd name="connsiteY1" fmla="*/ 725731 h 1263550"/>
                <a:gd name="connsiteX2" fmla="*/ 32396 w 1120928"/>
                <a:gd name="connsiteY2" fmla="*/ 622055 h 1263550"/>
                <a:gd name="connsiteX3" fmla="*/ 64793 w 1120928"/>
                <a:gd name="connsiteY3" fmla="*/ 511900 h 1263550"/>
                <a:gd name="connsiteX4" fmla="*/ 84231 w 1120928"/>
                <a:gd name="connsiteY4" fmla="*/ 447102 h 1263550"/>
                <a:gd name="connsiteX5" fmla="*/ 97190 w 1120928"/>
                <a:gd name="connsiteY5" fmla="*/ 395264 h 1263550"/>
                <a:gd name="connsiteX6" fmla="*/ 103669 w 1120928"/>
                <a:gd name="connsiteY6" fmla="*/ 362866 h 1263550"/>
                <a:gd name="connsiteX7" fmla="*/ 110149 w 1120928"/>
                <a:gd name="connsiteY7" fmla="*/ 336947 h 1263550"/>
                <a:gd name="connsiteX8" fmla="*/ 136066 w 1120928"/>
                <a:gd name="connsiteY8" fmla="*/ 168473 h 1263550"/>
                <a:gd name="connsiteX9" fmla="*/ 161984 w 1120928"/>
                <a:gd name="connsiteY9" fmla="*/ 103676 h 1263550"/>
                <a:gd name="connsiteX10" fmla="*/ 200860 w 1120928"/>
                <a:gd name="connsiteY10" fmla="*/ 51838 h 1263550"/>
                <a:gd name="connsiteX11" fmla="*/ 226777 w 1120928"/>
                <a:gd name="connsiteY11" fmla="*/ 19439 h 1263550"/>
                <a:gd name="connsiteX12" fmla="*/ 298050 w 1120928"/>
                <a:gd name="connsiteY12" fmla="*/ 0 h 1263550"/>
                <a:gd name="connsiteX13" fmla="*/ 550745 w 1120928"/>
                <a:gd name="connsiteY13" fmla="*/ 6480 h 1263550"/>
                <a:gd name="connsiteX14" fmla="*/ 822878 w 1120928"/>
                <a:gd name="connsiteY14" fmla="*/ 38878 h 1263550"/>
                <a:gd name="connsiteX15" fmla="*/ 1120928 w 1120928"/>
                <a:gd name="connsiteY15" fmla="*/ 51838 h 1263550"/>
                <a:gd name="connsiteX0" fmla="*/ 0 w 1120928"/>
                <a:gd name="connsiteY0" fmla="*/ 1263550 h 1263550"/>
                <a:gd name="connsiteX1" fmla="*/ 19438 w 1120928"/>
                <a:gd name="connsiteY1" fmla="*/ 725731 h 1263550"/>
                <a:gd name="connsiteX2" fmla="*/ 32396 w 1120928"/>
                <a:gd name="connsiteY2" fmla="*/ 622055 h 1263550"/>
                <a:gd name="connsiteX3" fmla="*/ 64793 w 1120928"/>
                <a:gd name="connsiteY3" fmla="*/ 511900 h 1263550"/>
                <a:gd name="connsiteX4" fmla="*/ 84231 w 1120928"/>
                <a:gd name="connsiteY4" fmla="*/ 447102 h 1263550"/>
                <a:gd name="connsiteX5" fmla="*/ 103669 w 1120928"/>
                <a:gd name="connsiteY5" fmla="*/ 362866 h 1263550"/>
                <a:gd name="connsiteX6" fmla="*/ 110149 w 1120928"/>
                <a:gd name="connsiteY6" fmla="*/ 336947 h 1263550"/>
                <a:gd name="connsiteX7" fmla="*/ 136066 w 1120928"/>
                <a:gd name="connsiteY7" fmla="*/ 168473 h 1263550"/>
                <a:gd name="connsiteX8" fmla="*/ 161984 w 1120928"/>
                <a:gd name="connsiteY8" fmla="*/ 103676 h 1263550"/>
                <a:gd name="connsiteX9" fmla="*/ 200860 w 1120928"/>
                <a:gd name="connsiteY9" fmla="*/ 51838 h 1263550"/>
                <a:gd name="connsiteX10" fmla="*/ 226777 w 1120928"/>
                <a:gd name="connsiteY10" fmla="*/ 19439 h 1263550"/>
                <a:gd name="connsiteX11" fmla="*/ 298050 w 1120928"/>
                <a:gd name="connsiteY11" fmla="*/ 0 h 1263550"/>
                <a:gd name="connsiteX12" fmla="*/ 550745 w 1120928"/>
                <a:gd name="connsiteY12" fmla="*/ 6480 h 1263550"/>
                <a:gd name="connsiteX13" fmla="*/ 822878 w 1120928"/>
                <a:gd name="connsiteY13" fmla="*/ 38878 h 1263550"/>
                <a:gd name="connsiteX14" fmla="*/ 1120928 w 1120928"/>
                <a:gd name="connsiteY14" fmla="*/ 51838 h 1263550"/>
                <a:gd name="connsiteX0" fmla="*/ 0 w 1127407"/>
                <a:gd name="connsiteY0" fmla="*/ 1250591 h 1250591"/>
                <a:gd name="connsiteX1" fmla="*/ 25917 w 1127407"/>
                <a:gd name="connsiteY1" fmla="*/ 725731 h 1250591"/>
                <a:gd name="connsiteX2" fmla="*/ 38875 w 1127407"/>
                <a:gd name="connsiteY2" fmla="*/ 622055 h 1250591"/>
                <a:gd name="connsiteX3" fmla="*/ 71272 w 1127407"/>
                <a:gd name="connsiteY3" fmla="*/ 511900 h 1250591"/>
                <a:gd name="connsiteX4" fmla="*/ 90710 w 1127407"/>
                <a:gd name="connsiteY4" fmla="*/ 447102 h 1250591"/>
                <a:gd name="connsiteX5" fmla="*/ 110148 w 1127407"/>
                <a:gd name="connsiteY5" fmla="*/ 362866 h 1250591"/>
                <a:gd name="connsiteX6" fmla="*/ 116628 w 1127407"/>
                <a:gd name="connsiteY6" fmla="*/ 336947 h 1250591"/>
                <a:gd name="connsiteX7" fmla="*/ 142545 w 1127407"/>
                <a:gd name="connsiteY7" fmla="*/ 168473 h 1250591"/>
                <a:gd name="connsiteX8" fmla="*/ 168463 w 1127407"/>
                <a:gd name="connsiteY8" fmla="*/ 103676 h 1250591"/>
                <a:gd name="connsiteX9" fmla="*/ 207339 w 1127407"/>
                <a:gd name="connsiteY9" fmla="*/ 51838 h 1250591"/>
                <a:gd name="connsiteX10" fmla="*/ 233256 w 1127407"/>
                <a:gd name="connsiteY10" fmla="*/ 19439 h 1250591"/>
                <a:gd name="connsiteX11" fmla="*/ 304529 w 1127407"/>
                <a:gd name="connsiteY11" fmla="*/ 0 h 1250591"/>
                <a:gd name="connsiteX12" fmla="*/ 557224 w 1127407"/>
                <a:gd name="connsiteY12" fmla="*/ 6480 h 1250591"/>
                <a:gd name="connsiteX13" fmla="*/ 829357 w 1127407"/>
                <a:gd name="connsiteY13" fmla="*/ 38878 h 1250591"/>
                <a:gd name="connsiteX14" fmla="*/ 1127407 w 1127407"/>
                <a:gd name="connsiteY14" fmla="*/ 51838 h 1250591"/>
                <a:gd name="connsiteX0" fmla="*/ 9254 w 1136661"/>
                <a:gd name="connsiteY0" fmla="*/ 1250591 h 1250591"/>
                <a:gd name="connsiteX1" fmla="*/ 35171 w 1136661"/>
                <a:gd name="connsiteY1" fmla="*/ 725731 h 1250591"/>
                <a:gd name="connsiteX2" fmla="*/ 48129 w 1136661"/>
                <a:gd name="connsiteY2" fmla="*/ 622055 h 1250591"/>
                <a:gd name="connsiteX3" fmla="*/ 80526 w 1136661"/>
                <a:gd name="connsiteY3" fmla="*/ 511900 h 1250591"/>
                <a:gd name="connsiteX4" fmla="*/ 99964 w 1136661"/>
                <a:gd name="connsiteY4" fmla="*/ 447102 h 1250591"/>
                <a:gd name="connsiteX5" fmla="*/ 119402 w 1136661"/>
                <a:gd name="connsiteY5" fmla="*/ 362866 h 1250591"/>
                <a:gd name="connsiteX6" fmla="*/ 125882 w 1136661"/>
                <a:gd name="connsiteY6" fmla="*/ 336947 h 1250591"/>
                <a:gd name="connsiteX7" fmla="*/ 151799 w 1136661"/>
                <a:gd name="connsiteY7" fmla="*/ 168473 h 1250591"/>
                <a:gd name="connsiteX8" fmla="*/ 177717 w 1136661"/>
                <a:gd name="connsiteY8" fmla="*/ 103676 h 1250591"/>
                <a:gd name="connsiteX9" fmla="*/ 216593 w 1136661"/>
                <a:gd name="connsiteY9" fmla="*/ 51838 h 1250591"/>
                <a:gd name="connsiteX10" fmla="*/ 242510 w 1136661"/>
                <a:gd name="connsiteY10" fmla="*/ 19439 h 1250591"/>
                <a:gd name="connsiteX11" fmla="*/ 313783 w 1136661"/>
                <a:gd name="connsiteY11" fmla="*/ 0 h 1250591"/>
                <a:gd name="connsiteX12" fmla="*/ 566478 w 1136661"/>
                <a:gd name="connsiteY12" fmla="*/ 6480 h 1250591"/>
                <a:gd name="connsiteX13" fmla="*/ 838611 w 1136661"/>
                <a:gd name="connsiteY13" fmla="*/ 38878 h 1250591"/>
                <a:gd name="connsiteX14" fmla="*/ 1136661 w 1136661"/>
                <a:gd name="connsiteY14" fmla="*/ 51838 h 1250591"/>
                <a:gd name="connsiteX0" fmla="*/ 1372 w 1128779"/>
                <a:gd name="connsiteY0" fmla="*/ 1250591 h 1250591"/>
                <a:gd name="connsiteX1" fmla="*/ 1372 w 1128779"/>
                <a:gd name="connsiteY1" fmla="*/ 926604 h 1250591"/>
                <a:gd name="connsiteX2" fmla="*/ 27289 w 1128779"/>
                <a:gd name="connsiteY2" fmla="*/ 725731 h 1250591"/>
                <a:gd name="connsiteX3" fmla="*/ 40247 w 1128779"/>
                <a:gd name="connsiteY3" fmla="*/ 622055 h 1250591"/>
                <a:gd name="connsiteX4" fmla="*/ 72644 w 1128779"/>
                <a:gd name="connsiteY4" fmla="*/ 511900 h 1250591"/>
                <a:gd name="connsiteX5" fmla="*/ 92082 w 1128779"/>
                <a:gd name="connsiteY5" fmla="*/ 447102 h 1250591"/>
                <a:gd name="connsiteX6" fmla="*/ 111520 w 1128779"/>
                <a:gd name="connsiteY6" fmla="*/ 362866 h 1250591"/>
                <a:gd name="connsiteX7" fmla="*/ 118000 w 1128779"/>
                <a:gd name="connsiteY7" fmla="*/ 336947 h 1250591"/>
                <a:gd name="connsiteX8" fmla="*/ 143917 w 1128779"/>
                <a:gd name="connsiteY8" fmla="*/ 168473 h 1250591"/>
                <a:gd name="connsiteX9" fmla="*/ 169835 w 1128779"/>
                <a:gd name="connsiteY9" fmla="*/ 103676 h 1250591"/>
                <a:gd name="connsiteX10" fmla="*/ 208711 w 1128779"/>
                <a:gd name="connsiteY10" fmla="*/ 51838 h 1250591"/>
                <a:gd name="connsiteX11" fmla="*/ 234628 w 1128779"/>
                <a:gd name="connsiteY11" fmla="*/ 19439 h 1250591"/>
                <a:gd name="connsiteX12" fmla="*/ 305901 w 1128779"/>
                <a:gd name="connsiteY12" fmla="*/ 0 h 1250591"/>
                <a:gd name="connsiteX13" fmla="*/ 558596 w 1128779"/>
                <a:gd name="connsiteY13" fmla="*/ 6480 h 1250591"/>
                <a:gd name="connsiteX14" fmla="*/ 830729 w 1128779"/>
                <a:gd name="connsiteY14" fmla="*/ 38878 h 1250591"/>
                <a:gd name="connsiteX15" fmla="*/ 1128779 w 1128779"/>
                <a:gd name="connsiteY15" fmla="*/ 51838 h 1250591"/>
                <a:gd name="connsiteX0" fmla="*/ 0 w 1127407"/>
                <a:gd name="connsiteY0" fmla="*/ 1250591 h 1250591"/>
                <a:gd name="connsiteX1" fmla="*/ 0 w 1127407"/>
                <a:gd name="connsiteY1" fmla="*/ 926604 h 1250591"/>
                <a:gd name="connsiteX2" fmla="*/ 25917 w 1127407"/>
                <a:gd name="connsiteY2" fmla="*/ 725731 h 1250591"/>
                <a:gd name="connsiteX3" fmla="*/ 38875 w 1127407"/>
                <a:gd name="connsiteY3" fmla="*/ 622055 h 1250591"/>
                <a:gd name="connsiteX4" fmla="*/ 71272 w 1127407"/>
                <a:gd name="connsiteY4" fmla="*/ 511900 h 1250591"/>
                <a:gd name="connsiteX5" fmla="*/ 90710 w 1127407"/>
                <a:gd name="connsiteY5" fmla="*/ 447102 h 1250591"/>
                <a:gd name="connsiteX6" fmla="*/ 110148 w 1127407"/>
                <a:gd name="connsiteY6" fmla="*/ 362866 h 1250591"/>
                <a:gd name="connsiteX7" fmla="*/ 116628 w 1127407"/>
                <a:gd name="connsiteY7" fmla="*/ 336947 h 1250591"/>
                <a:gd name="connsiteX8" fmla="*/ 142545 w 1127407"/>
                <a:gd name="connsiteY8" fmla="*/ 168473 h 1250591"/>
                <a:gd name="connsiteX9" fmla="*/ 168463 w 1127407"/>
                <a:gd name="connsiteY9" fmla="*/ 103676 h 1250591"/>
                <a:gd name="connsiteX10" fmla="*/ 207339 w 1127407"/>
                <a:gd name="connsiteY10" fmla="*/ 51838 h 1250591"/>
                <a:gd name="connsiteX11" fmla="*/ 233256 w 1127407"/>
                <a:gd name="connsiteY11" fmla="*/ 19439 h 1250591"/>
                <a:gd name="connsiteX12" fmla="*/ 304529 w 1127407"/>
                <a:gd name="connsiteY12" fmla="*/ 0 h 1250591"/>
                <a:gd name="connsiteX13" fmla="*/ 557224 w 1127407"/>
                <a:gd name="connsiteY13" fmla="*/ 6480 h 1250591"/>
                <a:gd name="connsiteX14" fmla="*/ 829357 w 1127407"/>
                <a:gd name="connsiteY14" fmla="*/ 38878 h 1250591"/>
                <a:gd name="connsiteX15" fmla="*/ 1127407 w 1127407"/>
                <a:gd name="connsiteY15" fmla="*/ 51838 h 1250591"/>
                <a:gd name="connsiteX0" fmla="*/ 6742 w 1134149"/>
                <a:gd name="connsiteY0" fmla="*/ 1250591 h 1250591"/>
                <a:gd name="connsiteX1" fmla="*/ 6742 w 1134149"/>
                <a:gd name="connsiteY1" fmla="*/ 926604 h 1250591"/>
                <a:gd name="connsiteX2" fmla="*/ 32659 w 1134149"/>
                <a:gd name="connsiteY2" fmla="*/ 725731 h 1250591"/>
                <a:gd name="connsiteX3" fmla="*/ 45617 w 1134149"/>
                <a:gd name="connsiteY3" fmla="*/ 622055 h 1250591"/>
                <a:gd name="connsiteX4" fmla="*/ 78014 w 1134149"/>
                <a:gd name="connsiteY4" fmla="*/ 511900 h 1250591"/>
                <a:gd name="connsiteX5" fmla="*/ 97452 w 1134149"/>
                <a:gd name="connsiteY5" fmla="*/ 447102 h 1250591"/>
                <a:gd name="connsiteX6" fmla="*/ 116890 w 1134149"/>
                <a:gd name="connsiteY6" fmla="*/ 362866 h 1250591"/>
                <a:gd name="connsiteX7" fmla="*/ 123370 w 1134149"/>
                <a:gd name="connsiteY7" fmla="*/ 336947 h 1250591"/>
                <a:gd name="connsiteX8" fmla="*/ 149287 w 1134149"/>
                <a:gd name="connsiteY8" fmla="*/ 168473 h 1250591"/>
                <a:gd name="connsiteX9" fmla="*/ 175205 w 1134149"/>
                <a:gd name="connsiteY9" fmla="*/ 103676 h 1250591"/>
                <a:gd name="connsiteX10" fmla="*/ 214081 w 1134149"/>
                <a:gd name="connsiteY10" fmla="*/ 51838 h 1250591"/>
                <a:gd name="connsiteX11" fmla="*/ 239998 w 1134149"/>
                <a:gd name="connsiteY11" fmla="*/ 19439 h 1250591"/>
                <a:gd name="connsiteX12" fmla="*/ 311271 w 1134149"/>
                <a:gd name="connsiteY12" fmla="*/ 0 h 1250591"/>
                <a:gd name="connsiteX13" fmla="*/ 563966 w 1134149"/>
                <a:gd name="connsiteY13" fmla="*/ 6480 h 1250591"/>
                <a:gd name="connsiteX14" fmla="*/ 836099 w 1134149"/>
                <a:gd name="connsiteY14" fmla="*/ 38878 h 1250591"/>
                <a:gd name="connsiteX15" fmla="*/ 1134149 w 1134149"/>
                <a:gd name="connsiteY15" fmla="*/ 51838 h 1250591"/>
                <a:gd name="connsiteX0" fmla="*/ 6742 w 1134149"/>
                <a:gd name="connsiteY0" fmla="*/ 1253750 h 1253750"/>
                <a:gd name="connsiteX1" fmla="*/ 6742 w 1134149"/>
                <a:gd name="connsiteY1" fmla="*/ 929763 h 1253750"/>
                <a:gd name="connsiteX2" fmla="*/ 32659 w 1134149"/>
                <a:gd name="connsiteY2" fmla="*/ 728890 h 1253750"/>
                <a:gd name="connsiteX3" fmla="*/ 45617 w 1134149"/>
                <a:gd name="connsiteY3" fmla="*/ 625214 h 1253750"/>
                <a:gd name="connsiteX4" fmla="*/ 78014 w 1134149"/>
                <a:gd name="connsiteY4" fmla="*/ 515059 h 1253750"/>
                <a:gd name="connsiteX5" fmla="*/ 97452 w 1134149"/>
                <a:gd name="connsiteY5" fmla="*/ 450261 h 1253750"/>
                <a:gd name="connsiteX6" fmla="*/ 116890 w 1134149"/>
                <a:gd name="connsiteY6" fmla="*/ 366025 h 1253750"/>
                <a:gd name="connsiteX7" fmla="*/ 123370 w 1134149"/>
                <a:gd name="connsiteY7" fmla="*/ 340106 h 1253750"/>
                <a:gd name="connsiteX8" fmla="*/ 149287 w 1134149"/>
                <a:gd name="connsiteY8" fmla="*/ 171632 h 1253750"/>
                <a:gd name="connsiteX9" fmla="*/ 175205 w 1134149"/>
                <a:gd name="connsiteY9" fmla="*/ 106835 h 1253750"/>
                <a:gd name="connsiteX10" fmla="*/ 214081 w 1134149"/>
                <a:gd name="connsiteY10" fmla="*/ 54997 h 1253750"/>
                <a:gd name="connsiteX11" fmla="*/ 311271 w 1134149"/>
                <a:gd name="connsiteY11" fmla="*/ 3159 h 1253750"/>
                <a:gd name="connsiteX12" fmla="*/ 563966 w 1134149"/>
                <a:gd name="connsiteY12" fmla="*/ 9639 h 1253750"/>
                <a:gd name="connsiteX13" fmla="*/ 836099 w 1134149"/>
                <a:gd name="connsiteY13" fmla="*/ 42037 h 1253750"/>
                <a:gd name="connsiteX14" fmla="*/ 1134149 w 1134149"/>
                <a:gd name="connsiteY14" fmla="*/ 54997 h 1253750"/>
                <a:gd name="connsiteX0" fmla="*/ 6742 w 1134149"/>
                <a:gd name="connsiteY0" fmla="*/ 1253750 h 1253750"/>
                <a:gd name="connsiteX1" fmla="*/ 6742 w 1134149"/>
                <a:gd name="connsiteY1" fmla="*/ 929763 h 1253750"/>
                <a:gd name="connsiteX2" fmla="*/ 32659 w 1134149"/>
                <a:gd name="connsiteY2" fmla="*/ 728890 h 1253750"/>
                <a:gd name="connsiteX3" fmla="*/ 45617 w 1134149"/>
                <a:gd name="connsiteY3" fmla="*/ 625214 h 1253750"/>
                <a:gd name="connsiteX4" fmla="*/ 78014 w 1134149"/>
                <a:gd name="connsiteY4" fmla="*/ 515059 h 1253750"/>
                <a:gd name="connsiteX5" fmla="*/ 97452 w 1134149"/>
                <a:gd name="connsiteY5" fmla="*/ 450261 h 1253750"/>
                <a:gd name="connsiteX6" fmla="*/ 116890 w 1134149"/>
                <a:gd name="connsiteY6" fmla="*/ 366025 h 1253750"/>
                <a:gd name="connsiteX7" fmla="*/ 123370 w 1134149"/>
                <a:gd name="connsiteY7" fmla="*/ 340106 h 1253750"/>
                <a:gd name="connsiteX8" fmla="*/ 149287 w 1134149"/>
                <a:gd name="connsiteY8" fmla="*/ 171632 h 1253750"/>
                <a:gd name="connsiteX9" fmla="*/ 214081 w 1134149"/>
                <a:gd name="connsiteY9" fmla="*/ 54997 h 1253750"/>
                <a:gd name="connsiteX10" fmla="*/ 311271 w 1134149"/>
                <a:gd name="connsiteY10" fmla="*/ 3159 h 1253750"/>
                <a:gd name="connsiteX11" fmla="*/ 563966 w 1134149"/>
                <a:gd name="connsiteY11" fmla="*/ 9639 h 1253750"/>
                <a:gd name="connsiteX12" fmla="*/ 836099 w 1134149"/>
                <a:gd name="connsiteY12" fmla="*/ 42037 h 1253750"/>
                <a:gd name="connsiteX13" fmla="*/ 1134149 w 1134149"/>
                <a:gd name="connsiteY13" fmla="*/ 54997 h 1253750"/>
                <a:gd name="connsiteX0" fmla="*/ 6742 w 1134149"/>
                <a:gd name="connsiteY0" fmla="*/ 1253750 h 1253750"/>
                <a:gd name="connsiteX1" fmla="*/ 6742 w 1134149"/>
                <a:gd name="connsiteY1" fmla="*/ 929763 h 1253750"/>
                <a:gd name="connsiteX2" fmla="*/ 32659 w 1134149"/>
                <a:gd name="connsiteY2" fmla="*/ 728890 h 1253750"/>
                <a:gd name="connsiteX3" fmla="*/ 45617 w 1134149"/>
                <a:gd name="connsiteY3" fmla="*/ 625214 h 1253750"/>
                <a:gd name="connsiteX4" fmla="*/ 78014 w 1134149"/>
                <a:gd name="connsiteY4" fmla="*/ 515059 h 1253750"/>
                <a:gd name="connsiteX5" fmla="*/ 97452 w 1134149"/>
                <a:gd name="connsiteY5" fmla="*/ 450261 h 1253750"/>
                <a:gd name="connsiteX6" fmla="*/ 116890 w 1134149"/>
                <a:gd name="connsiteY6" fmla="*/ 366025 h 1253750"/>
                <a:gd name="connsiteX7" fmla="*/ 123370 w 1134149"/>
                <a:gd name="connsiteY7" fmla="*/ 340106 h 1253750"/>
                <a:gd name="connsiteX8" fmla="*/ 149287 w 1134149"/>
                <a:gd name="connsiteY8" fmla="*/ 171632 h 1253750"/>
                <a:gd name="connsiteX9" fmla="*/ 214081 w 1134149"/>
                <a:gd name="connsiteY9" fmla="*/ 54997 h 1253750"/>
                <a:gd name="connsiteX10" fmla="*/ 434379 w 1134149"/>
                <a:gd name="connsiteY10" fmla="*/ 3159 h 1253750"/>
                <a:gd name="connsiteX11" fmla="*/ 563966 w 1134149"/>
                <a:gd name="connsiteY11" fmla="*/ 9639 h 1253750"/>
                <a:gd name="connsiteX12" fmla="*/ 836099 w 1134149"/>
                <a:gd name="connsiteY12" fmla="*/ 42037 h 1253750"/>
                <a:gd name="connsiteX13" fmla="*/ 1134149 w 1134149"/>
                <a:gd name="connsiteY13" fmla="*/ 54997 h 1253750"/>
                <a:gd name="connsiteX0" fmla="*/ 6742 w 1134149"/>
                <a:gd name="connsiteY0" fmla="*/ 1253750 h 1253750"/>
                <a:gd name="connsiteX1" fmla="*/ 6742 w 1134149"/>
                <a:gd name="connsiteY1" fmla="*/ 929763 h 1253750"/>
                <a:gd name="connsiteX2" fmla="*/ 32659 w 1134149"/>
                <a:gd name="connsiteY2" fmla="*/ 728890 h 1253750"/>
                <a:gd name="connsiteX3" fmla="*/ 45617 w 1134149"/>
                <a:gd name="connsiteY3" fmla="*/ 625214 h 1253750"/>
                <a:gd name="connsiteX4" fmla="*/ 78014 w 1134149"/>
                <a:gd name="connsiteY4" fmla="*/ 515059 h 1253750"/>
                <a:gd name="connsiteX5" fmla="*/ 97452 w 1134149"/>
                <a:gd name="connsiteY5" fmla="*/ 450261 h 1253750"/>
                <a:gd name="connsiteX6" fmla="*/ 116890 w 1134149"/>
                <a:gd name="connsiteY6" fmla="*/ 366025 h 1253750"/>
                <a:gd name="connsiteX7" fmla="*/ 123370 w 1134149"/>
                <a:gd name="connsiteY7" fmla="*/ 340106 h 1253750"/>
                <a:gd name="connsiteX8" fmla="*/ 149287 w 1134149"/>
                <a:gd name="connsiteY8" fmla="*/ 171632 h 1253750"/>
                <a:gd name="connsiteX9" fmla="*/ 298313 w 1134149"/>
                <a:gd name="connsiteY9" fmla="*/ 61476 h 1253750"/>
                <a:gd name="connsiteX10" fmla="*/ 434379 w 1134149"/>
                <a:gd name="connsiteY10" fmla="*/ 3159 h 1253750"/>
                <a:gd name="connsiteX11" fmla="*/ 563966 w 1134149"/>
                <a:gd name="connsiteY11" fmla="*/ 9639 h 1253750"/>
                <a:gd name="connsiteX12" fmla="*/ 836099 w 1134149"/>
                <a:gd name="connsiteY12" fmla="*/ 42037 h 1253750"/>
                <a:gd name="connsiteX13" fmla="*/ 1134149 w 1134149"/>
                <a:gd name="connsiteY13" fmla="*/ 54997 h 1253750"/>
                <a:gd name="connsiteX0" fmla="*/ 6742 w 1134149"/>
                <a:gd name="connsiteY0" fmla="*/ 1253750 h 1253750"/>
                <a:gd name="connsiteX1" fmla="*/ 6742 w 1134149"/>
                <a:gd name="connsiteY1" fmla="*/ 929763 h 1253750"/>
                <a:gd name="connsiteX2" fmla="*/ 32659 w 1134149"/>
                <a:gd name="connsiteY2" fmla="*/ 728890 h 1253750"/>
                <a:gd name="connsiteX3" fmla="*/ 45617 w 1134149"/>
                <a:gd name="connsiteY3" fmla="*/ 625214 h 1253750"/>
                <a:gd name="connsiteX4" fmla="*/ 78014 w 1134149"/>
                <a:gd name="connsiteY4" fmla="*/ 515059 h 1253750"/>
                <a:gd name="connsiteX5" fmla="*/ 97452 w 1134149"/>
                <a:gd name="connsiteY5" fmla="*/ 450261 h 1253750"/>
                <a:gd name="connsiteX6" fmla="*/ 116890 w 1134149"/>
                <a:gd name="connsiteY6" fmla="*/ 366025 h 1253750"/>
                <a:gd name="connsiteX7" fmla="*/ 123370 w 1134149"/>
                <a:gd name="connsiteY7" fmla="*/ 340106 h 1253750"/>
                <a:gd name="connsiteX8" fmla="*/ 181684 w 1134149"/>
                <a:gd name="connsiteY8" fmla="*/ 204030 h 1253750"/>
                <a:gd name="connsiteX9" fmla="*/ 298313 w 1134149"/>
                <a:gd name="connsiteY9" fmla="*/ 61476 h 1253750"/>
                <a:gd name="connsiteX10" fmla="*/ 434379 w 1134149"/>
                <a:gd name="connsiteY10" fmla="*/ 3159 h 1253750"/>
                <a:gd name="connsiteX11" fmla="*/ 563966 w 1134149"/>
                <a:gd name="connsiteY11" fmla="*/ 9639 h 1253750"/>
                <a:gd name="connsiteX12" fmla="*/ 836099 w 1134149"/>
                <a:gd name="connsiteY12" fmla="*/ 42037 h 1253750"/>
                <a:gd name="connsiteX13" fmla="*/ 1134149 w 1134149"/>
                <a:gd name="connsiteY13" fmla="*/ 54997 h 125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34149" h="1253750">
                  <a:moveTo>
                    <a:pt x="6742" y="1253750"/>
                  </a:moveTo>
                  <a:cubicBezTo>
                    <a:pt x="-9456" y="1130635"/>
                    <a:pt x="8903" y="1017240"/>
                    <a:pt x="6742" y="929763"/>
                  </a:cubicBezTo>
                  <a:cubicBezTo>
                    <a:pt x="11061" y="842286"/>
                    <a:pt x="29420" y="749409"/>
                    <a:pt x="32659" y="728890"/>
                  </a:cubicBezTo>
                  <a:cubicBezTo>
                    <a:pt x="33048" y="716254"/>
                    <a:pt x="38058" y="660853"/>
                    <a:pt x="45617" y="625214"/>
                  </a:cubicBezTo>
                  <a:cubicBezTo>
                    <a:pt x="53176" y="589576"/>
                    <a:pt x="69375" y="544218"/>
                    <a:pt x="78014" y="515059"/>
                  </a:cubicBezTo>
                  <a:cubicBezTo>
                    <a:pt x="86653" y="485900"/>
                    <a:pt x="74340" y="484930"/>
                    <a:pt x="97452" y="450261"/>
                  </a:cubicBezTo>
                  <a:cubicBezTo>
                    <a:pt x="103931" y="425422"/>
                    <a:pt x="112570" y="384384"/>
                    <a:pt x="116890" y="366025"/>
                  </a:cubicBezTo>
                  <a:cubicBezTo>
                    <a:pt x="121210" y="347666"/>
                    <a:pt x="121210" y="348746"/>
                    <a:pt x="123370" y="340106"/>
                  </a:cubicBezTo>
                  <a:cubicBezTo>
                    <a:pt x="128769" y="307707"/>
                    <a:pt x="152527" y="250468"/>
                    <a:pt x="181684" y="204030"/>
                  </a:cubicBezTo>
                  <a:cubicBezTo>
                    <a:pt x="210841" y="157592"/>
                    <a:pt x="256197" y="94955"/>
                    <a:pt x="298313" y="61476"/>
                  </a:cubicBezTo>
                  <a:cubicBezTo>
                    <a:pt x="340429" y="27998"/>
                    <a:pt x="376065" y="10719"/>
                    <a:pt x="434379" y="3159"/>
                  </a:cubicBezTo>
                  <a:cubicBezTo>
                    <a:pt x="492693" y="-4401"/>
                    <a:pt x="497013" y="3159"/>
                    <a:pt x="563966" y="9639"/>
                  </a:cubicBezTo>
                  <a:cubicBezTo>
                    <a:pt x="630919" y="16119"/>
                    <a:pt x="741069" y="34477"/>
                    <a:pt x="836099" y="42037"/>
                  </a:cubicBezTo>
                  <a:cubicBezTo>
                    <a:pt x="931130" y="49597"/>
                    <a:pt x="1131989" y="54997"/>
                    <a:pt x="1134149" y="54997"/>
                  </a:cubicBezTo>
                </a:path>
              </a:pathLst>
            </a:custGeom>
            <a:ln w="38100">
              <a:solidFill>
                <a:srgbClr val="FF0000"/>
              </a:solidFill>
              <a:prstDash val="dash"/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lvl1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/>
            </a:p>
          </p:txBody>
        </p:sp>
        <p:sp>
          <p:nvSpPr>
            <p:cNvPr id="43" name="Text Box 11"/>
            <p:cNvSpPr txBox="1">
              <a:spLocks noChangeArrowheads="1"/>
            </p:cNvSpPr>
            <p:nvPr/>
          </p:nvSpPr>
          <p:spPr bwMode="auto">
            <a:xfrm>
              <a:off x="4749753" y="9227199"/>
              <a:ext cx="1955059" cy="552549"/>
            </a:xfrm>
            <a:prstGeom prst="rect">
              <a:avLst/>
            </a:prstGeom>
            <a:solidFill>
              <a:schemeClr val="bg1">
                <a:alpha val="5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x-none" sz="2000" b="0" dirty="0" smtClean="0">
                  <a:solidFill>
                    <a:srgbClr val="000000"/>
                  </a:solidFill>
                  <a:ea typeface="ヒラギノ角ゴ Pro W3" charset="-128"/>
                </a:rPr>
                <a:t>Camera</a:t>
              </a:r>
              <a:endParaRPr lang="en-US" altLang="x-none" sz="2000" b="0" dirty="0">
                <a:solidFill>
                  <a:srgbClr val="000000"/>
                </a:solidFill>
                <a:ea typeface="ヒラギノ角ゴ Pro W3" charset="-128"/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1873582" y="5860104"/>
            <a:ext cx="5327561" cy="400110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solidFill>
                  <a:srgbClr val="000000"/>
                </a:solidFill>
              </a:rPr>
              <a:t>Layout of the target Imaging System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33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Beam Window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174" y="15282005"/>
            <a:ext cx="4466564" cy="5978773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4" t="-331" r="33932" b="41315"/>
          <a:stretch/>
        </p:blipFill>
        <p:spPr>
          <a:xfrm>
            <a:off x="2492230" y="824593"/>
            <a:ext cx="4057650" cy="567798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4472069" y="5119007"/>
            <a:ext cx="271381" cy="154561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833257" y="3698421"/>
            <a:ext cx="1894114" cy="1224643"/>
          </a:xfrm>
          <a:prstGeom prst="straightConnector1">
            <a:avLst/>
          </a:prstGeom>
          <a:ln w="38100">
            <a:solidFill>
              <a:srgbClr val="A57B0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631919" y="3492770"/>
            <a:ext cx="1393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 smtClean="0">
                <a:solidFill>
                  <a:srgbClr val="A57B02"/>
                </a:solidFill>
              </a:rPr>
              <a:t>TIS Mirror</a:t>
            </a:r>
          </a:p>
        </p:txBody>
      </p:sp>
      <p:sp>
        <p:nvSpPr>
          <p:cNvPr id="11" name="TextBox 10"/>
          <p:cNvSpPr txBox="1"/>
          <p:nvPr/>
        </p:nvSpPr>
        <p:spPr>
          <a:xfrm rot="4651016">
            <a:off x="4014547" y="5707148"/>
            <a:ext cx="1752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 smtClean="0">
                <a:solidFill>
                  <a:srgbClr val="0070C0"/>
                </a:solidFill>
              </a:rPr>
              <a:t>Proton beam</a:t>
            </a:r>
          </a:p>
        </p:txBody>
      </p:sp>
    </p:spTree>
    <p:extLst>
      <p:ext uri="{BB962C8B-B14F-4D97-AF65-F5344CB8AC3E}">
        <p14:creationId xmlns:p14="http://schemas.microsoft.com/office/powerpoint/2010/main" val="1831948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Coating</a:t>
            </a:r>
            <a:endParaRPr lang="en-US" dirty="0"/>
          </a:p>
        </p:txBody>
      </p:sp>
      <p:pic>
        <p:nvPicPr>
          <p:cNvPr id="4" name="Content Placeholder 3" descr="Macintosh HD:Users:Shared:Pubs:2014 IBIC TIS:Fig7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654" y="693558"/>
            <a:ext cx="3791546" cy="201321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4912963" y="2880366"/>
            <a:ext cx="4231037" cy="830997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400" kern="1200" dirty="0" smtClean="0">
                <a:solidFill>
                  <a:srgbClr val="000000"/>
                </a:solidFill>
                <a:latin typeface="+mn-lt"/>
              </a:rPr>
              <a:t>Decay of brightness versus </a:t>
            </a:r>
            <a:r>
              <a:rPr lang="en-US" sz="2400" kern="1200" dirty="0" err="1" smtClean="0">
                <a:solidFill>
                  <a:srgbClr val="000000"/>
                </a:solidFill>
                <a:latin typeface="+mn-lt"/>
              </a:rPr>
              <a:t>MWHrs</a:t>
            </a:r>
            <a:r>
              <a:rPr lang="en-US" sz="2400" kern="1200" dirty="0" smtClean="0">
                <a:solidFill>
                  <a:srgbClr val="000000"/>
                </a:solidFill>
                <a:latin typeface="+mn-lt"/>
              </a:rPr>
              <a:t> of beam on target</a:t>
            </a:r>
            <a:endParaRPr lang="en-US" sz="2400" kern="12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3" t="25168" r="-1883" b="32262"/>
          <a:stretch/>
        </p:blipFill>
        <p:spPr>
          <a:xfrm>
            <a:off x="1444908" y="3856682"/>
            <a:ext cx="6401539" cy="19686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96708" y="6083069"/>
            <a:ext cx="2248693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 smtClean="0"/>
              <a:t>Test Patches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587" y="1052633"/>
            <a:ext cx="2245193" cy="232935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 flipV="1">
            <a:off x="915710" y="1750432"/>
            <a:ext cx="221330" cy="252910"/>
          </a:xfrm>
          <a:prstGeom prst="line">
            <a:avLst/>
          </a:prstGeom>
          <a:ln>
            <a:solidFill>
              <a:schemeClr val="tx1"/>
            </a:solidFill>
            <a:headEnd type="oval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88633" y="1381674"/>
            <a:ext cx="1254154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 smtClean="0"/>
              <a:t>α-Alumina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026375" y="2428531"/>
            <a:ext cx="212275" cy="264131"/>
          </a:xfrm>
          <a:prstGeom prst="line">
            <a:avLst/>
          </a:prstGeom>
          <a:ln>
            <a:solidFill>
              <a:schemeClr val="tx1"/>
            </a:solidFill>
            <a:headEnd type="oval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64461" y="2612601"/>
            <a:ext cx="132644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 smtClean="0"/>
              <a:t>Al-Ni substrate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2534520" y="705164"/>
            <a:ext cx="2046198" cy="2729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400" dirty="0" smtClean="0"/>
              <a:t>Alumina</a:t>
            </a:r>
          </a:p>
          <a:p>
            <a:pPr lvl="1">
              <a:lnSpc>
                <a:spcPct val="80000"/>
              </a:lnSpc>
            </a:pPr>
            <a:r>
              <a:rPr lang="en-US" sz="1200" dirty="0" smtClean="0"/>
              <a:t>3.1 g/cm3</a:t>
            </a:r>
          </a:p>
          <a:p>
            <a:pPr lvl="1">
              <a:lnSpc>
                <a:spcPct val="80000"/>
              </a:lnSpc>
            </a:pPr>
            <a:r>
              <a:rPr lang="en-US" sz="1200" dirty="0" smtClean="0"/>
              <a:t>0.0229 mm</a:t>
            </a:r>
          </a:p>
          <a:p>
            <a:pPr lvl="1">
              <a:lnSpc>
                <a:spcPct val="80000"/>
              </a:lnSpc>
            </a:pPr>
            <a:r>
              <a:rPr lang="en-US" sz="1200" dirty="0" smtClean="0"/>
              <a:t>97.5 </a:t>
            </a:r>
            <a:r>
              <a:rPr lang="en-US" sz="1200" dirty="0" err="1" smtClean="0"/>
              <a:t>wt</a:t>
            </a:r>
            <a:r>
              <a:rPr lang="en-US" sz="1200" dirty="0" smtClean="0"/>
              <a:t>% Al2O3</a:t>
            </a:r>
          </a:p>
          <a:p>
            <a:pPr lvl="1">
              <a:lnSpc>
                <a:spcPct val="80000"/>
              </a:lnSpc>
            </a:pPr>
            <a:r>
              <a:rPr lang="en-US" sz="1200" dirty="0" smtClean="0"/>
              <a:t>2.5   </a:t>
            </a:r>
            <a:r>
              <a:rPr lang="en-US" sz="1200" dirty="0" err="1" smtClean="0"/>
              <a:t>wt</a:t>
            </a:r>
            <a:r>
              <a:rPr lang="en-US" sz="1200" dirty="0" smtClean="0"/>
              <a:t>% Cr2O3</a:t>
            </a:r>
          </a:p>
          <a:p>
            <a:pPr>
              <a:lnSpc>
                <a:spcPct val="80000"/>
              </a:lnSpc>
            </a:pPr>
            <a:r>
              <a:rPr lang="en-US" sz="1600" dirty="0" smtClean="0"/>
              <a:t>Al-Ni substrate</a:t>
            </a:r>
          </a:p>
          <a:p>
            <a:pPr lvl="1">
              <a:lnSpc>
                <a:spcPct val="80000"/>
              </a:lnSpc>
            </a:pPr>
            <a:r>
              <a:rPr lang="en-US" sz="1200" dirty="0" smtClean="0"/>
              <a:t>8.9  g/cm3</a:t>
            </a:r>
          </a:p>
          <a:p>
            <a:pPr lvl="1">
              <a:lnSpc>
                <a:spcPct val="80000"/>
              </a:lnSpc>
            </a:pPr>
            <a:r>
              <a:rPr lang="en-US" sz="1200" dirty="0" smtClean="0"/>
              <a:t>0.0051 mm</a:t>
            </a:r>
          </a:p>
          <a:p>
            <a:pPr lvl="1">
              <a:lnSpc>
                <a:spcPct val="80000"/>
              </a:lnSpc>
            </a:pPr>
            <a:r>
              <a:rPr lang="en-US" sz="1200" dirty="0" smtClean="0"/>
              <a:t>95 </a:t>
            </a:r>
            <a:r>
              <a:rPr lang="en-US" sz="1200" dirty="0" err="1" smtClean="0"/>
              <a:t>wt</a:t>
            </a:r>
            <a:r>
              <a:rPr lang="en-US" sz="1200" dirty="0" smtClean="0"/>
              <a:t>% Ni</a:t>
            </a:r>
          </a:p>
          <a:p>
            <a:pPr lvl="1">
              <a:lnSpc>
                <a:spcPct val="80000"/>
              </a:lnSpc>
            </a:pPr>
            <a:r>
              <a:rPr lang="en-US" sz="1200" dirty="0" smtClean="0"/>
              <a:t>5   </a:t>
            </a:r>
            <a:r>
              <a:rPr lang="en-US" sz="1200" dirty="0" err="1" smtClean="0"/>
              <a:t>wt</a:t>
            </a:r>
            <a:r>
              <a:rPr lang="en-US" sz="1200" dirty="0" smtClean="0"/>
              <a:t>% Al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 rot="18519409">
            <a:off x="1371751" y="1524789"/>
            <a:ext cx="67197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mtClean="0"/>
              <a:t>steel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54820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 of corners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17" y="1104851"/>
            <a:ext cx="4342514" cy="28035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050" y="1210178"/>
            <a:ext cx="3341235" cy="24316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2617" y="4350720"/>
            <a:ext cx="833807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It is not a very accurate scan to begin with (low signal to noise) but it looks like the P3 and P1 are the brightest  and the P2, the least bright. The scan goes a little off the coating so at the edges we typically see a bit of a drop in intensity. This measurement is done on the fitted amplitude in the vertical direction.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It looks like the New FJB performed best with 1.5% and 3% </a:t>
            </a:r>
            <a:r>
              <a:rPr lang="en-US" smtClean="0"/>
              <a:t>Chromia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86403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77800"/>
            <a:ext cx="8229600" cy="496290"/>
          </a:xfrm>
        </p:spPr>
        <p:txBody>
          <a:bodyPr/>
          <a:lstStyle/>
          <a:p>
            <a:r>
              <a:rPr lang="en-US" dirty="0" smtClean="0"/>
              <a:t>Position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229600" cy="487313"/>
          </a:xfrm>
        </p:spPr>
        <p:txBody>
          <a:bodyPr/>
          <a:lstStyle/>
          <a:p>
            <a:r>
              <a:rPr lang="en-US" dirty="0" smtClean="0"/>
              <a:t>Compare marker changes with observed position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76400"/>
            <a:ext cx="6934200" cy="351556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33400" y="1676400"/>
            <a:ext cx="7942031" cy="3657600"/>
            <a:chOff x="609599" y="1676400"/>
            <a:chExt cx="7942031" cy="36576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599" y="1676400"/>
              <a:ext cx="7942031" cy="3657600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3962400" y="2895600"/>
              <a:ext cx="1066800" cy="1676400"/>
            </a:xfrm>
            <a:prstGeom prst="ellipse">
              <a:avLst/>
            </a:prstGeom>
            <a:noFill/>
            <a:ln w="38100" cmpd="sng">
              <a:solidFill>
                <a:srgbClr val="004080"/>
              </a:solidFill>
            </a:ln>
            <a:effectLst>
              <a:outerShdw blurRad="69850" dist="63500" dir="5400000" algn="tl" rotWithShape="0">
                <a:srgbClr val="000000">
                  <a:alpha val="84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4724400"/>
            <a:ext cx="2286000" cy="17532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4191000"/>
            <a:ext cx="4419600" cy="26375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1000" y="5486400"/>
            <a:ext cx="861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1F538C"/>
                </a:solidFill>
              </a:rPr>
              <a:t>Movement of markers correlates with position movement! </a:t>
            </a:r>
            <a:r>
              <a:rPr lang="en-US" sz="2000" dirty="0" smtClean="0">
                <a:solidFill>
                  <a:srgbClr val="1F538C"/>
                </a:solidFill>
                <a:sym typeface="Wingdings"/>
              </a:rPr>
              <a:t> most likely due to movement of the mirrors and correlates with heating of proton beam window.</a:t>
            </a:r>
            <a:r>
              <a:rPr lang="en-US" sz="2000" dirty="0" smtClean="0">
                <a:solidFill>
                  <a:srgbClr val="1F538C"/>
                </a:solidFill>
              </a:rPr>
              <a:t> </a:t>
            </a:r>
            <a:endParaRPr lang="en-US" sz="2000" dirty="0">
              <a:solidFill>
                <a:srgbClr val="1F538C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295400"/>
            <a:ext cx="7162800" cy="424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82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55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7 -0.01111 C 0.04531 -0.03264 0.0533 -0.10209 0.06441 -0.14005 C 0.07535 -0.17801 0.09896 -0.21852 0.10816 -0.23889 " pathEditMode="relative" rAng="0" ptsTypes="a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6" y="-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issues: fiber bundle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Different manufacturing process delivered lower contrast in the fiber bundle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226" y="2354751"/>
            <a:ext cx="5525992" cy="31903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634333" y="5585996"/>
            <a:ext cx="5233962" cy="400110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solidFill>
                  <a:srgbClr val="000000"/>
                </a:solidFill>
              </a:rPr>
              <a:t>Lowered </a:t>
            </a:r>
            <a:r>
              <a:rPr lang="en-US" sz="2000" smtClean="0">
                <a:solidFill>
                  <a:srgbClr val="000000"/>
                </a:solidFill>
              </a:rPr>
              <a:t>quality excludes </a:t>
            </a:r>
            <a:r>
              <a:rPr lang="en-US" sz="2000" dirty="0" smtClean="0">
                <a:solidFill>
                  <a:srgbClr val="000000"/>
                </a:solidFill>
              </a:rPr>
              <a:t>auto-calibration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900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2" r="6843" b="17329"/>
          <a:stretch/>
        </p:blipFill>
        <p:spPr>
          <a:xfrm>
            <a:off x="4041279" y="4619990"/>
            <a:ext cx="2964539" cy="16427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7120454" cy="877163"/>
          </a:xfrm>
        </p:spPr>
        <p:txBody>
          <a:bodyPr/>
          <a:lstStyle/>
          <a:p>
            <a:r>
              <a:rPr lang="en-US" dirty="0" smtClean="0"/>
              <a:t>TIS did operate during water leak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11" y="4373568"/>
            <a:ext cx="2588998" cy="19417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0" t="24388" r="33631" b="18368"/>
          <a:stretch/>
        </p:blipFill>
        <p:spPr>
          <a:xfrm>
            <a:off x="4663611" y="1657027"/>
            <a:ext cx="2447015" cy="23066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68346" y="4010861"/>
            <a:ext cx="170963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smtClean="0"/>
              <a:t>2016-11-29 (lamp)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05058" y="6464252"/>
            <a:ext cx="109837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smtClean="0"/>
              <a:t>2016-12-09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3970" y="177800"/>
            <a:ext cx="1469277" cy="12917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65723" y="6357188"/>
            <a:ext cx="109837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smtClean="0"/>
              <a:t>2016-12-21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59645" y="1513911"/>
            <a:ext cx="176953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smtClean="0"/>
              <a:t>2016-11-08 position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25994" y="4808736"/>
            <a:ext cx="72327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mtClean="0"/>
              <a:t>Ruby</a:t>
            </a:r>
            <a:endParaRPr lang="en-US" dirty="0" smtClean="0"/>
          </a:p>
        </p:txBody>
      </p:sp>
      <p:cxnSp>
        <p:nvCxnSpPr>
          <p:cNvPr id="17" name="Straight Arrow Connector 16"/>
          <p:cNvCxnSpPr>
            <a:stCxn id="15" idx="2"/>
          </p:cNvCxnSpPr>
          <p:nvPr/>
        </p:nvCxnSpPr>
        <p:spPr>
          <a:xfrm>
            <a:off x="2987632" y="5150368"/>
            <a:ext cx="523434" cy="3295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5" idx="3"/>
          </p:cNvCxnSpPr>
          <p:nvPr/>
        </p:nvCxnSpPr>
        <p:spPr>
          <a:xfrm>
            <a:off x="3349269" y="4979552"/>
            <a:ext cx="2644709" cy="445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562100" y="1054015"/>
            <a:ext cx="170963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smtClean="0"/>
              <a:t>Defect?</a:t>
            </a:r>
            <a:endParaRPr lang="en-US" sz="1400" dirty="0" smtClean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397692" y="1469505"/>
            <a:ext cx="294454" cy="10968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28"/>
          <p:cNvSpPr>
            <a:spLocks noGrp="1"/>
          </p:cNvSpPr>
          <p:nvPr>
            <p:ph idx="1"/>
          </p:nvPr>
        </p:nvSpPr>
        <p:spPr>
          <a:xfrm>
            <a:off x="202911" y="1054015"/>
            <a:ext cx="4208584" cy="3260915"/>
          </a:xfrm>
        </p:spPr>
        <p:txBody>
          <a:bodyPr/>
          <a:lstStyle/>
          <a:p>
            <a:r>
              <a:rPr lang="en-US" sz="2000" dirty="0"/>
              <a:t>2016 Nov 8:TIS </a:t>
            </a:r>
            <a:r>
              <a:rPr lang="en-US" sz="2000" dirty="0" smtClean="0"/>
              <a:t>jumped 8mm. Manually corrected </a:t>
            </a:r>
            <a:r>
              <a:rPr lang="en-US" sz="2000" dirty="0"/>
              <a:t>using fiducials (mount problem? PBW leak</a:t>
            </a:r>
            <a:r>
              <a:rPr lang="en-US" sz="2000" dirty="0" smtClean="0"/>
              <a:t>?, camera bump?)</a:t>
            </a:r>
            <a:endParaRPr lang="en-US" sz="2000" dirty="0"/>
          </a:p>
          <a:p>
            <a:r>
              <a:rPr lang="en-US" sz="2000" dirty="0"/>
              <a:t>2016 Dec: spectrum measurements, use of optical box, and averaging of image to improve </a:t>
            </a:r>
            <a:r>
              <a:rPr lang="en-US" sz="2000" dirty="0" smtClean="0"/>
              <a:t>measurements</a:t>
            </a:r>
          </a:p>
          <a:p>
            <a:r>
              <a:rPr lang="en-US" sz="2000" dirty="0" smtClean="0"/>
              <a:t>Something is wrong but near end of run and replacement planned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91352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263454" cy="581479"/>
          </a:xfrm>
        </p:spPr>
        <p:txBody>
          <a:bodyPr/>
          <a:lstStyle/>
          <a:p>
            <a:r>
              <a:rPr lang="en-US" dirty="0" smtClean="0"/>
              <a:t>TIS did operate during </a:t>
            </a:r>
            <a:r>
              <a:rPr lang="en-US" smtClean="0"/>
              <a:t>water leak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02910" y="619742"/>
            <a:ext cx="8655340" cy="3015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2017 </a:t>
            </a:r>
            <a:r>
              <a:rPr lang="en-US" sz="2000" dirty="0" smtClean="0"/>
              <a:t>Jan new proton beam window installed with new mirror</a:t>
            </a:r>
            <a:endParaRPr lang="en-US" sz="2000" dirty="0"/>
          </a:p>
          <a:p>
            <a:pPr lvl="1"/>
            <a:r>
              <a:rPr lang="en-US" sz="1800" dirty="0" smtClean="0"/>
              <a:t>Attempt </a:t>
            </a:r>
            <a:r>
              <a:rPr lang="en-US" sz="1800" dirty="0"/>
              <a:t>to fix core vessel leak was made, water leak redirected</a:t>
            </a:r>
          </a:p>
          <a:p>
            <a:r>
              <a:rPr lang="en-US" sz="2000" dirty="0" smtClean="0"/>
              <a:t>After </a:t>
            </a:r>
            <a:r>
              <a:rPr lang="en-US" sz="2000" dirty="0"/>
              <a:t>new install of proton beam window the TIS operated from Feb 23</a:t>
            </a:r>
            <a:r>
              <a:rPr lang="en-US" sz="2000" baseline="30000" dirty="0"/>
              <a:t>rd</a:t>
            </a:r>
            <a:r>
              <a:rPr lang="en-US" sz="2000" dirty="0"/>
              <a:t> to May </a:t>
            </a:r>
            <a:r>
              <a:rPr lang="en-US" sz="2000" dirty="0" smtClean="0"/>
              <a:t>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</a:t>
            </a:r>
            <a:r>
              <a:rPr lang="en-US" sz="2000" dirty="0"/>
              <a:t>2017, a maintenance day</a:t>
            </a:r>
          </a:p>
          <a:p>
            <a:pPr lvl="1"/>
            <a:r>
              <a:rPr lang="en-US" sz="1800" dirty="0" smtClean="0"/>
              <a:t>TIS starts decaying afterwards and succumbs </a:t>
            </a:r>
          </a:p>
          <a:p>
            <a:pPr lvl="1"/>
            <a:r>
              <a:rPr lang="en-US" sz="1800" dirty="0" smtClean="0"/>
              <a:t>Previous drop after April 10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</a:t>
            </a:r>
          </a:p>
          <a:p>
            <a:r>
              <a:rPr lang="en-US" sz="2200" dirty="0" smtClean="0">
                <a:solidFill>
                  <a:srgbClr val="C00000"/>
                </a:solidFill>
              </a:rPr>
              <a:t>We don’t know (yet) if each incident of light decay is due to mirror or target coating!</a:t>
            </a:r>
            <a:endParaRPr lang="en-US" sz="2200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81842" y="6413928"/>
            <a:ext cx="332655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Sudden drops in light collected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25598" y="3664138"/>
            <a:ext cx="2329072" cy="136280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325598" y="5124665"/>
            <a:ext cx="255542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/>
              <a:t>Post corrosion image</a:t>
            </a:r>
          </a:p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rgbClr val="C00000"/>
                </a:solidFill>
              </a:rPr>
              <a:t>(most likely mirror corrosion as the whole aperture is filled with light)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62" y="3806578"/>
            <a:ext cx="5935436" cy="263617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971078" y="4163882"/>
            <a:ext cx="100540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outages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1428750" y="4328460"/>
            <a:ext cx="489857" cy="4408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1" idx="2"/>
          </p:cNvCxnSpPr>
          <p:nvPr/>
        </p:nvCxnSpPr>
        <p:spPr>
          <a:xfrm>
            <a:off x="2473780" y="4505514"/>
            <a:ext cx="12846" cy="8886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1" idx="2"/>
          </p:cNvCxnSpPr>
          <p:nvPr/>
        </p:nvCxnSpPr>
        <p:spPr>
          <a:xfrm>
            <a:off x="2473780" y="4505514"/>
            <a:ext cx="1025743" cy="8886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1" idx="3"/>
          </p:cNvCxnSpPr>
          <p:nvPr/>
        </p:nvCxnSpPr>
        <p:spPr>
          <a:xfrm>
            <a:off x="2976482" y="4334698"/>
            <a:ext cx="1349991" cy="11394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353381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-Template_HFIR-SNS">
  <a:themeElements>
    <a:clrScheme name="ORNL Corporate Color Palette FINAL">
      <a:dk1>
        <a:sysClr val="windowText" lastClr="000000"/>
      </a:dk1>
      <a:lt1>
        <a:sysClr val="window" lastClr="FFFFFF"/>
      </a:lt1>
      <a:dk2>
        <a:srgbClr val="18783D"/>
      </a:dk2>
      <a:lt2>
        <a:srgbClr val="FFFFFF"/>
      </a:lt2>
      <a:accent1>
        <a:srgbClr val="2A6EBB"/>
      </a:accent1>
      <a:accent2>
        <a:srgbClr val="69BE28"/>
      </a:accent2>
      <a:accent3>
        <a:srgbClr val="E37222"/>
      </a:accent3>
      <a:accent4>
        <a:srgbClr val="3CB6CE"/>
      </a:accent4>
      <a:accent5>
        <a:srgbClr val="983222"/>
      </a:accent5>
      <a:accent6>
        <a:srgbClr val="FECB00"/>
      </a:accent6>
      <a:hlink>
        <a:srgbClr val="2A6EBB"/>
      </a:hlink>
      <a:folHlink>
        <a:srgbClr val="207C47"/>
      </a:folHlink>
    </a:clrScheme>
    <a:fontScheme name="ORNL 201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contourClr>
            <a:schemeClr val="lt1"/>
          </a:contourClr>
        </a:sp3d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Powerpoint-Template_SNS" id="{04E8362D-8BB1-9C4E-AEBB-DAA5F70EC8C4}" vid="{9BD39DB9-4BC1-9F47-94E7-169B74CDD38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98F7A50-2969-4387-8ABB-A3555854BC0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50F8B6-4A11-4B4C-906E-532188B822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F913069-075D-49F7-AF90-34940D148085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Powerpoint-Template_SNS</Template>
  <TotalTime>31532</TotalTime>
  <Words>595</Words>
  <Application>Microsoft Macintosh PowerPoint</Application>
  <PresentationFormat>On-screen Show (4:3)</PresentationFormat>
  <Paragraphs>85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Powerpoint-Template_HFIR-SNS</vt:lpstr>
      <vt:lpstr>Protective coating: Experience at SNS</vt:lpstr>
      <vt:lpstr>SNS TIS Layout</vt:lpstr>
      <vt:lpstr>Proton Beam Window</vt:lpstr>
      <vt:lpstr>Coating</vt:lpstr>
      <vt:lpstr>Scan of corners</vt:lpstr>
      <vt:lpstr>Position Analysis</vt:lpstr>
      <vt:lpstr>First issues: fiber bundle</vt:lpstr>
      <vt:lpstr>TIS did operate during water leak</vt:lpstr>
      <vt:lpstr>TIS did operate during water leak</vt:lpstr>
      <vt:lpstr>Picture of proton beam window</vt:lpstr>
      <vt:lpstr>Target nose cone</vt:lpstr>
      <vt:lpstr>Summary </vt:lpstr>
      <vt:lpstr>ZnSe vacuum window at stripper foil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Measuring Foil Temperature</dc:title>
  <dc:subject/>
  <dc:creator>Blokland, Willem</dc:creator>
  <cp:keywords>Spallation Neuton Souce, Neutron Sciences Directorate</cp:keywords>
  <dc:description/>
  <cp:lastModifiedBy>E A</cp:lastModifiedBy>
  <cp:revision>261</cp:revision>
  <cp:lastPrinted>2017-10-18T19:31:48Z</cp:lastPrinted>
  <dcterms:created xsi:type="dcterms:W3CDTF">2017-04-17T21:42:16Z</dcterms:created>
  <dcterms:modified xsi:type="dcterms:W3CDTF">2017-10-24T08:07:27Z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