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10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BCF2-476F-2543-8FC7-8EE8435D7D2B}" type="datetimeFigureOut">
              <a:t>24.10.17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BCC0F-D8DB-CB42-B064-4564291C592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219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BCF2-476F-2543-8FC7-8EE8435D7D2B}" type="datetimeFigureOut">
              <a:t>24.10.17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BCC0F-D8DB-CB42-B064-4564291C592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941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BCF2-476F-2543-8FC7-8EE8435D7D2B}" type="datetimeFigureOut">
              <a:t>24.10.17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BCC0F-D8DB-CB42-B064-4564291C592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803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BCF2-476F-2543-8FC7-8EE8435D7D2B}" type="datetimeFigureOut">
              <a:t>24.10.17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BCC0F-D8DB-CB42-B064-4564291C592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54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BCF2-476F-2543-8FC7-8EE8435D7D2B}" type="datetimeFigureOut">
              <a:t>24.10.17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BCC0F-D8DB-CB42-B064-4564291C592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561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BCF2-476F-2543-8FC7-8EE8435D7D2B}" type="datetimeFigureOut">
              <a:t>24.10.17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BCC0F-D8DB-CB42-B064-4564291C592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779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BCF2-476F-2543-8FC7-8EE8435D7D2B}" type="datetimeFigureOut">
              <a:t>24.10.17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BCC0F-D8DB-CB42-B064-4564291C592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437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BCF2-476F-2543-8FC7-8EE8435D7D2B}" type="datetimeFigureOut">
              <a:t>24.10.17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BCC0F-D8DB-CB42-B064-4564291C592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751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BCF2-476F-2543-8FC7-8EE8435D7D2B}" type="datetimeFigureOut">
              <a:t>24.10.17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BCC0F-D8DB-CB42-B064-4564291C592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730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BCF2-476F-2543-8FC7-8EE8435D7D2B}" type="datetimeFigureOut">
              <a:t>24.10.17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BCC0F-D8DB-CB42-B064-4564291C592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980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BCF2-476F-2543-8FC7-8EE8435D7D2B}" type="datetimeFigureOut">
              <a:t>24.10.17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BCC0F-D8DB-CB42-B064-4564291C592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783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EBCF2-476F-2543-8FC7-8EE8435D7D2B}" type="datetimeFigureOut">
              <a:t>24.10.17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BCC0F-D8DB-CB42-B064-4564291C592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13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lovdata.no/dokument/SF/forskrift/1999-11-22-1160%23%C2%A76-21-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6560" y="1112975"/>
            <a:ext cx="8277051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/>
              <a:t>Room next door available for committee deliberations</a:t>
            </a:r>
          </a:p>
          <a:p>
            <a:pPr marL="285750" indent="-285750">
              <a:buFont typeface="Arial"/>
              <a:buChar char="•"/>
            </a:pPr>
            <a:r>
              <a:rPr lang="en-US" sz="2800"/>
              <a:t>Does committee need more time tomorrow morning?</a:t>
            </a:r>
          </a:p>
          <a:p>
            <a:pPr marL="285750" indent="-285750">
              <a:buFont typeface="Arial"/>
              <a:buChar char="•"/>
            </a:pPr>
            <a:r>
              <a:rPr lang="en-US" sz="2800"/>
              <a:t>Now: possibility to visit the Oslo Cyclotron,  UV-lab</a:t>
            </a:r>
          </a:p>
          <a:p>
            <a:pPr marL="285750" indent="-285750">
              <a:buFont typeface="Arial"/>
              <a:buChar char="•"/>
            </a:pPr>
            <a:r>
              <a:rPr lang="en-US" sz="2800"/>
              <a:t>Dinner at 20h30 (5 min walk from Nationaltheateret T-bane station)</a:t>
            </a:r>
          </a:p>
          <a:p>
            <a:pPr marL="285750" indent="-285750">
              <a:buFont typeface="Arial"/>
              <a:buChar char="•"/>
            </a:pPr>
            <a:r>
              <a:rPr lang="en-US" sz="2800"/>
              <a:t>Latest T-bane for dinner :</a:t>
            </a:r>
          </a:p>
          <a:p>
            <a:pPr marL="285750" indent="-285750">
              <a:buFont typeface="Arial"/>
              <a:buChar char="•"/>
            </a:pPr>
            <a:endParaRPr lang="en-US" sz="2800"/>
          </a:p>
          <a:p>
            <a:pPr marL="285750" indent="-285750">
              <a:buFont typeface="Arial"/>
              <a:buChar char="•"/>
            </a:pPr>
            <a:endParaRPr lang="en-US" sz="2800"/>
          </a:p>
          <a:p>
            <a:pPr marL="285750" indent="-285750">
              <a:buFont typeface="Arial"/>
              <a:buChar char="•"/>
            </a:pPr>
            <a:endParaRPr lang="en-US" sz="2800"/>
          </a:p>
          <a:p>
            <a:pPr marL="285750" indent="-285750">
              <a:buFont typeface="Arial"/>
              <a:buChar char="•"/>
            </a:pPr>
            <a:r>
              <a:rPr lang="en-US" sz="2800"/>
              <a:t>Taxi: I can order on request;  I plan to stay around here to last persons leave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8537" y="4350177"/>
            <a:ext cx="5622686" cy="87824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98641" y="0"/>
            <a:ext cx="6478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/>
              <a:t>Some last updates</a:t>
            </a:r>
          </a:p>
        </p:txBody>
      </p:sp>
    </p:spTree>
    <p:extLst>
      <p:ext uri="{BB962C8B-B14F-4D97-AF65-F5344CB8AC3E}">
        <p14:creationId xmlns:p14="http://schemas.microsoft.com/office/powerpoint/2010/main" val="3819592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5520" y="117692"/>
            <a:ext cx="8633819" cy="6740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/>
              <a:t>Statens personalhåndbok 2017</a:t>
            </a:r>
          </a:p>
          <a:p>
            <a:r>
              <a:rPr lang="en-US"/>
              <a:t>10 Administrative bestemmelser og </a:t>
            </a:r>
            <a:r>
              <a:rPr lang="en-US" b="1"/>
              <a:t>kgl.res.</a:t>
            </a:r>
          </a:p>
          <a:p>
            <a:r>
              <a:rPr lang="en-US"/>
              <a:t>10.11 Representasjon, bevertning, utgifter til mat mv.</a:t>
            </a:r>
          </a:p>
          <a:p>
            <a:endParaRPr lang="en-US" b="1"/>
          </a:p>
          <a:p>
            <a:r>
              <a:rPr lang="en-US" b="1"/>
              <a:t>1. Bevertning</a:t>
            </a:r>
          </a:p>
          <a:p>
            <a:endParaRPr lang="en-US" b="1"/>
          </a:p>
          <a:p>
            <a:r>
              <a:rPr lang="en-US" b="1"/>
              <a:t>Representasjon</a:t>
            </a:r>
          </a:p>
          <a:p>
            <a:r>
              <a:rPr lang="en-US" b="1"/>
              <a:t>2.1 Definisjon</a:t>
            </a:r>
          </a:p>
          <a:p>
            <a:endParaRPr lang="en-US" b="1"/>
          </a:p>
          <a:p>
            <a:r>
              <a:rPr lang="en-US"/>
              <a:t>Representasjonsutgifter er utgifter til bevertning i form av lunsj, </a:t>
            </a:r>
            <a:r>
              <a:rPr lang="en-US" b="1"/>
              <a:t>middag</a:t>
            </a:r>
            <a:r>
              <a:rPr lang="en-US"/>
              <a:t>, bankett eller annet festmåltid, eller utgifter til mottakelser, ekskursjoner mv. der det er eksterne gjester til stede. Arrangementet </a:t>
            </a:r>
            <a:r>
              <a:rPr lang="en-US" b="1"/>
              <a:t>bør ha et visst formelt preg</a:t>
            </a:r>
            <a:r>
              <a:rPr lang="en-US"/>
              <a:t>, og det skal være en særskilt anledning.</a:t>
            </a:r>
          </a:p>
          <a:p>
            <a:endParaRPr lang="en-US"/>
          </a:p>
          <a:p>
            <a:r>
              <a:rPr lang="en-US"/>
              <a:t>	Ytterlige avklarting:</a:t>
            </a:r>
          </a:p>
          <a:p>
            <a:r>
              <a:rPr lang="en-US"/>
              <a:t>"Det er verdt å merke seg at definisjonen på hva som er representasjon betyr </a:t>
            </a:r>
            <a:r>
              <a:rPr lang="en-US" b="1"/>
              <a:t>at lista ligger ganske høyt</a:t>
            </a:r>
            <a:r>
              <a:rPr lang="en-US"/>
              <a:t>; det er ikke nok at det er eksterne gjester til stede."</a:t>
            </a:r>
            <a:endParaRPr lang="en-US" b="1"/>
          </a:p>
          <a:p>
            <a:r>
              <a:rPr lang="en-US" b="1"/>
              <a:t>.</a:t>
            </a:r>
          </a:p>
          <a:p>
            <a:r>
              <a:rPr lang="en-US" b="1"/>
              <a:t>.</a:t>
            </a:r>
          </a:p>
          <a:p>
            <a:endParaRPr lang="en-US" b="1"/>
          </a:p>
          <a:p>
            <a:r>
              <a:rPr lang="en-US" b="1"/>
              <a:t>3. Alkoholservering</a:t>
            </a:r>
          </a:p>
          <a:p>
            <a:r>
              <a:rPr lang="en-US"/>
              <a:t>Alkoholholdig drikke dekkes kun i forbindelse med servering av mat. Ved arrangement med alkoholservering utenfor UiOs lokaler skal kostnader til servering av</a:t>
            </a:r>
            <a:r>
              <a:rPr lang="en-US" b="1"/>
              <a:t> øl/vin </a:t>
            </a:r>
            <a:r>
              <a:rPr lang="en-US"/>
              <a:t>til måltid begrenses til  </a:t>
            </a:r>
            <a:r>
              <a:rPr lang="en-US" u="sng">
                <a:hlinkClick r:id="rId2"/>
              </a:rPr>
              <a:t>størrelsen på fradragsretten etter skatteforskrift § 6-21-2 (lovdata.no)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395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143</Words>
  <Application>Microsoft Macintosh PowerPoint</Application>
  <PresentationFormat>On-screen Show (4:3)</PresentationFormat>
  <Paragraphs>28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 A</dc:creator>
  <cp:lastModifiedBy>E A</cp:lastModifiedBy>
  <cp:revision>16</cp:revision>
  <dcterms:created xsi:type="dcterms:W3CDTF">2017-10-24T14:43:00Z</dcterms:created>
  <dcterms:modified xsi:type="dcterms:W3CDTF">2017-10-24T15:20:07Z</dcterms:modified>
</cp:coreProperties>
</file>