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6" r:id="rId3"/>
    <p:sldId id="258" r:id="rId4"/>
    <p:sldId id="259" r:id="rId5"/>
    <p:sldId id="261" r:id="rId6"/>
    <p:sldId id="265" r:id="rId7"/>
    <p:sldId id="260" r:id="rId8"/>
    <p:sldId id="262" r:id="rId9"/>
    <p:sldId id="271" r:id="rId10"/>
    <p:sldId id="266" r:id="rId11"/>
    <p:sldId id="285" r:id="rId12"/>
    <p:sldId id="270" r:id="rId13"/>
    <p:sldId id="267" r:id="rId14"/>
    <p:sldId id="268" r:id="rId15"/>
    <p:sldId id="269" r:id="rId16"/>
    <p:sldId id="273" r:id="rId17"/>
    <p:sldId id="272" r:id="rId18"/>
    <p:sldId id="274" r:id="rId19"/>
    <p:sldId id="280" r:id="rId20"/>
    <p:sldId id="281" r:id="rId21"/>
    <p:sldId id="283" r:id="rId22"/>
    <p:sldId id="279" r:id="rId23"/>
    <p:sldId id="282" r:id="rId24"/>
    <p:sldId id="276" r:id="rId25"/>
    <p:sldId id="284" r:id="rId26"/>
    <p:sldId id="278" r:id="rId27"/>
    <p:sldId id="277" r:id="rId28"/>
  </p:sldIdLst>
  <p:sldSz cx="9144000" cy="6858000" type="screen4x3"/>
  <p:notesSz cx="6788150" cy="99234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5" autoAdjust="0"/>
  </p:normalViewPr>
  <p:slideViewPr>
    <p:cSldViewPr>
      <p:cViewPr varScale="1">
        <p:scale>
          <a:sx n="55" d="100"/>
          <a:sy n="55" d="100"/>
        </p:scale>
        <p:origin x="-87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1532" cy="4961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5048" y="2"/>
            <a:ext cx="2941532" cy="496172"/>
          </a:xfrm>
          <a:prstGeom prst="rect">
            <a:avLst/>
          </a:prstGeom>
        </p:spPr>
        <p:txBody>
          <a:bodyPr vert="horz" lIns="91440" tIns="45720" rIns="91440" bIns="45720" rtlCol="0"/>
          <a:lstStyle>
            <a:lvl1pPr algn="r">
              <a:defRPr sz="1200"/>
            </a:lvl1pPr>
          </a:lstStyle>
          <a:p>
            <a:fld id="{9CEC127C-A217-4A13-8D02-1EE8139AD3E7}" type="datetimeFigureOut">
              <a:rPr lang="en-GB" smtClean="0"/>
              <a:t>23/10/2017</a:t>
            </a:fld>
            <a:endParaRPr lang="en-GB"/>
          </a:p>
        </p:txBody>
      </p:sp>
      <p:sp>
        <p:nvSpPr>
          <p:cNvPr id="4" name="Footer Placeholder 3"/>
          <p:cNvSpPr>
            <a:spLocks noGrp="1"/>
          </p:cNvSpPr>
          <p:nvPr>
            <p:ph type="ftr" sz="quarter" idx="2"/>
          </p:nvPr>
        </p:nvSpPr>
        <p:spPr>
          <a:xfrm>
            <a:off x="0" y="9425569"/>
            <a:ext cx="2941532" cy="4961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5048" y="9425569"/>
            <a:ext cx="2941532" cy="496172"/>
          </a:xfrm>
          <a:prstGeom prst="rect">
            <a:avLst/>
          </a:prstGeom>
        </p:spPr>
        <p:txBody>
          <a:bodyPr vert="horz" lIns="91440" tIns="45720" rIns="91440" bIns="45720" rtlCol="0" anchor="b"/>
          <a:lstStyle>
            <a:lvl1pPr algn="r">
              <a:defRPr sz="1200"/>
            </a:lvl1pPr>
          </a:lstStyle>
          <a:p>
            <a:fld id="{9FCC72E3-27BA-4EA4-985C-03B86751CBB3}" type="slidenum">
              <a:rPr lang="en-GB" smtClean="0"/>
              <a:t>‹#›</a:t>
            </a:fld>
            <a:endParaRPr lang="en-GB"/>
          </a:p>
        </p:txBody>
      </p:sp>
    </p:spTree>
    <p:extLst>
      <p:ext uri="{BB962C8B-B14F-4D97-AF65-F5344CB8AC3E}">
        <p14:creationId xmlns:p14="http://schemas.microsoft.com/office/powerpoint/2010/main" val="1570620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1532" cy="4961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048" y="2"/>
            <a:ext cx="2941532" cy="496172"/>
          </a:xfrm>
          <a:prstGeom prst="rect">
            <a:avLst/>
          </a:prstGeom>
        </p:spPr>
        <p:txBody>
          <a:bodyPr vert="horz" lIns="91440" tIns="45720" rIns="91440" bIns="45720" rtlCol="0"/>
          <a:lstStyle>
            <a:lvl1pPr algn="r">
              <a:defRPr sz="1200"/>
            </a:lvl1pPr>
          </a:lstStyle>
          <a:p>
            <a:fld id="{30F9E144-B1A6-4B97-A677-5A290C0FFB2A}" type="datetimeFigureOut">
              <a:rPr lang="en-GB" smtClean="0"/>
              <a:t>23/10/2017</a:t>
            </a:fld>
            <a:endParaRPr lang="en-GB"/>
          </a:p>
        </p:txBody>
      </p:sp>
      <p:sp>
        <p:nvSpPr>
          <p:cNvPr id="4" name="Slide Image Placeholder 3"/>
          <p:cNvSpPr>
            <a:spLocks noGrp="1" noRot="1" noChangeAspect="1"/>
          </p:cNvSpPr>
          <p:nvPr>
            <p:ph type="sldImg" idx="2"/>
          </p:nvPr>
        </p:nvSpPr>
        <p:spPr>
          <a:xfrm>
            <a:off x="912813" y="742950"/>
            <a:ext cx="4962525" cy="3722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5569"/>
            <a:ext cx="2941532" cy="4961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048" y="9425569"/>
            <a:ext cx="2941532" cy="496172"/>
          </a:xfrm>
          <a:prstGeom prst="rect">
            <a:avLst/>
          </a:prstGeom>
        </p:spPr>
        <p:txBody>
          <a:bodyPr vert="horz" lIns="91440" tIns="45720" rIns="91440" bIns="45720" rtlCol="0" anchor="b"/>
          <a:lstStyle>
            <a:lvl1pPr algn="r">
              <a:defRPr sz="1200"/>
            </a:lvl1pPr>
          </a:lstStyle>
          <a:p>
            <a:fld id="{9C3D587A-7B01-4D6F-A9A0-9FBD0542E5DE}" type="slidenum">
              <a:rPr lang="en-GB" smtClean="0"/>
              <a:t>‹#›</a:t>
            </a:fld>
            <a:endParaRPr lang="en-GB"/>
          </a:p>
        </p:txBody>
      </p:sp>
    </p:spTree>
    <p:extLst>
      <p:ext uri="{BB962C8B-B14F-4D97-AF65-F5344CB8AC3E}">
        <p14:creationId xmlns:p14="http://schemas.microsoft.com/office/powerpoint/2010/main" val="282779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will describe the work carried out so far to develop a design for the Tuning Dump Imaging System.</a:t>
            </a:r>
          </a:p>
          <a:p>
            <a:r>
              <a:rPr lang="en-GB" baseline="0" dirty="0" smtClean="0"/>
              <a:t>The talk includes a description of the radiation dose assessment studies using Monte-Carlo modelling, and a brief overview of the main interfaces to the system.</a:t>
            </a:r>
            <a:endParaRPr lang="en-GB" dirty="0"/>
          </a:p>
        </p:txBody>
      </p:sp>
      <p:sp>
        <p:nvSpPr>
          <p:cNvPr id="4" name="Slide Number Placeholder 3"/>
          <p:cNvSpPr>
            <a:spLocks noGrp="1"/>
          </p:cNvSpPr>
          <p:nvPr>
            <p:ph type="sldNum" sz="quarter" idx="10"/>
          </p:nvPr>
        </p:nvSpPr>
        <p:spPr/>
        <p:txBody>
          <a:bodyPr/>
          <a:lstStyle/>
          <a:p>
            <a:fld id="{FC079885-EC40-40B6-B244-AC76115DB1F4}" type="slidenum">
              <a:rPr lang="en-GB" smtClean="0"/>
              <a:t>1</a:t>
            </a:fld>
            <a:endParaRPr lang="en-GB"/>
          </a:p>
        </p:txBody>
      </p:sp>
    </p:spTree>
    <p:extLst>
      <p:ext uri="{BB962C8B-B14F-4D97-AF65-F5344CB8AC3E}">
        <p14:creationId xmlns:p14="http://schemas.microsoft.com/office/powerpoint/2010/main" val="161045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 to 3 screens can be accommodated at one time.  Because</a:t>
            </a:r>
            <a:r>
              <a:rPr lang="en-GB" baseline="0" dirty="0" smtClean="0"/>
              <a:t> of space limitations, a dual changer system has been devised.</a:t>
            </a:r>
          </a:p>
          <a:p>
            <a:r>
              <a:rPr lang="en-GB" baseline="0" dirty="0" smtClean="0"/>
              <a:t>Either of the 2 vertical screens, or the horizontal screen, or none, can be moved into the beam.</a:t>
            </a:r>
          </a:p>
          <a:p>
            <a:r>
              <a:rPr lang="en-GB" baseline="0" dirty="0" smtClean="0"/>
              <a:t>The horizontal actuator must be at 45°, in a side arm, because of the plane of the screen.</a:t>
            </a:r>
            <a:endParaRPr lang="en-GB" dirty="0" smtClean="0"/>
          </a:p>
          <a:p>
            <a:endParaRPr lang="en-GB" dirty="0" smtClean="0"/>
          </a:p>
          <a:p>
            <a:r>
              <a:rPr lang="en-GB" dirty="0" smtClean="0"/>
              <a:t>The actuators will</a:t>
            </a:r>
            <a:r>
              <a:rPr lang="en-GB" baseline="0" dirty="0" smtClean="0"/>
              <a:t> be standard ‘long-travel’ components whose capabilities have been checked with the potential supplier. Either stepper or DC motors may be used, with linear encoders for positioning.</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10</a:t>
            </a:fld>
            <a:endParaRPr lang="en-GB"/>
          </a:p>
        </p:txBody>
      </p:sp>
    </p:spTree>
    <p:extLst>
      <p:ext uri="{BB962C8B-B14F-4D97-AF65-F5344CB8AC3E}">
        <p14:creationId xmlns:p14="http://schemas.microsoft.com/office/powerpoint/2010/main" val="116397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Discussions have already been held with the potential supplier, and</a:t>
            </a:r>
            <a:r>
              <a:rPr lang="en-GB" baseline="0" dirty="0" smtClean="0"/>
              <a:t> satisfactory answers given. STFC Design team will perform the necessary integration with the screen assemblies and the </a:t>
            </a:r>
            <a:r>
              <a:rPr lang="en-GB" baseline="0" smtClean="0"/>
              <a:t>imaging vessel.</a:t>
            </a:r>
            <a:endParaRPr lang="en-GB"/>
          </a:p>
        </p:txBody>
      </p:sp>
      <p:sp>
        <p:nvSpPr>
          <p:cNvPr id="4" name="Slide Number Placeholder 3"/>
          <p:cNvSpPr>
            <a:spLocks noGrp="1"/>
          </p:cNvSpPr>
          <p:nvPr>
            <p:ph type="sldNum" sz="quarter" idx="10"/>
          </p:nvPr>
        </p:nvSpPr>
        <p:spPr/>
        <p:txBody>
          <a:bodyPr/>
          <a:lstStyle/>
          <a:p>
            <a:fld id="{9C3D587A-7B01-4D6F-A9A0-9FBD0542E5DE}" type="slidenum">
              <a:rPr lang="en-GB" smtClean="0"/>
              <a:t>11</a:t>
            </a:fld>
            <a:endParaRPr lang="en-GB"/>
          </a:p>
        </p:txBody>
      </p:sp>
    </p:spTree>
    <p:extLst>
      <p:ext uri="{BB962C8B-B14F-4D97-AF65-F5344CB8AC3E}">
        <p14:creationId xmlns:p14="http://schemas.microsoft.com/office/powerpoint/2010/main" val="37155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Viewports are listed</a:t>
            </a:r>
            <a:r>
              <a:rPr lang="en-GB" baseline="0" dirty="0" smtClean="0"/>
              <a:t> up to 200mm diameter, in fused silica for radiation hardness. This ensures no loss of light when 200mm screens are used.</a:t>
            </a:r>
          </a:p>
          <a:p>
            <a:r>
              <a:rPr lang="en-GB" baseline="0" dirty="0" smtClean="0"/>
              <a:t>After leaving the viewports, light is directed by plane mirrors. Each of these is held in a ‘</a:t>
            </a:r>
            <a:r>
              <a:rPr lang="en-GB" baseline="0" dirty="0" err="1" smtClean="0"/>
              <a:t>Bendamount</a:t>
            </a:r>
            <a:r>
              <a:rPr lang="en-GB" baseline="0" dirty="0" smtClean="0"/>
              <a:t>’ as already described earlier (by Fabien).</a:t>
            </a:r>
          </a:p>
          <a:p>
            <a:r>
              <a:rPr lang="en-GB" baseline="0" dirty="0" smtClean="0"/>
              <a:t>These in turn are attached to platforms which are themselves supported on vertical frames, shared by the 1</a:t>
            </a:r>
            <a:r>
              <a:rPr lang="en-GB" baseline="30000" dirty="0" smtClean="0"/>
              <a:t>st</a:t>
            </a:r>
            <a:r>
              <a:rPr lang="en-GB" baseline="0" dirty="0" smtClean="0"/>
              <a:t> and 2</a:t>
            </a:r>
            <a:r>
              <a:rPr lang="en-GB" baseline="30000" dirty="0" smtClean="0"/>
              <a:t>nd</a:t>
            </a:r>
            <a:r>
              <a:rPr lang="en-GB" baseline="0" dirty="0" smtClean="0"/>
              <a:t> mirrors. This allows for up and down adjustment during mirror alignment, and gives clear access to the viewports in case of maintenance.</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12</a:t>
            </a:fld>
            <a:endParaRPr lang="en-GB"/>
          </a:p>
        </p:txBody>
      </p:sp>
    </p:spTree>
    <p:extLst>
      <p:ext uri="{BB962C8B-B14F-4D97-AF65-F5344CB8AC3E}">
        <p14:creationId xmlns:p14="http://schemas.microsoft.com/office/powerpoint/2010/main" val="1865296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Dump/window viewing system and the Screen</a:t>
            </a:r>
            <a:r>
              <a:rPr lang="en-GB" baseline="0" dirty="0" smtClean="0"/>
              <a:t> viewing system are optically entirely separate.</a:t>
            </a:r>
          </a:p>
          <a:p>
            <a:endParaRPr lang="en-GB" dirty="0" smtClean="0"/>
          </a:p>
          <a:p>
            <a:r>
              <a:rPr lang="en-GB" dirty="0" smtClean="0"/>
              <a:t>The two optical systems resemble each other closely, although</a:t>
            </a:r>
            <a:r>
              <a:rPr lang="en-GB" baseline="0" dirty="0" smtClean="0"/>
              <a:t> the working distances to the objects are different. Each has a pair of plane folding mirrors to take the light path up to about 150cm above the beam centre-line and into the cameras. The only elements with optical power are the camera lenses themselves.</a:t>
            </a:r>
          </a:p>
          <a:p>
            <a:r>
              <a:rPr lang="en-GB" baseline="0" dirty="0" smtClean="0"/>
              <a:t>Mirror apertures are determined by the need to maximise light for imaging, and for the screen system, the 1</a:t>
            </a:r>
            <a:r>
              <a:rPr lang="en-GB" baseline="30000" dirty="0" smtClean="0"/>
              <a:t>st</a:t>
            </a:r>
            <a:r>
              <a:rPr lang="en-GB" baseline="0" dirty="0" smtClean="0"/>
              <a:t> mirror must be almost the same diameter as the screen (and the viewport).</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13</a:t>
            </a:fld>
            <a:endParaRPr lang="en-GB"/>
          </a:p>
        </p:txBody>
      </p:sp>
    </p:spTree>
    <p:extLst>
      <p:ext uri="{BB962C8B-B14F-4D97-AF65-F5344CB8AC3E}">
        <p14:creationId xmlns:p14="http://schemas.microsoft.com/office/powerpoint/2010/main" val="250294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the simulated images, the only significant aberration is spherical.</a:t>
            </a:r>
          </a:p>
          <a:p>
            <a:r>
              <a:rPr lang="en-GB" baseline="0" dirty="0" smtClean="0"/>
              <a:t>This can be largely removed by appropriate choice of lens assembly to suit the cameras.</a:t>
            </a:r>
            <a:endParaRPr lang="en-GB" dirty="0" smtClean="0"/>
          </a:p>
          <a:p>
            <a:endParaRPr lang="en-GB" dirty="0" smtClean="0"/>
          </a:p>
          <a:p>
            <a:r>
              <a:rPr lang="en-GB" dirty="0" smtClean="0"/>
              <a:t>In the images</a:t>
            </a:r>
            <a:r>
              <a:rPr lang="en-GB" baseline="0" dirty="0" smtClean="0"/>
              <a:t> shown for the Dump/window viewing system (only) the effect of the lens has been ignored.</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14</a:t>
            </a:fld>
            <a:endParaRPr lang="en-GB"/>
          </a:p>
        </p:txBody>
      </p:sp>
    </p:spTree>
    <p:extLst>
      <p:ext uri="{BB962C8B-B14F-4D97-AF65-F5344CB8AC3E}">
        <p14:creationId xmlns:p14="http://schemas.microsoft.com/office/powerpoint/2010/main" val="2011919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decision to use standard CMOS cameras opens up</a:t>
            </a:r>
            <a:r>
              <a:rPr lang="en-GB" baseline="0" dirty="0" smtClean="0"/>
              <a:t> a choice of suppliers of which the Allied Vision Manta is just one model.</a:t>
            </a:r>
          </a:p>
          <a:p>
            <a:r>
              <a:rPr lang="en-GB" baseline="0" dirty="0" smtClean="0"/>
              <a:t>However, other types specifically having intrinsic radiation hardness have been researched, and these have lifetime doses far exceeding the required range.</a:t>
            </a:r>
          </a:p>
          <a:p>
            <a:endParaRPr lang="en-GB" baseline="0" dirty="0" smtClean="0"/>
          </a:p>
          <a:p>
            <a:r>
              <a:rPr lang="en-GB" baseline="0" dirty="0" smtClean="0"/>
              <a:t>The final selection of location is elevated above beam level at about 2m from the tunnel floor. The housings are cut out from the tunnel walls, sized to allow room for cabling, mounting plates and access for adjustment and lens changes. </a:t>
            </a:r>
          </a:p>
          <a:p>
            <a:endParaRPr lang="en-GB" baseline="0" dirty="0" smtClean="0"/>
          </a:p>
          <a:p>
            <a:r>
              <a:rPr lang="en-GB" baseline="0" dirty="0" smtClean="0"/>
              <a:t>Although full-depth cut-outs are specified, there is no significant shielding implication given their elevation above the beam-line.</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15</a:t>
            </a:fld>
            <a:endParaRPr lang="en-GB"/>
          </a:p>
        </p:txBody>
      </p:sp>
    </p:spTree>
    <p:extLst>
      <p:ext uri="{BB962C8B-B14F-4D97-AF65-F5344CB8AC3E}">
        <p14:creationId xmlns:p14="http://schemas.microsoft.com/office/powerpoint/2010/main" val="212129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cameras, previous referenced studies clearly show that a gradual degradation of image quality is to be expected with cumulative dose, whether from high-energy gamma rays or from particles such as neutrons or protons.</a:t>
            </a:r>
          </a:p>
          <a:p>
            <a:r>
              <a:rPr lang="en-GB" dirty="0" smtClean="0"/>
              <a:t>At 25 </a:t>
            </a:r>
            <a:r>
              <a:rPr lang="en-GB" dirty="0" err="1" smtClean="0"/>
              <a:t>Grays</a:t>
            </a:r>
            <a:r>
              <a:rPr lang="en-GB" dirty="0" smtClean="0"/>
              <a:t> there is significant pixel damage causing contrast</a:t>
            </a:r>
            <a:r>
              <a:rPr lang="en-GB" baseline="0" dirty="0" smtClean="0"/>
              <a:t> loss, and the planned lifetime has been set at a level of about half of this dose.</a:t>
            </a:r>
          </a:p>
          <a:p>
            <a:endParaRPr lang="en-GB" baseline="0" dirty="0" smtClean="0"/>
          </a:p>
          <a:p>
            <a:r>
              <a:rPr lang="en-GB" dirty="0" smtClean="0"/>
              <a:t>For the screens, it is known that proton exposure causes a</a:t>
            </a:r>
            <a:r>
              <a:rPr lang="en-GB" baseline="0" dirty="0" smtClean="0"/>
              <a:t> noticeable fall in light intensity</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16</a:t>
            </a:fld>
            <a:endParaRPr lang="en-GB"/>
          </a:p>
        </p:txBody>
      </p:sp>
    </p:spTree>
    <p:extLst>
      <p:ext uri="{BB962C8B-B14F-4D97-AF65-F5344CB8AC3E}">
        <p14:creationId xmlns:p14="http://schemas.microsoft.com/office/powerpoint/2010/main" val="387554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Monte-Carlo code FLUKA was selected for radiation dose assessment because it is well</a:t>
            </a:r>
            <a:r>
              <a:rPr lang="en-GB" baseline="0" dirty="0" smtClean="0"/>
              <a:t> </a:t>
            </a:r>
            <a:r>
              <a:rPr lang="en-GB" dirty="0" smtClean="0"/>
              <a:t>supported (at CERN), handles</a:t>
            </a:r>
            <a:r>
              <a:rPr lang="en-GB" baseline="0" dirty="0" smtClean="0"/>
              <a:t> high-energy protons, and has a mature user interface for building  the geometry of the model. This allows for export of the model for integration with other existing CAD models.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FLUKA has an</a:t>
            </a:r>
            <a:r>
              <a:rPr lang="en-GB" baseline="0" dirty="0" smtClean="0"/>
              <a:t> advanced toolset for specifying and visualising the geometry of the problem, including the relationship between different shapes and the Regions of space, with appropriate Materials assigned to them.</a:t>
            </a:r>
          </a:p>
          <a:p>
            <a:endParaRPr lang="en-GB" baseline="0" dirty="0" smtClean="0"/>
          </a:p>
          <a:p>
            <a:r>
              <a:rPr lang="en-GB" dirty="0" smtClean="0"/>
              <a:t>For input</a:t>
            </a:r>
            <a:r>
              <a:rPr lang="en-GB" baseline="0" dirty="0" smtClean="0"/>
              <a:t> of particles, </a:t>
            </a:r>
            <a:r>
              <a:rPr lang="en-GB" dirty="0" smtClean="0"/>
              <a:t>FLUKA can use either (</a:t>
            </a:r>
            <a:r>
              <a:rPr lang="en-GB" dirty="0" err="1" smtClean="0"/>
              <a:t>i</a:t>
            </a:r>
            <a:r>
              <a:rPr lang="en-GB" dirty="0" smtClean="0"/>
              <a:t>) Built-in</a:t>
            </a:r>
            <a:r>
              <a:rPr lang="en-GB" baseline="0" dirty="0" smtClean="0"/>
              <a:t> BEAM parameters or (ii) User-written SOURCE routine, with Input data-files. </a:t>
            </a:r>
          </a:p>
          <a:p>
            <a:r>
              <a:rPr lang="en-GB" baseline="0" dirty="0" smtClean="0"/>
              <a:t>Both methods are used in the Tuning Dump simulation:</a:t>
            </a:r>
          </a:p>
          <a:p>
            <a:pPr marL="285750" indent="-285750">
              <a:buAutoNum type="romanLcParenBoth"/>
            </a:pPr>
            <a:r>
              <a:rPr lang="en-GB" baseline="0" dirty="0" smtClean="0"/>
              <a:t>Beam on Dump, during tuning of the </a:t>
            </a:r>
            <a:r>
              <a:rPr lang="en-GB" baseline="0" dirty="0" err="1" smtClean="0"/>
              <a:t>Linac</a:t>
            </a:r>
            <a:endParaRPr lang="en-GB" baseline="0" dirty="0" smtClean="0"/>
          </a:p>
          <a:p>
            <a:pPr marL="285750" indent="-285750">
              <a:buAutoNum type="romanLcParenBoth"/>
            </a:pPr>
            <a:r>
              <a:rPr lang="en-GB" baseline="0" dirty="0" smtClean="0"/>
              <a:t>Beam on Target, beam losses from </a:t>
            </a:r>
            <a:r>
              <a:rPr lang="en-GB" baseline="0" dirty="0" err="1" smtClean="0"/>
              <a:t>Linac</a:t>
            </a:r>
            <a:r>
              <a:rPr lang="en-GB" baseline="0" dirty="0" smtClean="0"/>
              <a:t> enter the Dump Tunnel</a:t>
            </a:r>
          </a:p>
          <a:p>
            <a:pPr marL="285750" indent="-285750">
              <a:buAutoNum type="romanLcParenBoth"/>
            </a:pPr>
            <a:endParaRPr lang="en-GB" baseline="0" dirty="0" smtClean="0"/>
          </a:p>
          <a:p>
            <a:pPr marL="0" indent="0">
              <a:buNone/>
            </a:pPr>
            <a:r>
              <a:rPr lang="en-GB" baseline="0" dirty="0" smtClean="0"/>
              <a:t>Ultimately, the output of a FLUKA run is an estimate of the Energy Deposited by Region, per Primary Particle. This is converted to Dose, and scaled up to the Beam parameters expected.</a:t>
            </a:r>
            <a:endParaRPr lang="en-GB" dirty="0" smtClean="0"/>
          </a:p>
          <a:p>
            <a:endParaRPr lang="en-GB" dirty="0" smtClean="0"/>
          </a:p>
          <a:p>
            <a:r>
              <a:rPr lang="en-GB" dirty="0" smtClean="0"/>
              <a:t>Other optional outputs allow secondary particle tracks to be visualised, through an external program (</a:t>
            </a:r>
            <a:r>
              <a:rPr lang="en-GB" dirty="0" err="1" smtClean="0"/>
              <a:t>SimpleGeo</a:t>
            </a:r>
            <a:r>
              <a:rPr lang="en-GB" dirty="0" smtClean="0"/>
              <a:t>). This</a:t>
            </a:r>
            <a:r>
              <a:rPr lang="en-GB" baseline="0" dirty="0" smtClean="0"/>
              <a:t> also supports advanced viewing of the geometry, including the creation of CAD files for import by design software.</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17</a:t>
            </a:fld>
            <a:endParaRPr lang="en-GB"/>
          </a:p>
        </p:txBody>
      </p:sp>
    </p:spTree>
    <p:extLst>
      <p:ext uri="{BB962C8B-B14F-4D97-AF65-F5344CB8AC3E}">
        <p14:creationId xmlns:p14="http://schemas.microsoft.com/office/powerpoint/2010/main" val="340141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Beam parameters</a:t>
            </a:r>
            <a:r>
              <a:rPr lang="en-GB" baseline="0" dirty="0" smtClean="0"/>
              <a:t> have been taken from the document ‘Tuning Dump Utilization’ by Tom Shea, with recent amendments.</a:t>
            </a:r>
          </a:p>
          <a:p>
            <a:r>
              <a:rPr lang="en-GB" baseline="0" dirty="0" smtClean="0"/>
              <a:t>These represent average conditions and it has been assumed that the maximum beam energy will be available during Study periods.</a:t>
            </a:r>
          </a:p>
          <a:p>
            <a:endParaRPr lang="en-GB" baseline="0" dirty="0" smtClean="0"/>
          </a:p>
          <a:p>
            <a:r>
              <a:rPr lang="en-GB" baseline="0" dirty="0" smtClean="0"/>
              <a:t>The Dose was found to increase monotonically with Energy, indicating that applying E=2.0Gev is a pessimistic assumption.</a:t>
            </a:r>
          </a:p>
          <a:p>
            <a:endParaRPr lang="en-GB" baseline="0" dirty="0" smtClean="0"/>
          </a:p>
          <a:p>
            <a:r>
              <a:rPr lang="en-GB" baseline="0" dirty="0" smtClean="0"/>
              <a:t>The beam size was selected to suit the smaller 100mm beam-pipe at the start of the Dump line, without assuming any divergence or significant losses between the dipole and the dump itself.</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18</a:t>
            </a:fld>
            <a:endParaRPr lang="en-GB"/>
          </a:p>
        </p:txBody>
      </p:sp>
    </p:spTree>
    <p:extLst>
      <p:ext uri="{BB962C8B-B14F-4D97-AF65-F5344CB8AC3E}">
        <p14:creationId xmlns:p14="http://schemas.microsoft.com/office/powerpoint/2010/main" val="161219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beam is on Target, it is diverted by dipole magnets into the ‘dog-leg’ section; however, there are inevitable losses in this region. Fractional beam loss estimations</a:t>
            </a:r>
            <a:r>
              <a:rPr lang="en-GB" baseline="0" dirty="0" smtClean="0"/>
              <a:t> have previously been published by ESS. </a:t>
            </a:r>
          </a:p>
          <a:p>
            <a:endParaRPr lang="en-GB" baseline="0" dirty="0" smtClean="0"/>
          </a:p>
          <a:p>
            <a:r>
              <a:rPr lang="en-GB" baseline="0" dirty="0" smtClean="0"/>
              <a:t>In the Dump tunnel region, they are dominated by losses at the first dipole of the ‘dog-leg’, where halo and off-momentum particles escape from the physical aperture of the beam-pipe.</a:t>
            </a:r>
          </a:p>
          <a:p>
            <a:r>
              <a:rPr lang="en-GB" baseline="0" dirty="0" smtClean="0"/>
              <a:t>Full positional (</a:t>
            </a:r>
            <a:r>
              <a:rPr lang="en-GB" baseline="0" dirty="0" err="1" smtClean="0"/>
              <a:t>x,y,z</a:t>
            </a:r>
            <a:r>
              <a:rPr lang="en-GB" baseline="0" dirty="0" smtClean="0"/>
              <a:t>), directional and energy data is available for these protons, which may then be transported by the FLUKA model down the Dump tunnel, where resulting doses at the cameras may be assessed.</a:t>
            </a:r>
            <a:endParaRPr lang="en-GB" dirty="0" smtClean="0"/>
          </a:p>
          <a:p>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19</a:t>
            </a:fld>
            <a:endParaRPr lang="en-GB"/>
          </a:p>
        </p:txBody>
      </p:sp>
    </p:spTree>
    <p:extLst>
      <p:ext uri="{BB962C8B-B14F-4D97-AF65-F5344CB8AC3E}">
        <p14:creationId xmlns:p14="http://schemas.microsoft.com/office/powerpoint/2010/main" val="188534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talk will cover the background and will follow on from the introduction to the Tuning Dump as given by</a:t>
            </a:r>
            <a:r>
              <a:rPr lang="en-GB" baseline="0" dirty="0" smtClean="0"/>
              <a:t> Thomas (Thank you!)</a:t>
            </a:r>
            <a:endParaRPr lang="en-GB" dirty="0" smtClean="0"/>
          </a:p>
          <a:p>
            <a:r>
              <a:rPr lang="en-GB" dirty="0" smtClean="0"/>
              <a:t>An outline of the</a:t>
            </a:r>
            <a:r>
              <a:rPr lang="en-GB" baseline="0" dirty="0" smtClean="0"/>
              <a:t> stages through which the design has developed will be described.</a:t>
            </a:r>
          </a:p>
          <a:p>
            <a:r>
              <a:rPr lang="en-GB" baseline="0" dirty="0" smtClean="0"/>
              <a:t>The principal components of the system as they are currently envisaged will be detailed.</a:t>
            </a:r>
          </a:p>
          <a:p>
            <a:r>
              <a:rPr lang="en-GB" baseline="0" dirty="0" smtClean="0"/>
              <a:t>An indication of the performance will be given, and some of the issues associated with maintenance in service.</a:t>
            </a:r>
          </a:p>
          <a:p>
            <a:r>
              <a:rPr lang="en-GB" baseline="0" dirty="0" smtClean="0"/>
              <a:t>Some detail will be presented of the process of Monte-Carlo modelling for radiation dose calculation, with a summary of results.</a:t>
            </a:r>
          </a:p>
          <a:p>
            <a:r>
              <a:rPr lang="en-GB" baseline="0" dirty="0" smtClean="0"/>
              <a:t>In conclusion, I will list the next steps to move the design forwards into the implementation phase.</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a:t>
            </a:fld>
            <a:endParaRPr lang="en-GB"/>
          </a:p>
        </p:txBody>
      </p:sp>
    </p:spTree>
    <p:extLst>
      <p:ext uri="{BB962C8B-B14F-4D97-AF65-F5344CB8AC3E}">
        <p14:creationId xmlns:p14="http://schemas.microsoft.com/office/powerpoint/2010/main" val="10661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Contributions to the radiation field</a:t>
            </a:r>
            <a:r>
              <a:rPr lang="en-GB" sz="1200" kern="1200" baseline="0" dirty="0" smtClean="0">
                <a:solidFill>
                  <a:schemeClr val="tx1"/>
                </a:solidFill>
                <a:effectLst/>
                <a:latin typeface="+mn-lt"/>
                <a:ea typeface="+mn-ea"/>
                <a:cs typeface="+mn-cs"/>
              </a:rPr>
              <a:t> come from losses in the beam-line; from prompt and decay radiation emerging from the dump, both during and after irradiation; and from scatter caused by interceptive diagnostics such as the imaging screens.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effect of screen insertion into the proton beam has been studied in FLUKA, and is shown qualitatively in the particle tracking plots (see slide); corresponding doses are listed in the Table.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analysis of camera doses is on the basis that the screen will be in use whenever there is beam to the dump, which is a conservative assumption.</a:t>
            </a:r>
          </a:p>
          <a:p>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20</a:t>
            </a:fld>
            <a:endParaRPr lang="en-GB"/>
          </a:p>
        </p:txBody>
      </p:sp>
    </p:spTree>
    <p:extLst>
      <p:ext uri="{BB962C8B-B14F-4D97-AF65-F5344CB8AC3E}">
        <p14:creationId xmlns:p14="http://schemas.microsoft.com/office/powerpoint/2010/main" val="414931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imaging concept required 2 cameras and initially these were to be sited close to the beam-line, but inside a concrete shielding bunker. A light</a:t>
            </a:r>
            <a:r>
              <a:rPr lang="en-GB" baseline="0" dirty="0" smtClean="0"/>
              <a:t> path was provided through an aperture and 90° fold mirror.</a:t>
            </a:r>
            <a:endParaRPr lang="en-GB" dirty="0" smtClean="0"/>
          </a:p>
          <a:p>
            <a:r>
              <a:rPr lang="en-GB" dirty="0" smtClean="0"/>
              <a:t>Camera locations were investigated in FLUKA,</a:t>
            </a:r>
            <a:r>
              <a:rPr lang="en-GB" baseline="0" dirty="0" smtClean="0"/>
              <a:t> simulating doses (derived from Energy Deposited in each Region of the geometry).</a:t>
            </a:r>
          </a:p>
          <a:p>
            <a:r>
              <a:rPr lang="en-GB" baseline="0" dirty="0" smtClean="0"/>
              <a:t>Doses per particle were scaled by the expected number of protons per year received at the dump.</a:t>
            </a:r>
          </a:p>
          <a:p>
            <a:r>
              <a:rPr lang="en-GB" baseline="0" dirty="0" smtClean="0"/>
              <a:t>High-level locations were examined when it became clear that there were limitations to the practicable shielding thickness, and access difficulties with the ‘bunker’ concept.  Doses away from the beam axis fall fairly quickly, but for maintenance and installation, height also becomes a factor.</a:t>
            </a:r>
          </a:p>
          <a:p>
            <a:endParaRPr lang="en-GB" baseline="0" dirty="0" smtClean="0"/>
          </a:p>
        </p:txBody>
      </p:sp>
      <p:sp>
        <p:nvSpPr>
          <p:cNvPr id="4" name="Slide Number Placeholder 3"/>
          <p:cNvSpPr>
            <a:spLocks noGrp="1"/>
          </p:cNvSpPr>
          <p:nvPr>
            <p:ph type="sldNum" sz="quarter" idx="10"/>
          </p:nvPr>
        </p:nvSpPr>
        <p:spPr/>
        <p:txBody>
          <a:bodyPr/>
          <a:lstStyle/>
          <a:p>
            <a:fld id="{70A1F723-75AF-45EE-BD5B-6B3973DB58C8}" type="slidenum">
              <a:rPr lang="en-GB" smtClean="0"/>
              <a:t>21</a:t>
            </a:fld>
            <a:endParaRPr lang="en-GB"/>
          </a:p>
        </p:txBody>
      </p:sp>
    </p:spTree>
    <p:extLst>
      <p:ext uri="{BB962C8B-B14F-4D97-AF65-F5344CB8AC3E}">
        <p14:creationId xmlns:p14="http://schemas.microsoft.com/office/powerpoint/2010/main" val="1269067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FLUKA has a built-in decay calculation capability</a:t>
            </a:r>
            <a:r>
              <a:rPr lang="en-GB" baseline="0" dirty="0" smtClean="0"/>
              <a:t> which allows an irradiation profile to be entered before a run. It can output directly the dose-rate distributions at any time, either during beaming or at any time after the beam is off.</a:t>
            </a:r>
          </a:p>
          <a:p>
            <a:r>
              <a:rPr lang="en-GB" baseline="0" dirty="0" smtClean="0"/>
              <a:t>Plots show vertical Y-Z profiles (beam from L to R).</a:t>
            </a:r>
            <a:endParaRPr lang="en-GB" dirty="0" smtClean="0"/>
          </a:p>
          <a:p>
            <a:endParaRPr lang="en-GB" dirty="0" smtClean="0"/>
          </a:p>
          <a:p>
            <a:r>
              <a:rPr lang="en-GB" dirty="0" smtClean="0"/>
              <a:t>An</a:t>
            </a:r>
            <a:r>
              <a:rPr lang="en-GB" baseline="0" dirty="0" smtClean="0"/>
              <a:t> alternative approach from the analytical Bateman equations for activation by nuclear reactions has been used, as a project for Summer ‘A’ level students at Cockcroft. The method has 2 steps: </a:t>
            </a:r>
          </a:p>
          <a:p>
            <a:pPr marL="285750" indent="-285750">
              <a:buAutoNum type="romanLcParenBoth"/>
            </a:pPr>
            <a:r>
              <a:rPr lang="en-GB" baseline="0" dirty="0" smtClean="0"/>
              <a:t>Calculate the activity of all major radionuclides from proton interactions in the dump, using cross-section data at 2 GeV</a:t>
            </a:r>
          </a:p>
          <a:p>
            <a:pPr marL="285750" indent="-285750">
              <a:buAutoNum type="romanLcParenBoth"/>
            </a:pPr>
            <a:r>
              <a:rPr lang="en-GB" baseline="0" dirty="0" smtClean="0"/>
              <a:t>Derive the dose-rate (on-axis) for this activity in the dump geometry at a specified distance, summing over all nuclides</a:t>
            </a:r>
          </a:p>
          <a:p>
            <a:pPr marL="285750" indent="-285750">
              <a:buAutoNum type="romanLcParenBoth"/>
            </a:pPr>
            <a:endParaRPr lang="en-GB" baseline="0" dirty="0" smtClean="0"/>
          </a:p>
          <a:p>
            <a:pPr marL="0" indent="0">
              <a:buNone/>
            </a:pPr>
            <a:r>
              <a:rPr lang="en-GB" baseline="0" dirty="0" smtClean="0"/>
              <a:t>EXCEL spreadsheets were prepared for this task, which the students completed by researching the nuclear data and implementing the equations given in selected references.</a:t>
            </a:r>
          </a:p>
          <a:p>
            <a:pPr marL="0" indent="0">
              <a:buNone/>
            </a:pPr>
            <a:endParaRPr lang="en-GB" baseline="0" dirty="0" smtClean="0"/>
          </a:p>
          <a:p>
            <a:pPr marL="0" indent="0">
              <a:buNone/>
            </a:pPr>
            <a:r>
              <a:rPr lang="en-GB" baseline="0" dirty="0" smtClean="0"/>
              <a:t>Even ignoring the effect of the screen activation, which shows as a hot-spot in the FLUKA plots, the agreement is very good for the on-axis dose-rate after 1 hr (and reasonable after 72 hr decay).</a:t>
            </a:r>
          </a:p>
          <a:p>
            <a:pPr marL="0" indent="0">
              <a:buNone/>
            </a:pPr>
            <a:endParaRPr lang="en-GB" baseline="0" dirty="0" smtClean="0"/>
          </a:p>
          <a:p>
            <a:pPr marL="0" indent="0">
              <a:buNone/>
            </a:pPr>
            <a:r>
              <a:rPr lang="en-GB" baseline="0" dirty="0" smtClean="0"/>
              <a:t>This data is very relevant for maintenance access to the dump tunnel, </a:t>
            </a:r>
            <a:r>
              <a:rPr lang="en-GB" baseline="0" dirty="0" err="1" smtClean="0"/>
              <a:t>e.g</a:t>
            </a:r>
            <a:r>
              <a:rPr lang="en-GB" baseline="0" dirty="0" smtClean="0"/>
              <a:t> for screen or camera changing during shutdowns.</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22</a:t>
            </a:fld>
            <a:endParaRPr lang="en-GB"/>
          </a:p>
        </p:txBody>
      </p:sp>
    </p:spTree>
    <p:extLst>
      <p:ext uri="{BB962C8B-B14F-4D97-AF65-F5344CB8AC3E}">
        <p14:creationId xmlns:p14="http://schemas.microsoft.com/office/powerpoint/2010/main" val="136350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estimate the expected heating of the screen, FLUKA results for Deposited Energy have been used, considering only the local area exposed to the beam directly,</a:t>
            </a:r>
            <a:r>
              <a:rPr lang="en-GB" baseline="0" dirty="0" smtClean="0"/>
              <a:t> and taking only a single full proton pulse.</a:t>
            </a:r>
          </a:p>
          <a:p>
            <a:r>
              <a:rPr lang="en-GB" baseline="0" dirty="0" smtClean="0"/>
              <a:t>The temperature rise is the predicted instantaneous peak, ignoring conduction processes.</a:t>
            </a:r>
          </a:p>
          <a:p>
            <a:r>
              <a:rPr lang="en-GB" baseline="0" dirty="0" smtClean="0"/>
              <a:t>Two beam sizes are considered, with the 1cm beam being abnormally small. </a:t>
            </a:r>
          </a:p>
          <a:p>
            <a:endParaRPr lang="en-GB" baseline="0" dirty="0" smtClean="0"/>
          </a:p>
          <a:p>
            <a:r>
              <a:rPr lang="en-GB" baseline="0" dirty="0" smtClean="0"/>
              <a:t>Although the temperatures reached do not suggest a major problem with serious damage, they could be sufficient to thermally distort the aluminium, degrading the image quality.</a:t>
            </a:r>
          </a:p>
          <a:p>
            <a:r>
              <a:rPr lang="en-GB" baseline="0" dirty="0" smtClean="0"/>
              <a:t>Further thermo-mechanical studies may be justified before screens are fabricated.</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23</a:t>
            </a:fld>
            <a:endParaRPr lang="en-GB"/>
          </a:p>
        </p:txBody>
      </p:sp>
    </p:spTree>
    <p:extLst>
      <p:ext uri="{BB962C8B-B14F-4D97-AF65-F5344CB8AC3E}">
        <p14:creationId xmlns:p14="http://schemas.microsoft.com/office/powerpoint/2010/main" val="277186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number of groups are responsible for designing,</a:t>
            </a:r>
            <a:r>
              <a:rPr lang="en-GB" baseline="0" dirty="0" smtClean="0"/>
              <a:t> procuring, installing and testing the Tuning Dump imaging system, and have already had significant input to the CDR up to this point.</a:t>
            </a:r>
          </a:p>
          <a:p>
            <a:endParaRPr lang="en-GB" baseline="0" dirty="0" smtClean="0"/>
          </a:p>
          <a:p>
            <a:r>
              <a:rPr lang="en-GB" baseline="0" dirty="0" smtClean="0"/>
              <a:t>Physical interfaces apply to the vessel itself which is integral to the beam-line; to the dump tunnel environment, including housing for the data acquisition and control hardware racks; and to the electrical power supplies (mains voltage only).</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24</a:t>
            </a:fld>
            <a:endParaRPr lang="en-GB"/>
          </a:p>
        </p:txBody>
      </p:sp>
    </p:spTree>
    <p:extLst>
      <p:ext uri="{BB962C8B-B14F-4D97-AF65-F5344CB8AC3E}">
        <p14:creationId xmlns:p14="http://schemas.microsoft.com/office/powerpoint/2010/main" val="2709215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Beam parameters are current estimates by Accelerator Group and may be subject to change.</a:t>
            </a:r>
          </a:p>
          <a:p>
            <a:endParaRPr lang="en-GB" dirty="0" smtClean="0"/>
          </a:p>
          <a:p>
            <a:r>
              <a:rPr lang="en-GB" dirty="0" smtClean="0"/>
              <a:t>Documented Operational profiles have been</a:t>
            </a:r>
            <a:r>
              <a:rPr lang="en-GB" baseline="0" dirty="0" smtClean="0"/>
              <a:t> used as references for the Total Days of beam-on-dump, as inputs to irradiation and decay studies.</a:t>
            </a:r>
          </a:p>
          <a:p>
            <a:endParaRPr lang="en-GB" baseline="0" dirty="0" smtClean="0"/>
          </a:p>
          <a:p>
            <a:r>
              <a:rPr lang="en-GB" baseline="0" dirty="0" smtClean="0"/>
              <a:t>For Maintenance access, the Dump area is classed as ‘hands-on’ and dose limits apply to manned entry and handling.</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25</a:t>
            </a:fld>
            <a:endParaRPr lang="en-GB"/>
          </a:p>
        </p:txBody>
      </p:sp>
    </p:spTree>
    <p:extLst>
      <p:ext uri="{BB962C8B-B14F-4D97-AF65-F5344CB8AC3E}">
        <p14:creationId xmlns:p14="http://schemas.microsoft.com/office/powerpoint/2010/main" val="112418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current schedule is not confirmed as some dates are speculative at this</a:t>
            </a:r>
            <a:r>
              <a:rPr lang="en-GB" baseline="0" dirty="0" smtClean="0"/>
              <a:t> time.</a:t>
            </a:r>
          </a:p>
          <a:p>
            <a:r>
              <a:rPr lang="en-GB" baseline="0" dirty="0" smtClean="0"/>
              <a:t>One of the constraints is design manpower at Daresbury, but this will not affect final delivery on current estimates.</a:t>
            </a:r>
          </a:p>
          <a:p>
            <a:r>
              <a:rPr lang="en-GB" baseline="0" dirty="0" smtClean="0"/>
              <a:t>Clearly, dump installation is critical, as beam-line installation cannot be completed without it in place.</a:t>
            </a:r>
          </a:p>
          <a:p>
            <a:endParaRPr lang="en-GB" baseline="0" dirty="0" smtClean="0"/>
          </a:p>
          <a:p>
            <a:r>
              <a:rPr lang="en-GB" baseline="0" dirty="0" smtClean="0"/>
              <a:t>Although this plan refers to the recently-revised date for Beam-on-Dump, delivery of Imaging Systems will proceed to planned dates.</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26</a:t>
            </a:fld>
            <a:endParaRPr lang="en-GB"/>
          </a:p>
        </p:txBody>
      </p:sp>
    </p:spTree>
    <p:extLst>
      <p:ext uri="{BB962C8B-B14F-4D97-AF65-F5344CB8AC3E}">
        <p14:creationId xmlns:p14="http://schemas.microsoft.com/office/powerpoint/2010/main" val="2298348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Thanks for your attention.</a:t>
            </a:r>
          </a:p>
          <a:p>
            <a:r>
              <a:rPr lang="en-GB" dirty="0" smtClean="0"/>
              <a:t>Any Questions?</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27</a:t>
            </a:fld>
            <a:endParaRPr lang="en-GB"/>
          </a:p>
        </p:txBody>
      </p:sp>
    </p:spTree>
    <p:extLst>
      <p:ext uri="{BB962C8B-B14F-4D97-AF65-F5344CB8AC3E}">
        <p14:creationId xmlns:p14="http://schemas.microsoft.com/office/powerpoint/2010/main" val="309593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design objectives reflect those defined at the PDR last year, which have been the drivers in preparing for the CDR.</a:t>
            </a:r>
          </a:p>
          <a:p>
            <a:r>
              <a:rPr lang="en-GB" dirty="0" smtClean="0"/>
              <a:t>These points have now all been addressed.</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3</a:t>
            </a:fld>
            <a:endParaRPr lang="en-GB"/>
          </a:p>
        </p:txBody>
      </p:sp>
    </p:spTree>
    <p:extLst>
      <p:ext uri="{BB962C8B-B14F-4D97-AF65-F5344CB8AC3E}">
        <p14:creationId xmlns:p14="http://schemas.microsoft.com/office/powerpoint/2010/main" val="989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stages in developing the design fell into a logical sequence, with some obvious dependencies between stages. </a:t>
            </a:r>
          </a:p>
          <a:p>
            <a:r>
              <a:rPr lang="en-GB" dirty="0" smtClean="0"/>
              <a:t>For example, as the vessel configuration became more complex, the Monte-Carlo model had to be revised and its output in turn influenced the camera doses, and therefore</a:t>
            </a:r>
            <a:r>
              <a:rPr lang="en-GB" baseline="0" dirty="0" smtClean="0"/>
              <a:t> the choice of location for the cameras.</a:t>
            </a:r>
          </a:p>
          <a:p>
            <a:endParaRPr lang="en-GB" baseline="0" dirty="0" smtClean="0"/>
          </a:p>
          <a:p>
            <a:r>
              <a:rPr lang="en-GB" baseline="0" dirty="0" smtClean="0"/>
              <a:t>For such a relatively simple system, however, the optical performance was not heavily dependent on earlier design choices and changes were mainly limited to straightforward mirror rearrangements.</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4</a:t>
            </a:fld>
            <a:endParaRPr lang="en-GB"/>
          </a:p>
        </p:txBody>
      </p:sp>
    </p:spTree>
    <p:extLst>
      <p:ext uri="{BB962C8B-B14F-4D97-AF65-F5344CB8AC3E}">
        <p14:creationId xmlns:p14="http://schemas.microsoft.com/office/powerpoint/2010/main" val="282194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already described in the earlier presentation, the dump tunnel is an extension of the main beam-line, beyond the LINAC and the point where dipole magnets divert the beam onto the target (see slide).</a:t>
            </a:r>
          </a:p>
          <a:p>
            <a:endParaRPr lang="en-GB" dirty="0" smtClean="0"/>
          </a:p>
          <a:p>
            <a:r>
              <a:rPr lang="en-GB" dirty="0" smtClean="0"/>
              <a:t>The beam imaging station is near the end of the dump line, before the beam enters the dump shielding,</a:t>
            </a:r>
            <a:r>
              <a:rPr lang="en-GB" baseline="0" dirty="0" smtClean="0"/>
              <a:t> which is 3-4 m of thick concrete. The heart of the dump itself is a copper cylinder about 170 cm long, with a graphite central core. The dump must survive exposure to the beam without active cooling, for the lifetime of the facility, at least 40 years.</a:t>
            </a:r>
            <a:endParaRPr lang="en-GB" dirty="0" smtClean="0"/>
          </a:p>
          <a:p>
            <a:endParaRPr lang="en-GB" dirty="0" smtClean="0"/>
          </a:p>
          <a:p>
            <a:r>
              <a:rPr lang="en-GB" dirty="0" smtClean="0"/>
              <a:t>The imaging vessel (in yellow) fits between other diagnostics, the BPMs and an aperture monitor.</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5</a:t>
            </a:fld>
            <a:endParaRPr lang="en-GB"/>
          </a:p>
        </p:txBody>
      </p:sp>
    </p:spTree>
    <p:extLst>
      <p:ext uri="{BB962C8B-B14F-4D97-AF65-F5344CB8AC3E}">
        <p14:creationId xmlns:p14="http://schemas.microsoft.com/office/powerpoint/2010/main" val="20334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decision to locate the</a:t>
            </a:r>
            <a:r>
              <a:rPr lang="en-GB" baseline="0" dirty="0" smtClean="0"/>
              <a:t> </a:t>
            </a:r>
            <a:r>
              <a:rPr lang="en-GB" dirty="0" smtClean="0"/>
              <a:t>imaging system close to the source has led to</a:t>
            </a:r>
            <a:r>
              <a:rPr lang="en-GB" baseline="0" dirty="0" smtClean="0"/>
              <a:t> a simple optical design, but with implications for the survival of the cameras in particular, given the radiation environment close to the dump itself.</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6</a:t>
            </a:fld>
            <a:endParaRPr lang="en-GB"/>
          </a:p>
        </p:txBody>
      </p:sp>
    </p:spTree>
    <p:extLst>
      <p:ext uri="{BB962C8B-B14F-4D97-AF65-F5344CB8AC3E}">
        <p14:creationId xmlns:p14="http://schemas.microsoft.com/office/powerpoint/2010/main" val="252456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 the constraints of the Dump tunnel and the location of the imaging vessel close to the end of the beam-line,</a:t>
            </a:r>
            <a:r>
              <a:rPr lang="en-GB" baseline="0" dirty="0" smtClean="0"/>
              <a:t> a dual-function screen, acting as a scintillation light source and simultaneously as a mirror to give a downstream view, offered an effective solution. </a:t>
            </a:r>
          </a:p>
          <a:p>
            <a:r>
              <a:rPr lang="en-GB" baseline="0" dirty="0" smtClean="0"/>
              <a:t>A risk factor is in the need to produce a relatively complex screen which performs well optically as well as in radiation resistance.</a:t>
            </a:r>
          </a:p>
          <a:p>
            <a:r>
              <a:rPr lang="en-GB" baseline="0" dirty="0" smtClean="0"/>
              <a:t>The 45° angle for the screen viewport arises from the wide field of view; it has to be viewed face-on to avoid the defocussing at the edges which would occur if viewed obliquely. </a:t>
            </a:r>
          </a:p>
          <a:p>
            <a:r>
              <a:rPr lang="en-GB" baseline="0" dirty="0" smtClean="0"/>
              <a:t>This does not apply to its use as a viewing mirror for the dump itself, where the mirror side acts only to fold the light path and does not affect the depth of field.</a:t>
            </a:r>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7</a:t>
            </a:fld>
            <a:endParaRPr lang="en-GB"/>
          </a:p>
        </p:txBody>
      </p:sp>
    </p:spTree>
    <p:extLst>
      <p:ext uri="{BB962C8B-B14F-4D97-AF65-F5344CB8AC3E}">
        <p14:creationId xmlns:p14="http://schemas.microsoft.com/office/powerpoint/2010/main" val="73904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vessel design has changed to accommodate</a:t>
            </a:r>
            <a:r>
              <a:rPr lang="en-GB" baseline="0" dirty="0" smtClean="0"/>
              <a:t> the need for alternative screen insertion, both horizontally and vertically, in the restricted space of the Dump line tunnel, as well as two separate viewports. The second 45 arm was added to take a single screen, giving a total of 3 screens, as only 2 may be vertically mounted due to the limited floor clearance.</a:t>
            </a:r>
          </a:p>
          <a:p>
            <a:endParaRPr lang="en-GB" baseline="0" dirty="0" smtClean="0"/>
          </a:p>
          <a:p>
            <a:r>
              <a:rPr lang="en-GB" baseline="0" dirty="0" smtClean="0"/>
              <a:t>The vessel must also take account of adjacent equipment such as other beam monitoring devices, e.g. there are BPMs, an aperture monitor, and a ‘gamma-blocker’ which can be closed to reduce dose from the activated dump after irradiation by the beam.</a:t>
            </a:r>
            <a:endParaRPr lang="en-GB" dirty="0" smtClean="0"/>
          </a:p>
          <a:p>
            <a:endParaRPr lang="en-GB" dirty="0"/>
          </a:p>
        </p:txBody>
      </p:sp>
      <p:sp>
        <p:nvSpPr>
          <p:cNvPr id="4" name="Slide Number Placeholder 3"/>
          <p:cNvSpPr>
            <a:spLocks noGrp="1"/>
          </p:cNvSpPr>
          <p:nvPr>
            <p:ph type="sldNum" sz="quarter" idx="10"/>
          </p:nvPr>
        </p:nvSpPr>
        <p:spPr/>
        <p:txBody>
          <a:bodyPr/>
          <a:lstStyle/>
          <a:p>
            <a:fld id="{9C3D587A-7B01-4D6F-A9A0-9FBD0542E5DE}" type="slidenum">
              <a:rPr lang="en-GB" smtClean="0"/>
              <a:t>8</a:t>
            </a:fld>
            <a:endParaRPr lang="en-GB"/>
          </a:p>
        </p:txBody>
      </p:sp>
    </p:spTree>
    <p:extLst>
      <p:ext uri="{BB962C8B-B14F-4D97-AF65-F5344CB8AC3E}">
        <p14:creationId xmlns:p14="http://schemas.microsoft.com/office/powerpoint/2010/main" val="254582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layered screen is intended to provide a</a:t>
            </a:r>
            <a:r>
              <a:rPr lang="en-GB" baseline="0" dirty="0" smtClean="0"/>
              <a:t> good compromise of thermal, optical, mechanical and radiation-hard properties.</a:t>
            </a:r>
          </a:p>
          <a:p>
            <a:endParaRPr lang="en-GB" baseline="0" dirty="0" smtClean="0"/>
          </a:p>
          <a:p>
            <a:r>
              <a:rPr lang="en-GB" baseline="0" dirty="0" smtClean="0"/>
              <a:t>It must be kept thin to reduce proton scatter and therefore dose to surroundings, also to minimise beam heating</a:t>
            </a:r>
          </a:p>
          <a:p>
            <a:r>
              <a:rPr lang="en-GB" baseline="0" dirty="0" smtClean="0"/>
              <a:t>It must remain optically flat (especially the mirror surface) even when heated</a:t>
            </a:r>
          </a:p>
          <a:p>
            <a:r>
              <a:rPr lang="en-GB" baseline="0" dirty="0" smtClean="0"/>
              <a:t>It must accept the </a:t>
            </a:r>
            <a:r>
              <a:rPr lang="en-GB" baseline="0" dirty="0" err="1" smtClean="0"/>
              <a:t>scintillant</a:t>
            </a:r>
            <a:r>
              <a:rPr lang="en-GB" baseline="0" dirty="0" smtClean="0"/>
              <a:t> coating</a:t>
            </a:r>
          </a:p>
          <a:p>
            <a:r>
              <a:rPr lang="en-GB" baseline="0" dirty="0" smtClean="0"/>
              <a:t>It must resist radiation damage from the beam</a:t>
            </a:r>
          </a:p>
          <a:p>
            <a:r>
              <a:rPr lang="en-GB" baseline="0" dirty="0" smtClean="0"/>
              <a:t>It should contain light elements only, to avoid long-lived activation products</a:t>
            </a:r>
          </a:p>
          <a:p>
            <a:endParaRPr lang="en-GB" baseline="0" dirty="0" smtClean="0"/>
          </a:p>
          <a:p>
            <a:r>
              <a:rPr lang="en-GB" baseline="0" dirty="0" smtClean="0"/>
              <a:t>The screen composition has been run through FLUKA to assess dose from scatter. Some checks have also been made of beam heating; however, the mechanical and thermal properties will require further investigation before fabrication.</a:t>
            </a:r>
            <a:endParaRPr lang="en-GB" dirty="0" smtClean="0"/>
          </a:p>
        </p:txBody>
      </p:sp>
      <p:sp>
        <p:nvSpPr>
          <p:cNvPr id="4" name="Slide Number Placeholder 3"/>
          <p:cNvSpPr>
            <a:spLocks noGrp="1"/>
          </p:cNvSpPr>
          <p:nvPr>
            <p:ph type="sldNum" sz="quarter" idx="10"/>
          </p:nvPr>
        </p:nvSpPr>
        <p:spPr/>
        <p:txBody>
          <a:bodyPr/>
          <a:lstStyle/>
          <a:p>
            <a:fld id="{9C3D587A-7B01-4D6F-A9A0-9FBD0542E5DE}" type="slidenum">
              <a:rPr lang="en-GB" smtClean="0"/>
              <a:t>9</a:t>
            </a:fld>
            <a:endParaRPr lang="en-GB"/>
          </a:p>
        </p:txBody>
      </p:sp>
    </p:spTree>
    <p:extLst>
      <p:ext uri="{BB962C8B-B14F-4D97-AF65-F5344CB8AC3E}">
        <p14:creationId xmlns:p14="http://schemas.microsoft.com/office/powerpoint/2010/main" val="342699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23/10/2017</a:t>
            </a:r>
            <a:endParaRPr lang="en-US"/>
          </a:p>
        </p:txBody>
      </p:sp>
      <p:sp>
        <p:nvSpPr>
          <p:cNvPr id="6" name="Footer Placeholder 5"/>
          <p:cNvSpPr>
            <a:spLocks noGrp="1"/>
          </p:cNvSpPr>
          <p:nvPr>
            <p:ph type="ftr" sz="quarter" idx="11"/>
          </p:nvPr>
        </p:nvSpPr>
        <p:spPr/>
        <p:txBody>
          <a:bodyPr/>
          <a:lstStyle/>
          <a:p>
            <a:r>
              <a:rPr lang="en-US" smtClean="0"/>
              <a:t>M G Ibison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23/10/2017</a:t>
            </a:r>
            <a:endParaRPr lang="en-US"/>
          </a:p>
        </p:txBody>
      </p:sp>
      <p:sp>
        <p:nvSpPr>
          <p:cNvPr id="8" name="Footer Placeholder 7"/>
          <p:cNvSpPr>
            <a:spLocks noGrp="1"/>
          </p:cNvSpPr>
          <p:nvPr>
            <p:ph type="ftr" sz="quarter" idx="11"/>
          </p:nvPr>
        </p:nvSpPr>
        <p:spPr/>
        <p:txBody>
          <a:bodyPr/>
          <a:lstStyle/>
          <a:p>
            <a:r>
              <a:rPr lang="en-US" smtClean="0"/>
              <a:t>M G Ibison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23/10/2017</a:t>
            </a:r>
            <a:endParaRPr lang="en-US"/>
          </a:p>
        </p:txBody>
      </p:sp>
      <p:sp>
        <p:nvSpPr>
          <p:cNvPr id="4" name="Footer Placeholder 3"/>
          <p:cNvSpPr>
            <a:spLocks noGrp="1"/>
          </p:cNvSpPr>
          <p:nvPr>
            <p:ph type="ftr" sz="quarter" idx="11"/>
          </p:nvPr>
        </p:nvSpPr>
        <p:spPr/>
        <p:txBody>
          <a:bodyPr/>
          <a:lstStyle/>
          <a:p>
            <a:r>
              <a:rPr lang="en-US" smtClean="0"/>
              <a:t>M G Ibison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23/10/2017</a:t>
            </a:r>
            <a:endParaRPr lang="en-US"/>
          </a:p>
        </p:txBody>
      </p:sp>
      <p:sp>
        <p:nvSpPr>
          <p:cNvPr id="3" name="Footer Placeholder 2"/>
          <p:cNvSpPr>
            <a:spLocks noGrp="1"/>
          </p:cNvSpPr>
          <p:nvPr>
            <p:ph type="ftr" sz="quarter" idx="11"/>
          </p:nvPr>
        </p:nvSpPr>
        <p:spPr/>
        <p:txBody>
          <a:bodyPr/>
          <a:lstStyle/>
          <a:p>
            <a:r>
              <a:rPr lang="en-US" smtClean="0"/>
              <a:t>M G Ibison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23/10/2017</a:t>
            </a:r>
            <a:endParaRPr lang="en-US"/>
          </a:p>
        </p:txBody>
      </p:sp>
      <p:sp>
        <p:nvSpPr>
          <p:cNvPr id="6" name="Footer Placeholder 5"/>
          <p:cNvSpPr>
            <a:spLocks noGrp="1"/>
          </p:cNvSpPr>
          <p:nvPr>
            <p:ph type="ftr" sz="quarter" idx="11"/>
          </p:nvPr>
        </p:nvSpPr>
        <p:spPr/>
        <p:txBody>
          <a:bodyPr/>
          <a:lstStyle/>
          <a:p>
            <a:r>
              <a:rPr lang="en-US" smtClean="0"/>
              <a:t>M G Ibison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23/10/2017</a:t>
            </a:r>
            <a:endParaRPr lang="en-US"/>
          </a:p>
        </p:txBody>
      </p:sp>
      <p:sp>
        <p:nvSpPr>
          <p:cNvPr id="6" name="Footer Placeholder 5"/>
          <p:cNvSpPr>
            <a:spLocks noGrp="1"/>
          </p:cNvSpPr>
          <p:nvPr>
            <p:ph type="ftr" sz="quarter" idx="11"/>
          </p:nvPr>
        </p:nvSpPr>
        <p:spPr/>
        <p:txBody>
          <a:bodyPr/>
          <a:lstStyle/>
          <a:p>
            <a:r>
              <a:rPr lang="en-US" smtClean="0"/>
              <a:t>M G Ibison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23/10/2017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 G Ibison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024" y="1340768"/>
            <a:ext cx="8134672" cy="1037977"/>
          </a:xfrm>
        </p:spPr>
        <p:txBody>
          <a:bodyPr>
            <a:normAutofit/>
          </a:bodyPr>
          <a:lstStyle/>
          <a:p>
            <a:r>
              <a:rPr lang="en-GB" sz="3600" dirty="0" smtClean="0"/>
              <a:t>ESS Imaging Systems CDR Meeting</a:t>
            </a:r>
            <a:endParaRPr lang="en-GB" sz="3600" dirty="0"/>
          </a:p>
        </p:txBody>
      </p:sp>
      <p:sp>
        <p:nvSpPr>
          <p:cNvPr id="3" name="Subtitle 2"/>
          <p:cNvSpPr>
            <a:spLocks noGrp="1"/>
          </p:cNvSpPr>
          <p:nvPr>
            <p:ph type="subTitle" idx="1"/>
          </p:nvPr>
        </p:nvSpPr>
        <p:spPr>
          <a:xfrm>
            <a:off x="685800" y="2852936"/>
            <a:ext cx="8077200" cy="2023864"/>
          </a:xfrm>
        </p:spPr>
        <p:txBody>
          <a:bodyPr>
            <a:noAutofit/>
          </a:bodyPr>
          <a:lstStyle/>
          <a:p>
            <a:r>
              <a:rPr lang="en-GB" sz="3600" dirty="0" smtClean="0">
                <a:solidFill>
                  <a:srgbClr val="FF0000"/>
                </a:solidFill>
              </a:rPr>
              <a:t>Tuning Dump Imaging:</a:t>
            </a:r>
          </a:p>
          <a:p>
            <a:r>
              <a:rPr lang="en-GB" sz="3600" dirty="0" smtClean="0"/>
              <a:t>System Design &amp; Radiation Assessment</a:t>
            </a:r>
          </a:p>
          <a:p>
            <a:r>
              <a:rPr lang="en-GB" sz="3600" dirty="0" smtClean="0"/>
              <a:t>including Interfaces</a:t>
            </a:r>
            <a:endParaRPr lang="en-GB" sz="3600" dirty="0"/>
          </a:p>
        </p:txBody>
      </p:sp>
      <p:sp>
        <p:nvSpPr>
          <p:cNvPr id="4" name="TextBox 3"/>
          <p:cNvSpPr txBox="1"/>
          <p:nvPr/>
        </p:nvSpPr>
        <p:spPr>
          <a:xfrm>
            <a:off x="2706570" y="5105400"/>
            <a:ext cx="3859582" cy="1200329"/>
          </a:xfrm>
          <a:prstGeom prst="rect">
            <a:avLst/>
          </a:prstGeom>
          <a:noFill/>
        </p:spPr>
        <p:txBody>
          <a:bodyPr wrap="none" rtlCol="0">
            <a:spAutoFit/>
          </a:bodyPr>
          <a:lstStyle/>
          <a:p>
            <a:pPr algn="ctr"/>
            <a:r>
              <a:rPr lang="en-GB" dirty="0" smtClean="0"/>
              <a:t>Dr Mark Ibison</a:t>
            </a:r>
          </a:p>
          <a:p>
            <a:pPr algn="ctr"/>
            <a:r>
              <a:rPr lang="en-GB" dirty="0" smtClean="0"/>
              <a:t>University of Liverpool</a:t>
            </a:r>
          </a:p>
          <a:p>
            <a:pPr algn="ctr"/>
            <a:endParaRPr lang="en-GB" dirty="0" smtClean="0"/>
          </a:p>
          <a:p>
            <a:pPr algn="ctr"/>
            <a:r>
              <a:rPr lang="en-GB" i="1" dirty="0" smtClean="0"/>
              <a:t>Attached to the University of Oslo team</a:t>
            </a:r>
            <a:endParaRPr lang="en-GB" i="1" dirty="0"/>
          </a:p>
        </p:txBody>
      </p:sp>
      <p:sp>
        <p:nvSpPr>
          <p:cNvPr id="5" name="Date Placeholder 4"/>
          <p:cNvSpPr>
            <a:spLocks noGrp="1"/>
          </p:cNvSpPr>
          <p:nvPr>
            <p:ph type="dt" sz="half" idx="10"/>
          </p:nvPr>
        </p:nvSpPr>
        <p:spPr/>
        <p:txBody>
          <a:bodyPr/>
          <a:lstStyle/>
          <a:p>
            <a:r>
              <a:rPr lang="en-US" smtClean="0"/>
              <a:t>23/10/2017</a:t>
            </a:r>
            <a:endParaRPr lang="en-GB"/>
          </a:p>
        </p:txBody>
      </p:sp>
      <p:sp>
        <p:nvSpPr>
          <p:cNvPr id="6" name="Footer Placeholder 5"/>
          <p:cNvSpPr>
            <a:spLocks noGrp="1"/>
          </p:cNvSpPr>
          <p:nvPr>
            <p:ph type="ftr" sz="quarter" idx="11"/>
          </p:nvPr>
        </p:nvSpPr>
        <p:spPr/>
        <p:txBody>
          <a:bodyPr/>
          <a:lstStyle/>
          <a:p>
            <a:r>
              <a:rPr lang="en-GB" smtClean="0"/>
              <a:t>M G Ibison</a:t>
            </a:r>
            <a:endParaRPr lang="en-GB" dirty="0"/>
          </a:p>
        </p:txBody>
      </p:sp>
      <p:sp>
        <p:nvSpPr>
          <p:cNvPr id="7" name="Slide Number Placeholder 6"/>
          <p:cNvSpPr>
            <a:spLocks noGrp="1"/>
          </p:cNvSpPr>
          <p:nvPr>
            <p:ph type="sldNum" sz="quarter" idx="12"/>
          </p:nvPr>
        </p:nvSpPr>
        <p:spPr/>
        <p:txBody>
          <a:bodyPr/>
          <a:lstStyle/>
          <a:p>
            <a:fld id="{3FAB630C-42DF-4EC1-A5BB-C2119F03F1DC}" type="slidenum">
              <a:rPr lang="en-GB" smtClean="0"/>
              <a:t>1</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23" y="107055"/>
            <a:ext cx="1418876" cy="8016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53" y="6168838"/>
            <a:ext cx="2306929" cy="580228"/>
          </a:xfrm>
          <a:prstGeom prst="rect">
            <a:avLst/>
          </a:prstGeom>
          <a:solidFill>
            <a:schemeClr val="bg1"/>
          </a:solidFill>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11" y="88204"/>
            <a:ext cx="1521685" cy="8205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858" y="5930324"/>
            <a:ext cx="818742" cy="818742"/>
          </a:xfrm>
          <a:prstGeom prst="rect">
            <a:avLst/>
          </a:prstGeom>
        </p:spPr>
      </p:pic>
    </p:spTree>
    <p:extLst>
      <p:ext uri="{BB962C8B-B14F-4D97-AF65-F5344CB8AC3E}">
        <p14:creationId xmlns:p14="http://schemas.microsoft.com/office/powerpoint/2010/main" val="282812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52400"/>
            <a:ext cx="8229600" cy="792162"/>
          </a:xfrm>
        </p:spPr>
        <p:txBody>
          <a:bodyPr>
            <a:normAutofit/>
          </a:bodyPr>
          <a:lstStyle/>
          <a:p>
            <a:r>
              <a:rPr lang="en-GB" sz="4000" dirty="0" smtClean="0">
                <a:solidFill>
                  <a:srgbClr val="FF0000"/>
                </a:solidFill>
              </a:rPr>
              <a:t>Screen Actuators</a:t>
            </a:r>
            <a:endParaRPr lang="en-GB" sz="4000" dirty="0">
              <a:solidFill>
                <a:srgbClr val="FF000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2081"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6800"/>
            <a:ext cx="5799138" cy="30649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Content Placeholder 41"/>
          <p:cNvGraphicFramePr>
            <a:graphicFrameLocks noGrp="1"/>
          </p:cNvGraphicFramePr>
          <p:nvPr>
            <p:ph idx="1"/>
            <p:extLst>
              <p:ext uri="{D42A27DB-BD31-4B8C-83A1-F6EECF244321}">
                <p14:modId xmlns:p14="http://schemas.microsoft.com/office/powerpoint/2010/main" val="1084622504"/>
              </p:ext>
            </p:extLst>
          </p:nvPr>
        </p:nvGraphicFramePr>
        <p:xfrm>
          <a:off x="495616" y="4420803"/>
          <a:ext cx="2836547" cy="1446597"/>
        </p:xfrm>
        <a:graphic>
          <a:graphicData uri="http://schemas.openxmlformats.org/drawingml/2006/table">
            <a:tbl>
              <a:tblPr firstRow="1" firstCol="1" bandRow="1"/>
              <a:tblGrid>
                <a:gridCol w="1418903"/>
                <a:gridCol w="1417644"/>
              </a:tblGrid>
              <a:tr h="482199">
                <a:tc>
                  <a:txBody>
                    <a:bodyPr/>
                    <a:lstStyle/>
                    <a:p>
                      <a:pPr algn="ctr">
                        <a:lnSpc>
                          <a:spcPts val="1400"/>
                        </a:lnSpc>
                        <a:spcAft>
                          <a:spcPts val="600"/>
                        </a:spcAft>
                      </a:pPr>
                      <a:r>
                        <a:rPr lang="en-GB" sz="1800" b="1" dirty="0">
                          <a:effectLst/>
                          <a:latin typeface="Calibri"/>
                          <a:ea typeface="Calibri"/>
                          <a:cs typeface="Times New Roman"/>
                        </a:rPr>
                        <a:t>Orientation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600"/>
                        </a:spcAft>
                      </a:pPr>
                      <a:r>
                        <a:rPr lang="en-GB" sz="1800" b="1">
                          <a:effectLst/>
                          <a:latin typeface="Calibri"/>
                          <a:ea typeface="Calibri"/>
                          <a:cs typeface="Times New Roman"/>
                        </a:rPr>
                        <a:t>Max Travel required</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99">
                <a:tc>
                  <a:txBody>
                    <a:bodyPr/>
                    <a:lstStyle/>
                    <a:p>
                      <a:pPr>
                        <a:lnSpc>
                          <a:spcPts val="1400"/>
                        </a:lnSpc>
                        <a:spcAft>
                          <a:spcPts val="600"/>
                        </a:spcAft>
                      </a:pPr>
                      <a:r>
                        <a:rPr lang="en-GB" sz="1800">
                          <a:effectLst/>
                          <a:latin typeface="Calibri"/>
                          <a:ea typeface="Calibri"/>
                          <a:cs typeface="Times New Roman"/>
                        </a:rPr>
                        <a:t>Vertical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600"/>
                        </a:spcAft>
                      </a:pPr>
                      <a:r>
                        <a:rPr lang="en-GB" sz="1800">
                          <a:effectLst/>
                          <a:latin typeface="Calibri"/>
                          <a:ea typeface="Calibri"/>
                          <a:cs typeface="Times New Roman"/>
                        </a:rPr>
                        <a:t>600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99">
                <a:tc>
                  <a:txBody>
                    <a:bodyPr/>
                    <a:lstStyle/>
                    <a:p>
                      <a:pPr>
                        <a:lnSpc>
                          <a:spcPts val="1400"/>
                        </a:lnSpc>
                        <a:spcAft>
                          <a:spcPts val="600"/>
                        </a:spcAft>
                      </a:pPr>
                      <a:r>
                        <a:rPr lang="en-GB" sz="1800" dirty="0">
                          <a:effectLst/>
                          <a:latin typeface="Calibri"/>
                          <a:ea typeface="Calibri"/>
                          <a:cs typeface="Times New Roman"/>
                        </a:rPr>
                        <a:t>Horizontal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600"/>
                        </a:spcAft>
                      </a:pPr>
                      <a:r>
                        <a:rPr lang="en-GB" sz="1800" dirty="0">
                          <a:effectLst/>
                          <a:latin typeface="Calibri"/>
                          <a:ea typeface="Calibri"/>
                          <a:cs typeface="Times New Roman"/>
                        </a:rPr>
                        <a:t>300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3" name="Group 42"/>
          <p:cNvGrpSpPr/>
          <p:nvPr/>
        </p:nvGrpSpPr>
        <p:grpSpPr>
          <a:xfrm>
            <a:off x="3669194" y="3452454"/>
            <a:ext cx="5170006" cy="3082182"/>
            <a:chOff x="2779731" y="3652105"/>
            <a:chExt cx="5170006" cy="3082182"/>
          </a:xfrm>
        </p:grpSpPr>
        <p:grpSp>
          <p:nvGrpSpPr>
            <p:cNvPr id="44" name="Group 43"/>
            <p:cNvGrpSpPr/>
            <p:nvPr/>
          </p:nvGrpSpPr>
          <p:grpSpPr>
            <a:xfrm>
              <a:off x="4650649" y="3652105"/>
              <a:ext cx="3299088" cy="3082182"/>
              <a:chOff x="4650649" y="3652105"/>
              <a:chExt cx="3299088" cy="3082182"/>
            </a:xfrm>
          </p:grpSpPr>
          <p:pic>
            <p:nvPicPr>
              <p:cNvPr id="53" name="Picture 52"/>
              <p:cNvPicPr/>
              <p:nvPr/>
            </p:nvPicPr>
            <p:blipFill rotWithShape="1">
              <a:blip r:embed="rId4">
                <a:extLst>
                  <a:ext uri="{28A0092B-C50C-407E-A947-70E740481C1C}">
                    <a14:useLocalDpi xmlns:a14="http://schemas.microsoft.com/office/drawing/2010/main" val="0"/>
                  </a:ext>
                </a:extLst>
              </a:blip>
              <a:srcRect l="27442" t="28006" r="27341" b="21304"/>
              <a:stretch/>
            </p:blipFill>
            <p:spPr bwMode="auto">
              <a:xfrm>
                <a:off x="4650649" y="3652105"/>
                <a:ext cx="3299088" cy="3082182"/>
              </a:xfrm>
              <a:prstGeom prst="rect">
                <a:avLst/>
              </a:prstGeom>
              <a:ln>
                <a:noFill/>
              </a:ln>
              <a:extLst>
                <a:ext uri="{53640926-AAD7-44D8-BBD7-CCE9431645EC}">
                  <a14:shadowObscured xmlns:a14="http://schemas.microsoft.com/office/drawing/2010/main"/>
                </a:ext>
              </a:extLst>
            </p:spPr>
          </p:pic>
          <p:grpSp>
            <p:nvGrpSpPr>
              <p:cNvPr id="54" name="Group 53"/>
              <p:cNvGrpSpPr/>
              <p:nvPr/>
            </p:nvGrpSpPr>
            <p:grpSpPr>
              <a:xfrm>
                <a:off x="6033872" y="4185084"/>
                <a:ext cx="281392" cy="792088"/>
                <a:chOff x="4211960" y="4149080"/>
                <a:chExt cx="281392" cy="792088"/>
              </a:xfrm>
            </p:grpSpPr>
            <p:sp>
              <p:nvSpPr>
                <p:cNvPr id="56" name="Oval 55"/>
                <p:cNvSpPr/>
                <p:nvPr/>
              </p:nvSpPr>
              <p:spPr>
                <a:xfrm>
                  <a:off x="4211960" y="4149080"/>
                  <a:ext cx="281392" cy="36004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211960" y="4581128"/>
                  <a:ext cx="281392" cy="36004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Oval 54"/>
              <p:cNvSpPr/>
              <p:nvPr/>
            </p:nvSpPr>
            <p:spPr>
              <a:xfrm>
                <a:off x="6306832" y="5229200"/>
                <a:ext cx="281392" cy="36004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p:cNvSpPr txBox="1"/>
            <p:nvPr/>
          </p:nvSpPr>
          <p:spPr>
            <a:xfrm>
              <a:off x="2814445" y="4435590"/>
              <a:ext cx="1631409" cy="369332"/>
            </a:xfrm>
            <a:prstGeom prst="rect">
              <a:avLst/>
            </a:prstGeom>
            <a:noFill/>
          </p:spPr>
          <p:txBody>
            <a:bodyPr wrap="none" rtlCol="0">
              <a:spAutoFit/>
            </a:bodyPr>
            <a:lstStyle/>
            <a:p>
              <a:r>
                <a:rPr lang="en-GB" dirty="0" smtClean="0"/>
                <a:t>vertical screens</a:t>
              </a:r>
              <a:endParaRPr lang="en-GB" dirty="0"/>
            </a:p>
          </p:txBody>
        </p:sp>
        <p:sp>
          <p:nvSpPr>
            <p:cNvPr id="46" name="TextBox 45"/>
            <p:cNvSpPr txBox="1"/>
            <p:nvPr/>
          </p:nvSpPr>
          <p:spPr>
            <a:xfrm>
              <a:off x="2815669" y="6178660"/>
              <a:ext cx="1819537" cy="369332"/>
            </a:xfrm>
            <a:prstGeom prst="rect">
              <a:avLst/>
            </a:prstGeom>
            <a:noFill/>
          </p:spPr>
          <p:txBody>
            <a:bodyPr wrap="none" rtlCol="0">
              <a:spAutoFit/>
            </a:bodyPr>
            <a:lstStyle/>
            <a:p>
              <a:r>
                <a:rPr lang="en-GB" dirty="0" smtClean="0"/>
                <a:t>Horizontal screen</a:t>
              </a:r>
              <a:endParaRPr lang="en-GB" dirty="0"/>
            </a:p>
          </p:txBody>
        </p:sp>
        <p:sp>
          <p:nvSpPr>
            <p:cNvPr id="47" name="Line Callout 2 46"/>
            <p:cNvSpPr/>
            <p:nvPr/>
          </p:nvSpPr>
          <p:spPr>
            <a:xfrm>
              <a:off x="2800429" y="4473520"/>
              <a:ext cx="1631408" cy="396044"/>
            </a:xfrm>
            <a:prstGeom prst="borderCallout2">
              <a:avLst>
                <a:gd name="adj1" fmla="val 80318"/>
                <a:gd name="adj2" fmla="val 102571"/>
                <a:gd name="adj3" fmla="val 80319"/>
                <a:gd name="adj4" fmla="val 162072"/>
                <a:gd name="adj5" fmla="val -22181"/>
                <a:gd name="adj6" fmla="val 2031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Line Callout 2 47"/>
            <p:cNvSpPr/>
            <p:nvPr/>
          </p:nvSpPr>
          <p:spPr>
            <a:xfrm>
              <a:off x="2779731" y="6151948"/>
              <a:ext cx="1828273" cy="396044"/>
            </a:xfrm>
            <a:prstGeom prst="borderCallout2">
              <a:avLst>
                <a:gd name="adj1" fmla="val 80318"/>
                <a:gd name="adj2" fmla="val 102571"/>
                <a:gd name="adj3" fmla="val 53383"/>
                <a:gd name="adj4" fmla="val 162906"/>
                <a:gd name="adj5" fmla="val -176104"/>
                <a:gd name="adj6" fmla="val 202422"/>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Up-Down Arrow 48"/>
            <p:cNvSpPr/>
            <p:nvPr/>
          </p:nvSpPr>
          <p:spPr>
            <a:xfrm>
              <a:off x="6384148" y="4293096"/>
              <a:ext cx="216024" cy="600739"/>
            </a:xfrm>
            <a:prstGeom prst="up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Up-Down Arrow 49"/>
            <p:cNvSpPr/>
            <p:nvPr/>
          </p:nvSpPr>
          <p:spPr>
            <a:xfrm rot="6240000">
              <a:off x="6725808" y="5233237"/>
              <a:ext cx="207211" cy="444545"/>
            </a:xfrm>
            <a:prstGeom prst="up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3923928" y="5301208"/>
              <a:ext cx="684076" cy="2005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131840" y="5219908"/>
              <a:ext cx="716863" cy="369332"/>
            </a:xfrm>
            <a:prstGeom prst="rect">
              <a:avLst/>
            </a:prstGeom>
          </p:spPr>
          <p:txBody>
            <a:bodyPr wrap="none">
              <a:spAutoFit/>
            </a:bodyPr>
            <a:lstStyle/>
            <a:p>
              <a:r>
                <a:rPr lang="en-GB" dirty="0" smtClean="0"/>
                <a:t>beam</a:t>
              </a:r>
              <a:endParaRPr lang="en-GB" dirty="0"/>
            </a:p>
          </p:txBody>
        </p:sp>
      </p:grpSp>
      <p:pic>
        <p:nvPicPr>
          <p:cNvPr id="2083" name="Picture 45"/>
          <p:cNvPicPr>
            <a:picLocks noChangeAspect="1" noChangeArrowheads="1"/>
          </p:cNvPicPr>
          <p:nvPr/>
        </p:nvPicPr>
        <p:blipFill>
          <a:blip r:embed="rId6" cstate="print">
            <a:lum/>
            <a:extLst>
              <a:ext uri="{28A0092B-C50C-407E-A947-70E740481C1C}">
                <a14:useLocalDpi xmlns:a14="http://schemas.microsoft.com/office/drawing/2010/main" val="0"/>
              </a:ext>
            </a:extLst>
          </a:blip>
          <a:srcRect/>
          <a:stretch>
            <a:fillRect/>
          </a:stretch>
        </p:blipFill>
        <p:spPr bwMode="auto">
          <a:xfrm>
            <a:off x="6934200" y="2631870"/>
            <a:ext cx="356262" cy="117813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80000">
            <a:off x="8312620" y="4845509"/>
            <a:ext cx="381000" cy="1257300"/>
          </a:xfrm>
          <a:prstGeom prst="rect">
            <a:avLst/>
          </a:prstGeom>
          <a:noFill/>
          <a:extLst>
            <a:ext uri="{909E8E84-426E-40DD-AFC4-6F175D3DCCD1}">
              <a14:hiddenFill xmlns:a14="http://schemas.microsoft.com/office/drawing/2010/main">
                <a:solidFill>
                  <a:srgbClr val="FFFFFF"/>
                </a:solidFill>
              </a14:hiddenFill>
            </a:ext>
          </a:extLst>
        </p:spPr>
      </p:pic>
      <p:grpSp>
        <p:nvGrpSpPr>
          <p:cNvPr id="2090" name="Group 2089"/>
          <p:cNvGrpSpPr/>
          <p:nvPr/>
        </p:nvGrpSpPr>
        <p:grpSpPr>
          <a:xfrm>
            <a:off x="453341" y="990600"/>
            <a:ext cx="5217883" cy="2777650"/>
            <a:chOff x="453341" y="990600"/>
            <a:chExt cx="5217883" cy="2777650"/>
          </a:xfrm>
        </p:grpSpPr>
        <p:cxnSp>
          <p:nvCxnSpPr>
            <p:cNvPr id="59" name="Straight Connector 58"/>
            <p:cNvCxnSpPr/>
            <p:nvPr/>
          </p:nvCxnSpPr>
          <p:spPr>
            <a:xfrm>
              <a:off x="453341" y="3172567"/>
              <a:ext cx="51854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0" name="Straight Connector 2079"/>
            <p:cNvCxnSpPr/>
            <p:nvPr/>
          </p:nvCxnSpPr>
          <p:spPr>
            <a:xfrm>
              <a:off x="457200" y="990600"/>
              <a:ext cx="0" cy="2181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90800" y="1981200"/>
              <a:ext cx="0" cy="1191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505200" y="2576883"/>
              <a:ext cx="0" cy="1191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54680" y="2568534"/>
              <a:ext cx="0" cy="6040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981200" y="1953367"/>
              <a:ext cx="617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5765" y="1341120"/>
              <a:ext cx="51854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6184094" y="1481418"/>
            <a:ext cx="2808312" cy="1200329"/>
          </a:xfrm>
          <a:prstGeom prst="rect">
            <a:avLst/>
          </a:prstGeom>
        </p:spPr>
        <p:txBody>
          <a:bodyPr wrap="square">
            <a:spAutoFit/>
          </a:bodyPr>
          <a:lstStyle/>
          <a:p>
            <a:r>
              <a:rPr lang="en-GB" dirty="0"/>
              <a:t>Screen-in-beam selection </a:t>
            </a:r>
            <a:r>
              <a:rPr lang="en-GB" dirty="0" smtClean="0"/>
              <a:t>permutations</a:t>
            </a:r>
          </a:p>
          <a:p>
            <a:pPr lvl="1"/>
            <a:r>
              <a:rPr lang="en-GB" i="1" dirty="0" smtClean="0"/>
              <a:t>Vertical      = 2 screens</a:t>
            </a:r>
          </a:p>
          <a:p>
            <a:pPr lvl="1"/>
            <a:r>
              <a:rPr lang="en-GB" i="1" dirty="0" smtClean="0"/>
              <a:t>Horizontal = 1 screen</a:t>
            </a:r>
            <a:endParaRPr lang="en-GB" i="1" dirty="0"/>
          </a:p>
        </p:txBody>
      </p:sp>
    </p:spTree>
    <p:extLst>
      <p:ext uri="{BB962C8B-B14F-4D97-AF65-F5344CB8AC3E}">
        <p14:creationId xmlns:p14="http://schemas.microsoft.com/office/powerpoint/2010/main" val="312459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524000"/>
            <a:ext cx="8667750" cy="4373563"/>
          </a:xfrm>
        </p:spPr>
        <p:txBody>
          <a:bodyPr>
            <a:normAutofit/>
          </a:bodyPr>
          <a:lstStyle/>
          <a:p>
            <a:r>
              <a:rPr lang="en-GB" dirty="0" smtClean="0"/>
              <a:t>Supplier			UHV Design (UK)</a:t>
            </a:r>
          </a:p>
          <a:p>
            <a:r>
              <a:rPr lang="en-GB" dirty="0" smtClean="0"/>
              <a:t>Lead Times		&lt;= 14 weeks (bellows)</a:t>
            </a:r>
          </a:p>
          <a:p>
            <a:r>
              <a:rPr lang="en-GB" dirty="0" smtClean="0"/>
              <a:t>Expected Lifetime	&gt;= 10,000 cycles (supplier)</a:t>
            </a:r>
          </a:p>
          <a:p>
            <a:r>
              <a:rPr lang="en-GB" dirty="0" smtClean="0"/>
              <a:t>Motors 			Stepper/DC</a:t>
            </a:r>
          </a:p>
          <a:p>
            <a:r>
              <a:rPr lang="en-GB" dirty="0" smtClean="0"/>
              <a:t>Radiation Issues	Controllers/Encoders only</a:t>
            </a:r>
          </a:p>
          <a:p>
            <a:pPr lvl="1"/>
            <a:r>
              <a:rPr lang="en-GB" dirty="0" smtClean="0"/>
              <a:t>Lubrication		Special grease advised</a:t>
            </a:r>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
        <p:nvSpPr>
          <p:cNvPr id="7" name="Title 1"/>
          <p:cNvSpPr>
            <a:spLocks noGrp="1"/>
          </p:cNvSpPr>
          <p:nvPr>
            <p:ph type="title"/>
          </p:nvPr>
        </p:nvSpPr>
        <p:spPr>
          <a:xfrm>
            <a:off x="457200" y="152400"/>
            <a:ext cx="8229600" cy="1143000"/>
          </a:xfrm>
        </p:spPr>
        <p:txBody>
          <a:bodyPr>
            <a:normAutofit fontScale="90000"/>
          </a:bodyPr>
          <a:lstStyle/>
          <a:p>
            <a:r>
              <a:rPr lang="en-GB" dirty="0" smtClean="0">
                <a:solidFill>
                  <a:srgbClr val="FF0000"/>
                </a:solidFill>
              </a:rPr>
              <a:t>Screen </a:t>
            </a:r>
            <a:r>
              <a:rPr lang="en-GB" dirty="0" smtClean="0">
                <a:solidFill>
                  <a:srgbClr val="FF0000"/>
                </a:solidFill>
              </a:rPr>
              <a:t>Actuators</a:t>
            </a:r>
            <a:r>
              <a:rPr lang="en-GB" sz="4000" dirty="0" smtClean="0">
                <a:solidFill>
                  <a:srgbClr val="FF0000"/>
                </a:solidFill>
              </a:rPr>
              <a:t/>
            </a:r>
            <a:br>
              <a:rPr lang="en-GB" sz="4000" dirty="0" smtClean="0">
                <a:solidFill>
                  <a:srgbClr val="FF0000"/>
                </a:solidFill>
              </a:rPr>
            </a:br>
            <a:r>
              <a:rPr lang="en-GB" sz="4000" dirty="0" smtClean="0">
                <a:solidFill>
                  <a:srgbClr val="FF0000"/>
                </a:solidFill>
              </a:rPr>
              <a:t>Further Details</a:t>
            </a:r>
            <a:endParaRPr lang="en-GB" sz="40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17143" y="3574257"/>
            <a:ext cx="1319213"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89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GB" dirty="0" smtClean="0">
                <a:solidFill>
                  <a:srgbClr val="FF0000"/>
                </a:solidFill>
              </a:rPr>
              <a:t>Other Components</a:t>
            </a:r>
            <a:r>
              <a:rPr lang="en-GB" dirty="0" smtClean="0"/>
              <a:t/>
            </a:r>
            <a:br>
              <a:rPr lang="en-GB" dirty="0" smtClean="0"/>
            </a:br>
            <a:r>
              <a:rPr lang="en-GB" sz="4000" dirty="0" smtClean="0"/>
              <a:t>Ports, Mirrors and Mounts</a:t>
            </a:r>
            <a:endParaRPr lang="en-GB" sz="4000" dirty="0"/>
          </a:p>
        </p:txBody>
      </p:sp>
      <p:sp>
        <p:nvSpPr>
          <p:cNvPr id="3" name="Content Placeholder 2"/>
          <p:cNvSpPr>
            <a:spLocks noGrp="1"/>
          </p:cNvSpPr>
          <p:nvPr>
            <p:ph idx="1"/>
          </p:nvPr>
        </p:nvSpPr>
        <p:spPr>
          <a:xfrm>
            <a:off x="457200" y="1295400"/>
            <a:ext cx="1752600" cy="457199"/>
          </a:xfrm>
        </p:spPr>
        <p:txBody>
          <a:bodyPr>
            <a:normAutofit fontScale="92500" lnSpcReduction="10000"/>
          </a:bodyPr>
          <a:lstStyle/>
          <a:p>
            <a:pPr marL="0" indent="0">
              <a:buNone/>
            </a:pPr>
            <a:r>
              <a:rPr lang="en-GB" sz="2800" dirty="0" smtClean="0"/>
              <a:t>Viewports</a:t>
            </a:r>
            <a:endParaRPr lang="en-GB" sz="2800"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798570" cy="2037080"/>
          </a:xfrm>
          <a:prstGeom prst="rect">
            <a:avLst/>
          </a:prstGeom>
          <a:noFill/>
          <a:ln>
            <a:noFill/>
          </a:ln>
        </p:spPr>
      </p:pic>
      <p:grpSp>
        <p:nvGrpSpPr>
          <p:cNvPr id="8" name="Group 7"/>
          <p:cNvGrpSpPr/>
          <p:nvPr/>
        </p:nvGrpSpPr>
        <p:grpSpPr>
          <a:xfrm>
            <a:off x="4896802" y="1828800"/>
            <a:ext cx="1788795" cy="2669540"/>
            <a:chOff x="0" y="0"/>
            <a:chExt cx="1789289" cy="2669823"/>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071"/>
            <a:stretch/>
          </p:blipFill>
          <p:spPr bwMode="auto">
            <a:xfrm>
              <a:off x="0" y="0"/>
              <a:ext cx="1789289" cy="2669823"/>
            </a:xfrm>
            <a:prstGeom prst="rect">
              <a:avLst/>
            </a:prstGeom>
            <a:ln>
              <a:noFill/>
            </a:ln>
            <a:extLst>
              <a:ext uri="{53640926-AAD7-44D8-BBD7-CCE9431645EC}">
                <a14:shadowObscured xmlns:a14="http://schemas.microsoft.com/office/drawing/2010/main"/>
              </a:ext>
            </a:extLst>
          </p:spPr>
        </p:pic>
        <p:sp>
          <p:nvSpPr>
            <p:cNvPr id="10" name="Up-Down Arrow 9"/>
            <p:cNvSpPr/>
            <p:nvPr/>
          </p:nvSpPr>
          <p:spPr>
            <a:xfrm>
              <a:off x="282222" y="1710267"/>
              <a:ext cx="45719" cy="1749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1" name="Rectangle 10"/>
          <p:cNvSpPr/>
          <p:nvPr/>
        </p:nvSpPr>
        <p:spPr>
          <a:xfrm>
            <a:off x="6726554" y="2514600"/>
            <a:ext cx="2362200" cy="646331"/>
          </a:xfrm>
          <a:prstGeom prst="rect">
            <a:avLst/>
          </a:prstGeom>
        </p:spPr>
        <p:txBody>
          <a:bodyPr wrap="square">
            <a:spAutoFit/>
          </a:bodyPr>
          <a:lstStyle/>
          <a:p>
            <a:r>
              <a:rPr lang="en-GB" dirty="0"/>
              <a:t>‘</a:t>
            </a:r>
            <a:r>
              <a:rPr lang="en-GB" dirty="0" err="1"/>
              <a:t>BendaMount</a:t>
            </a:r>
            <a:r>
              <a:rPr lang="en-GB" dirty="0"/>
              <a:t>’ versatile mirror mounting</a:t>
            </a:r>
          </a:p>
        </p:txBody>
      </p:sp>
      <p:sp>
        <p:nvSpPr>
          <p:cNvPr id="12" name="Rectangle 1"/>
          <p:cNvSpPr>
            <a:spLocks noChangeArrowheads="1"/>
          </p:cNvSpPr>
          <p:nvPr/>
        </p:nvSpPr>
        <p:spPr bwMode="auto">
          <a:xfrm>
            <a:off x="2133600" y="4876800"/>
            <a:ext cx="7010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frames</a:t>
            </a: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with pairs of vertical posts built on tunnel floor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braced at top and mid-height by </a:t>
            </a:r>
            <a:r>
              <a:rPr kumimoji="0" lang="en-GB" altLang="en-US"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wall brackets</a:t>
            </a:r>
          </a:p>
          <a:p>
            <a:pPr marL="285750" indent="-285750" fontAlgn="base">
              <a:spcBef>
                <a:spcPct val="0"/>
              </a:spcBef>
              <a:spcAft>
                <a:spcPct val="0"/>
              </a:spcAft>
              <a:buFont typeface="Arial" panose="020B0604020202020204" pitchFamily="34" charset="0"/>
              <a:buChar char="•"/>
            </a:pPr>
            <a:r>
              <a:rPr lang="en-GB" altLang="en-US" i="1" dirty="0" smtClean="0">
                <a:latin typeface="Calibri" pitchFamily="34" charset="0"/>
                <a:ea typeface="Calibri" pitchFamily="34" charset="0"/>
                <a:cs typeface="Calibri" pitchFamily="34" charset="0"/>
              </a:rPr>
              <a:t>frame </a:t>
            </a:r>
            <a:r>
              <a:rPr lang="en-GB" altLang="en-US" i="1" dirty="0">
                <a:latin typeface="Calibri" pitchFamily="34" charset="0"/>
                <a:ea typeface="Calibri" pitchFamily="34" charset="0"/>
                <a:cs typeface="Calibri" pitchFamily="34" charset="0"/>
              </a:rPr>
              <a:t>mountings </a:t>
            </a:r>
            <a:r>
              <a:rPr lang="en-GB" altLang="en-US" dirty="0">
                <a:latin typeface="Calibri" pitchFamily="34" charset="0"/>
                <a:ea typeface="Calibri" pitchFamily="34" charset="0"/>
                <a:cs typeface="Calibri" pitchFamily="34" charset="0"/>
              </a:rPr>
              <a:t>for the 1st and 2nd mirrors, adjust for alignment</a:t>
            </a:r>
          </a:p>
          <a:p>
            <a:pPr marL="285750" indent="-285750" fontAlgn="base">
              <a:spcBef>
                <a:spcPct val="0"/>
              </a:spcBef>
              <a:spcAft>
                <a:spcPct val="0"/>
              </a:spcAft>
              <a:buFont typeface="Arial" panose="020B0604020202020204" pitchFamily="34" charset="0"/>
              <a:buChar char="•"/>
            </a:pPr>
            <a:r>
              <a:rPr lang="en-GB" altLang="en-US" dirty="0">
                <a:latin typeface="Calibri" pitchFamily="34" charset="0"/>
                <a:ea typeface="Calibri" pitchFamily="34" charset="0"/>
                <a:cs typeface="Calibri" pitchFamily="34" charset="0"/>
              </a:rPr>
              <a:t>mirror on </a:t>
            </a:r>
            <a:r>
              <a:rPr lang="en-GB" altLang="en-US" i="1" dirty="0">
                <a:latin typeface="Calibri" pitchFamily="34" charset="0"/>
                <a:ea typeface="Calibri" pitchFamily="34" charset="0"/>
                <a:cs typeface="Calibri" pitchFamily="34" charset="0"/>
              </a:rPr>
              <a:t>‘</a:t>
            </a:r>
            <a:r>
              <a:rPr lang="en-GB" altLang="en-US" i="1" dirty="0" err="1">
                <a:latin typeface="Calibri" pitchFamily="34" charset="0"/>
                <a:ea typeface="Calibri" pitchFamily="34" charset="0"/>
                <a:cs typeface="Calibri" pitchFamily="34" charset="0"/>
              </a:rPr>
              <a:t>BendaMount</a:t>
            </a:r>
            <a:r>
              <a:rPr lang="en-GB" altLang="en-US" i="1" dirty="0">
                <a:latin typeface="Calibri" pitchFamily="34" charset="0"/>
                <a:ea typeface="Calibri" pitchFamily="34" charset="0"/>
                <a:cs typeface="Calibri" pitchFamily="34" charset="0"/>
              </a:rPr>
              <a:t>’</a:t>
            </a:r>
            <a:r>
              <a:rPr lang="en-GB" altLang="en-US" dirty="0">
                <a:latin typeface="Calibri" pitchFamily="34" charset="0"/>
                <a:ea typeface="Calibri" pitchFamily="34" charset="0"/>
                <a:cs typeface="Calibri" pitchFamily="34" charset="0"/>
              </a:rPr>
              <a:t> (ESS) secured to platform for vertical motion</a:t>
            </a:r>
          </a:p>
          <a:p>
            <a:pPr marL="285750" indent="-285750" fontAlgn="base">
              <a:spcBef>
                <a:spcPct val="0"/>
              </a:spcBef>
              <a:spcAft>
                <a:spcPct val="0"/>
              </a:spcAft>
              <a:buFont typeface="Arial" panose="020B0604020202020204" pitchFamily="34" charset="0"/>
              <a:buChar char="•"/>
            </a:pPr>
            <a:r>
              <a:rPr lang="en-GB" altLang="en-US" dirty="0">
                <a:latin typeface="Calibri" pitchFamily="34" charset="0"/>
                <a:ea typeface="Calibri" pitchFamily="34" charset="0"/>
                <a:cs typeface="Calibri" pitchFamily="34" charset="0"/>
              </a:rPr>
              <a:t>First mirrors move clear for </a:t>
            </a:r>
            <a:r>
              <a:rPr lang="en-GB" altLang="en-US" i="1" dirty="0">
                <a:latin typeface="Calibri" pitchFamily="34" charset="0"/>
                <a:ea typeface="Calibri" pitchFamily="34" charset="0"/>
                <a:cs typeface="Calibri" pitchFamily="34" charset="0"/>
              </a:rPr>
              <a:t>access</a:t>
            </a:r>
            <a:r>
              <a:rPr lang="en-GB" altLang="en-US" dirty="0">
                <a:latin typeface="Calibri" pitchFamily="34" charset="0"/>
                <a:ea typeface="Calibri" pitchFamily="34" charset="0"/>
                <a:cs typeface="Calibri" pitchFamily="34" charset="0"/>
              </a:rPr>
              <a:t> to the viewports</a:t>
            </a:r>
          </a:p>
        </p:txBody>
      </p:sp>
      <p:sp>
        <p:nvSpPr>
          <p:cNvPr id="13" name="Content Placeholder 2"/>
          <p:cNvSpPr txBox="1">
            <a:spLocks/>
          </p:cNvSpPr>
          <p:nvPr/>
        </p:nvSpPr>
        <p:spPr>
          <a:xfrm>
            <a:off x="4922519" y="1371601"/>
            <a:ext cx="2494597" cy="4571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smtClean="0"/>
              <a:t>Mirror on Mount</a:t>
            </a:r>
            <a:endParaRPr lang="en-GB" sz="2800" dirty="0"/>
          </a:p>
        </p:txBody>
      </p:sp>
      <p:sp>
        <p:nvSpPr>
          <p:cNvPr id="14" name="Rectangle 2"/>
          <p:cNvSpPr>
            <a:spLocks noChangeArrowheads="1"/>
          </p:cNvSpPr>
          <p:nvPr/>
        </p:nvSpPr>
        <p:spPr bwMode="auto">
          <a:xfrm>
            <a:off x="304800" y="3724870"/>
            <a:ext cx="40273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1" u="none" strike="noStrike" cap="none" normalizeH="0" baseline="0" dirty="0" smtClean="0">
                <a:ln>
                  <a:noFill/>
                </a:ln>
                <a:solidFill>
                  <a:schemeClr val="tx1"/>
                </a:solidFill>
                <a:effectLst/>
                <a:ea typeface="Calibri" pitchFamily="34" charset="0"/>
                <a:cs typeface="Calibri" pitchFamily="34" charset="0"/>
              </a:rPr>
              <a:t>viewports</a:t>
            </a:r>
            <a:r>
              <a:rPr kumimoji="0" lang="en-GB" altLang="en-US" b="0" i="0" u="none" strike="noStrike" cap="none" normalizeH="0" baseline="0" dirty="0" smtClean="0">
                <a:ln>
                  <a:noFill/>
                </a:ln>
                <a:solidFill>
                  <a:schemeClr val="tx1"/>
                </a:solidFill>
                <a:effectLst/>
                <a:ea typeface="Calibri" pitchFamily="34" charset="0"/>
                <a:cs typeface="Calibri" pitchFamily="34" charset="0"/>
              </a:rPr>
              <a:t> on two vessel flanges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altLang="en-US" i="1" dirty="0" smtClean="0">
                <a:ea typeface="Calibri" pitchFamily="34" charset="0"/>
                <a:cs typeface="Calibri" pitchFamily="34" charset="0"/>
              </a:rPr>
              <a:t>DN-200 </a:t>
            </a:r>
            <a:r>
              <a:rPr lang="en-GB" altLang="en-US" dirty="0" smtClean="0">
                <a:ea typeface="Calibri" pitchFamily="34" charset="0"/>
                <a:cs typeface="Calibri" pitchFamily="34" charset="0"/>
              </a:rPr>
              <a:t>size</a:t>
            </a:r>
            <a:r>
              <a:rPr kumimoji="0" lang="en-GB" altLang="en-US" b="0" i="0" u="none" strike="noStrike" cap="none" normalizeH="0" baseline="0" dirty="0" smtClean="0">
                <a:ln>
                  <a:noFill/>
                </a:ln>
                <a:solidFill>
                  <a:schemeClr val="tx1"/>
                </a:solidFill>
                <a:effectLst/>
                <a:ea typeface="Calibri" pitchFamily="34" charset="0"/>
                <a:cs typeface="Times New Roman" pitchFamily="18" charset="0"/>
              </a:rPr>
              <a:t> available as standard</a:t>
            </a:r>
          </a:p>
          <a:p>
            <a:pPr marL="285750" lvl="0" indent="-285750" fontAlgn="base">
              <a:spcBef>
                <a:spcPct val="0"/>
              </a:spcBef>
              <a:spcAft>
                <a:spcPct val="0"/>
              </a:spcAft>
              <a:buFont typeface="Arial" panose="020B0604020202020204" pitchFamily="34" charset="0"/>
              <a:buChar char="•"/>
            </a:pPr>
            <a:r>
              <a:rPr kumimoji="0" lang="en-GB" altLang="en-US" i="1" u="none" strike="noStrike" cap="none" normalizeH="0" baseline="0" dirty="0" smtClean="0">
                <a:ln>
                  <a:noFill/>
                </a:ln>
                <a:solidFill>
                  <a:schemeClr val="tx1"/>
                </a:solidFill>
                <a:effectLst/>
                <a:ea typeface="Calibri" pitchFamily="34" charset="0"/>
                <a:cs typeface="Times New Roman" pitchFamily="18" charset="0"/>
              </a:rPr>
              <a:t>fused silica</a:t>
            </a:r>
            <a:r>
              <a:rPr lang="en-GB" altLang="en-US" i="1" dirty="0" smtClean="0">
                <a:ea typeface="Calibri" pitchFamily="34" charset="0"/>
                <a:cs typeface="Times New Roman" pitchFamily="18" charset="0"/>
              </a:rPr>
              <a:t> </a:t>
            </a:r>
            <a:r>
              <a:rPr lang="en-GB" altLang="en-US" dirty="0" smtClean="0">
                <a:ea typeface="Calibri" pitchFamily="34" charset="0"/>
                <a:cs typeface="Times New Roman" pitchFamily="18" charset="0"/>
              </a:rPr>
              <a:t>avoids radiation darkening</a:t>
            </a:r>
            <a:endParaRPr kumimoji="0" lang="en-GB" altLang="en-US" b="0" i="0" u="none" strike="noStrike" cap="none" normalizeH="0" baseline="0" dirty="0" smtClean="0">
              <a:ln>
                <a:noFill/>
              </a:ln>
              <a:solidFill>
                <a:schemeClr val="tx1"/>
              </a:solidFill>
              <a:effectLst/>
              <a:cs typeface="Arial" pitchFamily="34" charset="0"/>
            </a:endParaRPr>
          </a:p>
        </p:txBody>
      </p:sp>
      <p:cxnSp>
        <p:nvCxnSpPr>
          <p:cNvPr id="16" name="Straight Arrow Connector 15"/>
          <p:cNvCxnSpPr/>
          <p:nvPr/>
        </p:nvCxnSpPr>
        <p:spPr>
          <a:xfrm flipH="1">
            <a:off x="5970747" y="2837766"/>
            <a:ext cx="811053" cy="323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820694" y="3540204"/>
            <a:ext cx="2173919" cy="646331"/>
          </a:xfrm>
          <a:prstGeom prst="rect">
            <a:avLst/>
          </a:prstGeom>
        </p:spPr>
        <p:txBody>
          <a:bodyPr wrap="square">
            <a:spAutoFit/>
          </a:bodyPr>
          <a:lstStyle/>
          <a:p>
            <a:r>
              <a:rPr lang="en-GB" altLang="en-US" dirty="0" smtClean="0">
                <a:latin typeface="Calibri" pitchFamily="34" charset="0"/>
                <a:ea typeface="Calibri" pitchFamily="34" charset="0"/>
                <a:cs typeface="Calibri" pitchFamily="34" charset="0"/>
              </a:rPr>
              <a:t>Mirror platform with vertical </a:t>
            </a:r>
            <a:r>
              <a:rPr lang="en-GB" altLang="en-US" dirty="0">
                <a:latin typeface="Calibri" pitchFamily="34" charset="0"/>
                <a:ea typeface="Calibri" pitchFamily="34" charset="0"/>
                <a:cs typeface="Calibri" pitchFamily="34" charset="0"/>
              </a:rPr>
              <a:t>motion</a:t>
            </a:r>
            <a:endParaRPr lang="en-GB" dirty="0"/>
          </a:p>
        </p:txBody>
      </p:sp>
      <p:cxnSp>
        <p:nvCxnSpPr>
          <p:cNvPr id="18" name="Straight Arrow Connector 17"/>
          <p:cNvCxnSpPr/>
          <p:nvPr/>
        </p:nvCxnSpPr>
        <p:spPr>
          <a:xfrm flipH="1" flipV="1">
            <a:off x="6248400" y="3519101"/>
            <a:ext cx="572294" cy="2057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212526" y="4343400"/>
            <a:ext cx="1012126"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68203" y="3519101"/>
            <a:ext cx="1122996" cy="22721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 y="1248728"/>
            <a:ext cx="4515803" cy="339947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0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solidFill>
                  <a:srgbClr val="FF0000"/>
                </a:solidFill>
              </a:rPr>
              <a:t>Optical System Models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Ray Diagrams</a:t>
            </a:r>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11560" y="1700808"/>
            <a:ext cx="4397236" cy="2376264"/>
          </a:xfrm>
          <a:prstGeom prst="rect">
            <a:avLst/>
          </a:prstGeom>
        </p:spPr>
      </p:pic>
      <p:pic>
        <p:nvPicPr>
          <p:cNvPr id="8" name="Picture 7"/>
          <p:cNvPicPr/>
          <p:nvPr/>
        </p:nvPicPr>
        <p:blipFill rotWithShape="1">
          <a:blip r:embed="rId4">
            <a:extLst>
              <a:ext uri="{28A0092B-C50C-407E-A947-70E740481C1C}">
                <a14:useLocalDpi xmlns:a14="http://schemas.microsoft.com/office/drawing/2010/main" val="0"/>
              </a:ext>
            </a:extLst>
          </a:blip>
          <a:srcRect r="6090"/>
          <a:stretch/>
        </p:blipFill>
        <p:spPr>
          <a:xfrm>
            <a:off x="5960933" y="1844824"/>
            <a:ext cx="3003555" cy="1862916"/>
          </a:xfrm>
          <a:prstGeom prst="rect">
            <a:avLst/>
          </a:prstGeom>
        </p:spPr>
      </p:pic>
      <p:sp>
        <p:nvSpPr>
          <p:cNvPr id="9" name="TextBox 8"/>
          <p:cNvSpPr txBox="1"/>
          <p:nvPr/>
        </p:nvSpPr>
        <p:spPr>
          <a:xfrm>
            <a:off x="236280" y="1932807"/>
            <a:ext cx="876907" cy="369332"/>
          </a:xfrm>
          <a:prstGeom prst="rect">
            <a:avLst/>
          </a:prstGeom>
          <a:noFill/>
        </p:spPr>
        <p:txBody>
          <a:bodyPr wrap="none" rtlCol="0">
            <a:spAutoFit/>
          </a:bodyPr>
          <a:lstStyle/>
          <a:p>
            <a:r>
              <a:rPr lang="en-GB" dirty="0" smtClean="0"/>
              <a:t>camera</a:t>
            </a:r>
            <a:endParaRPr lang="en-GB" dirty="0"/>
          </a:p>
        </p:txBody>
      </p:sp>
      <p:sp>
        <p:nvSpPr>
          <p:cNvPr id="10" name="TextBox 9"/>
          <p:cNvSpPr txBox="1"/>
          <p:nvPr/>
        </p:nvSpPr>
        <p:spPr>
          <a:xfrm>
            <a:off x="6071357" y="1844824"/>
            <a:ext cx="876907" cy="369332"/>
          </a:xfrm>
          <a:prstGeom prst="rect">
            <a:avLst/>
          </a:prstGeom>
          <a:noFill/>
        </p:spPr>
        <p:txBody>
          <a:bodyPr wrap="none" rtlCol="0">
            <a:spAutoFit/>
          </a:bodyPr>
          <a:lstStyle/>
          <a:p>
            <a:r>
              <a:rPr lang="en-GB" dirty="0" smtClean="0"/>
              <a:t>camera</a:t>
            </a:r>
            <a:endParaRPr lang="en-GB" dirty="0"/>
          </a:p>
        </p:txBody>
      </p:sp>
      <p:sp>
        <p:nvSpPr>
          <p:cNvPr id="11" name="Content Placeholder 2"/>
          <p:cNvSpPr txBox="1">
            <a:spLocks/>
          </p:cNvSpPr>
          <p:nvPr/>
        </p:nvSpPr>
        <p:spPr>
          <a:xfrm>
            <a:off x="236280" y="973128"/>
            <a:ext cx="8229600" cy="13290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i="1" dirty="0" smtClean="0"/>
              <a:t>Ray diagrams</a:t>
            </a:r>
          </a:p>
          <a:p>
            <a:pPr marL="0" indent="0">
              <a:buFont typeface="Arial" pitchFamily="34" charset="0"/>
              <a:buNone/>
            </a:pPr>
            <a:r>
              <a:rPr lang="en-GB" sz="2400" dirty="0" smtClean="0"/>
              <a:t>   Dump/window system</a:t>
            </a:r>
            <a:r>
              <a:rPr lang="en-GB" sz="2400" dirty="0"/>
              <a:t>	</a:t>
            </a:r>
            <a:r>
              <a:rPr lang="en-GB" sz="2400" dirty="0" smtClean="0"/>
              <a:t>	Screen system</a:t>
            </a:r>
            <a:endParaRPr lang="en-GB" sz="2400" dirty="0"/>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396240" y="3886200"/>
            <a:ext cx="4680971" cy="2667000"/>
          </a:xfrm>
          <a:prstGeom prst="rect">
            <a:avLst/>
          </a:prstGeom>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5896938" y="4148641"/>
            <a:ext cx="3131544" cy="2142118"/>
          </a:xfrm>
          <a:prstGeom prst="rect">
            <a:avLst/>
          </a:prstGeom>
        </p:spPr>
      </p:pic>
      <p:sp>
        <p:nvSpPr>
          <p:cNvPr id="14" name="TextBox 13"/>
          <p:cNvSpPr txBox="1"/>
          <p:nvPr/>
        </p:nvSpPr>
        <p:spPr>
          <a:xfrm>
            <a:off x="3768228" y="4343400"/>
            <a:ext cx="1491755" cy="461665"/>
          </a:xfrm>
          <a:prstGeom prst="rect">
            <a:avLst/>
          </a:prstGeom>
          <a:noFill/>
        </p:spPr>
        <p:txBody>
          <a:bodyPr wrap="none" rtlCol="0">
            <a:spAutoFit/>
          </a:bodyPr>
          <a:lstStyle/>
          <a:p>
            <a:r>
              <a:rPr lang="en-GB" sz="2400" u="sng" dirty="0" smtClean="0"/>
              <a:t>Plan views</a:t>
            </a:r>
            <a:endParaRPr lang="en-GB" sz="2400" u="sng" dirty="0"/>
          </a:p>
        </p:txBody>
      </p:sp>
    </p:spTree>
    <p:extLst>
      <p:ext uri="{BB962C8B-B14F-4D97-AF65-F5344CB8AC3E}">
        <p14:creationId xmlns:p14="http://schemas.microsoft.com/office/powerpoint/2010/main" val="256740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47" y="152400"/>
            <a:ext cx="8229600" cy="868362"/>
          </a:xfrm>
        </p:spPr>
        <p:txBody>
          <a:bodyPr>
            <a:normAutofit/>
          </a:bodyPr>
          <a:lstStyle/>
          <a:p>
            <a:r>
              <a:rPr lang="en-GB" dirty="0" smtClean="0">
                <a:solidFill>
                  <a:srgbClr val="FF0000"/>
                </a:solidFill>
              </a:rPr>
              <a:t>Performance of Optics</a:t>
            </a:r>
            <a:endParaRPr lang="en-GB" dirty="0">
              <a:solidFill>
                <a:srgbClr val="FF0000"/>
              </a:solidFill>
            </a:endParaRPr>
          </a:p>
        </p:txBody>
      </p:sp>
      <p:sp>
        <p:nvSpPr>
          <p:cNvPr id="3" name="Content Placeholder 2"/>
          <p:cNvSpPr>
            <a:spLocks noGrp="1"/>
          </p:cNvSpPr>
          <p:nvPr>
            <p:ph idx="1"/>
          </p:nvPr>
        </p:nvSpPr>
        <p:spPr>
          <a:xfrm>
            <a:off x="137795" y="861833"/>
            <a:ext cx="2910205" cy="624201"/>
          </a:xfrm>
        </p:spPr>
        <p:txBody>
          <a:bodyPr>
            <a:normAutofit/>
          </a:bodyPr>
          <a:lstStyle/>
          <a:p>
            <a:pPr marL="0" indent="0">
              <a:buNone/>
            </a:pPr>
            <a:r>
              <a:rPr lang="en-GB" sz="2800" i="1" dirty="0" smtClean="0"/>
              <a:t>Simulated Images</a:t>
            </a:r>
            <a:endParaRPr lang="en-GB" sz="2800" i="1"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709795" y="4030465"/>
            <a:ext cx="2834005" cy="2126495"/>
          </a:xfrm>
          <a:prstGeom prst="rect">
            <a:avLst/>
          </a:prstGeom>
        </p:spPr>
      </p:pic>
      <p:grpSp>
        <p:nvGrpSpPr>
          <p:cNvPr id="14" name="Group 13"/>
          <p:cNvGrpSpPr/>
          <p:nvPr/>
        </p:nvGrpSpPr>
        <p:grpSpPr>
          <a:xfrm>
            <a:off x="1509395" y="4003027"/>
            <a:ext cx="2895600" cy="2169173"/>
            <a:chOff x="762000" y="3765232"/>
            <a:chExt cx="2728595" cy="2044065"/>
          </a:xfrm>
        </p:grpSpPr>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62000" y="3765232"/>
              <a:ext cx="2728595" cy="2044065"/>
            </a:xfrm>
            <a:prstGeom prst="rect">
              <a:avLst/>
            </a:prstGeom>
          </p:spPr>
        </p:pic>
        <p:grpSp>
          <p:nvGrpSpPr>
            <p:cNvPr id="11" name="Group 10"/>
            <p:cNvGrpSpPr/>
            <p:nvPr/>
          </p:nvGrpSpPr>
          <p:grpSpPr>
            <a:xfrm>
              <a:off x="871854" y="3826023"/>
              <a:ext cx="2508885" cy="1459865"/>
              <a:chOff x="0" y="0"/>
              <a:chExt cx="2508885" cy="1460204"/>
            </a:xfrm>
          </p:grpSpPr>
          <p:sp>
            <p:nvSpPr>
              <p:cNvPr id="12" name="Rectangle 11"/>
              <p:cNvSpPr/>
              <p:nvPr/>
            </p:nvSpPr>
            <p:spPr>
              <a:xfrm>
                <a:off x="0" y="0"/>
                <a:ext cx="2508885" cy="145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16" y="0"/>
                <a:ext cx="1339702" cy="1460204"/>
              </a:xfrm>
              <a:prstGeom prst="rect">
                <a:avLst/>
              </a:prstGeom>
            </p:spPr>
          </p:pic>
        </p:grpSp>
      </p:gr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509395" y="1699394"/>
            <a:ext cx="2880995" cy="2158232"/>
          </a:xfrm>
          <a:prstGeom prst="rect">
            <a:avLst/>
          </a:prstGeom>
        </p:spPr>
      </p:pic>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688205" y="1742695"/>
            <a:ext cx="2840990" cy="2128265"/>
          </a:xfrm>
          <a:prstGeom prst="rect">
            <a:avLst/>
          </a:prstGeom>
        </p:spPr>
      </p:pic>
      <p:sp>
        <p:nvSpPr>
          <p:cNvPr id="17" name="TextBox 16"/>
          <p:cNvSpPr txBox="1"/>
          <p:nvPr/>
        </p:nvSpPr>
        <p:spPr>
          <a:xfrm>
            <a:off x="442595" y="2423160"/>
            <a:ext cx="1066800" cy="646331"/>
          </a:xfrm>
          <a:prstGeom prst="rect">
            <a:avLst/>
          </a:prstGeom>
          <a:noFill/>
        </p:spPr>
        <p:txBody>
          <a:bodyPr wrap="square" rtlCol="0">
            <a:spAutoFit/>
          </a:bodyPr>
          <a:lstStyle/>
          <a:p>
            <a:r>
              <a:rPr lang="en-GB" dirty="0" smtClean="0"/>
              <a:t>Screen Viewing</a:t>
            </a:r>
            <a:endParaRPr lang="en-GB" dirty="0"/>
          </a:p>
        </p:txBody>
      </p:sp>
      <p:sp>
        <p:nvSpPr>
          <p:cNvPr id="18" name="TextBox 17"/>
          <p:cNvSpPr txBox="1"/>
          <p:nvPr/>
        </p:nvSpPr>
        <p:spPr>
          <a:xfrm>
            <a:off x="442595" y="4520029"/>
            <a:ext cx="990600" cy="923330"/>
          </a:xfrm>
          <a:prstGeom prst="rect">
            <a:avLst/>
          </a:prstGeom>
          <a:noFill/>
        </p:spPr>
        <p:txBody>
          <a:bodyPr wrap="square" rtlCol="0">
            <a:spAutoFit/>
          </a:bodyPr>
          <a:lstStyle/>
          <a:p>
            <a:r>
              <a:rPr lang="en-GB" dirty="0" smtClean="0"/>
              <a:t>Dump/Window Viewing</a:t>
            </a:r>
            <a:endParaRPr lang="en-GB" dirty="0"/>
          </a:p>
        </p:txBody>
      </p:sp>
      <p:sp>
        <p:nvSpPr>
          <p:cNvPr id="19" name="TextBox 18"/>
          <p:cNvSpPr txBox="1"/>
          <p:nvPr/>
        </p:nvSpPr>
        <p:spPr>
          <a:xfrm>
            <a:off x="2275527" y="1383268"/>
            <a:ext cx="4582473" cy="369332"/>
          </a:xfrm>
          <a:prstGeom prst="rect">
            <a:avLst/>
          </a:prstGeom>
          <a:noFill/>
        </p:spPr>
        <p:txBody>
          <a:bodyPr wrap="none" rtlCol="0">
            <a:spAutoFit/>
          </a:bodyPr>
          <a:lstStyle/>
          <a:p>
            <a:r>
              <a:rPr lang="en-GB" dirty="0" smtClean="0"/>
              <a:t>Source Bitmap		Image Simulation</a:t>
            </a:r>
            <a:endParaRPr lang="en-GB" dirty="0"/>
          </a:p>
        </p:txBody>
      </p:sp>
    </p:spTree>
    <p:extLst>
      <p:ext uri="{BB962C8B-B14F-4D97-AF65-F5344CB8AC3E}">
        <p14:creationId xmlns:p14="http://schemas.microsoft.com/office/powerpoint/2010/main" val="381438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1" y="15240"/>
            <a:ext cx="8229600" cy="715962"/>
          </a:xfrm>
        </p:spPr>
        <p:txBody>
          <a:bodyPr>
            <a:normAutofit fontScale="90000"/>
          </a:bodyPr>
          <a:lstStyle/>
          <a:p>
            <a:r>
              <a:rPr lang="en-GB" dirty="0" smtClean="0">
                <a:solidFill>
                  <a:srgbClr val="FF0000"/>
                </a:solidFill>
              </a:rPr>
              <a:t>Cameras and Housings</a:t>
            </a:r>
            <a:endParaRPr lang="en-GB" dirty="0">
              <a:solidFill>
                <a:srgbClr val="FF0000"/>
              </a:solidFill>
            </a:endParaRPr>
          </a:p>
        </p:txBody>
      </p:sp>
      <p:sp>
        <p:nvSpPr>
          <p:cNvPr id="3" name="Content Placeholder 2"/>
          <p:cNvSpPr>
            <a:spLocks noGrp="1"/>
          </p:cNvSpPr>
          <p:nvPr>
            <p:ph idx="1"/>
          </p:nvPr>
        </p:nvSpPr>
        <p:spPr>
          <a:xfrm>
            <a:off x="208593" y="665519"/>
            <a:ext cx="8229600" cy="3449281"/>
          </a:xfrm>
        </p:spPr>
        <p:txBody>
          <a:bodyPr>
            <a:normAutofit/>
          </a:bodyPr>
          <a:lstStyle/>
          <a:p>
            <a:pPr marL="0" indent="0">
              <a:buNone/>
            </a:pPr>
            <a:r>
              <a:rPr lang="en-GB" sz="2800" dirty="0" smtClean="0"/>
              <a:t>Selection</a:t>
            </a:r>
          </a:p>
          <a:p>
            <a:endParaRPr lang="en-GB" sz="2800" dirty="0"/>
          </a:p>
          <a:p>
            <a:endParaRPr lang="en-GB" sz="2800" dirty="0" smtClean="0"/>
          </a:p>
          <a:p>
            <a:endParaRPr lang="en-GB" sz="2800" dirty="0" smtClean="0"/>
          </a:p>
          <a:p>
            <a:pPr marL="0" indent="0">
              <a:buNone/>
            </a:pPr>
            <a:endParaRPr lang="en-GB" sz="2800" dirty="0" smtClean="0"/>
          </a:p>
          <a:p>
            <a:pPr marL="0" indent="0">
              <a:buNone/>
            </a:pPr>
            <a:endParaRPr lang="en-GB" sz="2800" dirty="0" smtClean="0"/>
          </a:p>
          <a:p>
            <a:pPr marL="0" indent="0">
              <a:buNone/>
            </a:pPr>
            <a:endParaRPr lang="en-GB" sz="2800" dirty="0" smtClean="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6124888" y="1066800"/>
            <a:ext cx="2343785" cy="1478915"/>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251315239"/>
              </p:ext>
            </p:extLst>
          </p:nvPr>
        </p:nvGraphicFramePr>
        <p:xfrm>
          <a:off x="838200" y="2971800"/>
          <a:ext cx="7315200" cy="1080000"/>
        </p:xfrm>
        <a:graphic>
          <a:graphicData uri="http://schemas.openxmlformats.org/drawingml/2006/table">
            <a:tbl>
              <a:tblPr firstRow="1" firstCol="1" bandRow="1"/>
              <a:tblGrid>
                <a:gridCol w="1594761"/>
                <a:gridCol w="1288318"/>
                <a:gridCol w="2527121"/>
                <a:gridCol w="1905000"/>
              </a:tblGrid>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i="1" dirty="0" smtClean="0">
                          <a:effectLst/>
                          <a:latin typeface="+mn-lt"/>
                          <a:ea typeface="Calibri"/>
                          <a:cs typeface="Times New Roman"/>
                        </a:rPr>
                        <a:t>Make</a:t>
                      </a:r>
                      <a:endParaRPr lang="en-GB" sz="16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i="1" dirty="0" smtClean="0">
                          <a:effectLst/>
                          <a:latin typeface="+mn-lt"/>
                          <a:ea typeface="Calibri"/>
                          <a:cs typeface="Times New Roman"/>
                        </a:rPr>
                        <a:t>Lifetime Dose</a:t>
                      </a:r>
                      <a:endParaRPr lang="en-GB" sz="16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i="1" dirty="0" smtClean="0">
                          <a:effectLst/>
                          <a:latin typeface="+mn-lt"/>
                          <a:ea typeface="Calibri"/>
                          <a:cs typeface="Times New Roman"/>
                        </a:rPr>
                        <a:t>Imaging Dose-Rate</a:t>
                      </a:r>
                      <a:endParaRPr lang="en-GB" sz="16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i="1" kern="1200" dirty="0" smtClean="0">
                          <a:solidFill>
                            <a:schemeClr val="tx1"/>
                          </a:solidFill>
                          <a:effectLst/>
                          <a:latin typeface="+mn-lt"/>
                          <a:ea typeface="Calibri"/>
                          <a:cs typeface="Times New Roman"/>
                        </a:rPr>
                        <a:t>Sensor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err="1" smtClean="0">
                          <a:effectLst/>
                          <a:latin typeface="+mn-lt"/>
                          <a:ea typeface="Calibri"/>
                          <a:cs typeface="Times New Roman"/>
                        </a:rPr>
                        <a:t>Thermo</a:t>
                      </a:r>
                      <a:r>
                        <a:rPr lang="en-GB" sz="1600" baseline="0" dirty="0" smtClean="0">
                          <a:effectLst/>
                          <a:latin typeface="+mn-lt"/>
                          <a:ea typeface="Calibri"/>
                          <a:cs typeface="Times New Roman"/>
                        </a:rPr>
                        <a:t> </a:t>
                      </a:r>
                      <a:r>
                        <a:rPr lang="en-GB" sz="1600" dirty="0" smtClean="0">
                          <a:effectLst/>
                          <a:latin typeface="+mn-lt"/>
                          <a:ea typeface="Calibri"/>
                          <a:cs typeface="Times New Roman"/>
                        </a:rPr>
                        <a:t>Scientific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333333"/>
                          </a:solidFill>
                          <a:effectLst/>
                          <a:latin typeface="Arial"/>
                          <a:ea typeface="Calibri"/>
                          <a:cs typeface="Times New Roman"/>
                        </a:rPr>
                        <a:t>3 x 10</a:t>
                      </a:r>
                      <a:r>
                        <a:rPr lang="en-GB" sz="1600" baseline="30000" dirty="0" smtClean="0">
                          <a:solidFill>
                            <a:srgbClr val="333333"/>
                          </a:solidFill>
                          <a:effectLst/>
                          <a:latin typeface="Arial"/>
                          <a:ea typeface="Calibri"/>
                          <a:cs typeface="Times New Roman"/>
                        </a:rPr>
                        <a:t>4</a:t>
                      </a:r>
                      <a:r>
                        <a:rPr lang="en-GB" sz="1600" dirty="0" smtClean="0">
                          <a:solidFill>
                            <a:srgbClr val="333333"/>
                          </a:solidFill>
                          <a:effectLst/>
                          <a:latin typeface="Arial"/>
                          <a:ea typeface="Calibri"/>
                          <a:cs typeface="Times New Roman"/>
                        </a:rPr>
                        <a:t> </a:t>
                      </a:r>
                      <a:r>
                        <a:rPr lang="en-GB" sz="1600" dirty="0" err="1" smtClean="0">
                          <a:solidFill>
                            <a:srgbClr val="333333"/>
                          </a:solidFill>
                          <a:effectLst/>
                          <a:latin typeface="Arial"/>
                          <a:ea typeface="Calibri"/>
                          <a:cs typeface="Times New Roman"/>
                        </a:rPr>
                        <a:t>Gy</a:t>
                      </a:r>
                      <a:endParaRPr lang="en-GB" sz="16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333333"/>
                          </a:solidFill>
                          <a:effectLst/>
                          <a:latin typeface="Arial"/>
                          <a:ea typeface="Calibri"/>
                          <a:cs typeface="Times New Roman"/>
                        </a:rPr>
                        <a:t>1 x 10</a:t>
                      </a:r>
                      <a:r>
                        <a:rPr lang="en-GB" sz="1600" baseline="30000" dirty="0" smtClean="0">
                          <a:solidFill>
                            <a:srgbClr val="333333"/>
                          </a:solidFill>
                          <a:effectLst/>
                          <a:latin typeface="Arial"/>
                          <a:ea typeface="Calibri"/>
                          <a:cs typeface="Times New Roman"/>
                        </a:rPr>
                        <a:t>3</a:t>
                      </a:r>
                      <a:r>
                        <a:rPr lang="en-GB" sz="1600" dirty="0" smtClean="0">
                          <a:solidFill>
                            <a:srgbClr val="333333"/>
                          </a:solidFill>
                          <a:effectLst/>
                          <a:latin typeface="Arial"/>
                          <a:ea typeface="Calibri"/>
                          <a:cs typeface="Times New Roman"/>
                        </a:rPr>
                        <a:t> </a:t>
                      </a:r>
                      <a:r>
                        <a:rPr lang="en-GB" sz="1600" dirty="0" err="1" smtClean="0">
                          <a:solidFill>
                            <a:srgbClr val="333333"/>
                          </a:solidFill>
                          <a:effectLst/>
                          <a:latin typeface="Arial"/>
                          <a:ea typeface="Calibri"/>
                          <a:cs typeface="Times New Roman"/>
                        </a:rPr>
                        <a:t>Gy</a:t>
                      </a:r>
                      <a:r>
                        <a:rPr lang="en-GB" sz="1600" dirty="0" smtClean="0">
                          <a:solidFill>
                            <a:srgbClr val="333333"/>
                          </a:solidFill>
                          <a:effectLst/>
                          <a:latin typeface="Arial"/>
                          <a:ea typeface="Calibri"/>
                          <a:cs typeface="Times New Roman"/>
                        </a:rPr>
                        <a:t>/hr</a:t>
                      </a:r>
                      <a:endParaRPr lang="en-GB" sz="16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mn-lt"/>
                          <a:ea typeface="Calibri"/>
                          <a:cs typeface="Times New Roman"/>
                        </a:rPr>
                        <a:t>CID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marL="0">
                        <a:lnSpc>
                          <a:spcPct val="100000"/>
                        </a:lnSpc>
                        <a:spcAft>
                          <a:spcPts val="0"/>
                        </a:spcAft>
                      </a:pPr>
                      <a:r>
                        <a:rPr lang="en-GB" sz="1600" dirty="0" err="1">
                          <a:effectLst/>
                          <a:latin typeface="Calibri"/>
                          <a:ea typeface="Calibri"/>
                          <a:cs typeface="Times New Roman"/>
                        </a:rPr>
                        <a:t>Mirion</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0000"/>
                        </a:lnSpc>
                        <a:spcAft>
                          <a:spcPts val="0"/>
                        </a:spcAft>
                      </a:pPr>
                      <a:r>
                        <a:rPr lang="en-GB" sz="1600" dirty="0">
                          <a:solidFill>
                            <a:srgbClr val="333333"/>
                          </a:solidFill>
                          <a:effectLst/>
                          <a:latin typeface="Arial"/>
                          <a:ea typeface="Calibri"/>
                          <a:cs typeface="Times New Roman"/>
                        </a:rPr>
                        <a:t>2 x 10</a:t>
                      </a:r>
                      <a:r>
                        <a:rPr lang="en-GB" sz="1600" baseline="30000" dirty="0">
                          <a:solidFill>
                            <a:srgbClr val="333333"/>
                          </a:solidFill>
                          <a:effectLst/>
                          <a:latin typeface="Arial"/>
                          <a:ea typeface="Calibri"/>
                          <a:cs typeface="Times New Roman"/>
                        </a:rPr>
                        <a:t>6</a:t>
                      </a:r>
                      <a:r>
                        <a:rPr lang="en-GB" sz="1600" dirty="0">
                          <a:solidFill>
                            <a:srgbClr val="333333"/>
                          </a:solidFill>
                          <a:effectLst/>
                          <a:latin typeface="Arial"/>
                          <a:ea typeface="Calibri"/>
                          <a:cs typeface="Times New Roman"/>
                        </a:rPr>
                        <a:t> </a:t>
                      </a:r>
                      <a:r>
                        <a:rPr lang="en-GB" sz="1600" dirty="0" err="1">
                          <a:solidFill>
                            <a:srgbClr val="333333"/>
                          </a:solidFill>
                          <a:effectLst/>
                          <a:latin typeface="Arial"/>
                          <a:ea typeface="Calibri"/>
                          <a:cs typeface="Times New Roman"/>
                        </a:rPr>
                        <a:t>Gy</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0000"/>
                        </a:lnSpc>
                        <a:spcAft>
                          <a:spcPts val="0"/>
                        </a:spcAft>
                      </a:pPr>
                      <a:r>
                        <a:rPr lang="en-GB" sz="1600" dirty="0">
                          <a:solidFill>
                            <a:srgbClr val="333333"/>
                          </a:solidFill>
                          <a:effectLst/>
                          <a:latin typeface="Arial"/>
                          <a:ea typeface="Calibri"/>
                          <a:cs typeface="Times New Roman"/>
                        </a:rPr>
                        <a:t>3 x 10</a:t>
                      </a:r>
                      <a:r>
                        <a:rPr lang="en-GB" sz="1600" baseline="30000" dirty="0">
                          <a:solidFill>
                            <a:srgbClr val="333333"/>
                          </a:solidFill>
                          <a:effectLst/>
                          <a:latin typeface="Arial"/>
                          <a:ea typeface="Calibri"/>
                          <a:cs typeface="Times New Roman"/>
                        </a:rPr>
                        <a:t>4</a:t>
                      </a:r>
                      <a:r>
                        <a:rPr lang="en-GB" sz="1600" dirty="0">
                          <a:solidFill>
                            <a:srgbClr val="333333"/>
                          </a:solidFill>
                          <a:effectLst/>
                          <a:latin typeface="Arial"/>
                          <a:ea typeface="Calibri"/>
                          <a:cs typeface="Times New Roman"/>
                        </a:rPr>
                        <a:t> </a:t>
                      </a:r>
                      <a:r>
                        <a:rPr lang="en-GB" sz="1600" dirty="0" err="1">
                          <a:solidFill>
                            <a:srgbClr val="333333"/>
                          </a:solidFill>
                          <a:effectLst/>
                          <a:latin typeface="Arial"/>
                          <a:ea typeface="Calibri"/>
                          <a:cs typeface="Times New Roman"/>
                        </a:rPr>
                        <a:t>Gy</a:t>
                      </a:r>
                      <a:r>
                        <a:rPr lang="en-GB" sz="1600" dirty="0">
                          <a:solidFill>
                            <a:srgbClr val="333333"/>
                          </a:solidFill>
                          <a:effectLst/>
                          <a:latin typeface="Arial"/>
                          <a:ea typeface="Calibri"/>
                          <a:cs typeface="Times New Roman"/>
                        </a:rPr>
                        <a:t>/hr</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0000"/>
                        </a:lnSpc>
                        <a:spcAft>
                          <a:spcPts val="0"/>
                        </a:spcAft>
                      </a:pPr>
                      <a:r>
                        <a:rPr lang="en-GB" sz="1600" dirty="0" err="1" smtClean="0">
                          <a:effectLst/>
                          <a:latin typeface="Calibri"/>
                          <a:ea typeface="Calibri"/>
                          <a:cs typeface="Times New Roman"/>
                        </a:rPr>
                        <a:t>Vidicon</a:t>
                      </a:r>
                      <a:r>
                        <a:rPr lang="en-GB" sz="1600" baseline="0" dirty="0" smtClean="0">
                          <a:effectLst/>
                          <a:latin typeface="Calibri"/>
                          <a:ea typeface="Calibri"/>
                          <a:cs typeface="Times New Roman"/>
                        </a:rPr>
                        <a:t> tube</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457201" y="1143000"/>
            <a:ext cx="6019800" cy="1477328"/>
          </a:xfrm>
          <a:prstGeom prst="rect">
            <a:avLst/>
          </a:prstGeom>
        </p:spPr>
        <p:txBody>
          <a:bodyPr wrap="square">
            <a:spAutoFit/>
          </a:bodyPr>
          <a:lstStyle/>
          <a:p>
            <a:r>
              <a:rPr lang="en-GB" i="1" dirty="0" smtClean="0"/>
              <a:t>Preferred </a:t>
            </a:r>
          </a:p>
          <a:p>
            <a:pPr marL="360000"/>
            <a:r>
              <a:rPr lang="en-GB" dirty="0" smtClean="0"/>
              <a:t>standard </a:t>
            </a:r>
            <a:r>
              <a:rPr lang="en-GB" dirty="0"/>
              <a:t>machine-vision </a:t>
            </a:r>
            <a:r>
              <a:rPr lang="en-GB" dirty="0" smtClean="0"/>
              <a:t>CMOS cameras</a:t>
            </a:r>
          </a:p>
          <a:p>
            <a:pPr marL="360000"/>
            <a:r>
              <a:rPr lang="en-GB" dirty="0" smtClean="0"/>
              <a:t>Support for </a:t>
            </a:r>
            <a:r>
              <a:rPr lang="en-GB" dirty="0" err="1"/>
              <a:t>GiG</a:t>
            </a:r>
            <a:r>
              <a:rPr lang="en-GB" dirty="0"/>
              <a:t>-E data interface </a:t>
            </a:r>
            <a:r>
              <a:rPr lang="en-GB" dirty="0" smtClean="0"/>
              <a:t>adopted on ESS</a:t>
            </a:r>
          </a:p>
          <a:p>
            <a:pPr marL="360000"/>
            <a:r>
              <a:rPr lang="en-GB" dirty="0" smtClean="0"/>
              <a:t>availability</a:t>
            </a:r>
            <a:r>
              <a:rPr lang="en-GB" dirty="0"/>
              <a:t>, choice of vendor, </a:t>
            </a:r>
            <a:r>
              <a:rPr lang="en-GB" dirty="0" smtClean="0"/>
              <a:t> support, relatively cheap</a:t>
            </a:r>
          </a:p>
          <a:p>
            <a:pPr marL="360000"/>
            <a:r>
              <a:rPr lang="en-GB" dirty="0" smtClean="0"/>
              <a:t>good </a:t>
            </a:r>
            <a:r>
              <a:rPr lang="en-GB" dirty="0"/>
              <a:t>image quality </a:t>
            </a:r>
            <a:r>
              <a:rPr lang="en-GB" dirty="0" smtClean="0"/>
              <a:t>and </a:t>
            </a:r>
            <a:r>
              <a:rPr lang="en-GB" dirty="0"/>
              <a:t>off-the-shelf </a:t>
            </a:r>
            <a:r>
              <a:rPr lang="en-GB" dirty="0" smtClean="0"/>
              <a:t>lens options</a:t>
            </a:r>
          </a:p>
        </p:txBody>
      </p:sp>
      <p:sp>
        <p:nvSpPr>
          <p:cNvPr id="11" name="Rectangle 10"/>
          <p:cNvSpPr/>
          <p:nvPr/>
        </p:nvSpPr>
        <p:spPr>
          <a:xfrm>
            <a:off x="457201" y="2590800"/>
            <a:ext cx="3484352" cy="369332"/>
          </a:xfrm>
          <a:prstGeom prst="rect">
            <a:avLst/>
          </a:prstGeom>
        </p:spPr>
        <p:txBody>
          <a:bodyPr wrap="none">
            <a:spAutoFit/>
          </a:bodyPr>
          <a:lstStyle/>
          <a:p>
            <a:r>
              <a:rPr lang="en-GB" i="1" dirty="0" smtClean="0"/>
              <a:t>Alternatives – Radiation-hard types</a:t>
            </a:r>
            <a:endParaRPr lang="en-GB" i="1" dirty="0"/>
          </a:p>
        </p:txBody>
      </p:sp>
      <p:grpSp>
        <p:nvGrpSpPr>
          <p:cNvPr id="12" name="Group 11"/>
          <p:cNvGrpSpPr/>
          <p:nvPr/>
        </p:nvGrpSpPr>
        <p:grpSpPr>
          <a:xfrm>
            <a:off x="609600" y="4541520"/>
            <a:ext cx="2856865" cy="1822450"/>
            <a:chOff x="0" y="0"/>
            <a:chExt cx="2856945" cy="1822450"/>
          </a:xfrm>
        </p:grpSpPr>
        <p:grpSp>
          <p:nvGrpSpPr>
            <p:cNvPr id="13" name="Group 12"/>
            <p:cNvGrpSpPr/>
            <p:nvPr/>
          </p:nvGrpSpPr>
          <p:grpSpPr>
            <a:xfrm>
              <a:off x="0" y="0"/>
              <a:ext cx="2719070" cy="1822450"/>
              <a:chOff x="0" y="0"/>
              <a:chExt cx="2719294" cy="1822823"/>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412" t="5357" r="21370"/>
              <a:stretch/>
            </p:blipFill>
            <p:spPr bwMode="auto">
              <a:xfrm>
                <a:off x="0" y="0"/>
                <a:ext cx="2719294" cy="1822823"/>
              </a:xfrm>
              <a:prstGeom prst="rect">
                <a:avLst/>
              </a:prstGeom>
              <a:ln>
                <a:noFill/>
              </a:ln>
              <a:extLst>
                <a:ext uri="{53640926-AAD7-44D8-BBD7-CCE9431645EC}">
                  <a14:shadowObscured xmlns:a14="http://schemas.microsoft.com/office/drawing/2010/main"/>
                </a:ext>
              </a:extLst>
            </p:spPr>
          </p:pic>
          <p:cxnSp>
            <p:nvCxnSpPr>
              <p:cNvPr id="16" name="Straight Arrow Connector 15"/>
              <p:cNvCxnSpPr/>
              <p:nvPr/>
            </p:nvCxnSpPr>
            <p:spPr>
              <a:xfrm flipH="1" flipV="1">
                <a:off x="1368500" y="119506"/>
                <a:ext cx="1098122" cy="1410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87294" y="1529977"/>
                <a:ext cx="1666633" cy="78104"/>
              </a:xfrm>
              <a:prstGeom prst="straightConnector1">
                <a:avLst/>
              </a:prstGeom>
              <a:noFill/>
              <a:ln w="9525" cap="flat" cmpd="sng" algn="ctr">
                <a:solidFill>
                  <a:srgbClr val="FF0000"/>
                </a:solidFill>
                <a:prstDash val="solid"/>
                <a:tailEnd type="arrow"/>
              </a:ln>
              <a:effectLst/>
            </p:spPr>
          </p:cxnSp>
        </p:grpSp>
        <p:sp>
          <p:nvSpPr>
            <p:cNvPr id="14" name="Text Box 64"/>
            <p:cNvSpPr txBox="1"/>
            <p:nvPr/>
          </p:nvSpPr>
          <p:spPr>
            <a:xfrm>
              <a:off x="2314020" y="1405467"/>
              <a:ext cx="542925" cy="2819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ts val="1400"/>
                </a:lnSpc>
                <a:spcAft>
                  <a:spcPts val="1200"/>
                </a:spcAft>
              </a:pPr>
              <a:r>
                <a:rPr lang="en-GB" sz="800" b="1">
                  <a:solidFill>
                    <a:srgbClr val="FF0000"/>
                  </a:solidFill>
                  <a:effectLst/>
                  <a:ea typeface="Calibri"/>
                  <a:cs typeface="Times New Roman"/>
                </a:rPr>
                <a:t>cameras</a:t>
              </a:r>
              <a:endParaRPr lang="en-GB" sz="1200">
                <a:effectLst/>
                <a:ea typeface="Calibri"/>
                <a:cs typeface="Times New Roman"/>
              </a:endParaRPr>
            </a:p>
          </p:txBody>
        </p:sp>
      </p:grpSp>
      <p:sp>
        <p:nvSpPr>
          <p:cNvPr id="18" name="Rectangle 17"/>
          <p:cNvSpPr/>
          <p:nvPr/>
        </p:nvSpPr>
        <p:spPr>
          <a:xfrm>
            <a:off x="304800" y="4048780"/>
            <a:ext cx="1422312" cy="523220"/>
          </a:xfrm>
          <a:prstGeom prst="rect">
            <a:avLst/>
          </a:prstGeom>
        </p:spPr>
        <p:txBody>
          <a:bodyPr wrap="none">
            <a:spAutoFit/>
          </a:bodyPr>
          <a:lstStyle/>
          <a:p>
            <a:pPr lvl="0">
              <a:spcBef>
                <a:spcPct val="20000"/>
              </a:spcBef>
            </a:pPr>
            <a:r>
              <a:rPr lang="en-GB" sz="2800" dirty="0">
                <a:solidFill>
                  <a:prstClr val="black"/>
                </a:solidFill>
              </a:rPr>
              <a:t>Location</a:t>
            </a:r>
          </a:p>
        </p:txBody>
      </p:sp>
      <p:sp>
        <p:nvSpPr>
          <p:cNvPr id="19" name="Rectangle 18"/>
          <p:cNvSpPr/>
          <p:nvPr/>
        </p:nvSpPr>
        <p:spPr>
          <a:xfrm>
            <a:off x="3368040" y="4541520"/>
            <a:ext cx="2667000" cy="646331"/>
          </a:xfrm>
          <a:prstGeom prst="rect">
            <a:avLst/>
          </a:prstGeom>
        </p:spPr>
        <p:txBody>
          <a:bodyPr wrap="square">
            <a:spAutoFit/>
          </a:bodyPr>
          <a:lstStyle/>
          <a:p>
            <a:r>
              <a:rPr lang="en-GB" dirty="0" smtClean="0"/>
              <a:t>155 cm high above beam</a:t>
            </a:r>
          </a:p>
          <a:p>
            <a:r>
              <a:rPr lang="en-GB" dirty="0" smtClean="0"/>
              <a:t>‘</a:t>
            </a:r>
            <a:r>
              <a:rPr lang="en-GB" dirty="0"/>
              <a:t>niches’ cut </a:t>
            </a:r>
            <a:r>
              <a:rPr lang="en-GB" dirty="0" smtClean="0"/>
              <a:t>in tunnel </a:t>
            </a:r>
            <a:r>
              <a:rPr lang="en-GB" dirty="0"/>
              <a:t>walls</a:t>
            </a:r>
          </a:p>
        </p:txBody>
      </p:sp>
      <p:grpSp>
        <p:nvGrpSpPr>
          <p:cNvPr id="34" name="Group 33"/>
          <p:cNvGrpSpPr/>
          <p:nvPr/>
        </p:nvGrpSpPr>
        <p:grpSpPr>
          <a:xfrm>
            <a:off x="6035040" y="4189095"/>
            <a:ext cx="2545715" cy="2411730"/>
            <a:chOff x="6035040" y="4189095"/>
            <a:chExt cx="2545715" cy="2411730"/>
          </a:xfrm>
        </p:grpSpPr>
        <p:pic>
          <p:nvPicPr>
            <p:cNvPr id="20" name="Picture 19"/>
            <p:cNvPicPr/>
            <p:nvPr/>
          </p:nvPicPr>
          <p:blipFill rotWithShape="1">
            <a:blip r:embed="rId5">
              <a:extLst>
                <a:ext uri="{28A0092B-C50C-407E-A947-70E740481C1C}">
                  <a14:useLocalDpi xmlns:a14="http://schemas.microsoft.com/office/drawing/2010/main" val="0"/>
                </a:ext>
              </a:extLst>
            </a:blip>
            <a:srcRect l="27282" r="26960" b="4104"/>
            <a:stretch/>
          </p:blipFill>
          <p:spPr bwMode="auto">
            <a:xfrm>
              <a:off x="6035040" y="4189095"/>
              <a:ext cx="2545715" cy="2174875"/>
            </a:xfrm>
            <a:prstGeom prst="rect">
              <a:avLst/>
            </a:prstGeom>
            <a:ln>
              <a:noFill/>
            </a:ln>
            <a:extLst>
              <a:ext uri="{53640926-AAD7-44D8-BBD7-CCE9431645EC}">
                <a14:shadowObscured xmlns:a14="http://schemas.microsoft.com/office/drawing/2010/main"/>
              </a:ext>
            </a:extLst>
          </p:spPr>
        </p:pic>
        <p:grpSp>
          <p:nvGrpSpPr>
            <p:cNvPr id="21" name="Group 20"/>
            <p:cNvGrpSpPr/>
            <p:nvPr/>
          </p:nvGrpSpPr>
          <p:grpSpPr>
            <a:xfrm>
              <a:off x="6150607" y="4343400"/>
              <a:ext cx="2383793" cy="2257425"/>
              <a:chOff x="0" y="0"/>
              <a:chExt cx="2383793" cy="2257426"/>
            </a:xfrm>
          </p:grpSpPr>
          <p:grpSp>
            <p:nvGrpSpPr>
              <p:cNvPr id="22" name="Group 21"/>
              <p:cNvGrpSpPr/>
              <p:nvPr/>
            </p:nvGrpSpPr>
            <p:grpSpPr>
              <a:xfrm>
                <a:off x="0" y="0"/>
                <a:ext cx="2383793" cy="2093480"/>
                <a:chOff x="0" y="0"/>
                <a:chExt cx="2384313" cy="2094089"/>
              </a:xfrm>
            </p:grpSpPr>
            <p:sp>
              <p:nvSpPr>
                <p:cNvPr id="24" name="Rectangle 23"/>
                <p:cNvSpPr/>
                <p:nvPr/>
              </p:nvSpPr>
              <p:spPr>
                <a:xfrm>
                  <a:off x="107577" y="0"/>
                  <a:ext cx="137459" cy="82588"/>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5" name="Group 24"/>
                <p:cNvGrpSpPr/>
                <p:nvPr/>
              </p:nvGrpSpPr>
              <p:grpSpPr>
                <a:xfrm>
                  <a:off x="0" y="77694"/>
                  <a:ext cx="2384313" cy="2016395"/>
                  <a:chOff x="0" y="0"/>
                  <a:chExt cx="2384313" cy="2016395"/>
                </a:xfrm>
              </p:grpSpPr>
              <p:grpSp>
                <p:nvGrpSpPr>
                  <p:cNvPr id="26" name="Group 25"/>
                  <p:cNvGrpSpPr/>
                  <p:nvPr/>
                </p:nvGrpSpPr>
                <p:grpSpPr>
                  <a:xfrm>
                    <a:off x="0" y="23902"/>
                    <a:ext cx="2384313" cy="1992493"/>
                    <a:chOff x="0" y="-4"/>
                    <a:chExt cx="2384313" cy="1992493"/>
                  </a:xfrm>
                </p:grpSpPr>
                <p:grpSp>
                  <p:nvGrpSpPr>
                    <p:cNvPr id="28" name="Group 27"/>
                    <p:cNvGrpSpPr/>
                    <p:nvPr/>
                  </p:nvGrpSpPr>
                  <p:grpSpPr>
                    <a:xfrm>
                      <a:off x="0" y="167341"/>
                      <a:ext cx="2384313" cy="830655"/>
                      <a:chOff x="0" y="0"/>
                      <a:chExt cx="2384313" cy="830655"/>
                    </a:xfrm>
                  </p:grpSpPr>
                  <p:sp>
                    <p:nvSpPr>
                      <p:cNvPr id="30" name="Rounded Rectangular Callout 29"/>
                      <p:cNvSpPr/>
                      <p:nvPr/>
                    </p:nvSpPr>
                    <p:spPr>
                      <a:xfrm>
                        <a:off x="591671" y="5976"/>
                        <a:ext cx="292735" cy="363855"/>
                      </a:xfrm>
                      <a:prstGeom prst="wedgeRoundRectCallout">
                        <a:avLst>
                          <a:gd name="adj1" fmla="val -110664"/>
                          <a:gd name="adj2" fmla="val 47892"/>
                          <a:gd name="adj3" fmla="val 16667"/>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a:effectLst/>
                            <a:ea typeface="Calibri"/>
                            <a:cs typeface="Times New Roman"/>
                          </a:rPr>
                          <a:t> </a:t>
                        </a:r>
                      </a:p>
                    </p:txBody>
                  </p:sp>
                  <p:sp>
                    <p:nvSpPr>
                      <p:cNvPr id="31" name="Rounded Rectangular Callout 30"/>
                      <p:cNvSpPr/>
                      <p:nvPr/>
                    </p:nvSpPr>
                    <p:spPr>
                      <a:xfrm>
                        <a:off x="1476188" y="0"/>
                        <a:ext cx="154940" cy="364490"/>
                      </a:xfrm>
                      <a:prstGeom prst="wedgeRoundRectCallout">
                        <a:avLst>
                          <a:gd name="adj1" fmla="val 241462"/>
                          <a:gd name="adj2" fmla="val 75617"/>
                          <a:gd name="adj3" fmla="val 16667"/>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a:effectLst/>
                            <a:ea typeface="Calibri"/>
                            <a:cs typeface="Times New Roman"/>
                          </a:rPr>
                          <a:t> </a:t>
                        </a:r>
                      </a:p>
                    </p:txBody>
                  </p:sp>
                  <p:sp>
                    <p:nvSpPr>
                      <p:cNvPr id="32" name="Text Box 39"/>
                      <p:cNvSpPr txBox="1"/>
                      <p:nvPr/>
                    </p:nvSpPr>
                    <p:spPr>
                      <a:xfrm>
                        <a:off x="0" y="155388"/>
                        <a:ext cx="543560" cy="603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GB" sz="800">
                            <a:solidFill>
                              <a:srgbClr val="FFFFFF"/>
                            </a:solidFill>
                            <a:effectLst/>
                            <a:ea typeface="Calibri"/>
                            <a:cs typeface="Times New Roman"/>
                          </a:rPr>
                          <a:t>Screen imaging mirrors supports</a:t>
                        </a:r>
                        <a:endParaRPr lang="en-GB" sz="1200">
                          <a:effectLst/>
                          <a:ea typeface="Calibri"/>
                          <a:cs typeface="Times New Roman"/>
                        </a:endParaRPr>
                      </a:p>
                    </p:txBody>
                  </p:sp>
                  <p:sp>
                    <p:nvSpPr>
                      <p:cNvPr id="33" name="Text Box 40"/>
                      <p:cNvSpPr txBox="1"/>
                      <p:nvPr/>
                    </p:nvSpPr>
                    <p:spPr>
                      <a:xfrm>
                        <a:off x="1840753" y="262965"/>
                        <a:ext cx="543560" cy="5676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GB" sz="800" dirty="0">
                            <a:solidFill>
                              <a:srgbClr val="FFFFFF"/>
                            </a:solidFill>
                            <a:effectLst/>
                            <a:latin typeface="Calibri"/>
                            <a:ea typeface="Calibri"/>
                            <a:cs typeface="Times New Roman"/>
                          </a:rPr>
                          <a:t>Dump imaging mirrors supports</a:t>
                        </a:r>
                        <a:endParaRPr lang="en-GB" sz="1200" dirty="0">
                          <a:effectLst/>
                          <a:latin typeface="Calibri"/>
                          <a:ea typeface="Calibri"/>
                          <a:cs typeface="Times New Roman"/>
                        </a:endParaRPr>
                      </a:p>
                    </p:txBody>
                  </p:sp>
                </p:grpSp>
                <p:cxnSp>
                  <p:nvCxnSpPr>
                    <p:cNvPr id="29" name="Straight Arrow Connector 28"/>
                    <p:cNvCxnSpPr/>
                    <p:nvPr/>
                  </p:nvCxnSpPr>
                  <p:spPr>
                    <a:xfrm flipV="1">
                      <a:off x="1475864" y="-4"/>
                      <a:ext cx="615442" cy="1992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flipH="1" flipV="1">
                    <a:off x="191247" y="0"/>
                    <a:ext cx="1062095" cy="2016395"/>
                  </a:xfrm>
                  <a:prstGeom prst="straightConnector1">
                    <a:avLst/>
                  </a:prstGeom>
                  <a:noFill/>
                  <a:ln w="9525" cap="flat" cmpd="sng" algn="ctr">
                    <a:solidFill>
                      <a:srgbClr val="FF0000"/>
                    </a:solidFill>
                    <a:prstDash val="solid"/>
                    <a:tailEnd type="arrow"/>
                  </a:ln>
                  <a:effectLst/>
                </p:spPr>
              </p:cxnSp>
            </p:grpSp>
          </p:grpSp>
          <p:sp>
            <p:nvSpPr>
              <p:cNvPr id="23" name="Text Box 66"/>
              <p:cNvSpPr txBox="1"/>
              <p:nvPr/>
            </p:nvSpPr>
            <p:spPr>
              <a:xfrm>
                <a:off x="1106311" y="1975486"/>
                <a:ext cx="542925" cy="28194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nSpc>
                    <a:spcPts val="1400"/>
                  </a:lnSpc>
                  <a:spcAft>
                    <a:spcPts val="1200"/>
                  </a:spcAft>
                </a:pPr>
                <a:r>
                  <a:rPr lang="en-GB" sz="800" b="1" dirty="0">
                    <a:solidFill>
                      <a:srgbClr val="FF0000"/>
                    </a:solidFill>
                    <a:effectLst/>
                    <a:latin typeface="Calibri"/>
                    <a:ea typeface="Calibri"/>
                    <a:cs typeface="Times New Roman"/>
                  </a:rPr>
                  <a:t>cameras</a:t>
                </a:r>
                <a:endParaRPr lang="en-GB" sz="1200" dirty="0">
                  <a:effectLst/>
                  <a:latin typeface="Calibri"/>
                  <a:ea typeface="Calibri"/>
                  <a:cs typeface="Times New Roman"/>
                </a:endParaRPr>
              </a:p>
            </p:txBody>
          </p:sp>
        </p:grpSp>
      </p:grpSp>
      <p:sp>
        <p:nvSpPr>
          <p:cNvPr id="35" name="TextBox 34"/>
          <p:cNvSpPr txBox="1"/>
          <p:nvPr/>
        </p:nvSpPr>
        <p:spPr>
          <a:xfrm>
            <a:off x="3398520" y="5974769"/>
            <a:ext cx="1105239" cy="369332"/>
          </a:xfrm>
          <a:prstGeom prst="rect">
            <a:avLst/>
          </a:prstGeom>
          <a:noFill/>
        </p:spPr>
        <p:txBody>
          <a:bodyPr wrap="none" rtlCol="0">
            <a:spAutoFit/>
          </a:bodyPr>
          <a:lstStyle/>
          <a:p>
            <a:r>
              <a:rPr lang="en-GB" dirty="0" smtClean="0"/>
              <a:t>Plan View</a:t>
            </a:r>
            <a:endParaRPr lang="en-GB" dirty="0"/>
          </a:p>
        </p:txBody>
      </p:sp>
      <p:sp>
        <p:nvSpPr>
          <p:cNvPr id="36" name="TextBox 35"/>
          <p:cNvSpPr txBox="1"/>
          <p:nvPr/>
        </p:nvSpPr>
        <p:spPr>
          <a:xfrm>
            <a:off x="4907280" y="5969781"/>
            <a:ext cx="1046825" cy="369332"/>
          </a:xfrm>
          <a:prstGeom prst="rect">
            <a:avLst/>
          </a:prstGeom>
          <a:noFill/>
        </p:spPr>
        <p:txBody>
          <a:bodyPr wrap="none" rtlCol="0">
            <a:spAutoFit/>
          </a:bodyPr>
          <a:lstStyle/>
          <a:p>
            <a:r>
              <a:rPr lang="en-GB" dirty="0" smtClean="0"/>
              <a:t>Elevation</a:t>
            </a:r>
            <a:endParaRPr lang="en-GB" dirty="0"/>
          </a:p>
        </p:txBody>
      </p:sp>
    </p:spTree>
    <p:extLst>
      <p:ext uri="{BB962C8B-B14F-4D97-AF65-F5344CB8AC3E}">
        <p14:creationId xmlns:p14="http://schemas.microsoft.com/office/powerpoint/2010/main" val="174493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GB" dirty="0" smtClean="0">
                <a:solidFill>
                  <a:srgbClr val="FF0000"/>
                </a:solidFill>
              </a:rPr>
              <a:t>Maintenance Considerations</a:t>
            </a:r>
            <a:endParaRPr lang="en-GB" dirty="0">
              <a:solidFill>
                <a:srgbClr val="FF0000"/>
              </a:solidFill>
            </a:endParaRPr>
          </a:p>
        </p:txBody>
      </p:sp>
      <p:sp>
        <p:nvSpPr>
          <p:cNvPr id="3" name="Content Placeholder 2"/>
          <p:cNvSpPr>
            <a:spLocks noGrp="1"/>
          </p:cNvSpPr>
          <p:nvPr>
            <p:ph idx="1"/>
          </p:nvPr>
        </p:nvSpPr>
        <p:spPr>
          <a:xfrm>
            <a:off x="381000" y="1066800"/>
            <a:ext cx="8229600" cy="1370807"/>
          </a:xfrm>
        </p:spPr>
        <p:txBody>
          <a:bodyPr>
            <a:normAutofit fontScale="62500" lnSpcReduction="20000"/>
          </a:bodyPr>
          <a:lstStyle/>
          <a:p>
            <a:pPr marL="0" indent="0">
              <a:buNone/>
            </a:pPr>
            <a:r>
              <a:rPr lang="en-GB" i="1" dirty="0" smtClean="0"/>
              <a:t>Cameras</a:t>
            </a:r>
          </a:p>
          <a:p>
            <a:r>
              <a:rPr lang="en-GB" dirty="0" smtClean="0"/>
              <a:t>Require changing due to accumulation of radiation damage to CCD pixels</a:t>
            </a:r>
          </a:p>
          <a:p>
            <a:r>
              <a:rPr lang="en-GB" dirty="0" smtClean="0"/>
              <a:t>Planned lifetime ~ 1 year or more</a:t>
            </a:r>
          </a:p>
          <a:p>
            <a:r>
              <a:rPr lang="en-GB" dirty="0" smtClean="0"/>
              <a:t>Easy access from tunnel</a:t>
            </a:r>
          </a:p>
          <a:p>
            <a:pPr marL="0" indent="0">
              <a:buNone/>
            </a:pPr>
            <a:endParaRPr lang="en-GB" dirty="0" smtClean="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2133600"/>
            <a:ext cx="3552825" cy="91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48201" y="1796534"/>
            <a:ext cx="4572000" cy="369332"/>
          </a:xfrm>
          <a:prstGeom prst="rect">
            <a:avLst/>
          </a:prstGeom>
        </p:spPr>
        <p:txBody>
          <a:bodyPr>
            <a:spAutoFit/>
          </a:bodyPr>
          <a:lstStyle/>
          <a:p>
            <a:r>
              <a:rPr lang="en-GB" dirty="0"/>
              <a:t>Degradation </a:t>
            </a:r>
            <a:r>
              <a:rPr lang="en-GB" dirty="0" smtClean="0"/>
              <a:t> with </a:t>
            </a:r>
            <a:r>
              <a:rPr lang="en-GB" dirty="0"/>
              <a:t>radiation: 0, 25 &amp; </a:t>
            </a:r>
            <a:r>
              <a:rPr lang="en-GB" dirty="0" smtClean="0"/>
              <a:t>73Gy †</a:t>
            </a:r>
            <a:endParaRPr lang="en-GB" dirty="0"/>
          </a:p>
        </p:txBody>
      </p:sp>
      <p:sp>
        <p:nvSpPr>
          <p:cNvPr id="8" name="Rectangle 7"/>
          <p:cNvSpPr/>
          <p:nvPr/>
        </p:nvSpPr>
        <p:spPr>
          <a:xfrm>
            <a:off x="5436068" y="3059668"/>
            <a:ext cx="2935227" cy="369332"/>
          </a:xfrm>
          <a:prstGeom prst="rect">
            <a:avLst/>
          </a:prstGeom>
        </p:spPr>
        <p:txBody>
          <a:bodyPr wrap="none">
            <a:spAutoFit/>
          </a:bodyPr>
          <a:lstStyle/>
          <a:p>
            <a:r>
              <a:rPr lang="en-GB" dirty="0" smtClean="0"/>
              <a:t>0 </a:t>
            </a:r>
            <a:r>
              <a:rPr lang="en-GB" dirty="0" err="1" smtClean="0"/>
              <a:t>Gy</a:t>
            </a:r>
            <a:r>
              <a:rPr lang="en-GB" dirty="0" smtClean="0"/>
              <a:t>	  25 </a:t>
            </a:r>
            <a:r>
              <a:rPr lang="en-GB" dirty="0" err="1" smtClean="0"/>
              <a:t>Gy</a:t>
            </a:r>
            <a:r>
              <a:rPr lang="en-GB" dirty="0" smtClean="0"/>
              <a:t>	     73 </a:t>
            </a:r>
            <a:r>
              <a:rPr lang="en-GB" dirty="0" err="1" smtClean="0"/>
              <a:t>Gy</a:t>
            </a:r>
            <a:endParaRPr lang="en-GB" dirty="0"/>
          </a:p>
        </p:txBody>
      </p:sp>
      <p:sp>
        <p:nvSpPr>
          <p:cNvPr id="9" name="Rectangle 8"/>
          <p:cNvSpPr/>
          <p:nvPr/>
        </p:nvSpPr>
        <p:spPr>
          <a:xfrm>
            <a:off x="4572000" y="1796533"/>
            <a:ext cx="4467225" cy="2232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48201" y="3444240"/>
            <a:ext cx="4391025" cy="584775"/>
          </a:xfrm>
          <a:prstGeom prst="rect">
            <a:avLst/>
          </a:prstGeom>
        </p:spPr>
        <p:txBody>
          <a:bodyPr wrap="square">
            <a:spAutoFit/>
          </a:bodyPr>
          <a:lstStyle/>
          <a:p>
            <a:r>
              <a:rPr lang="en-GB" sz="1600" i="1" dirty="0" smtClean="0"/>
              <a:t>†RADIATION </a:t>
            </a:r>
            <a:r>
              <a:rPr lang="en-GB" sz="1600" i="1" dirty="0"/>
              <a:t>TESTS ON SOLID STATE CAMERAS FOR </a:t>
            </a:r>
            <a:r>
              <a:rPr lang="en-GB" sz="1600" i="1" dirty="0" smtClean="0"/>
              <a:t>INSTRUMENTATION (CERN, Proc DIPAC 2005)</a:t>
            </a:r>
            <a:endParaRPr lang="en-GB" sz="1600" i="1" dirty="0"/>
          </a:p>
        </p:txBody>
      </p:sp>
      <p:sp>
        <p:nvSpPr>
          <p:cNvPr id="12" name="Rectangle 11"/>
          <p:cNvSpPr/>
          <p:nvPr/>
        </p:nvSpPr>
        <p:spPr>
          <a:xfrm>
            <a:off x="304800" y="2362200"/>
            <a:ext cx="4495800" cy="2431435"/>
          </a:xfrm>
          <a:prstGeom prst="rect">
            <a:avLst/>
          </a:prstGeom>
        </p:spPr>
        <p:txBody>
          <a:bodyPr wrap="square">
            <a:spAutoFit/>
          </a:bodyPr>
          <a:lstStyle/>
          <a:p>
            <a:pPr lvl="0">
              <a:spcBef>
                <a:spcPct val="20000"/>
              </a:spcBef>
            </a:pPr>
            <a:r>
              <a:rPr lang="en-GB" sz="2000" i="1" dirty="0">
                <a:solidFill>
                  <a:prstClr val="black"/>
                </a:solidFill>
              </a:rPr>
              <a:t>Screens</a:t>
            </a:r>
          </a:p>
          <a:p>
            <a:pPr marL="342900" lvl="0" indent="-342900">
              <a:spcBef>
                <a:spcPct val="20000"/>
              </a:spcBef>
              <a:buFont typeface="Arial" pitchFamily="34" charset="0"/>
              <a:buChar char="•"/>
            </a:pPr>
            <a:r>
              <a:rPr lang="en-GB" sz="2000" dirty="0">
                <a:solidFill>
                  <a:prstClr val="black"/>
                </a:solidFill>
              </a:rPr>
              <a:t>Fall-off in image intensity indicates change needed</a:t>
            </a:r>
          </a:p>
          <a:p>
            <a:pPr marL="342900" lvl="0" indent="-342900">
              <a:spcBef>
                <a:spcPct val="20000"/>
              </a:spcBef>
              <a:buFont typeface="Arial" pitchFamily="34" charset="0"/>
              <a:buChar char="•"/>
            </a:pPr>
            <a:r>
              <a:rPr lang="en-GB" sz="2000" dirty="0">
                <a:solidFill>
                  <a:prstClr val="black"/>
                </a:solidFill>
              </a:rPr>
              <a:t>Probably more efficient to replace 3 screens at once</a:t>
            </a:r>
          </a:p>
          <a:p>
            <a:pPr marL="342900" lvl="0" indent="-342900">
              <a:spcBef>
                <a:spcPct val="20000"/>
              </a:spcBef>
              <a:buFont typeface="Arial" pitchFamily="34" charset="0"/>
              <a:buChar char="•"/>
            </a:pPr>
            <a:r>
              <a:rPr lang="en-GB" sz="2000" dirty="0">
                <a:solidFill>
                  <a:prstClr val="black"/>
                </a:solidFill>
              </a:rPr>
              <a:t>Access time limited due to the radiation/screen activation</a:t>
            </a:r>
          </a:p>
        </p:txBody>
      </p:sp>
      <p:sp>
        <p:nvSpPr>
          <p:cNvPr id="13" name="Rectangle 12"/>
          <p:cNvSpPr/>
          <p:nvPr/>
        </p:nvSpPr>
        <p:spPr>
          <a:xfrm>
            <a:off x="380999" y="4808875"/>
            <a:ext cx="6348414" cy="1631216"/>
          </a:xfrm>
          <a:prstGeom prst="rect">
            <a:avLst/>
          </a:prstGeom>
        </p:spPr>
        <p:txBody>
          <a:bodyPr wrap="square">
            <a:spAutoFit/>
          </a:bodyPr>
          <a:lstStyle/>
          <a:p>
            <a:r>
              <a:rPr lang="en-GB" sz="2000" i="1" dirty="0"/>
              <a:t>Actuators</a:t>
            </a:r>
          </a:p>
          <a:p>
            <a:pPr marL="285750" indent="-285750">
              <a:buFont typeface="Arial" panose="020B0604020202020204" pitchFamily="34" charset="0"/>
              <a:buChar char="•"/>
            </a:pPr>
            <a:r>
              <a:rPr lang="en-GB" sz="2000" dirty="0"/>
              <a:t>Fairly robust, but bellows subject to </a:t>
            </a:r>
            <a:r>
              <a:rPr lang="en-GB" sz="2000" dirty="0" smtClean="0"/>
              <a:t>fatigue</a:t>
            </a:r>
          </a:p>
          <a:p>
            <a:pPr marL="285750" indent="-285750">
              <a:buFont typeface="Arial" panose="020B0604020202020204" pitchFamily="34" charset="0"/>
              <a:buChar char="•"/>
            </a:pPr>
            <a:r>
              <a:rPr lang="en-GB" sz="2000" dirty="0" smtClean="0"/>
              <a:t>Lifetime estimated &gt;10,000 operations‡</a:t>
            </a:r>
          </a:p>
          <a:p>
            <a:pPr marL="285750" indent="-285750">
              <a:buFont typeface="Arial" panose="020B0604020202020204" pitchFamily="34" charset="0"/>
              <a:buChar char="•"/>
            </a:pPr>
            <a:r>
              <a:rPr lang="en-GB" sz="2000" dirty="0" smtClean="0"/>
              <a:t>Special grease recommended for radiation</a:t>
            </a:r>
          </a:p>
          <a:p>
            <a:pPr marL="285750" indent="-285750">
              <a:buFont typeface="Arial" panose="020B0604020202020204" pitchFamily="34" charset="0"/>
              <a:buChar char="•"/>
            </a:pPr>
            <a:r>
              <a:rPr lang="en-GB" sz="2000" dirty="0" smtClean="0"/>
              <a:t>Encoder electronics are the most sensitive component</a:t>
            </a:r>
            <a:endParaRPr lang="en-GB" sz="2000" dirty="0"/>
          </a:p>
        </p:txBody>
      </p:sp>
      <p:pic>
        <p:nvPicPr>
          <p:cNvPr id="15" name="Picture 45"/>
          <p:cNvPicPr>
            <a:picLocks noChangeAspect="1" noChangeArrowheads="1"/>
          </p:cNvPicPr>
          <p:nvPr/>
        </p:nvPicPr>
        <p:blipFill>
          <a:blip r:embed="rId4" cstate="print">
            <a:lum/>
            <a:extLst>
              <a:ext uri="{28A0092B-C50C-407E-A947-70E740481C1C}">
                <a14:useLocalDpi xmlns:a14="http://schemas.microsoft.com/office/drawing/2010/main" val="0"/>
              </a:ext>
            </a:extLst>
          </a:blip>
          <a:srcRect/>
          <a:stretch>
            <a:fillRect/>
          </a:stretch>
        </p:blipFill>
        <p:spPr bwMode="auto">
          <a:xfrm rot="5400000">
            <a:off x="6506728" y="4002833"/>
            <a:ext cx="865847" cy="28632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43713" y="6096000"/>
            <a:ext cx="1837362" cy="369332"/>
          </a:xfrm>
          <a:prstGeom prst="rect">
            <a:avLst/>
          </a:prstGeom>
          <a:noFill/>
        </p:spPr>
        <p:txBody>
          <a:bodyPr wrap="none" rtlCol="0">
            <a:spAutoFit/>
          </a:bodyPr>
          <a:lstStyle/>
          <a:p>
            <a:r>
              <a:rPr lang="en-GB" dirty="0" smtClean="0"/>
              <a:t>[</a:t>
            </a:r>
            <a:r>
              <a:rPr lang="en-GB" i="1" dirty="0" smtClean="0"/>
              <a:t>‡supplier figure</a:t>
            </a:r>
            <a:r>
              <a:rPr lang="en-GB" dirty="0" smtClean="0"/>
              <a:t>]</a:t>
            </a:r>
            <a:endParaRPr lang="en-GB" dirty="0"/>
          </a:p>
        </p:txBody>
      </p:sp>
    </p:spTree>
    <p:extLst>
      <p:ext uri="{BB962C8B-B14F-4D97-AF65-F5344CB8AC3E}">
        <p14:creationId xmlns:p14="http://schemas.microsoft.com/office/powerpoint/2010/main" val="223847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46" y="76200"/>
            <a:ext cx="8229600" cy="914400"/>
          </a:xfrm>
        </p:spPr>
        <p:txBody>
          <a:bodyPr>
            <a:normAutofit/>
          </a:bodyPr>
          <a:lstStyle/>
          <a:p>
            <a:r>
              <a:rPr lang="en-GB" sz="4000" dirty="0" smtClean="0">
                <a:solidFill>
                  <a:srgbClr val="7030A0"/>
                </a:solidFill>
              </a:rPr>
              <a:t>Monte-Carlo Modelling Process</a:t>
            </a:r>
            <a:endParaRPr lang="en-GB" sz="4000" dirty="0">
              <a:solidFill>
                <a:srgbClr val="7030A0"/>
              </a:solidFill>
            </a:endParaRPr>
          </a:p>
        </p:txBody>
      </p:sp>
      <p:sp>
        <p:nvSpPr>
          <p:cNvPr id="3" name="Content Placeholder 2"/>
          <p:cNvSpPr>
            <a:spLocks noGrp="1"/>
          </p:cNvSpPr>
          <p:nvPr>
            <p:ph idx="1"/>
          </p:nvPr>
        </p:nvSpPr>
        <p:spPr>
          <a:xfrm>
            <a:off x="364015" y="956872"/>
            <a:ext cx="8229600" cy="567128"/>
          </a:xfrm>
        </p:spPr>
        <p:txBody>
          <a:bodyPr>
            <a:normAutofit/>
          </a:bodyPr>
          <a:lstStyle/>
          <a:p>
            <a:pPr marL="0" indent="0">
              <a:buNone/>
            </a:pPr>
            <a:r>
              <a:rPr lang="en-GB" sz="2400" i="1" dirty="0" smtClean="0"/>
              <a:t>FLUKA Data – Inputs &amp; Outputs</a:t>
            </a: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grpSp>
        <p:nvGrpSpPr>
          <p:cNvPr id="7" name="Group 6"/>
          <p:cNvGrpSpPr/>
          <p:nvPr/>
        </p:nvGrpSpPr>
        <p:grpSpPr>
          <a:xfrm>
            <a:off x="638858" y="1391920"/>
            <a:ext cx="7789593" cy="4668520"/>
            <a:chOff x="-1" y="0"/>
            <a:chExt cx="6424931" cy="3850645"/>
          </a:xfrm>
        </p:grpSpPr>
        <p:grpSp>
          <p:nvGrpSpPr>
            <p:cNvPr id="8" name="Group 7"/>
            <p:cNvGrpSpPr/>
            <p:nvPr/>
          </p:nvGrpSpPr>
          <p:grpSpPr>
            <a:xfrm>
              <a:off x="-1" y="0"/>
              <a:ext cx="6424931" cy="3850645"/>
              <a:chOff x="-1" y="0"/>
              <a:chExt cx="6424931" cy="3850938"/>
            </a:xfrm>
          </p:grpSpPr>
          <p:grpSp>
            <p:nvGrpSpPr>
              <p:cNvPr id="10" name="Group 9"/>
              <p:cNvGrpSpPr/>
              <p:nvPr/>
            </p:nvGrpSpPr>
            <p:grpSpPr>
              <a:xfrm>
                <a:off x="-1" y="0"/>
                <a:ext cx="6424931" cy="3850938"/>
                <a:chOff x="-1" y="0"/>
                <a:chExt cx="6424931" cy="3850938"/>
              </a:xfrm>
            </p:grpSpPr>
            <p:grpSp>
              <p:nvGrpSpPr>
                <p:cNvPr id="14" name="Group 13"/>
                <p:cNvGrpSpPr/>
                <p:nvPr/>
              </p:nvGrpSpPr>
              <p:grpSpPr>
                <a:xfrm>
                  <a:off x="-1" y="0"/>
                  <a:ext cx="6424931" cy="3843723"/>
                  <a:chOff x="0" y="0"/>
                  <a:chExt cx="9006920" cy="5388459"/>
                </a:xfrm>
              </p:grpSpPr>
              <p:sp>
                <p:nvSpPr>
                  <p:cNvPr id="17" name="TextBox 3"/>
                  <p:cNvSpPr txBox="1"/>
                  <p:nvPr/>
                </p:nvSpPr>
                <p:spPr>
                  <a:xfrm>
                    <a:off x="1325490" y="1821305"/>
                    <a:ext cx="1728470" cy="662305"/>
                  </a:xfrm>
                  <a:prstGeom prst="rect">
                    <a:avLst/>
                  </a:prstGeom>
                  <a:noFill/>
                  <a:ln w="12700">
                    <a:solidFill>
                      <a:sysClr val="windowText" lastClr="000000"/>
                    </a:solidFill>
                  </a:ln>
                </p:spPr>
                <p:txBody>
                  <a:bodyPr wrap="square" rtlCol="0">
                    <a:noAutofit/>
                  </a:bodyPr>
                  <a:lstStyle/>
                  <a:p>
                    <a:pPr>
                      <a:spcAft>
                        <a:spcPts val="0"/>
                      </a:spcAft>
                    </a:pPr>
                    <a:r>
                      <a:rPr lang="en-GB" sz="1200" kern="1200" dirty="0">
                        <a:solidFill>
                          <a:srgbClr val="000000"/>
                        </a:solidFill>
                        <a:effectLst/>
                        <a:latin typeface="Calibri"/>
                        <a:ea typeface="MS Mincho"/>
                        <a:cs typeface="Times New Roman"/>
                      </a:rPr>
                      <a:t>SOURCE Routine</a:t>
                    </a:r>
                    <a:endParaRPr lang="en-GB" sz="1200" dirty="0">
                      <a:effectLst/>
                      <a:latin typeface="Times New Roman"/>
                      <a:ea typeface="MS Mincho"/>
                    </a:endParaRPr>
                  </a:p>
                </p:txBody>
              </p:sp>
              <p:sp>
                <p:nvSpPr>
                  <p:cNvPr id="18" name="TextBox 4"/>
                  <p:cNvSpPr txBox="1"/>
                  <p:nvPr/>
                </p:nvSpPr>
                <p:spPr>
                  <a:xfrm>
                    <a:off x="5554299" y="1258686"/>
                    <a:ext cx="1727835" cy="662305"/>
                  </a:xfrm>
                  <a:prstGeom prst="rect">
                    <a:avLst/>
                  </a:prstGeom>
                  <a:noFill/>
                  <a:ln w="12700">
                    <a:solidFill>
                      <a:sysClr val="windowText" lastClr="000000"/>
                    </a:solidFill>
                  </a:ln>
                </p:spPr>
                <p:txBody>
                  <a:bodyPr wrap="square" rtlCol="0">
                    <a:noAutofit/>
                  </a:bodyPr>
                  <a:lstStyle/>
                  <a:p>
                    <a:pPr>
                      <a:spcAft>
                        <a:spcPts val="0"/>
                      </a:spcAft>
                    </a:pPr>
                    <a:r>
                      <a:rPr lang="en-GB" sz="1200" kern="1200">
                        <a:solidFill>
                          <a:srgbClr val="000000"/>
                        </a:solidFill>
                        <a:effectLst/>
                        <a:latin typeface="Calibri"/>
                        <a:ea typeface="MS Mincho"/>
                        <a:cs typeface="Times New Roman"/>
                      </a:rPr>
                      <a:t>Geometry Editor</a:t>
                    </a:r>
                    <a:endParaRPr lang="en-GB" sz="1200">
                      <a:effectLst/>
                      <a:latin typeface="Times New Roman"/>
                      <a:ea typeface="MS Mincho"/>
                    </a:endParaRPr>
                  </a:p>
                </p:txBody>
              </p:sp>
              <p:sp>
                <p:nvSpPr>
                  <p:cNvPr id="19" name="TextBox 5"/>
                  <p:cNvSpPr txBox="1"/>
                  <p:nvPr/>
                </p:nvSpPr>
                <p:spPr>
                  <a:xfrm>
                    <a:off x="3855890" y="0"/>
                    <a:ext cx="1420495" cy="662305"/>
                  </a:xfrm>
                  <a:prstGeom prst="rect">
                    <a:avLst/>
                  </a:prstGeom>
                  <a:noFill/>
                  <a:ln w="12700">
                    <a:solidFill>
                      <a:sysClr val="windowText" lastClr="000000"/>
                    </a:solidFill>
                  </a:ln>
                </p:spPr>
                <p:txBody>
                  <a:bodyPr wrap="square" rtlCol="0">
                    <a:noAutofit/>
                  </a:bodyPr>
                  <a:lstStyle/>
                  <a:p>
                    <a:pPr>
                      <a:spcAft>
                        <a:spcPts val="0"/>
                      </a:spcAft>
                    </a:pPr>
                    <a:r>
                      <a:rPr lang="en-GB" sz="1200" kern="1200">
                        <a:solidFill>
                          <a:srgbClr val="000000"/>
                        </a:solidFill>
                        <a:effectLst/>
                        <a:latin typeface="Calibri"/>
                        <a:ea typeface="MS Mincho"/>
                        <a:cs typeface="Times New Roman"/>
                      </a:rPr>
                      <a:t>Input Specification</a:t>
                    </a:r>
                    <a:endParaRPr lang="en-GB" sz="1200">
                      <a:effectLst/>
                      <a:latin typeface="Times New Roman"/>
                      <a:ea typeface="MS Mincho"/>
                    </a:endParaRPr>
                  </a:p>
                </p:txBody>
              </p:sp>
              <p:sp>
                <p:nvSpPr>
                  <p:cNvPr id="20" name="TextBox 6"/>
                  <p:cNvSpPr txBox="1"/>
                  <p:nvPr/>
                </p:nvSpPr>
                <p:spPr>
                  <a:xfrm>
                    <a:off x="3531690" y="2149800"/>
                    <a:ext cx="1420495" cy="662305"/>
                  </a:xfrm>
                  <a:prstGeom prst="rect">
                    <a:avLst/>
                  </a:prstGeom>
                  <a:noFill/>
                  <a:ln w="12700">
                    <a:solidFill>
                      <a:sysClr val="windowText" lastClr="000000"/>
                    </a:solidFill>
                  </a:ln>
                </p:spPr>
                <p:txBody>
                  <a:bodyPr wrap="square" rtlCol="0">
                    <a:noAutofit/>
                  </a:bodyPr>
                  <a:lstStyle/>
                  <a:p>
                    <a:pPr>
                      <a:spcAft>
                        <a:spcPts val="0"/>
                      </a:spcAft>
                    </a:pPr>
                    <a:r>
                      <a:rPr lang="en-GB" sz="1200" kern="1200">
                        <a:solidFill>
                          <a:srgbClr val="000000"/>
                        </a:solidFill>
                        <a:effectLst/>
                        <a:latin typeface="Calibri"/>
                        <a:ea typeface="MS Mincho"/>
                        <a:cs typeface="Times New Roman"/>
                      </a:rPr>
                      <a:t>FLUKA Executable</a:t>
                    </a:r>
                    <a:endParaRPr lang="en-GB" sz="1200">
                      <a:effectLst/>
                      <a:latin typeface="Times New Roman"/>
                      <a:ea typeface="MS Mincho"/>
                    </a:endParaRPr>
                  </a:p>
                </p:txBody>
              </p:sp>
              <p:cxnSp>
                <p:nvCxnSpPr>
                  <p:cNvPr id="21" name="Straight Arrow Connector 20"/>
                  <p:cNvCxnSpPr/>
                  <p:nvPr/>
                </p:nvCxnSpPr>
                <p:spPr>
                  <a:xfrm>
                    <a:off x="3053694" y="2190671"/>
                    <a:ext cx="478027" cy="261952"/>
                  </a:xfrm>
                  <a:prstGeom prst="straightConnector1">
                    <a:avLst/>
                  </a:prstGeom>
                  <a:noFill/>
                  <a:ln w="9525" cap="flat" cmpd="sng" algn="ctr">
                    <a:solidFill>
                      <a:srgbClr val="4F81BD">
                        <a:shade val="95000"/>
                        <a:satMod val="105000"/>
                      </a:srgbClr>
                    </a:solidFill>
                    <a:prstDash val="solid"/>
                    <a:headEnd type="arrow"/>
                    <a:tailEnd type="arrow"/>
                  </a:ln>
                  <a:effectLst/>
                </p:spPr>
              </p:cxnSp>
              <p:sp>
                <p:nvSpPr>
                  <p:cNvPr id="22" name="Flowchart: Document 21"/>
                  <p:cNvSpPr/>
                  <p:nvPr/>
                </p:nvSpPr>
                <p:spPr>
                  <a:xfrm>
                    <a:off x="6054769" y="2830514"/>
                    <a:ext cx="1243761" cy="764062"/>
                  </a:xfrm>
                  <a:prstGeom prst="flowChartDocument">
                    <a:avLst/>
                  </a:prstGeom>
                  <a:noFill/>
                  <a:ln w="3175" cap="flat" cmpd="sng" algn="ctr">
                    <a:solidFill>
                      <a:srgbClr val="4F81BD">
                        <a:shade val="50000"/>
                      </a:srgbClr>
                    </a:solidFill>
                    <a:prstDash val="solid"/>
                  </a:ln>
                  <a:effectLst/>
                </p:spPr>
                <p:txBody>
                  <a:bodyPr rtlCol="0" anchor="ctr"/>
                  <a:lstStyle/>
                  <a:p>
                    <a:pPr algn="ctr">
                      <a:spcAft>
                        <a:spcPts val="0"/>
                      </a:spcAft>
                    </a:pPr>
                    <a:r>
                      <a:rPr lang="en-GB" sz="1200" kern="1200">
                        <a:solidFill>
                          <a:srgbClr val="000000"/>
                        </a:solidFill>
                        <a:effectLst/>
                        <a:latin typeface="Calibri"/>
                        <a:ea typeface="MS Mincho"/>
                        <a:cs typeface="Times New Roman"/>
                      </a:rPr>
                      <a:t>Geometry Plots</a:t>
                    </a:r>
                    <a:endParaRPr lang="en-GB" sz="1200">
                      <a:effectLst/>
                      <a:latin typeface="Times New Roman"/>
                      <a:ea typeface="MS Mincho"/>
                    </a:endParaRPr>
                  </a:p>
                </p:txBody>
              </p:sp>
              <p:cxnSp>
                <p:nvCxnSpPr>
                  <p:cNvPr id="23" name="Straight Arrow Connector 22"/>
                  <p:cNvCxnSpPr/>
                  <p:nvPr/>
                </p:nvCxnSpPr>
                <p:spPr>
                  <a:xfrm>
                    <a:off x="974734" y="1682839"/>
                    <a:ext cx="494784" cy="138500"/>
                  </a:xfrm>
                  <a:prstGeom prst="straightConnector1">
                    <a:avLst/>
                  </a:prstGeom>
                  <a:noFill/>
                  <a:ln w="9525" cap="flat" cmpd="sng" algn="ctr">
                    <a:solidFill>
                      <a:srgbClr val="4F81BD">
                        <a:shade val="95000"/>
                        <a:satMod val="105000"/>
                      </a:srgbClr>
                    </a:solidFill>
                    <a:prstDash val="solid"/>
                    <a:tailEnd type="arrow"/>
                  </a:ln>
                  <a:effectLst/>
                </p:spPr>
              </p:cxnSp>
              <p:sp>
                <p:nvSpPr>
                  <p:cNvPr id="24" name="Flowchart: Magnetic Disk 23"/>
                  <p:cNvSpPr/>
                  <p:nvPr/>
                </p:nvSpPr>
                <p:spPr>
                  <a:xfrm>
                    <a:off x="4071618" y="3734016"/>
                    <a:ext cx="864096" cy="635243"/>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endParaRPr lang="en-GB"/>
                  </a:p>
                </p:txBody>
              </p:sp>
              <p:sp>
                <p:nvSpPr>
                  <p:cNvPr id="25" name="Flowchart: Magnetic Disk 24"/>
                  <p:cNvSpPr/>
                  <p:nvPr/>
                </p:nvSpPr>
                <p:spPr>
                  <a:xfrm>
                    <a:off x="8166262" y="2476438"/>
                    <a:ext cx="576064" cy="595986"/>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endParaRPr lang="en-GB"/>
                  </a:p>
                </p:txBody>
              </p:sp>
              <p:cxnSp>
                <p:nvCxnSpPr>
                  <p:cNvPr id="26" name="Straight Arrow Connector 25"/>
                  <p:cNvCxnSpPr/>
                  <p:nvPr/>
                </p:nvCxnSpPr>
                <p:spPr>
                  <a:xfrm>
                    <a:off x="7645299" y="376553"/>
                    <a:ext cx="743412" cy="880194"/>
                  </a:xfrm>
                  <a:prstGeom prst="straightConnector1">
                    <a:avLst/>
                  </a:prstGeom>
                  <a:noFill/>
                  <a:ln w="9525" cap="flat" cmpd="sng" algn="ctr">
                    <a:solidFill>
                      <a:srgbClr val="4F81BD">
                        <a:shade val="95000"/>
                        <a:satMod val="105000"/>
                      </a:srgbClr>
                    </a:solidFill>
                    <a:prstDash val="solid"/>
                    <a:tailEnd type="arrow"/>
                  </a:ln>
                  <a:effectLst/>
                </p:spPr>
              </p:cxnSp>
              <p:cxnSp>
                <p:nvCxnSpPr>
                  <p:cNvPr id="27" name="Straight Arrow Connector 26"/>
                  <p:cNvCxnSpPr>
                    <a:endCxn id="22" idx="0"/>
                  </p:cNvCxnSpPr>
                  <p:nvPr/>
                </p:nvCxnSpPr>
                <p:spPr>
                  <a:xfrm>
                    <a:off x="6419094" y="1931615"/>
                    <a:ext cx="257556" cy="898899"/>
                  </a:xfrm>
                  <a:prstGeom prst="straightConnector1">
                    <a:avLst/>
                  </a:prstGeom>
                  <a:noFill/>
                  <a:ln w="9525" cap="flat" cmpd="sng" algn="ctr">
                    <a:solidFill>
                      <a:srgbClr val="4F81BD">
                        <a:shade val="95000"/>
                        <a:satMod val="105000"/>
                      </a:srgbClr>
                    </a:solidFill>
                    <a:prstDash val="solid"/>
                    <a:tailEnd type="arrow"/>
                  </a:ln>
                  <a:effectLst/>
                </p:spPr>
              </p:cxnSp>
              <p:cxnSp>
                <p:nvCxnSpPr>
                  <p:cNvPr id="28" name="Straight Arrow Connector 27"/>
                  <p:cNvCxnSpPr>
                    <a:stCxn id="20" idx="2"/>
                    <a:endCxn id="24" idx="1"/>
                  </p:cNvCxnSpPr>
                  <p:nvPr/>
                </p:nvCxnSpPr>
                <p:spPr>
                  <a:xfrm>
                    <a:off x="4241989" y="2796171"/>
                    <a:ext cx="261677" cy="937845"/>
                  </a:xfrm>
                  <a:prstGeom prst="straightConnector1">
                    <a:avLst/>
                  </a:prstGeom>
                  <a:noFill/>
                  <a:ln w="9525" cap="flat" cmpd="sng" algn="ctr">
                    <a:solidFill>
                      <a:srgbClr val="4F81BD">
                        <a:shade val="95000"/>
                        <a:satMod val="105000"/>
                      </a:srgbClr>
                    </a:solidFill>
                    <a:prstDash val="solid"/>
                    <a:tailEnd type="arrow"/>
                  </a:ln>
                  <a:effectLst/>
                </p:spPr>
              </p:cxnSp>
              <p:cxnSp>
                <p:nvCxnSpPr>
                  <p:cNvPr id="29" name="Straight Arrow Connector 28"/>
                  <p:cNvCxnSpPr>
                    <a:stCxn id="19" idx="2"/>
                    <a:endCxn id="20" idx="0"/>
                  </p:cNvCxnSpPr>
                  <p:nvPr/>
                </p:nvCxnSpPr>
                <p:spPr>
                  <a:xfrm flipH="1">
                    <a:off x="4241989" y="646331"/>
                    <a:ext cx="324203" cy="1503509"/>
                  </a:xfrm>
                  <a:prstGeom prst="straightConnector1">
                    <a:avLst/>
                  </a:prstGeom>
                  <a:noFill/>
                  <a:ln w="9525" cap="flat" cmpd="sng" algn="ctr">
                    <a:solidFill>
                      <a:srgbClr val="4F81BD">
                        <a:shade val="95000"/>
                        <a:satMod val="105000"/>
                      </a:srgbClr>
                    </a:solidFill>
                    <a:prstDash val="solid"/>
                    <a:tailEnd type="arrow"/>
                  </a:ln>
                  <a:effectLst/>
                </p:spPr>
              </p:cxnSp>
              <p:cxnSp>
                <p:nvCxnSpPr>
                  <p:cNvPr id="30" name="Straight Connector 29"/>
                  <p:cNvCxnSpPr>
                    <a:stCxn id="18" idx="1"/>
                  </p:cNvCxnSpPr>
                  <p:nvPr/>
                </p:nvCxnSpPr>
                <p:spPr>
                  <a:xfrm flipH="1">
                    <a:off x="4978288" y="1589840"/>
                    <a:ext cx="576012" cy="580841"/>
                  </a:xfrm>
                  <a:prstGeom prst="line">
                    <a:avLst/>
                  </a:prstGeom>
                  <a:noFill/>
                  <a:ln w="25400" cap="flat" cmpd="sng" algn="ctr">
                    <a:solidFill>
                      <a:srgbClr val="7030A0"/>
                    </a:solidFill>
                    <a:prstDash val="solid"/>
                  </a:ln>
                  <a:effectLst/>
                </p:spPr>
              </p:cxnSp>
              <p:sp>
                <p:nvSpPr>
                  <p:cNvPr id="31" name="TextBox 33"/>
                  <p:cNvSpPr txBox="1"/>
                  <p:nvPr/>
                </p:nvSpPr>
                <p:spPr>
                  <a:xfrm>
                    <a:off x="8018762" y="3015719"/>
                    <a:ext cx="988158" cy="646331"/>
                  </a:xfrm>
                  <a:prstGeom prst="rect">
                    <a:avLst/>
                  </a:prstGeom>
                  <a:noFill/>
                </p:spPr>
                <p:txBody>
                  <a:bodyPr wrap="square" rtlCol="0">
                    <a:noAutofit/>
                  </a:bodyPr>
                  <a:lstStyle/>
                  <a:p>
                    <a:pPr>
                      <a:spcAft>
                        <a:spcPts val="0"/>
                      </a:spcAft>
                    </a:pPr>
                    <a:r>
                      <a:rPr lang="en-GB" sz="1200" kern="1200">
                        <a:solidFill>
                          <a:srgbClr val="7030A0"/>
                        </a:solidFill>
                        <a:effectLst/>
                        <a:latin typeface="Calibri"/>
                        <a:ea typeface="MS Mincho"/>
                        <a:cs typeface="Times New Roman"/>
                      </a:rPr>
                      <a:t>CAD File Output</a:t>
                    </a:r>
                    <a:endParaRPr lang="en-GB" sz="1200">
                      <a:effectLst/>
                      <a:latin typeface="Times New Roman"/>
                      <a:ea typeface="MS Mincho"/>
                    </a:endParaRPr>
                  </a:p>
                </p:txBody>
              </p:sp>
              <p:sp>
                <p:nvSpPr>
                  <p:cNvPr id="32" name="TextBox 34"/>
                  <p:cNvSpPr txBox="1"/>
                  <p:nvPr/>
                </p:nvSpPr>
                <p:spPr>
                  <a:xfrm>
                    <a:off x="0" y="1888464"/>
                    <a:ext cx="988060" cy="928370"/>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Source particle input</a:t>
                    </a:r>
                    <a:endParaRPr lang="en-GB" sz="1200">
                      <a:effectLst/>
                      <a:latin typeface="Times New Roman"/>
                      <a:ea typeface="MS Mincho"/>
                    </a:endParaRPr>
                  </a:p>
                </p:txBody>
              </p:sp>
              <p:sp>
                <p:nvSpPr>
                  <p:cNvPr id="33" name="TextBox 35"/>
                  <p:cNvSpPr txBox="1"/>
                  <p:nvPr/>
                </p:nvSpPr>
                <p:spPr>
                  <a:xfrm>
                    <a:off x="3104855" y="2031984"/>
                    <a:ext cx="733093" cy="369332"/>
                  </a:xfrm>
                  <a:prstGeom prst="rect">
                    <a:avLst/>
                  </a:prstGeom>
                  <a:noFill/>
                </p:spPr>
                <p:txBody>
                  <a:bodyPr wrap="square" rtlCol="0">
                    <a:noAutofit/>
                  </a:bodyPr>
                  <a:lstStyle/>
                  <a:p>
                    <a:pPr>
                      <a:spcAft>
                        <a:spcPts val="0"/>
                      </a:spcAft>
                    </a:pPr>
                    <a:r>
                      <a:rPr lang="en-GB" sz="1200" kern="1200">
                        <a:solidFill>
                          <a:srgbClr val="00B050"/>
                        </a:solidFill>
                        <a:effectLst/>
                        <a:latin typeface="Calibri"/>
                        <a:ea typeface="MS Mincho"/>
                        <a:cs typeface="Times New Roman"/>
                      </a:rPr>
                      <a:t>link</a:t>
                    </a:r>
                    <a:endParaRPr lang="en-GB" sz="1200">
                      <a:effectLst/>
                      <a:latin typeface="Times New Roman"/>
                      <a:ea typeface="MS Mincho"/>
                    </a:endParaRPr>
                  </a:p>
                </p:txBody>
              </p:sp>
              <p:sp>
                <p:nvSpPr>
                  <p:cNvPr id="34" name="TextBox 36"/>
                  <p:cNvSpPr txBox="1"/>
                  <p:nvPr/>
                </p:nvSpPr>
                <p:spPr>
                  <a:xfrm>
                    <a:off x="5060211" y="3740911"/>
                    <a:ext cx="1085154" cy="646331"/>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RuntimeOutput</a:t>
                    </a:r>
                    <a:endParaRPr lang="en-GB" sz="1200">
                      <a:effectLst/>
                      <a:latin typeface="Times New Roman"/>
                      <a:ea typeface="MS Mincho"/>
                    </a:endParaRPr>
                  </a:p>
                </p:txBody>
              </p:sp>
              <p:sp>
                <p:nvSpPr>
                  <p:cNvPr id="35" name="TextBox 37"/>
                  <p:cNvSpPr txBox="1"/>
                  <p:nvPr/>
                </p:nvSpPr>
                <p:spPr>
                  <a:xfrm>
                    <a:off x="1274342" y="2430965"/>
                    <a:ext cx="1923369" cy="646331"/>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Modify to suit input and problem</a:t>
                    </a:r>
                    <a:endParaRPr lang="en-GB" sz="1200">
                      <a:effectLst/>
                      <a:latin typeface="Times New Roman"/>
                      <a:ea typeface="MS Mincho"/>
                    </a:endParaRPr>
                  </a:p>
                </p:txBody>
              </p:sp>
              <p:sp>
                <p:nvSpPr>
                  <p:cNvPr id="36" name="TextBox 38"/>
                  <p:cNvSpPr txBox="1"/>
                  <p:nvPr/>
                </p:nvSpPr>
                <p:spPr>
                  <a:xfrm>
                    <a:off x="2765663" y="4742128"/>
                    <a:ext cx="1224042" cy="646331"/>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Dose-rates </a:t>
                    </a:r>
                    <a:r>
                      <a:rPr lang="en-GB" sz="1200" kern="1200">
                        <a:solidFill>
                          <a:srgbClr val="C00000"/>
                        </a:solidFill>
                        <a:effectLst/>
                        <a:latin typeface="Calibri"/>
                        <a:ea typeface="MS Mincho"/>
                        <a:cs typeface="Times New Roman"/>
                      </a:rPr>
                      <a:t>to Regions</a:t>
                    </a:r>
                    <a:endParaRPr lang="en-GB" sz="1200">
                      <a:effectLst/>
                      <a:latin typeface="Times New Roman"/>
                      <a:ea typeface="MS Mincho"/>
                    </a:endParaRPr>
                  </a:p>
                </p:txBody>
              </p:sp>
              <p:sp>
                <p:nvSpPr>
                  <p:cNvPr id="37" name="TextBox 39"/>
                  <p:cNvSpPr txBox="1"/>
                  <p:nvPr/>
                </p:nvSpPr>
                <p:spPr>
                  <a:xfrm>
                    <a:off x="4107695" y="4738623"/>
                    <a:ext cx="988158" cy="646331"/>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Particle tracks</a:t>
                    </a:r>
                    <a:endParaRPr lang="en-GB" sz="1200">
                      <a:effectLst/>
                      <a:latin typeface="Times New Roman"/>
                      <a:ea typeface="MS Mincho"/>
                    </a:endParaRPr>
                  </a:p>
                </p:txBody>
              </p:sp>
              <p:sp>
                <p:nvSpPr>
                  <p:cNvPr id="38" name="TextBox 40"/>
                  <p:cNvSpPr txBox="1"/>
                  <p:nvPr/>
                </p:nvSpPr>
                <p:spPr>
                  <a:xfrm>
                    <a:off x="6048373" y="1873549"/>
                    <a:ext cx="1233804" cy="928370"/>
                  </a:xfrm>
                  <a:prstGeom prst="rect">
                    <a:avLst/>
                  </a:prstGeom>
                  <a:noFill/>
                </p:spPr>
                <p:txBody>
                  <a:bodyPr wrap="square" rtlCol="0">
                    <a:noAutofit/>
                  </a:bodyPr>
                  <a:lstStyle/>
                  <a:p>
                    <a:pPr>
                      <a:spcAft>
                        <a:spcPts val="0"/>
                      </a:spcAft>
                    </a:pPr>
                    <a:r>
                      <a:rPr lang="en-GB" sz="1200" kern="1200">
                        <a:solidFill>
                          <a:srgbClr val="C00000"/>
                        </a:solidFill>
                        <a:effectLst/>
                        <a:latin typeface="Calibri"/>
                        <a:ea typeface="MS Mincho"/>
                        <a:cs typeface="Times New Roman"/>
                      </a:rPr>
                      <a:t>Bodies, Regions, Materials</a:t>
                    </a:r>
                    <a:endParaRPr lang="en-GB" sz="1200">
                      <a:effectLst/>
                      <a:latin typeface="Times New Roman"/>
                      <a:ea typeface="MS Mincho"/>
                    </a:endParaRPr>
                  </a:p>
                </p:txBody>
              </p:sp>
              <p:cxnSp>
                <p:nvCxnSpPr>
                  <p:cNvPr id="39" name="Straight Connector 38"/>
                  <p:cNvCxnSpPr/>
                  <p:nvPr/>
                </p:nvCxnSpPr>
                <p:spPr>
                  <a:xfrm flipH="1">
                    <a:off x="3611047" y="4310080"/>
                    <a:ext cx="461066" cy="372869"/>
                  </a:xfrm>
                  <a:prstGeom prst="line">
                    <a:avLst/>
                  </a:prstGeom>
                  <a:noFill/>
                  <a:ln w="9525" cap="flat" cmpd="sng" algn="ctr">
                    <a:solidFill>
                      <a:srgbClr val="4F81BD">
                        <a:shade val="95000"/>
                        <a:satMod val="105000"/>
                      </a:srgbClr>
                    </a:solidFill>
                    <a:prstDash val="solid"/>
                  </a:ln>
                  <a:effectLst/>
                </p:spPr>
              </p:cxnSp>
              <p:cxnSp>
                <p:nvCxnSpPr>
                  <p:cNvPr id="40" name="Straight Connector 39"/>
                  <p:cNvCxnSpPr>
                    <a:stCxn id="24" idx="3"/>
                    <a:endCxn id="37" idx="0"/>
                  </p:cNvCxnSpPr>
                  <p:nvPr/>
                </p:nvCxnSpPr>
                <p:spPr>
                  <a:xfrm>
                    <a:off x="4503666" y="4369259"/>
                    <a:ext cx="98109" cy="369363"/>
                  </a:xfrm>
                  <a:prstGeom prst="line">
                    <a:avLst/>
                  </a:prstGeom>
                  <a:noFill/>
                  <a:ln w="9525" cap="flat" cmpd="sng" algn="ctr">
                    <a:solidFill>
                      <a:srgbClr val="4F81BD">
                        <a:shade val="95000"/>
                        <a:satMod val="105000"/>
                      </a:srgbClr>
                    </a:solidFill>
                    <a:prstDash val="solid"/>
                  </a:ln>
                  <a:effectLst/>
                </p:spPr>
              </p:cxnSp>
              <p:sp>
                <p:nvSpPr>
                  <p:cNvPr id="41" name="Flowchart: Document 40"/>
                  <p:cNvSpPr/>
                  <p:nvPr/>
                </p:nvSpPr>
                <p:spPr>
                  <a:xfrm>
                    <a:off x="29359" y="323167"/>
                    <a:ext cx="3439231" cy="1267340"/>
                  </a:xfrm>
                  <a:prstGeom prst="flowChartDocument">
                    <a:avLst/>
                  </a:prstGeom>
                  <a:noFill/>
                  <a:ln w="3175" cap="flat" cmpd="sng" algn="ctr">
                    <a:solidFill>
                      <a:sysClr val="windowText" lastClr="000000"/>
                    </a:solidFill>
                    <a:prstDash val="solid"/>
                  </a:ln>
                  <a:effectLst/>
                </p:spPr>
                <p:txBody>
                  <a:bodyPr rtlCol="0" anchor="ctr"/>
                  <a:lstStyle/>
                  <a:p>
                    <a:pPr>
                      <a:spcAft>
                        <a:spcPts val="0"/>
                      </a:spcAft>
                    </a:pPr>
                    <a:r>
                      <a:rPr lang="en-GB" sz="600" kern="1200">
                        <a:solidFill>
                          <a:srgbClr val="000000"/>
                        </a:solidFill>
                        <a:effectLst/>
                        <a:latin typeface="Calibri"/>
                        <a:ea typeface="MS Mincho"/>
                        <a:cs typeface="Times New Roman"/>
                      </a:rPr>
                      <a:t>1077	465.0870056	-0.043026902	-0.00552787	0.0258819	0.00519156	877.8430176	324.6799927</a:t>
                    </a:r>
                    <a:endParaRPr lang="en-GB" sz="1200">
                      <a:effectLst/>
                      <a:latin typeface="Times New Roman"/>
                      <a:ea typeface="MS Mincho"/>
                    </a:endParaRPr>
                  </a:p>
                  <a:p>
                    <a:pPr>
                      <a:spcAft>
                        <a:spcPts val="0"/>
                      </a:spcAft>
                    </a:pPr>
                    <a:r>
                      <a:rPr lang="en-GB" sz="600" kern="1200">
                        <a:solidFill>
                          <a:srgbClr val="000000"/>
                        </a:solidFill>
                        <a:effectLst/>
                        <a:latin typeface="Calibri"/>
                        <a:ea typeface="MS Mincho"/>
                        <a:cs typeface="Times New Roman"/>
                      </a:rPr>
                      <a:t>1077	465.0870056	-0.044309299	-0.00570002	0.023271799	0.00463426	888.0440063	322.4060059</a:t>
                    </a:r>
                    <a:endParaRPr lang="en-GB" sz="1200">
                      <a:effectLst/>
                      <a:latin typeface="Times New Roman"/>
                      <a:ea typeface="MS Mincho"/>
                    </a:endParaRPr>
                  </a:p>
                </p:txBody>
              </p:sp>
              <p:sp>
                <p:nvSpPr>
                  <p:cNvPr id="42" name="Flowchart: Magnetic Disk 41"/>
                  <p:cNvSpPr/>
                  <p:nvPr/>
                </p:nvSpPr>
                <p:spPr>
                  <a:xfrm>
                    <a:off x="110638" y="1313324"/>
                    <a:ext cx="864096" cy="635243"/>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endParaRPr lang="en-GB"/>
                  </a:p>
                </p:txBody>
              </p:sp>
              <p:sp>
                <p:nvSpPr>
                  <p:cNvPr id="43" name="TextBox 29"/>
                  <p:cNvSpPr txBox="1"/>
                  <p:nvPr/>
                </p:nvSpPr>
                <p:spPr>
                  <a:xfrm>
                    <a:off x="3862048" y="851643"/>
                    <a:ext cx="1233805" cy="928370"/>
                  </a:xfrm>
                  <a:prstGeom prst="rect">
                    <a:avLst/>
                  </a:prstGeom>
                  <a:noFill/>
                </p:spPr>
                <p:txBody>
                  <a:bodyPr wrap="square" rtlCol="0">
                    <a:noAutofit/>
                  </a:bodyPr>
                  <a:lstStyle/>
                  <a:p>
                    <a:pPr>
                      <a:spcAft>
                        <a:spcPts val="0"/>
                      </a:spcAft>
                    </a:pPr>
                    <a:r>
                      <a:rPr lang="en-GB" sz="1200" kern="1200">
                        <a:solidFill>
                          <a:srgbClr val="E36C0A"/>
                        </a:solidFill>
                        <a:effectLst/>
                        <a:latin typeface="Calibri"/>
                        <a:ea typeface="MS Mincho"/>
                        <a:cs typeface="Times New Roman"/>
                      </a:rPr>
                      <a:t>BEAM, BEAMPOS,Particles</a:t>
                    </a:r>
                    <a:endParaRPr lang="en-GB" sz="1200">
                      <a:effectLst/>
                      <a:latin typeface="Times New Roman"/>
                      <a:ea typeface="MS Mincho"/>
                    </a:endParaRPr>
                  </a:p>
                </p:txBody>
              </p:sp>
            </p:grpSp>
            <p:sp>
              <p:nvSpPr>
                <p:cNvPr id="15" name="TextBox 39"/>
                <p:cNvSpPr txBox="1"/>
                <p:nvPr/>
              </p:nvSpPr>
              <p:spPr>
                <a:xfrm>
                  <a:off x="3993776" y="3388658"/>
                  <a:ext cx="532765" cy="462280"/>
                </a:xfrm>
                <a:prstGeom prst="rect">
                  <a:avLst/>
                </a:prstGeom>
                <a:noFill/>
              </p:spPr>
              <p:txBody>
                <a:bodyPr wrap="square" rtlCol="0">
                  <a:noAutofit/>
                </a:bodyPr>
                <a:lstStyle/>
                <a:p>
                  <a:pPr>
                    <a:spcAft>
                      <a:spcPts val="0"/>
                    </a:spcAft>
                  </a:pPr>
                  <a:r>
                    <a:rPr lang="en-GB" sz="1200" kern="1200">
                      <a:solidFill>
                        <a:srgbClr val="000000"/>
                      </a:solidFill>
                      <a:effectLst/>
                      <a:latin typeface="Calibri"/>
                      <a:ea typeface="MS Mincho"/>
                      <a:cs typeface="Times New Roman"/>
                    </a:rPr>
                    <a:t>Data plots</a:t>
                  </a:r>
                  <a:endParaRPr lang="en-GB" sz="1200">
                    <a:effectLst/>
                    <a:latin typeface="Times New Roman"/>
                    <a:ea typeface="MS Mincho"/>
                  </a:endParaRPr>
                </a:p>
              </p:txBody>
            </p:sp>
            <p:cxnSp>
              <p:nvCxnSpPr>
                <p:cNvPr id="16" name="Straight Connector 15"/>
                <p:cNvCxnSpPr/>
                <p:nvPr/>
              </p:nvCxnSpPr>
              <p:spPr>
                <a:xfrm>
                  <a:off x="3529853" y="3079376"/>
                  <a:ext cx="510540" cy="342900"/>
                </a:xfrm>
                <a:prstGeom prst="line">
                  <a:avLst/>
                </a:prstGeom>
                <a:noFill/>
                <a:ln w="9525" cap="flat" cmpd="sng" algn="ctr">
                  <a:solidFill>
                    <a:srgbClr val="4F81BD">
                      <a:shade val="95000"/>
                      <a:satMod val="105000"/>
                    </a:srgbClr>
                  </a:solidFill>
                  <a:prstDash val="solid"/>
                </a:ln>
                <a:effectLst/>
              </p:spPr>
            </p:cxnSp>
          </p:grpSp>
          <p:cxnSp>
            <p:nvCxnSpPr>
              <p:cNvPr id="11" name="Straight Connector 10"/>
              <p:cNvCxnSpPr/>
              <p:nvPr/>
            </p:nvCxnSpPr>
            <p:spPr>
              <a:xfrm>
                <a:off x="3765177" y="262965"/>
                <a:ext cx="168973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10"/>
              <p:cNvSpPr txBox="1"/>
              <p:nvPr/>
            </p:nvSpPr>
            <p:spPr>
              <a:xfrm>
                <a:off x="5516282" y="896470"/>
                <a:ext cx="872789" cy="637037"/>
              </a:xfrm>
              <a:prstGeom prst="rect">
                <a:avLst/>
              </a:prstGeom>
              <a:solidFill>
                <a:schemeClr val="lt1"/>
              </a:solidFill>
              <a:ln w="190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1200"/>
                  </a:spcAft>
                </a:pPr>
                <a:r>
                  <a:rPr lang="en-GB" sz="1200">
                    <a:solidFill>
                      <a:srgbClr val="7030A0"/>
                    </a:solidFill>
                    <a:effectLst/>
                    <a:ea typeface="Calibri"/>
                    <a:cs typeface="Times New Roman"/>
                  </a:rPr>
                  <a:t>External Geometry Viewer*</a:t>
                </a:r>
                <a:endParaRPr lang="en-GB" sz="1200">
                  <a:effectLst/>
                  <a:ea typeface="Calibri"/>
                  <a:cs typeface="Times New Roman"/>
                </a:endParaRPr>
              </a:p>
            </p:txBody>
          </p:sp>
          <p:cxnSp>
            <p:nvCxnSpPr>
              <p:cNvPr id="13" name="Straight Arrow Connector 12"/>
              <p:cNvCxnSpPr/>
              <p:nvPr/>
            </p:nvCxnSpPr>
            <p:spPr>
              <a:xfrm>
                <a:off x="6042212" y="1547906"/>
                <a:ext cx="0" cy="201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p:nvPr/>
          </p:nvCxnSpPr>
          <p:spPr>
            <a:xfrm rot="5400000" flipH="1" flipV="1">
              <a:off x="3406588" y="1571812"/>
              <a:ext cx="2206084" cy="2155287"/>
            </a:xfrm>
            <a:prstGeom prst="bentConnector3">
              <a:avLst>
                <a:gd name="adj1" fmla="val -337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49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2400" y="4648200"/>
            <a:ext cx="4275984" cy="1755577"/>
            <a:chOff x="228600" y="4648200"/>
            <a:chExt cx="4275984" cy="1755577"/>
          </a:xfrm>
        </p:grpSpPr>
        <p:pic>
          <p:nvPicPr>
            <p:cNvPr id="17" name="Picture 16"/>
            <p:cNvPicPr/>
            <p:nvPr/>
          </p:nvPicPr>
          <p:blipFill rotWithShape="1">
            <a:blip r:embed="rId3">
              <a:extLst>
                <a:ext uri="{BEBA8EAE-BF5A-486C-A8C5-ECC9F3942E4B}">
                  <a14:imgProps xmlns:a14="http://schemas.microsoft.com/office/drawing/2010/main">
                    <a14:imgLayer r:embed="rId4">
                      <a14:imgEffect>
                        <a14:brightnessContrast bright="1000" contrast="57000"/>
                      </a14:imgEffect>
                    </a14:imgLayer>
                  </a14:imgProps>
                </a:ext>
                <a:ext uri="{28A0092B-C50C-407E-A947-70E740481C1C}">
                  <a14:useLocalDpi xmlns:a14="http://schemas.microsoft.com/office/drawing/2010/main" val="0"/>
                </a:ext>
              </a:extLst>
            </a:blip>
            <a:srcRect l="16294" t="14300"/>
            <a:stretch/>
          </p:blipFill>
          <p:spPr bwMode="auto">
            <a:xfrm>
              <a:off x="2179227" y="4648200"/>
              <a:ext cx="2325357" cy="1735455"/>
            </a:xfrm>
            <a:prstGeom prst="rect">
              <a:avLst/>
            </a:prstGeom>
            <a:noFill/>
            <a:ln>
              <a:noFill/>
            </a:ln>
          </p:spPr>
        </p:pic>
        <p:sp>
          <p:nvSpPr>
            <p:cNvPr id="3" name="Rectangle 2"/>
            <p:cNvSpPr/>
            <p:nvPr/>
          </p:nvSpPr>
          <p:spPr>
            <a:xfrm>
              <a:off x="228600" y="5705891"/>
              <a:ext cx="1950627" cy="646331"/>
            </a:xfrm>
            <a:prstGeom prst="rect">
              <a:avLst/>
            </a:prstGeom>
            <a:ln>
              <a:solidFill>
                <a:schemeClr val="accent1"/>
              </a:solidFill>
            </a:ln>
          </p:spPr>
          <p:txBody>
            <a:bodyPr wrap="square">
              <a:spAutoFit/>
            </a:bodyPr>
            <a:lstStyle/>
            <a:p>
              <a:r>
                <a:rPr lang="en-GB" dirty="0" smtClean="0"/>
                <a:t>Dose </a:t>
              </a:r>
              <a:r>
                <a:rPr lang="en-GB" dirty="0"/>
                <a:t>vs. </a:t>
              </a:r>
              <a:r>
                <a:rPr lang="en-GB" dirty="0" smtClean="0"/>
                <a:t>Proton Energy (</a:t>
              </a:r>
              <a:r>
                <a:rPr lang="en-GB" dirty="0"/>
                <a:t>GeV)</a:t>
              </a:r>
            </a:p>
          </p:txBody>
        </p:sp>
        <p:sp>
          <p:nvSpPr>
            <p:cNvPr id="18" name="TextBox 17"/>
            <p:cNvSpPr txBox="1"/>
            <p:nvPr/>
          </p:nvSpPr>
          <p:spPr>
            <a:xfrm>
              <a:off x="2097901" y="6096000"/>
              <a:ext cx="2382383" cy="307777"/>
            </a:xfrm>
            <a:prstGeom prst="rect">
              <a:avLst/>
            </a:prstGeom>
            <a:noFill/>
            <a:ln>
              <a:noFill/>
            </a:ln>
          </p:spPr>
          <p:txBody>
            <a:bodyPr wrap="none" rtlCol="0">
              <a:spAutoFit/>
            </a:bodyPr>
            <a:lstStyle/>
            <a:p>
              <a:r>
                <a:rPr lang="en-GB" sz="1400" dirty="0" smtClean="0"/>
                <a:t>0                   1                   2          </a:t>
              </a:r>
              <a:endParaRPr lang="en-GB" sz="1400" dirty="0"/>
            </a:p>
          </p:txBody>
        </p:sp>
      </p:grpSp>
      <p:sp>
        <p:nvSpPr>
          <p:cNvPr id="2" name="Title 1"/>
          <p:cNvSpPr>
            <a:spLocks noGrp="1"/>
          </p:cNvSpPr>
          <p:nvPr>
            <p:ph type="title"/>
          </p:nvPr>
        </p:nvSpPr>
        <p:spPr>
          <a:xfrm>
            <a:off x="457200" y="274638"/>
            <a:ext cx="8229600" cy="1020762"/>
          </a:xfrm>
        </p:spPr>
        <p:txBody>
          <a:bodyPr>
            <a:normAutofit fontScale="90000"/>
          </a:bodyPr>
          <a:lstStyle/>
          <a:p>
            <a:r>
              <a:rPr lang="en-GB" dirty="0" smtClean="0">
                <a:solidFill>
                  <a:srgbClr val="7030A0"/>
                </a:solidFill>
              </a:rPr>
              <a:t>Parameters of the Model</a:t>
            </a:r>
            <a:r>
              <a:rPr lang="en-GB" dirty="0" smtClean="0"/>
              <a:t/>
            </a:r>
            <a:br>
              <a:rPr lang="en-GB" dirty="0" smtClean="0"/>
            </a:br>
            <a:r>
              <a:rPr lang="en-GB" sz="4000" dirty="0" smtClean="0"/>
              <a:t>Geometry and Beam</a:t>
            </a:r>
            <a:endParaRPr lang="en-GB"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3751310"/>
              </p:ext>
            </p:extLst>
          </p:nvPr>
        </p:nvGraphicFramePr>
        <p:xfrm>
          <a:off x="609600" y="1524000"/>
          <a:ext cx="7772400" cy="1828800"/>
        </p:xfrm>
        <a:graphic>
          <a:graphicData uri="http://schemas.openxmlformats.org/drawingml/2006/table">
            <a:tbl>
              <a:tblPr firstRow="1" firstCol="1" bandRow="1"/>
              <a:tblGrid>
                <a:gridCol w="3886200"/>
                <a:gridCol w="1273397"/>
                <a:gridCol w="2612803"/>
              </a:tblGrid>
              <a:tr h="304800">
                <a:tc>
                  <a:txBody>
                    <a:bodyPr/>
                    <a:lstStyle/>
                    <a:p>
                      <a:pPr algn="ctr">
                        <a:lnSpc>
                          <a:spcPts val="1400"/>
                        </a:lnSpc>
                        <a:spcAft>
                          <a:spcPts val="0"/>
                        </a:spcAft>
                      </a:pPr>
                      <a:r>
                        <a:rPr lang="en-GB" sz="1800" b="1" i="1" dirty="0">
                          <a:effectLst/>
                          <a:latin typeface="Calibri"/>
                          <a:ea typeface="Calibri"/>
                          <a:cs typeface="Times New Roman"/>
                        </a:rPr>
                        <a:t>Parameter</a:t>
                      </a:r>
                      <a:endParaRPr lang="en-GB" sz="18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GB" sz="1800" b="1" i="1">
                          <a:effectLst/>
                          <a:latin typeface="Calibri"/>
                          <a:ea typeface="Calibri"/>
                          <a:cs typeface="Times New Roman"/>
                        </a:rPr>
                        <a:t>Value</a:t>
                      </a:r>
                      <a:endParaRPr lang="en-GB" sz="1800" i="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GB" sz="1800" b="1" i="1" dirty="0">
                          <a:effectLst/>
                          <a:latin typeface="Calibri"/>
                          <a:ea typeface="Calibri"/>
                          <a:cs typeface="Times New Roman"/>
                        </a:rPr>
                        <a:t>Notes</a:t>
                      </a:r>
                      <a:endParaRPr lang="en-GB" sz="18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ts val="1400"/>
                        </a:lnSpc>
                        <a:spcAft>
                          <a:spcPts val="0"/>
                        </a:spcAft>
                      </a:pPr>
                      <a:r>
                        <a:rPr lang="en-GB" sz="1800" dirty="0">
                          <a:effectLst/>
                          <a:latin typeface="Calibri"/>
                          <a:ea typeface="Calibri"/>
                          <a:cs typeface="Times New Roman"/>
                        </a:rPr>
                        <a:t>Maximum Beam Power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12.5 kW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Slow Tuning Beam (1 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ts val="1400"/>
                        </a:lnSpc>
                        <a:spcAft>
                          <a:spcPts val="0"/>
                        </a:spcAft>
                      </a:pPr>
                      <a:r>
                        <a:rPr lang="en-GB" sz="1800" dirty="0">
                          <a:effectLst/>
                          <a:latin typeface="Calibri"/>
                          <a:ea typeface="Calibri"/>
                          <a:cs typeface="Times New Roman"/>
                        </a:rPr>
                        <a:t>Peak Average Current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6.3 </a:t>
                      </a:r>
                      <a:r>
                        <a:rPr lang="en-GB" sz="1800">
                          <a:effectLst/>
                          <a:latin typeface="Symbol"/>
                          <a:ea typeface="Calibri"/>
                          <a:cs typeface="Times New Roman"/>
                        </a:rPr>
                        <a:t>m</a:t>
                      </a:r>
                      <a:r>
                        <a:rPr lang="en-GB" sz="1800">
                          <a:effectLst/>
                          <a:latin typeface="Calibri"/>
                          <a:ea typeface="Calibri"/>
                          <a:cs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ts val="1400"/>
                        </a:lnSpc>
                        <a:spcAft>
                          <a:spcPts val="0"/>
                        </a:spcAft>
                      </a:pPr>
                      <a:r>
                        <a:rPr lang="en-GB" sz="1800" dirty="0">
                          <a:effectLst/>
                          <a:latin typeface="Calibri"/>
                          <a:ea typeface="Calibri"/>
                          <a:cs typeface="Times New Roman"/>
                        </a:rPr>
                        <a:t>Beam Energy (maximum)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dirty="0">
                          <a:effectLst/>
                          <a:latin typeface="Calibri"/>
                          <a:ea typeface="Calibri"/>
                          <a:cs typeface="Times New Roman"/>
                        </a:rPr>
                        <a:t>2.0 GeV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Lower energy also used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ts val="1400"/>
                        </a:lnSpc>
                        <a:spcAft>
                          <a:spcPts val="0"/>
                        </a:spcAft>
                      </a:pPr>
                      <a:r>
                        <a:rPr lang="en-GB" sz="1800">
                          <a:effectLst/>
                          <a:latin typeface="Calibri"/>
                          <a:ea typeface="Calibri"/>
                          <a:cs typeface="Times New Roman"/>
                        </a:rPr>
                        <a:t>Study Time (beam available to Dump)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dirty="0">
                          <a:effectLst/>
                          <a:latin typeface="Calibri"/>
                          <a:ea typeface="Calibri"/>
                          <a:cs typeface="Times New Roman"/>
                        </a:rPr>
                        <a:t>500 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ts val="1400"/>
                        </a:lnSpc>
                        <a:spcAft>
                          <a:spcPts val="0"/>
                        </a:spcAft>
                      </a:pPr>
                      <a:r>
                        <a:rPr lang="en-GB" sz="1800">
                          <a:effectLst/>
                          <a:latin typeface="Calibri"/>
                          <a:ea typeface="Calibri"/>
                          <a:cs typeface="Times New Roman"/>
                        </a:rPr>
                        <a:t>Fraction of Study Time (beam on Dump)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a:effectLst/>
                          <a:latin typeface="Calibri"/>
                          <a:ea typeface="Calibri"/>
                          <a:cs typeface="Times New Roman"/>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8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grpSp>
        <p:nvGrpSpPr>
          <p:cNvPr id="8" name="Group 7"/>
          <p:cNvGrpSpPr/>
          <p:nvPr/>
        </p:nvGrpSpPr>
        <p:grpSpPr>
          <a:xfrm>
            <a:off x="381000" y="4953000"/>
            <a:ext cx="6128341" cy="387387"/>
            <a:chOff x="-29884" y="0"/>
            <a:chExt cx="4289464" cy="271145"/>
          </a:xfrm>
        </p:grpSpPr>
        <p:grpSp>
          <p:nvGrpSpPr>
            <p:cNvPr id="9" name="Group 8"/>
            <p:cNvGrpSpPr/>
            <p:nvPr/>
          </p:nvGrpSpPr>
          <p:grpSpPr>
            <a:xfrm>
              <a:off x="0" y="0"/>
              <a:ext cx="4259580" cy="271145"/>
              <a:chOff x="0" y="0"/>
              <a:chExt cx="4259580" cy="271145"/>
            </a:xfrm>
          </p:grpSpPr>
          <p:sp>
            <p:nvSpPr>
              <p:cNvPr id="11" name="Can 10"/>
              <p:cNvSpPr/>
              <p:nvPr/>
            </p:nvSpPr>
            <p:spPr>
              <a:xfrm rot="16200000">
                <a:off x="2089150" y="-1994889"/>
                <a:ext cx="81280" cy="4259580"/>
              </a:xfrm>
              <a:prstGeom prst="can">
                <a:avLst/>
              </a:prstGeom>
              <a:pattFill prst="narHorz">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Can 11"/>
              <p:cNvSpPr/>
              <p:nvPr/>
            </p:nvSpPr>
            <p:spPr>
              <a:xfrm rot="16200000">
                <a:off x="3027456" y="-745807"/>
                <a:ext cx="271145" cy="1762760"/>
              </a:xfrm>
              <a:prstGeom prst="can">
                <a:avLst/>
              </a:prstGeom>
              <a:solidFill>
                <a:srgbClr val="92D05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Can 12"/>
              <p:cNvSpPr/>
              <p:nvPr/>
            </p:nvSpPr>
            <p:spPr>
              <a:xfrm rot="16200000">
                <a:off x="1156821" y="-966936"/>
                <a:ext cx="122555" cy="2207895"/>
              </a:xfrm>
              <a:prstGeom prst="can">
                <a:avLst/>
              </a:prstGeom>
              <a:solidFill>
                <a:srgbClr val="92D050">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0" name="Right Arrow 9"/>
            <p:cNvSpPr/>
            <p:nvPr/>
          </p:nvSpPr>
          <p:spPr>
            <a:xfrm>
              <a:off x="-29884" y="53787"/>
              <a:ext cx="144034" cy="16243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4" name="Rectangle 13"/>
          <p:cNvSpPr/>
          <p:nvPr/>
        </p:nvSpPr>
        <p:spPr>
          <a:xfrm>
            <a:off x="448121" y="3962400"/>
            <a:ext cx="2904679" cy="646331"/>
          </a:xfrm>
          <a:prstGeom prst="rect">
            <a:avLst/>
          </a:prstGeom>
        </p:spPr>
        <p:txBody>
          <a:bodyPr wrap="square">
            <a:spAutoFit/>
          </a:bodyPr>
          <a:lstStyle/>
          <a:p>
            <a:r>
              <a:rPr lang="en-GB" dirty="0"/>
              <a:t>beam radius </a:t>
            </a:r>
            <a:r>
              <a:rPr lang="en-GB" dirty="0" smtClean="0"/>
              <a:t>4.5 cm</a:t>
            </a:r>
          </a:p>
          <a:p>
            <a:r>
              <a:rPr lang="en-GB" dirty="0" smtClean="0"/>
              <a:t>to </a:t>
            </a:r>
            <a:r>
              <a:rPr lang="en-GB" dirty="0"/>
              <a:t>fit </a:t>
            </a:r>
            <a:r>
              <a:rPr lang="en-GB" dirty="0" smtClean="0"/>
              <a:t>10 </a:t>
            </a:r>
            <a:r>
              <a:rPr lang="en-GB" dirty="0"/>
              <a:t>cm </a:t>
            </a:r>
            <a:r>
              <a:rPr lang="en-GB" dirty="0" err="1" smtClean="0"/>
              <a:t>diam</a:t>
            </a:r>
            <a:r>
              <a:rPr lang="en-GB" dirty="0" smtClean="0"/>
              <a:t> </a:t>
            </a:r>
            <a:r>
              <a:rPr lang="en-GB" dirty="0"/>
              <a:t>beam-pipe</a:t>
            </a:r>
          </a:p>
        </p:txBody>
      </p:sp>
      <p:sp>
        <p:nvSpPr>
          <p:cNvPr id="15" name="Rounded Rectangular Callout 14"/>
          <p:cNvSpPr/>
          <p:nvPr/>
        </p:nvSpPr>
        <p:spPr>
          <a:xfrm>
            <a:off x="463361" y="3886200"/>
            <a:ext cx="2904679" cy="762000"/>
          </a:xfrm>
          <a:prstGeom prst="wedgeRoundRectCallout">
            <a:avLst>
              <a:gd name="adj1" fmla="val -4568"/>
              <a:gd name="adj2" fmla="val 101115"/>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p:nvPr/>
        </p:nvPicPr>
        <p:blipFill rotWithShape="1">
          <a:blip r:embed="rId5">
            <a:extLst>
              <a:ext uri="{28A0092B-C50C-407E-A947-70E740481C1C}">
                <a14:useLocalDpi xmlns:a14="http://schemas.microsoft.com/office/drawing/2010/main" val="0"/>
              </a:ext>
            </a:extLst>
          </a:blip>
          <a:srcRect l="27442" t="28006" r="27341" b="21304"/>
          <a:stretch/>
        </p:blipFill>
        <p:spPr bwMode="auto">
          <a:xfrm>
            <a:off x="5311512" y="3471018"/>
            <a:ext cx="3299088" cy="3082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75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GB" dirty="0" smtClean="0">
                <a:solidFill>
                  <a:srgbClr val="7030A0"/>
                </a:solidFill>
              </a:rPr>
              <a:t>Dose from Beam Losses</a:t>
            </a:r>
            <a:endParaRPr lang="en-GB" dirty="0">
              <a:solidFill>
                <a:srgbClr val="7030A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grpSp>
        <p:nvGrpSpPr>
          <p:cNvPr id="7" name="Group 6"/>
          <p:cNvGrpSpPr/>
          <p:nvPr/>
        </p:nvGrpSpPr>
        <p:grpSpPr>
          <a:xfrm>
            <a:off x="763990" y="937260"/>
            <a:ext cx="7922810" cy="3329940"/>
            <a:chOff x="0" y="0"/>
            <a:chExt cx="7165814" cy="3013768"/>
          </a:xfrm>
        </p:grpSpPr>
        <p:pic>
          <p:nvPicPr>
            <p:cNvPr id="8" name="Picture 7" descr="C:\Users\mgi12\Documents\ESS Target Diagnostics\ESS Tuning Dump\Figure-1-The-HEBT-S3-2D-layout-which-includes-the-magnets-quadrupoles-green.png"/>
            <p:cNvPicPr>
              <a:picLocks noChangeAspect="1"/>
            </p:cNvPicPr>
            <p:nvPr/>
          </p:nvPicPr>
          <p:blipFill rotWithShape="1">
            <a:blip r:embed="rId3">
              <a:extLst>
                <a:ext uri="{28A0092B-C50C-407E-A947-70E740481C1C}">
                  <a14:useLocalDpi xmlns:a14="http://schemas.microsoft.com/office/drawing/2010/main" val="0"/>
                </a:ext>
              </a:extLst>
            </a:blip>
            <a:srcRect t="20500" r="70842" b="15092"/>
            <a:stretch/>
          </p:blipFill>
          <p:spPr bwMode="auto">
            <a:xfrm>
              <a:off x="282388" y="0"/>
              <a:ext cx="5627595" cy="212463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0" y="2124636"/>
              <a:ext cx="1080120" cy="438558"/>
            </a:xfrm>
            <a:prstGeom prst="wedgeRoundRectCallout">
              <a:avLst>
                <a:gd name="adj1" fmla="val 110249"/>
                <a:gd name="adj2" fmla="val -162212"/>
                <a:gd name="adj3" fmla="val 16667"/>
              </a:avLst>
            </a:prstGeom>
            <a:noFill/>
            <a:ln w="12700" cap="flat" cmpd="sng" algn="ctr">
              <a:solidFill>
                <a:srgbClr val="4F81BD">
                  <a:shade val="50000"/>
                </a:srgbClr>
              </a:solidFill>
              <a:prstDash val="solid"/>
            </a:ln>
            <a:effectLst/>
          </p:spPr>
          <p:txBody>
            <a:bodyPr rtlCol="0" anchor="ctr"/>
            <a:lstStyle/>
            <a:p>
              <a:pPr algn="ctr">
                <a:spcAft>
                  <a:spcPts val="0"/>
                </a:spcAft>
              </a:pPr>
              <a:r>
                <a:rPr lang="en-GB" sz="1400" kern="1200" dirty="0">
                  <a:solidFill>
                    <a:srgbClr val="FF0000"/>
                  </a:solidFill>
                  <a:effectLst/>
                  <a:latin typeface="Calibri"/>
                  <a:ea typeface="MS Mincho"/>
                  <a:cs typeface="Times New Roman"/>
                </a:rPr>
                <a:t>Dipoles</a:t>
              </a:r>
              <a:endParaRPr lang="en-GB" sz="1400" dirty="0">
                <a:effectLst/>
                <a:latin typeface="Times New Roman"/>
                <a:ea typeface="MS Mincho"/>
              </a:endParaRPr>
            </a:p>
          </p:txBody>
        </p:sp>
        <p:sp>
          <p:nvSpPr>
            <p:cNvPr id="10" name="Rounded Rectangular Callout 9"/>
            <p:cNvSpPr/>
            <p:nvPr/>
          </p:nvSpPr>
          <p:spPr>
            <a:xfrm>
              <a:off x="2017060" y="2124636"/>
              <a:ext cx="1440160" cy="438558"/>
            </a:xfrm>
            <a:prstGeom prst="wedgeRoundRectCallout">
              <a:avLst>
                <a:gd name="adj1" fmla="val 21496"/>
                <a:gd name="adj2" fmla="val -176257"/>
                <a:gd name="adj3" fmla="val 16667"/>
              </a:avLst>
            </a:prstGeom>
            <a:noFill/>
            <a:ln w="12700" cap="flat" cmpd="sng" algn="ctr">
              <a:solidFill>
                <a:srgbClr val="4F81BD">
                  <a:shade val="50000"/>
                </a:srgbClr>
              </a:solidFill>
              <a:prstDash val="solid"/>
            </a:ln>
            <a:effectLst/>
          </p:spPr>
          <p:txBody>
            <a:bodyPr rtlCol="0" anchor="ctr"/>
            <a:lstStyle/>
            <a:p>
              <a:pPr algn="ctr">
                <a:spcAft>
                  <a:spcPts val="0"/>
                </a:spcAft>
              </a:pPr>
              <a:r>
                <a:rPr lang="en-GB" sz="1400" kern="1200" dirty="0">
                  <a:solidFill>
                    <a:srgbClr val="00B050"/>
                  </a:solidFill>
                  <a:effectLst/>
                  <a:latin typeface="Calibri"/>
                  <a:ea typeface="MS Mincho"/>
                  <a:cs typeface="Times New Roman"/>
                </a:rPr>
                <a:t>Quadrupoles</a:t>
              </a:r>
              <a:endParaRPr lang="en-GB" sz="1400" dirty="0">
                <a:effectLst/>
                <a:latin typeface="Times New Roman"/>
                <a:ea typeface="MS Mincho"/>
              </a:endParaRPr>
            </a:p>
          </p:txBody>
        </p:sp>
        <p:sp>
          <p:nvSpPr>
            <p:cNvPr id="11" name="Rounded Rectangle 10"/>
            <p:cNvSpPr/>
            <p:nvPr/>
          </p:nvSpPr>
          <p:spPr>
            <a:xfrm rot="20525030">
              <a:off x="2920225" y="655390"/>
              <a:ext cx="1080120" cy="428622"/>
            </a:xfrm>
            <a:prstGeom prst="roundRect">
              <a:avLst/>
            </a:prstGeom>
            <a:noFill/>
            <a:ln w="12700" cap="flat" cmpd="sng" algn="ctr">
              <a:solidFill>
                <a:sysClr val="windowText" lastClr="000000"/>
              </a:solidFill>
              <a:prstDash val="solid"/>
            </a:ln>
            <a:effectLst/>
          </p:spPr>
          <p:txBody>
            <a:bodyPr rtlCol="0" anchor="ctr"/>
            <a:lstStyle/>
            <a:p>
              <a:pPr algn="ctr">
                <a:spcAft>
                  <a:spcPts val="0"/>
                </a:spcAft>
              </a:pPr>
              <a:r>
                <a:rPr lang="en-GB" sz="1400" kern="1200" dirty="0">
                  <a:solidFill>
                    <a:srgbClr val="000000"/>
                  </a:solidFill>
                  <a:effectLst/>
                  <a:latin typeface="Calibri"/>
                  <a:ea typeface="MS Mincho"/>
                  <a:cs typeface="Times New Roman"/>
                </a:rPr>
                <a:t>Dog-leg</a:t>
              </a:r>
              <a:endParaRPr lang="en-GB" sz="1400" dirty="0">
                <a:effectLst/>
                <a:latin typeface="Times New Roman"/>
                <a:ea typeface="MS Mincho"/>
              </a:endParaRPr>
            </a:p>
          </p:txBody>
        </p:sp>
        <p:sp>
          <p:nvSpPr>
            <p:cNvPr id="12" name="Right Arrow 11"/>
            <p:cNvSpPr/>
            <p:nvPr/>
          </p:nvSpPr>
          <p:spPr>
            <a:xfrm>
              <a:off x="2017059" y="1364877"/>
              <a:ext cx="864096" cy="432048"/>
            </a:xfrm>
            <a:prstGeom prst="rightArrow">
              <a:avLst/>
            </a:prstGeom>
            <a:solidFill>
              <a:srgbClr val="FFFF00">
                <a:alpha val="51000"/>
              </a:srgbClr>
            </a:solidFill>
            <a:ln w="3175" cap="flat" cmpd="sng" algn="ctr">
              <a:solidFill>
                <a:srgbClr val="4F81BD">
                  <a:shade val="50000"/>
                </a:srgbClr>
              </a:solidFill>
              <a:prstDash val="solid"/>
            </a:ln>
            <a:effectLst/>
          </p:spPr>
          <p:txBody>
            <a:bodyPr rtlCol="0" anchor="ctr"/>
            <a:lstStyle/>
            <a:p>
              <a:endParaRPr lang="en-GB"/>
            </a:p>
          </p:txBody>
        </p:sp>
        <p:sp>
          <p:nvSpPr>
            <p:cNvPr id="13" name="Line Callout 2 12"/>
            <p:cNvSpPr/>
            <p:nvPr/>
          </p:nvSpPr>
          <p:spPr>
            <a:xfrm>
              <a:off x="791901" y="2584127"/>
              <a:ext cx="1384543" cy="429641"/>
            </a:xfrm>
            <a:prstGeom prst="borderCallout2">
              <a:avLst>
                <a:gd name="adj1" fmla="val -1355"/>
                <a:gd name="adj2" fmla="val 62294"/>
                <a:gd name="adj3" fmla="val -138091"/>
                <a:gd name="adj4" fmla="val 67201"/>
                <a:gd name="adj5" fmla="val -210706"/>
                <a:gd name="adj6" fmla="val 96176"/>
              </a:avLst>
            </a:prstGeom>
            <a:noFill/>
            <a:ln w="12700" cap="flat" cmpd="sng" algn="ctr">
              <a:solidFill>
                <a:srgbClr val="4F81BD">
                  <a:shade val="50000"/>
                </a:srgbClr>
              </a:solidFill>
              <a:prstDash val="dash"/>
            </a:ln>
            <a:effectLst/>
          </p:spPr>
          <p:txBody>
            <a:bodyPr wrap="square" rtlCol="0" anchor="ctr">
              <a:noAutofit/>
            </a:bodyPr>
            <a:lstStyle/>
            <a:p>
              <a:pPr algn="ctr">
                <a:spcAft>
                  <a:spcPts val="0"/>
                </a:spcAft>
              </a:pPr>
              <a:r>
                <a:rPr lang="en-GB" sz="1400" kern="1200" dirty="0">
                  <a:solidFill>
                    <a:srgbClr val="000000"/>
                  </a:solidFill>
                  <a:effectLst/>
                  <a:latin typeface="Calibri"/>
                  <a:ea typeface="MS Mincho"/>
                  <a:cs typeface="Times New Roman"/>
                </a:rPr>
                <a:t>Beam losses</a:t>
              </a:r>
              <a:endParaRPr lang="en-GB" sz="1400" dirty="0">
                <a:effectLst/>
                <a:latin typeface="Times New Roman"/>
                <a:ea typeface="MS Mincho"/>
              </a:endParaRPr>
            </a:p>
          </p:txBody>
        </p:sp>
        <p:sp>
          <p:nvSpPr>
            <p:cNvPr id="14" name="Rounded Rectangular Callout 13"/>
            <p:cNvSpPr/>
            <p:nvPr/>
          </p:nvSpPr>
          <p:spPr>
            <a:xfrm>
              <a:off x="4175261" y="2137664"/>
              <a:ext cx="1080119" cy="676619"/>
            </a:xfrm>
            <a:prstGeom prst="wedgeRoundRectCallout">
              <a:avLst>
                <a:gd name="adj1" fmla="val -50476"/>
                <a:gd name="adj2" fmla="val -112063"/>
                <a:gd name="adj3" fmla="val 16667"/>
              </a:avLst>
            </a:prstGeom>
            <a:noFill/>
            <a:ln w="12700" cap="flat" cmpd="sng" algn="ctr">
              <a:solidFill>
                <a:srgbClr val="4F81BD">
                  <a:shade val="50000"/>
                </a:srgbClr>
              </a:solidFill>
              <a:prstDash val="solid"/>
            </a:ln>
            <a:effectLst/>
          </p:spPr>
          <p:txBody>
            <a:bodyPr wrap="square" rtlCol="0" anchor="ctr">
              <a:noAutofit/>
            </a:bodyPr>
            <a:lstStyle/>
            <a:p>
              <a:pPr algn="ctr">
                <a:spcAft>
                  <a:spcPts val="0"/>
                </a:spcAft>
              </a:pPr>
              <a:r>
                <a:rPr lang="en-GB" sz="1400" kern="1200" dirty="0">
                  <a:solidFill>
                    <a:srgbClr val="000000"/>
                  </a:solidFill>
                  <a:effectLst/>
                  <a:latin typeface="Calibri"/>
                  <a:ea typeface="MS Mincho"/>
                  <a:cs typeface="Times New Roman"/>
                </a:rPr>
                <a:t>Tuning Dump</a:t>
              </a:r>
              <a:endParaRPr lang="en-GB" sz="1400" dirty="0">
                <a:effectLst/>
                <a:latin typeface="Times New Roman"/>
                <a:ea typeface="MS Mincho"/>
              </a:endParaRPr>
            </a:p>
          </p:txBody>
        </p:sp>
        <p:sp>
          <p:nvSpPr>
            <p:cNvPr id="15" name="Right Arrow 14"/>
            <p:cNvSpPr/>
            <p:nvPr/>
          </p:nvSpPr>
          <p:spPr>
            <a:xfrm>
              <a:off x="6192371" y="645462"/>
              <a:ext cx="973443" cy="380531"/>
            </a:xfrm>
            <a:prstGeom prst="rightArrow">
              <a:avLst/>
            </a:prstGeom>
            <a:solidFill>
              <a:schemeClr val="tx2">
                <a:lumMod val="60000"/>
                <a:lumOff val="40000"/>
              </a:schemeClr>
            </a:solidFill>
            <a:ln w="12700" cap="flat" cmpd="sng" algn="ctr">
              <a:solidFill>
                <a:srgbClr val="4F81BD">
                  <a:shade val="50000"/>
                </a:srgbClr>
              </a:solidFill>
              <a:prstDash val="solid"/>
            </a:ln>
            <a:effectLst/>
          </p:spPr>
          <p:txBody>
            <a:bodyPr rtlCol="0" anchor="ctr"/>
            <a:lstStyle/>
            <a:p>
              <a:pPr>
                <a:spcAft>
                  <a:spcPts val="0"/>
                </a:spcAft>
              </a:pPr>
              <a:r>
                <a:rPr lang="en-GB" sz="600" b="1">
                  <a:solidFill>
                    <a:srgbClr val="FFFFFF"/>
                  </a:solidFill>
                  <a:effectLst/>
                  <a:latin typeface="Calibri"/>
                  <a:ea typeface="MS Mincho"/>
                </a:rPr>
                <a:t> </a:t>
              </a:r>
              <a:endParaRPr lang="en-GB" sz="1200">
                <a:effectLst/>
                <a:latin typeface="Times New Roman"/>
                <a:ea typeface="MS Mincho"/>
              </a:endParaRPr>
            </a:p>
          </p:txBody>
        </p:sp>
      </p:grpSp>
      <p:sp>
        <p:nvSpPr>
          <p:cNvPr id="17" name="Rectangle 1"/>
          <p:cNvSpPr>
            <a:spLocks noChangeArrowheads="1"/>
          </p:cNvSpPr>
          <p:nvPr/>
        </p:nvSpPr>
        <p:spPr bwMode="auto">
          <a:xfrm>
            <a:off x="153699" y="4286071"/>
            <a:ext cx="85465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beam directed onto target by dipole magnets in 1st bend of ‘dog-leg’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particles lost here enter dump tunnel, adding to total dose to cameras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earlier modelling work provides input data =</a:t>
            </a:r>
            <a:r>
              <a:rPr kumimoji="0" lang="en-GB" alt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(position, direction, energy) per particle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build/link customised module SOURCE to read pre-processed particle data into FLUKA</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153699" y="861206"/>
            <a:ext cx="2251251" cy="707886"/>
          </a:xfrm>
          <a:prstGeom prst="rect">
            <a:avLst/>
          </a:prstGeom>
        </p:spPr>
        <p:txBody>
          <a:bodyPr wrap="square">
            <a:spAutoFit/>
          </a:bodyPr>
          <a:lstStyle/>
          <a:p>
            <a:r>
              <a:rPr lang="en-GB" sz="2000" i="1" dirty="0"/>
              <a:t>Schematic of </a:t>
            </a:r>
            <a:r>
              <a:rPr lang="en-GB" sz="2000" i="1" dirty="0" smtClean="0"/>
              <a:t>Dump and </a:t>
            </a:r>
            <a:r>
              <a:rPr lang="en-GB" sz="2000" i="1" dirty="0"/>
              <a:t>Target Line</a:t>
            </a:r>
          </a:p>
        </p:txBody>
      </p:sp>
      <mc:AlternateContent xmlns:mc="http://schemas.openxmlformats.org/markup-compatibility/2006" xmlns:a14="http://schemas.microsoft.com/office/drawing/2010/main">
        <mc:Choice Requires="a14">
          <p:sp>
            <p:nvSpPr>
              <p:cNvPr id="19" name="Rectangle 18"/>
              <p:cNvSpPr/>
              <p:nvPr/>
            </p:nvSpPr>
            <p:spPr>
              <a:xfrm>
                <a:off x="156145" y="5486400"/>
                <a:ext cx="4187255" cy="910634"/>
              </a:xfrm>
              <a:prstGeom prst="rect">
                <a:avLst/>
              </a:prstGeom>
            </p:spPr>
            <p:txBody>
              <a:bodyPr wrap="square">
                <a:spAutoFit/>
              </a:bodyPr>
              <a:lstStyle/>
              <a:p>
                <a14:m>
                  <m:oMath xmlns:m="http://schemas.openxmlformats.org/officeDocument/2006/math">
                    <m:r>
                      <a:rPr lang="en-GB" i="1" smtClean="0">
                        <a:latin typeface="Cambria Math"/>
                      </a:rPr>
                      <m:t>𝑃𝑟𝑜𝑡𝑜𝑛</m:t>
                    </m:r>
                    <m:r>
                      <a:rPr lang="en-GB" i="1" smtClean="0">
                        <a:latin typeface="Cambria Math"/>
                      </a:rPr>
                      <m:t> </m:t>
                    </m:r>
                    <m:r>
                      <a:rPr lang="en-GB" i="1" smtClean="0">
                        <a:latin typeface="Cambria Math"/>
                      </a:rPr>
                      <m:t>𝐿𝑜𝑠𝑠𝑒𝑠</m:t>
                    </m:r>
                    <m:r>
                      <a:rPr lang="en-GB" i="1" smtClean="0">
                        <a:latin typeface="Cambria Math"/>
                      </a:rPr>
                      <m:t> </m:t>
                    </m:r>
                    <m:r>
                      <a:rPr lang="en-GB" i="1" smtClean="0">
                        <a:latin typeface="Cambria Math"/>
                      </a:rPr>
                      <m:t>𝑡𝑜</m:t>
                    </m:r>
                    <m:r>
                      <a:rPr lang="en-GB" i="1" smtClean="0">
                        <a:latin typeface="Cambria Math"/>
                      </a:rPr>
                      <m:t> </m:t>
                    </m:r>
                    <m:r>
                      <a:rPr lang="en-GB" i="1" smtClean="0">
                        <a:latin typeface="Cambria Math"/>
                      </a:rPr>
                      <m:t>𝐷𝑢𝑚𝑝</m:t>
                    </m:r>
                    <m:r>
                      <a:rPr lang="en-GB" i="1" smtClean="0">
                        <a:latin typeface="Cambria Math"/>
                      </a:rPr>
                      <m:t> </m:t>
                    </m:r>
                    <m:r>
                      <a:rPr lang="en-GB" i="1" smtClean="0">
                        <a:latin typeface="Cambria Math"/>
                      </a:rPr>
                      <m:t>𝑇𝑢𝑛𝑛𝑒𝑙</m:t>
                    </m:r>
                    <m:r>
                      <a:rPr lang="en-GB" i="1" smtClean="0">
                        <a:latin typeface="Cambria Math"/>
                      </a:rPr>
                      <m:t> =(</m:t>
                    </m:r>
                    <m:r>
                      <a:rPr lang="en-GB" b="0" i="1" smtClean="0">
                        <a:latin typeface="Cambria Math"/>
                      </a:rPr>
                      <m:t>𝑂𝑝𝑒𝑟𝑎𝑡𝑖𝑛𝑔</m:t>
                    </m:r>
                    <m:r>
                      <a:rPr lang="en-GB" b="0" i="1" smtClean="0">
                        <a:latin typeface="Cambria Math"/>
                      </a:rPr>
                      <m:t> </m:t>
                    </m:r>
                    <m:r>
                      <a:rPr lang="en-GB" b="0" i="1" smtClean="0">
                        <a:latin typeface="Cambria Math"/>
                      </a:rPr>
                      <m:t>𝑡𝑖𝑚𝑒</m:t>
                    </m:r>
                    <m:r>
                      <a:rPr lang="en-GB" i="1">
                        <a:latin typeface="Cambria Math"/>
                      </a:rPr>
                      <m:t>) ×(</m:t>
                    </m:r>
                    <m:r>
                      <a:rPr lang="en-GB" b="0" i="1" smtClean="0">
                        <a:latin typeface="Cambria Math"/>
                      </a:rPr>
                      <m:t>𝑏𝑒𝑎𝑚</m:t>
                    </m:r>
                    <m:r>
                      <a:rPr lang="en-GB" b="0" i="1" smtClean="0">
                        <a:latin typeface="Cambria Math"/>
                      </a:rPr>
                      <m:t> </m:t>
                    </m:r>
                    <m:r>
                      <a:rPr lang="en-GB" b="0" i="1" smtClean="0">
                        <a:latin typeface="Cambria Math"/>
                      </a:rPr>
                      <m:t>𝑐𝑢𝑟𝑟𝑒𝑛𝑡</m:t>
                    </m:r>
                    <m:r>
                      <a:rPr lang="en-GB" b="0" i="1" smtClean="0">
                        <a:latin typeface="Cambria Math"/>
                      </a:rPr>
                      <m:t>)×(</m:t>
                    </m:r>
                    <m:r>
                      <a:rPr lang="en-GB" b="0" i="1" smtClean="0">
                        <a:latin typeface="Cambria Math"/>
                      </a:rPr>
                      <m:t>𝑓𝑟𝑎𝑐𝑡𝑖𝑜𝑛</m:t>
                    </m:r>
                    <m:r>
                      <a:rPr lang="en-GB" b="0" i="1" smtClean="0">
                        <a:latin typeface="Cambria Math"/>
                      </a:rPr>
                      <m:t>) = 6.00</m:t>
                    </m:r>
                    <m:r>
                      <a:rPr lang="en-GB" i="1">
                        <a:latin typeface="Cambria Math"/>
                      </a:rPr>
                      <m:t>𝐸</m:t>
                    </m:r>
                    <m:r>
                      <a:rPr lang="en-GB" i="1">
                        <a:latin typeface="Cambria Math"/>
                      </a:rPr>
                      <m:t>18 </m:t>
                    </m:r>
                    <m:r>
                      <a:rPr lang="en-GB" i="1">
                        <a:latin typeface="Cambria Math"/>
                      </a:rPr>
                      <m:t>𝑝𝑟𝑜𝑡𝑜𝑛𝑠</m:t>
                    </m:r>
                  </m:oMath>
                </a14:m>
                <a:r>
                  <a:rPr lang="en-GB" dirty="0" smtClean="0"/>
                  <a:t>/year</a:t>
                </a:r>
              </a:p>
            </p:txBody>
          </p:sp>
        </mc:Choice>
        <mc:Fallback xmlns="">
          <p:sp>
            <p:nvSpPr>
              <p:cNvPr id="19" name="Rectangle 18"/>
              <p:cNvSpPr>
                <a:spLocks noRot="1" noChangeAspect="1" noMove="1" noResize="1" noEditPoints="1" noAdjustHandles="1" noChangeArrowheads="1" noChangeShapeType="1" noTextEdit="1"/>
              </p:cNvSpPr>
              <p:nvPr/>
            </p:nvSpPr>
            <p:spPr>
              <a:xfrm>
                <a:off x="156145" y="5486400"/>
                <a:ext cx="4187255" cy="910634"/>
              </a:xfrm>
              <a:prstGeom prst="rect">
                <a:avLst/>
              </a:prstGeom>
              <a:blipFill rotWithShape="1">
                <a:blip r:embed="rId4"/>
                <a:stretch>
                  <a:fillRect l="-437" b="-10067"/>
                </a:stretch>
              </a:blipFill>
            </p:spPr>
            <p:txBody>
              <a:bodyPr/>
              <a:lstStyle/>
              <a:p>
                <a:r>
                  <a:rPr lang="en-GB">
                    <a:noFill/>
                  </a:rPr>
                  <a:t> </a:t>
                </a:r>
              </a:p>
            </p:txBody>
          </p:sp>
        </mc:Fallback>
      </mc:AlternateContent>
      <p:sp>
        <p:nvSpPr>
          <p:cNvPr id="20" name="Rectangle 19"/>
          <p:cNvSpPr/>
          <p:nvPr/>
        </p:nvSpPr>
        <p:spPr>
          <a:xfrm>
            <a:off x="5181600" y="5614930"/>
            <a:ext cx="3657600" cy="646331"/>
          </a:xfrm>
          <a:prstGeom prst="rect">
            <a:avLst/>
          </a:prstGeom>
        </p:spPr>
        <p:txBody>
          <a:bodyPr wrap="square">
            <a:spAutoFit/>
          </a:bodyPr>
          <a:lstStyle/>
          <a:p>
            <a:r>
              <a:rPr lang="en-GB" i="1" dirty="0">
                <a:solidFill>
                  <a:srgbClr val="FF0000"/>
                </a:solidFill>
              </a:rPr>
              <a:t>Camera Dose from Particle </a:t>
            </a:r>
            <a:r>
              <a:rPr lang="en-GB" i="1" dirty="0" smtClean="0">
                <a:solidFill>
                  <a:srgbClr val="FF0000"/>
                </a:solidFill>
              </a:rPr>
              <a:t>Losses</a:t>
            </a:r>
          </a:p>
          <a:p>
            <a:r>
              <a:rPr lang="en-GB" i="1" dirty="0" smtClean="0">
                <a:solidFill>
                  <a:srgbClr val="FF0000"/>
                </a:solidFill>
              </a:rPr>
              <a:t> &lt;= </a:t>
            </a:r>
            <a:r>
              <a:rPr lang="en-GB" b="1" i="1" dirty="0">
                <a:solidFill>
                  <a:srgbClr val="FF0000"/>
                </a:solidFill>
              </a:rPr>
              <a:t>7.2 </a:t>
            </a:r>
            <a:r>
              <a:rPr lang="en-GB" b="1" i="1" dirty="0" err="1">
                <a:solidFill>
                  <a:srgbClr val="FF0000"/>
                </a:solidFill>
              </a:rPr>
              <a:t>Gy</a:t>
            </a:r>
            <a:r>
              <a:rPr lang="en-GB" b="1" i="1" dirty="0">
                <a:solidFill>
                  <a:srgbClr val="FF0000"/>
                </a:solidFill>
              </a:rPr>
              <a:t> per year</a:t>
            </a:r>
            <a:endParaRPr lang="en-GB" b="1" dirty="0">
              <a:solidFill>
                <a:srgbClr val="FF0000"/>
              </a:solidFill>
            </a:endParaRPr>
          </a:p>
        </p:txBody>
      </p:sp>
      <p:sp>
        <p:nvSpPr>
          <p:cNvPr id="21" name="Right Arrow 20"/>
          <p:cNvSpPr/>
          <p:nvPr/>
        </p:nvSpPr>
        <p:spPr>
          <a:xfrm>
            <a:off x="4558004" y="5781945"/>
            <a:ext cx="318796" cy="31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8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1066800"/>
          </a:xfrm>
        </p:spPr>
        <p:txBody>
          <a:bodyPr/>
          <a:lstStyle/>
          <a:p>
            <a:r>
              <a:rPr lang="en-GB" dirty="0" smtClean="0">
                <a:solidFill>
                  <a:srgbClr val="FF0000"/>
                </a:solidFill>
              </a:rPr>
              <a:t>Outline of Presentation</a:t>
            </a:r>
            <a:endParaRPr lang="en-GB" dirty="0">
              <a:solidFill>
                <a:srgbClr val="FF0000"/>
              </a:solidFill>
            </a:endParaRPr>
          </a:p>
        </p:txBody>
      </p:sp>
      <p:sp>
        <p:nvSpPr>
          <p:cNvPr id="3" name="Subtitle 2"/>
          <p:cNvSpPr>
            <a:spLocks noGrp="1"/>
          </p:cNvSpPr>
          <p:nvPr>
            <p:ph type="subTitle" idx="1"/>
          </p:nvPr>
        </p:nvSpPr>
        <p:spPr>
          <a:xfrm>
            <a:off x="1066800" y="1447800"/>
            <a:ext cx="7239000" cy="4267200"/>
          </a:xfrm>
        </p:spPr>
        <p:txBody>
          <a:bodyPr>
            <a:normAutofit fontScale="92500" lnSpcReduction="10000"/>
          </a:bodyPr>
          <a:lstStyle/>
          <a:p>
            <a:pPr algn="l"/>
            <a:r>
              <a:rPr lang="en-GB" dirty="0" smtClean="0"/>
              <a:t>Background and Objectives </a:t>
            </a:r>
          </a:p>
          <a:p>
            <a:pPr algn="l"/>
            <a:r>
              <a:rPr lang="en-GB" dirty="0" smtClean="0"/>
              <a:t>Design Stages and Concept</a:t>
            </a:r>
          </a:p>
          <a:p>
            <a:pPr algn="l"/>
            <a:r>
              <a:rPr lang="en-GB" dirty="0" smtClean="0"/>
              <a:t>System Components</a:t>
            </a:r>
          </a:p>
          <a:p>
            <a:pPr algn="l"/>
            <a:r>
              <a:rPr lang="en-GB" dirty="0" smtClean="0"/>
              <a:t>Optics and Performance</a:t>
            </a:r>
          </a:p>
          <a:p>
            <a:pPr algn="l"/>
            <a:r>
              <a:rPr lang="en-GB" dirty="0" smtClean="0"/>
              <a:t>Maintenance Issues</a:t>
            </a:r>
          </a:p>
          <a:p>
            <a:pPr algn="l"/>
            <a:r>
              <a:rPr lang="en-GB" dirty="0" smtClean="0"/>
              <a:t>Radiation Modelling: in-Beam and Decay</a:t>
            </a:r>
          </a:p>
          <a:p>
            <a:pPr algn="l"/>
            <a:r>
              <a:rPr lang="en-GB" dirty="0" smtClean="0"/>
              <a:t>Interface Definitions</a:t>
            </a:r>
          </a:p>
          <a:p>
            <a:pPr algn="l"/>
            <a:r>
              <a:rPr lang="en-GB" dirty="0" smtClean="0"/>
              <a:t>Conclusions</a:t>
            </a:r>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92024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GB" sz="4000" dirty="0" smtClean="0">
                <a:solidFill>
                  <a:srgbClr val="7030A0"/>
                </a:solidFill>
              </a:rPr>
              <a:t>Dose from Beam on Dump</a:t>
            </a:r>
            <a:endParaRPr lang="en-GB" sz="4000" dirty="0">
              <a:solidFill>
                <a:srgbClr val="7030A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dirty="0" smtClean="0"/>
              <a:t>M G Ibison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7" name="Rectangle 1"/>
          <p:cNvSpPr>
            <a:spLocks noChangeArrowheads="1"/>
          </p:cNvSpPr>
          <p:nvPr/>
        </p:nvSpPr>
        <p:spPr bwMode="auto">
          <a:xfrm>
            <a:off x="243840" y="2606695"/>
            <a:ext cx="773307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altLang="en-US" sz="2000" i="1" dirty="0" smtClean="0">
                <a:ea typeface="Calibri" pitchFamily="34" charset="0"/>
                <a:cs typeface="Times New Roman" pitchFamily="18" charset="0"/>
              </a:rPr>
              <a:t>Methodology</a:t>
            </a:r>
          </a:p>
          <a:p>
            <a:pPr marL="285750" indent="-285750" fontAlgn="base">
              <a:spcBef>
                <a:spcPct val="0"/>
              </a:spcBef>
              <a:spcAft>
                <a:spcPct val="0"/>
              </a:spcAft>
              <a:buFont typeface="Arial" panose="020B0604020202020204" pitchFamily="34" charset="0"/>
              <a:buChar char="•"/>
            </a:pPr>
            <a:r>
              <a:rPr lang="en-GB" altLang="en-US" dirty="0" smtClean="0">
                <a:ea typeface="Calibri" pitchFamily="34" charset="0"/>
                <a:cs typeface="Times New Roman" pitchFamily="18" charset="0"/>
              </a:rPr>
              <a:t>Beam </a:t>
            </a:r>
            <a:r>
              <a:rPr lang="en-GB" altLang="en-US" dirty="0">
                <a:ea typeface="Calibri" pitchFamily="34" charset="0"/>
                <a:cs typeface="Times New Roman" pitchFamily="18" charset="0"/>
              </a:rPr>
              <a:t>energy </a:t>
            </a:r>
            <a:r>
              <a:rPr lang="en-GB" altLang="en-US" dirty="0" smtClean="0">
                <a:ea typeface="Calibri" pitchFamily="34" charset="0"/>
                <a:cs typeface="Times New Roman" pitchFamily="18" charset="0"/>
              </a:rPr>
              <a:t>taken as </a:t>
            </a:r>
            <a:r>
              <a:rPr lang="en-GB" altLang="en-US" dirty="0">
                <a:ea typeface="Calibri" pitchFamily="34" charset="0"/>
                <a:cs typeface="Times New Roman" pitchFamily="18" charset="0"/>
              </a:rPr>
              <a:t>2.0 GeV </a:t>
            </a:r>
            <a:r>
              <a:rPr lang="en-GB" altLang="en-US" dirty="0" smtClean="0">
                <a:ea typeface="Calibri" pitchFamily="34" charset="0"/>
                <a:cs typeface="Times New Roman" pitchFamily="18" charset="0"/>
              </a:rPr>
              <a:t>throughout (pessimistic)</a:t>
            </a:r>
            <a:endParaRPr lang="en-GB" altLang="en-US" dirty="0">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ea typeface="Calibri" pitchFamily="34" charset="0"/>
                <a:cs typeface="Calibri" pitchFamily="34" charset="0"/>
              </a:rPr>
              <a:t>Raw FLUKA output gives ENERGY in </a:t>
            </a:r>
            <a:r>
              <a:rPr kumimoji="0" lang="en-GB" altLang="en-US" b="0" i="1" u="none" strike="noStrike" cap="none" normalizeH="0" baseline="0" dirty="0" smtClean="0">
                <a:ln>
                  <a:noFill/>
                </a:ln>
                <a:solidFill>
                  <a:schemeClr val="tx1"/>
                </a:solidFill>
                <a:effectLst/>
                <a:ea typeface="Calibri" pitchFamily="34" charset="0"/>
                <a:cs typeface="Calibri" pitchFamily="34" charset="0"/>
              </a:rPr>
              <a:t>GeV per particle per cm</a:t>
            </a:r>
            <a:r>
              <a:rPr kumimoji="0" lang="en-GB" altLang="en-US" b="0" i="1" u="none" strike="noStrike" cap="none" normalizeH="0" baseline="30000" dirty="0" smtClean="0">
                <a:ln>
                  <a:noFill/>
                </a:ln>
                <a:solidFill>
                  <a:schemeClr val="tx1"/>
                </a:solidFill>
                <a:effectLst/>
                <a:ea typeface="Calibri" pitchFamily="34" charset="0"/>
                <a:cs typeface="Calibri" pitchFamily="34" charset="0"/>
              </a:rPr>
              <a:t>3</a:t>
            </a:r>
            <a:r>
              <a:rPr kumimoji="0" lang="en-GB" altLang="en-US" b="0" i="0" u="none" strike="noStrike" cap="none" normalizeH="0" baseline="0" dirty="0" smtClean="0">
                <a:ln>
                  <a:noFill/>
                </a:ln>
                <a:solidFill>
                  <a:schemeClr val="tx1"/>
                </a:solidFill>
                <a:effectLst/>
                <a:ea typeface="Calibri" pitchFamily="34" charset="0"/>
                <a:cs typeface="Calibri" pitchFamily="34" charset="0"/>
              </a:rPr>
              <a:t> in each ‘region’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tx1"/>
                </a:solidFill>
                <a:effectLst/>
                <a:ea typeface="Calibri" pitchFamily="34" charset="0"/>
                <a:cs typeface="Calibri" pitchFamily="34" charset="0"/>
              </a:rPr>
              <a:t>Absorbed Dose per particle (in </a:t>
            </a:r>
            <a:r>
              <a:rPr kumimoji="0" lang="en-GB" altLang="en-US" b="0" i="1" u="none" strike="noStrike" cap="none" normalizeH="0" baseline="0" dirty="0" err="1" smtClean="0">
                <a:ln>
                  <a:noFill/>
                </a:ln>
                <a:solidFill>
                  <a:schemeClr val="tx1"/>
                </a:solidFill>
                <a:effectLst/>
                <a:ea typeface="Calibri" pitchFamily="34" charset="0"/>
                <a:cs typeface="Calibri" pitchFamily="34" charset="0"/>
              </a:rPr>
              <a:t>Grays</a:t>
            </a:r>
            <a:r>
              <a:rPr kumimoji="0" lang="en-GB" altLang="en-US" b="0" i="0" u="none" strike="noStrike" cap="none" normalizeH="0" baseline="0" dirty="0" smtClean="0">
                <a:ln>
                  <a:noFill/>
                </a:ln>
                <a:solidFill>
                  <a:schemeClr val="tx1"/>
                </a:solidFill>
                <a:effectLst/>
                <a:ea typeface="Calibri" pitchFamily="34" charset="0"/>
                <a:cs typeface="Calibri" pitchFamily="34" charset="0"/>
              </a:rPr>
              <a:t>) derived specifically for ‘camera’ regions</a:t>
            </a:r>
          </a:p>
          <a:p>
            <a:pPr marL="285750" lvl="0" indent="-285750" fontAlgn="base">
              <a:spcBef>
                <a:spcPct val="0"/>
              </a:spcBef>
              <a:spcAft>
                <a:spcPct val="0"/>
              </a:spcAft>
              <a:buFont typeface="Arial" panose="020B0604020202020204" pitchFamily="34" charset="0"/>
              <a:buChar char="•"/>
            </a:pPr>
            <a:r>
              <a:rPr kumimoji="0" lang="en-GB" altLang="en-US" b="0" i="0" u="none" strike="noStrike" cap="none" normalizeH="0" baseline="0" dirty="0" smtClean="0">
                <a:ln>
                  <a:noFill/>
                </a:ln>
                <a:solidFill>
                  <a:schemeClr val="tx1"/>
                </a:solidFill>
                <a:effectLst/>
                <a:ea typeface="Calibri" pitchFamily="34" charset="0"/>
                <a:cs typeface="Times New Roman" pitchFamily="18" charset="0"/>
              </a:rPr>
              <a:t>Tuning Dump Utilization and Average Beam Current gives </a:t>
            </a:r>
            <a:r>
              <a:rPr lang="en-GB" altLang="en-US" i="1" u="sng" dirty="0">
                <a:ea typeface="Calibri" pitchFamily="34" charset="0"/>
                <a:cs typeface="Calibri" pitchFamily="34" charset="0"/>
              </a:rPr>
              <a:t>Dose per </a:t>
            </a:r>
            <a:r>
              <a:rPr lang="en-GB" altLang="en-US" i="1" u="sng" dirty="0" smtClean="0">
                <a:ea typeface="Calibri" pitchFamily="34" charset="0"/>
                <a:cs typeface="Calibri" pitchFamily="34" charset="0"/>
              </a:rPr>
              <a:t>Year</a:t>
            </a:r>
          </a:p>
        </p:txBody>
      </p:sp>
      <p:sp>
        <p:nvSpPr>
          <p:cNvPr id="3" name="Rectangle 2"/>
          <p:cNvSpPr/>
          <p:nvPr/>
        </p:nvSpPr>
        <p:spPr>
          <a:xfrm>
            <a:off x="228600" y="914400"/>
            <a:ext cx="7696200" cy="1785104"/>
          </a:xfrm>
          <a:prstGeom prst="rect">
            <a:avLst/>
          </a:prstGeom>
        </p:spPr>
        <p:txBody>
          <a:bodyPr wrap="square">
            <a:spAutoFit/>
          </a:bodyPr>
          <a:lstStyle/>
          <a:p>
            <a:r>
              <a:rPr lang="en-GB" sz="2000" i="1" dirty="0" smtClean="0"/>
              <a:t>Origins of Radiation</a:t>
            </a:r>
          </a:p>
          <a:p>
            <a:pPr marL="285750" indent="-285750">
              <a:buFont typeface="Arial" panose="020B0604020202020204" pitchFamily="34" charset="0"/>
              <a:buChar char="•"/>
            </a:pPr>
            <a:r>
              <a:rPr lang="en-GB" dirty="0" smtClean="0"/>
              <a:t>In studies </a:t>
            </a:r>
            <a:r>
              <a:rPr lang="en-GB" dirty="0"/>
              <a:t>‘on dump’, </a:t>
            </a:r>
            <a:r>
              <a:rPr lang="en-GB" dirty="0" smtClean="0"/>
              <a:t>beam not </a:t>
            </a:r>
            <a:r>
              <a:rPr lang="en-GB" dirty="0"/>
              <a:t>deflected to </a:t>
            </a:r>
            <a:r>
              <a:rPr lang="en-GB" dirty="0" smtClean="0"/>
              <a:t>target -&gt; enters </a:t>
            </a:r>
            <a:r>
              <a:rPr lang="en-GB" dirty="0"/>
              <a:t>dump </a:t>
            </a:r>
            <a:r>
              <a:rPr lang="en-GB" dirty="0" smtClean="0"/>
              <a:t>beam-line</a:t>
            </a:r>
          </a:p>
          <a:p>
            <a:pPr marL="742950" lvl="1" indent="-285750">
              <a:buFont typeface="Calibri" panose="020F0502020204030204" pitchFamily="34" charset="0"/>
              <a:buChar char="—"/>
            </a:pPr>
            <a:r>
              <a:rPr lang="en-GB" dirty="0" smtClean="0"/>
              <a:t>Passes </a:t>
            </a:r>
            <a:r>
              <a:rPr lang="en-GB" dirty="0"/>
              <a:t>through </a:t>
            </a:r>
            <a:r>
              <a:rPr lang="en-GB" dirty="0" smtClean="0"/>
              <a:t>imaging vessel, stopped in dump</a:t>
            </a:r>
          </a:p>
          <a:p>
            <a:pPr marL="285750" indent="-285750">
              <a:buFont typeface="Arial" panose="020B0604020202020204" pitchFamily="34" charset="0"/>
              <a:buChar char="•"/>
            </a:pPr>
            <a:r>
              <a:rPr lang="en-GB" dirty="0" smtClean="0"/>
              <a:t>Radiation from </a:t>
            </a:r>
            <a:r>
              <a:rPr lang="en-GB" dirty="0"/>
              <a:t>particles back-scattered </a:t>
            </a:r>
            <a:r>
              <a:rPr lang="en-GB" dirty="0" smtClean="0"/>
              <a:t>through </a:t>
            </a:r>
            <a:r>
              <a:rPr lang="en-GB" dirty="0"/>
              <a:t>dump </a:t>
            </a:r>
            <a:r>
              <a:rPr lang="en-GB" dirty="0" smtClean="0"/>
              <a:t>entrance</a:t>
            </a:r>
          </a:p>
          <a:p>
            <a:pPr marL="742950" lvl="1" indent="-285750">
              <a:buFont typeface="Calibri" panose="020F0502020204030204" pitchFamily="34" charset="0"/>
              <a:buChar char="—"/>
            </a:pPr>
            <a:r>
              <a:rPr lang="en-GB" dirty="0" smtClean="0"/>
              <a:t>Primary </a:t>
            </a:r>
            <a:r>
              <a:rPr lang="en-GB" dirty="0"/>
              <a:t>protons and </a:t>
            </a:r>
            <a:r>
              <a:rPr lang="en-GB" dirty="0" err="1" smtClean="0"/>
              <a:t>secondaries</a:t>
            </a:r>
            <a:r>
              <a:rPr lang="en-GB" dirty="0" smtClean="0"/>
              <a:t> (e.g. neutrons </a:t>
            </a:r>
            <a:r>
              <a:rPr lang="en-GB" dirty="0"/>
              <a:t>and </a:t>
            </a:r>
            <a:r>
              <a:rPr lang="en-GB" dirty="0" smtClean="0"/>
              <a:t>gamma-rays)</a:t>
            </a:r>
          </a:p>
          <a:p>
            <a:pPr marL="285750" indent="-285750">
              <a:buFont typeface="Arial" panose="020B0604020202020204" pitchFamily="34" charset="0"/>
              <a:buChar char="•"/>
            </a:pPr>
            <a:r>
              <a:rPr lang="en-GB" dirty="0" smtClean="0"/>
              <a:t>Scattering in </a:t>
            </a:r>
            <a:r>
              <a:rPr lang="en-GB" b="1" i="1" dirty="0"/>
              <a:t>scintillation screen </a:t>
            </a:r>
            <a:r>
              <a:rPr lang="en-GB" b="1" i="1" dirty="0" smtClean="0"/>
              <a:t> </a:t>
            </a:r>
            <a:r>
              <a:rPr lang="en-GB" dirty="0" smtClean="0"/>
              <a:t>contributes strongly to ambient dose</a:t>
            </a:r>
            <a:endParaRPr lang="en-GB"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r="4620"/>
          <a:stretch/>
        </p:blipFill>
        <p:spPr bwMode="auto">
          <a:xfrm>
            <a:off x="2594624" y="4302363"/>
            <a:ext cx="2754630" cy="1805305"/>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701679" y="4386183"/>
            <a:ext cx="2754630" cy="1721485"/>
          </a:xfrm>
          <a:prstGeom prst="rect">
            <a:avLst/>
          </a:prstGeom>
        </p:spPr>
      </p:pic>
      <p:grpSp>
        <p:nvGrpSpPr>
          <p:cNvPr id="10" name="Group 9"/>
          <p:cNvGrpSpPr/>
          <p:nvPr/>
        </p:nvGrpSpPr>
        <p:grpSpPr>
          <a:xfrm>
            <a:off x="7292975" y="4961811"/>
            <a:ext cx="1241425" cy="800100"/>
            <a:chOff x="0" y="0"/>
            <a:chExt cx="1241685" cy="800209"/>
          </a:xfrm>
        </p:grpSpPr>
        <p:sp>
          <p:nvSpPr>
            <p:cNvPr id="11" name="Text Box 38"/>
            <p:cNvSpPr txBox="1"/>
            <p:nvPr/>
          </p:nvSpPr>
          <p:spPr>
            <a:xfrm>
              <a:off x="531755" y="221089"/>
              <a:ext cx="709930" cy="579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ts val="1400"/>
                </a:lnSpc>
                <a:spcAft>
                  <a:spcPts val="1200"/>
                </a:spcAft>
              </a:pPr>
              <a:r>
                <a:rPr lang="en-GB" sz="1000" u="sng" strike="noStrike">
                  <a:solidFill>
                    <a:srgbClr val="0000FF"/>
                  </a:solidFill>
                  <a:effectLst/>
                  <a:highlight>
                    <a:srgbClr val="D3D3D3"/>
                  </a:highlight>
                  <a:ea typeface="Calibri"/>
                  <a:cs typeface="Times New Roman"/>
                </a:rPr>
                <a:t>Camera 3</a:t>
              </a:r>
              <a:endParaRPr lang="en-GB" sz="1200">
                <a:effectLst/>
                <a:ea typeface="Calibri"/>
                <a:cs typeface="Times New Roman"/>
              </a:endParaRPr>
            </a:p>
            <a:p>
              <a:pPr>
                <a:lnSpc>
                  <a:spcPts val="1400"/>
                </a:lnSpc>
                <a:spcAft>
                  <a:spcPts val="1200"/>
                </a:spcAft>
              </a:pPr>
              <a:r>
                <a:rPr lang="en-GB" sz="1000" u="sng" strike="noStrike">
                  <a:solidFill>
                    <a:srgbClr val="0000FF"/>
                  </a:solidFill>
                  <a:effectLst/>
                  <a:highlight>
                    <a:srgbClr val="D3D3D3"/>
                  </a:highlight>
                  <a:ea typeface="Calibri"/>
                  <a:cs typeface="Times New Roman"/>
                </a:rPr>
                <a:t> Camera 4</a:t>
              </a:r>
              <a:endParaRPr lang="en-GB" sz="1200">
                <a:effectLst/>
                <a:ea typeface="Calibri"/>
                <a:cs typeface="Times New Roman"/>
              </a:endParaRPr>
            </a:p>
          </p:txBody>
        </p:sp>
        <p:cxnSp>
          <p:nvCxnSpPr>
            <p:cNvPr id="12" name="Straight Arrow Connector 11"/>
            <p:cNvCxnSpPr/>
            <p:nvPr/>
          </p:nvCxnSpPr>
          <p:spPr>
            <a:xfrm flipH="1" flipV="1">
              <a:off x="173318" y="0"/>
              <a:ext cx="436282" cy="27491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0" y="221130"/>
              <a:ext cx="608966" cy="393700"/>
            </a:xfrm>
            <a:prstGeom prst="straightConnector1">
              <a:avLst/>
            </a:prstGeom>
            <a:noFill/>
            <a:ln w="9525" cap="flat" cmpd="sng" algn="ctr">
              <a:solidFill>
                <a:sysClr val="window" lastClr="FFFFFF"/>
              </a:solidFill>
              <a:prstDash val="solid"/>
              <a:tailEnd type="arrow"/>
            </a:ln>
            <a:effectLst/>
          </p:spPr>
        </p:cxnSp>
      </p:grpSp>
      <p:sp>
        <p:nvSpPr>
          <p:cNvPr id="14" name="Rectangle 13"/>
          <p:cNvSpPr/>
          <p:nvPr/>
        </p:nvSpPr>
        <p:spPr>
          <a:xfrm>
            <a:off x="182880" y="4380204"/>
            <a:ext cx="2164080" cy="923330"/>
          </a:xfrm>
          <a:prstGeom prst="rect">
            <a:avLst/>
          </a:prstGeom>
          <a:ln>
            <a:solidFill>
              <a:schemeClr val="tx1"/>
            </a:solidFill>
          </a:ln>
        </p:spPr>
        <p:txBody>
          <a:bodyPr wrap="square">
            <a:spAutoFit/>
          </a:bodyPr>
          <a:lstStyle/>
          <a:p>
            <a:r>
              <a:rPr lang="en-GB" dirty="0" smtClean="0"/>
              <a:t>FLUKA Particle tracks </a:t>
            </a:r>
            <a:r>
              <a:rPr lang="en-GB" dirty="0"/>
              <a:t>showing </a:t>
            </a:r>
            <a:r>
              <a:rPr lang="en-GB" b="1" i="1" dirty="0"/>
              <a:t>scattering</a:t>
            </a:r>
            <a:r>
              <a:rPr lang="en-GB" b="1" i="1" dirty="0" smtClean="0"/>
              <a:t> by screen</a:t>
            </a:r>
            <a:endParaRPr lang="en-GB" b="1" i="1" dirty="0"/>
          </a:p>
        </p:txBody>
      </p:sp>
      <p:sp>
        <p:nvSpPr>
          <p:cNvPr id="15" name="Rectangle 14"/>
          <p:cNvSpPr/>
          <p:nvPr/>
        </p:nvSpPr>
        <p:spPr>
          <a:xfrm>
            <a:off x="2944624" y="6107668"/>
            <a:ext cx="1168285" cy="369332"/>
          </a:xfrm>
          <a:prstGeom prst="rect">
            <a:avLst/>
          </a:prstGeom>
        </p:spPr>
        <p:txBody>
          <a:bodyPr wrap="square">
            <a:spAutoFit/>
          </a:bodyPr>
          <a:lstStyle/>
          <a:p>
            <a:r>
              <a:rPr lang="en-GB" dirty="0" smtClean="0"/>
              <a:t>Screen IN</a:t>
            </a:r>
            <a:endParaRPr lang="en-GB" dirty="0"/>
          </a:p>
        </p:txBody>
      </p:sp>
      <p:sp>
        <p:nvSpPr>
          <p:cNvPr id="16" name="Rectangle 15"/>
          <p:cNvSpPr/>
          <p:nvPr/>
        </p:nvSpPr>
        <p:spPr>
          <a:xfrm>
            <a:off x="6307861" y="6091237"/>
            <a:ext cx="1289533" cy="369332"/>
          </a:xfrm>
          <a:prstGeom prst="rect">
            <a:avLst/>
          </a:prstGeom>
        </p:spPr>
        <p:txBody>
          <a:bodyPr wrap="square">
            <a:spAutoFit/>
          </a:bodyPr>
          <a:lstStyle/>
          <a:p>
            <a:r>
              <a:rPr lang="en-GB" dirty="0" smtClean="0"/>
              <a:t>Screen OUT</a:t>
            </a:r>
            <a:endParaRPr lang="en-GB" dirty="0"/>
          </a:p>
        </p:txBody>
      </p:sp>
      <p:grpSp>
        <p:nvGrpSpPr>
          <p:cNvPr id="17" name="Group 16"/>
          <p:cNvGrpSpPr/>
          <p:nvPr/>
        </p:nvGrpSpPr>
        <p:grpSpPr>
          <a:xfrm>
            <a:off x="3104772" y="5568457"/>
            <a:ext cx="1057273" cy="525780"/>
            <a:chOff x="0" y="0"/>
            <a:chExt cx="1057760" cy="525867"/>
          </a:xfrm>
        </p:grpSpPr>
        <p:cxnSp>
          <p:nvCxnSpPr>
            <p:cNvPr id="18" name="Straight Arrow Connector 17"/>
            <p:cNvCxnSpPr/>
            <p:nvPr/>
          </p:nvCxnSpPr>
          <p:spPr>
            <a:xfrm flipV="1">
              <a:off x="794870" y="0"/>
              <a:ext cx="262890" cy="340360"/>
            </a:xfrm>
            <a:prstGeom prst="straightConnector1">
              <a:avLst/>
            </a:prstGeom>
            <a:noFill/>
            <a:ln w="9525" cap="flat" cmpd="sng" algn="ctr">
              <a:solidFill>
                <a:sysClr val="window" lastClr="FFFFFF"/>
              </a:solidFill>
              <a:prstDash val="solid"/>
              <a:tailEnd type="arrow"/>
            </a:ln>
            <a:effectLst/>
          </p:spPr>
        </p:cxnSp>
        <p:sp>
          <p:nvSpPr>
            <p:cNvPr id="19" name="Text Box 46"/>
            <p:cNvSpPr txBox="1"/>
            <p:nvPr/>
          </p:nvSpPr>
          <p:spPr>
            <a:xfrm>
              <a:off x="0" y="221067"/>
              <a:ext cx="977265" cy="30480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nSpc>
                  <a:spcPts val="1400"/>
                </a:lnSpc>
                <a:spcAft>
                  <a:spcPts val="1200"/>
                </a:spcAft>
              </a:pPr>
              <a:r>
                <a:rPr lang="en-GB" sz="1000" u="sng" strike="noStrike">
                  <a:solidFill>
                    <a:srgbClr val="0000FF"/>
                  </a:solidFill>
                  <a:effectLst/>
                  <a:highlight>
                    <a:srgbClr val="D3D3D3"/>
                  </a:highlight>
                  <a:latin typeface="Calibri"/>
                  <a:ea typeface="Calibri"/>
                  <a:cs typeface="Times New Roman"/>
                </a:rPr>
                <a:t>Imaging Screen</a:t>
              </a:r>
              <a:endParaRPr lang="en-GB" sz="1200">
                <a:effectLst/>
                <a:latin typeface="Calibri"/>
                <a:ea typeface="Calibri"/>
                <a:cs typeface="Times New Roman"/>
              </a:endParaRPr>
            </a:p>
          </p:txBody>
        </p:sp>
      </p:grpSp>
      <p:graphicFrame>
        <p:nvGraphicFramePr>
          <p:cNvPr id="21" name="Table 20"/>
          <p:cNvGraphicFramePr>
            <a:graphicFrameLocks noGrp="1"/>
          </p:cNvGraphicFramePr>
          <p:nvPr>
            <p:extLst>
              <p:ext uri="{D42A27DB-BD31-4B8C-83A1-F6EECF244321}">
                <p14:modId xmlns:p14="http://schemas.microsoft.com/office/powerpoint/2010/main" val="3976413902"/>
              </p:ext>
            </p:extLst>
          </p:nvPr>
        </p:nvGraphicFramePr>
        <p:xfrm>
          <a:off x="99060" y="5396190"/>
          <a:ext cx="2362200" cy="933450"/>
        </p:xfrm>
        <a:graphic>
          <a:graphicData uri="http://schemas.openxmlformats.org/drawingml/2006/table">
            <a:tbl>
              <a:tblPr firstRow="1" firstCol="1" bandRow="1"/>
              <a:tblGrid>
                <a:gridCol w="1043940"/>
                <a:gridCol w="609600"/>
                <a:gridCol w="708660"/>
              </a:tblGrid>
              <a:tr h="180340">
                <a:tc>
                  <a:txBody>
                    <a:bodyPr/>
                    <a:lstStyle/>
                    <a:p>
                      <a:pPr>
                        <a:lnSpc>
                          <a:spcPts val="1400"/>
                        </a:lnSpc>
                        <a:spcAft>
                          <a:spcPts val="0"/>
                        </a:spcAft>
                      </a:pPr>
                      <a:r>
                        <a:rPr lang="en-GB" sz="1200" dirty="0" smtClean="0">
                          <a:effectLst/>
                          <a:latin typeface="Calibri"/>
                          <a:ea typeface="Calibri"/>
                          <a:cs typeface="Times New Roman"/>
                        </a:rPr>
                        <a:t>Dose (</a:t>
                      </a:r>
                      <a:r>
                        <a:rPr lang="en-GB" sz="1200" dirty="0" err="1" smtClean="0">
                          <a:effectLst/>
                          <a:latin typeface="Calibri"/>
                          <a:ea typeface="Calibri"/>
                          <a:cs typeface="Times New Roman"/>
                        </a:rPr>
                        <a:t>Gy</a:t>
                      </a:r>
                      <a:r>
                        <a:rPr lang="en-GB" sz="1200" dirty="0" smtClean="0">
                          <a:effectLst/>
                          <a:latin typeface="Calibri"/>
                          <a:ea typeface="Calibri"/>
                          <a:cs typeface="Times New Roman"/>
                        </a:rPr>
                        <a:t>/</a:t>
                      </a:r>
                      <a:r>
                        <a:rPr lang="en-GB" sz="1200" dirty="0" err="1" smtClean="0">
                          <a:effectLst/>
                          <a:latin typeface="Calibri"/>
                          <a:ea typeface="Calibri"/>
                          <a:cs typeface="Times New Roman"/>
                        </a:rPr>
                        <a:t>yr</a:t>
                      </a:r>
                      <a:r>
                        <a:rPr lang="en-GB" sz="1200" dirty="0" smtClean="0">
                          <a:effectLst/>
                          <a:latin typeface="Calibri"/>
                          <a:ea typeface="Calibri"/>
                          <a:cs typeface="Times New Roman"/>
                        </a:rPr>
                        <a:t>)</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IN</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OUT</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80340">
                <a:tc>
                  <a:txBody>
                    <a:bodyPr/>
                    <a:lstStyle/>
                    <a:p>
                      <a:pPr>
                        <a:lnSpc>
                          <a:spcPts val="1400"/>
                        </a:lnSpc>
                        <a:spcAft>
                          <a:spcPts val="0"/>
                        </a:spcAft>
                      </a:pPr>
                      <a:r>
                        <a:rPr lang="en-GB" sz="1200" dirty="0">
                          <a:effectLst/>
                          <a:latin typeface="Calibri"/>
                          <a:ea typeface="Calibri"/>
                          <a:cs typeface="Times New Roman"/>
                        </a:rPr>
                        <a:t>CAMERA 3</a:t>
                      </a: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45</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5</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80340">
                <a:tc>
                  <a:txBody>
                    <a:bodyPr/>
                    <a:lstStyle/>
                    <a:p>
                      <a:pPr>
                        <a:lnSpc>
                          <a:spcPts val="1400"/>
                        </a:lnSpc>
                        <a:spcAft>
                          <a:spcPts val="0"/>
                        </a:spcAft>
                      </a:pPr>
                      <a:r>
                        <a:rPr lang="en-GB" sz="1200">
                          <a:effectLst/>
                          <a:latin typeface="Calibri"/>
                          <a:ea typeface="Calibri"/>
                          <a:cs typeface="Times New Roman"/>
                        </a:rPr>
                        <a:t>CAMERA 4</a:t>
                      </a: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15</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ts val="1400"/>
                        </a:lnSpc>
                        <a:spcAft>
                          <a:spcPts val="0"/>
                        </a:spcAft>
                      </a:pPr>
                      <a:r>
                        <a:rPr lang="en-GB" sz="1200" dirty="0" smtClean="0">
                          <a:effectLst/>
                          <a:latin typeface="Calibri"/>
                          <a:ea typeface="Calibri"/>
                          <a:cs typeface="Times New Roman"/>
                        </a:rPr>
                        <a:t>3</a:t>
                      </a:r>
                      <a:endParaRPr lang="en-GB" sz="1200" dirty="0">
                        <a:effectLst/>
                        <a:latin typeface="Calibri"/>
                        <a:ea typeface="Calibri"/>
                        <a:cs typeface="Times New Roman"/>
                      </a:endParaRPr>
                    </a:p>
                  </a:txBody>
                  <a:tcPr marL="95250" marR="95250" marT="66675" marB="666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5484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3056" y="1204401"/>
            <a:ext cx="2663825" cy="1144479"/>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 r="16000"/>
          <a:stretch/>
        </p:blipFill>
        <p:spPr bwMode="auto">
          <a:xfrm>
            <a:off x="6156812" y="2424701"/>
            <a:ext cx="2663189" cy="128851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t="7229" b="17671"/>
          <a:stretch/>
        </p:blipFill>
        <p:spPr bwMode="auto">
          <a:xfrm>
            <a:off x="6156176" y="3788504"/>
            <a:ext cx="2531938" cy="158471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cstate="print">
            <a:extLst>
              <a:ext uri="{28A0092B-C50C-407E-A947-70E740481C1C}">
                <a14:useLocalDpi xmlns:a14="http://schemas.microsoft.com/office/drawing/2010/main" val="0"/>
              </a:ext>
            </a:extLst>
          </a:blip>
          <a:srcRect r="8547"/>
          <a:stretch/>
        </p:blipFill>
        <p:spPr bwMode="auto">
          <a:xfrm>
            <a:off x="6201510" y="5491296"/>
            <a:ext cx="2495242" cy="1108799"/>
          </a:xfrm>
          <a:prstGeom prst="rect">
            <a:avLst/>
          </a:prstGeom>
          <a:ln>
            <a:noFill/>
          </a:ln>
          <a:extLst>
            <a:ext uri="{53640926-AAD7-44D8-BBD7-CCE9431645EC}">
              <a14:shadowObscured xmlns:a14="http://schemas.microsoft.com/office/drawing/2010/main"/>
            </a:ext>
          </a:extLst>
        </p:spPr>
      </p:pic>
      <p:sp>
        <p:nvSpPr>
          <p:cNvPr id="17" name="Title 1"/>
          <p:cNvSpPr txBox="1">
            <a:spLocks/>
          </p:cNvSpPr>
          <p:nvPr/>
        </p:nvSpPr>
        <p:spPr>
          <a:xfrm>
            <a:off x="467152" y="762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GB" sz="4000" dirty="0" smtClean="0">
                <a:solidFill>
                  <a:srgbClr val="7030A0"/>
                </a:solidFill>
              </a:rPr>
              <a:t>Camera Location Selection</a:t>
            </a:r>
            <a:endParaRPr lang="en-GB" sz="4000" dirty="0">
              <a:solidFill>
                <a:srgbClr val="7030A0"/>
              </a:solidFill>
            </a:endParaRPr>
          </a:p>
        </p:txBody>
      </p:sp>
      <p:grpSp>
        <p:nvGrpSpPr>
          <p:cNvPr id="13" name="Group 12"/>
          <p:cNvGrpSpPr/>
          <p:nvPr/>
        </p:nvGrpSpPr>
        <p:grpSpPr>
          <a:xfrm>
            <a:off x="398200" y="1219200"/>
            <a:ext cx="5164400" cy="5016758"/>
            <a:chOff x="398200" y="1219200"/>
            <a:chExt cx="5164400" cy="5016758"/>
          </a:xfrm>
        </p:grpSpPr>
        <p:sp>
          <p:nvSpPr>
            <p:cNvPr id="11" name="Rectangle 10"/>
            <p:cNvSpPr/>
            <p:nvPr/>
          </p:nvSpPr>
          <p:spPr>
            <a:xfrm>
              <a:off x="398200" y="1219200"/>
              <a:ext cx="5164400" cy="5016758"/>
            </a:xfrm>
            <a:prstGeom prst="rect">
              <a:avLst/>
            </a:prstGeom>
            <a:ln>
              <a:solidFill>
                <a:schemeClr val="accent1">
                  <a:shade val="50000"/>
                </a:schemeClr>
              </a:solidFill>
            </a:ln>
          </p:spPr>
          <p:txBody>
            <a:bodyPr wrap="square">
              <a:spAutoFit/>
            </a:bodyPr>
            <a:lstStyle/>
            <a:p>
              <a:r>
                <a:rPr lang="en-GB" sz="2000" i="1" dirty="0" smtClean="0"/>
                <a:t>           Location                    Camera:    LH     RH</a:t>
              </a:r>
            </a:p>
            <a:p>
              <a:endParaRPr lang="en-GB" sz="2000" dirty="0" smtClean="0"/>
            </a:p>
            <a:p>
              <a:r>
                <a:rPr lang="en-GB" sz="2000" dirty="0" smtClean="0"/>
                <a:t>On </a:t>
              </a:r>
              <a:r>
                <a:rPr lang="en-GB" sz="2000" dirty="0"/>
                <a:t>tunnel floor, shielded ‘bunker</a:t>
              </a:r>
              <a:r>
                <a:rPr lang="en-GB" sz="2000" dirty="0" smtClean="0"/>
                <a:t>’	740    940</a:t>
              </a:r>
            </a:p>
            <a:p>
              <a:endParaRPr lang="en-GB" sz="2000" dirty="0" smtClean="0"/>
            </a:p>
            <a:p>
              <a:endParaRPr lang="en-GB" sz="2000" dirty="0" smtClean="0"/>
            </a:p>
            <a:p>
              <a:endParaRPr lang="en-GB" sz="2000" dirty="0"/>
            </a:p>
            <a:p>
              <a:r>
                <a:rPr lang="en-GB" sz="2000" dirty="0" smtClean="0"/>
                <a:t>Below </a:t>
              </a:r>
              <a:r>
                <a:rPr lang="en-GB" sz="2000" dirty="0"/>
                <a:t>floor, shielded by </a:t>
              </a:r>
              <a:r>
                <a:rPr lang="en-GB" sz="2000" dirty="0" smtClean="0"/>
                <a:t>slab 	350     74</a:t>
              </a:r>
            </a:p>
            <a:p>
              <a:endParaRPr lang="en-GB" sz="2000" dirty="0" smtClean="0"/>
            </a:p>
            <a:p>
              <a:endParaRPr lang="en-GB" sz="2000" dirty="0" smtClean="0"/>
            </a:p>
            <a:p>
              <a:endParaRPr lang="en-GB" sz="2000" dirty="0"/>
            </a:p>
            <a:p>
              <a:r>
                <a:rPr lang="en-GB" sz="2000" dirty="0"/>
                <a:t>At high level, above vessel		</a:t>
              </a:r>
              <a:r>
                <a:rPr lang="en-GB" sz="2000" dirty="0" smtClean="0"/>
                <a:t>100    39</a:t>
              </a:r>
            </a:p>
            <a:p>
              <a:endParaRPr lang="en-GB" sz="2000" dirty="0"/>
            </a:p>
            <a:p>
              <a:endParaRPr lang="en-GB" sz="2000" dirty="0"/>
            </a:p>
            <a:p>
              <a:endParaRPr lang="en-GB" sz="2000" dirty="0"/>
            </a:p>
            <a:p>
              <a:r>
                <a:rPr lang="en-GB" sz="2000" dirty="0"/>
                <a:t>Moved into tunnel wall ‘niches’	</a:t>
              </a:r>
              <a:r>
                <a:rPr lang="en-GB" sz="2000" dirty="0" smtClean="0"/>
                <a:t> 15     12</a:t>
              </a:r>
              <a:endParaRPr lang="en-GB" sz="2000" dirty="0"/>
            </a:p>
            <a:p>
              <a:endParaRPr lang="en-GB" sz="2000" dirty="0"/>
            </a:p>
          </p:txBody>
        </p:sp>
        <p:cxnSp>
          <p:nvCxnSpPr>
            <p:cNvPr id="9" name="Straight Connector 8"/>
            <p:cNvCxnSpPr/>
            <p:nvPr/>
          </p:nvCxnSpPr>
          <p:spPr>
            <a:xfrm>
              <a:off x="467152" y="1752600"/>
              <a:ext cx="4943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
          <p:cNvSpPr>
            <a:spLocks noChangeArrowheads="1"/>
          </p:cNvSpPr>
          <p:nvPr/>
        </p:nvSpPr>
        <p:spPr bwMode="auto">
          <a:xfrm>
            <a:off x="152400" y="786599"/>
            <a:ext cx="47520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GB" alt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Progressive refinement of </a:t>
            </a:r>
            <a:r>
              <a:rPr lang="en-GB" altLang="en-US" sz="2000" i="1" dirty="0" smtClean="0">
                <a:latin typeface="Calibri" pitchFamily="34" charset="0"/>
                <a:ea typeface="Calibri" pitchFamily="34" charset="0"/>
                <a:cs typeface="Times New Roman" pitchFamily="18" charset="0"/>
              </a:rPr>
              <a:t>camera </a:t>
            </a:r>
            <a:r>
              <a:rPr kumimoji="0" lang="en-GB" alt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locations</a:t>
            </a:r>
            <a:endParaRPr kumimoji="0" lang="en-GB" alt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36" name="TextBox 35"/>
          <p:cNvSpPr txBox="1"/>
          <p:nvPr/>
        </p:nvSpPr>
        <p:spPr>
          <a:xfrm>
            <a:off x="635102" y="6041110"/>
            <a:ext cx="3946850" cy="646331"/>
          </a:xfrm>
          <a:prstGeom prst="rect">
            <a:avLst/>
          </a:prstGeom>
          <a:solidFill>
            <a:schemeClr val="bg1"/>
          </a:solidFill>
          <a:ln>
            <a:solidFill>
              <a:srgbClr val="0070C0"/>
            </a:solidFill>
          </a:ln>
        </p:spPr>
        <p:txBody>
          <a:bodyPr wrap="none" rtlCol="0">
            <a:spAutoFit/>
          </a:bodyPr>
          <a:lstStyle/>
          <a:p>
            <a:r>
              <a:rPr lang="en-GB" i="1" dirty="0" smtClean="0"/>
              <a:t>(Doses {typical) in </a:t>
            </a:r>
            <a:r>
              <a:rPr lang="en-GB" i="1" dirty="0" err="1" smtClean="0"/>
              <a:t>Grays</a:t>
            </a:r>
            <a:r>
              <a:rPr lang="en-GB" i="1" dirty="0" smtClean="0"/>
              <a:t>/year are for</a:t>
            </a:r>
          </a:p>
          <a:p>
            <a:r>
              <a:rPr lang="en-GB" i="1" dirty="0" smtClean="0"/>
              <a:t> LH (‘Dump’) and RH (‘Screen’) cameras</a:t>
            </a:r>
            <a:endParaRPr lang="en-GB" i="1" dirty="0"/>
          </a:p>
        </p:txBody>
      </p:sp>
    </p:spTree>
    <p:extLst>
      <p:ext uri="{BB962C8B-B14F-4D97-AF65-F5344CB8AC3E}">
        <p14:creationId xmlns:p14="http://schemas.microsoft.com/office/powerpoint/2010/main" val="95443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60000"/>
                    </a14:imgEffect>
                  </a14:imgLayer>
                </a14:imgProps>
              </a:ext>
              <a:ext uri="{28A0092B-C50C-407E-A947-70E740481C1C}">
                <a14:useLocalDpi xmlns:a14="http://schemas.microsoft.com/office/drawing/2010/main" val="0"/>
              </a:ext>
            </a:extLst>
          </a:blip>
          <a:srcRect/>
          <a:stretch>
            <a:fillRect/>
          </a:stretch>
        </p:blipFill>
        <p:spPr bwMode="auto">
          <a:xfrm>
            <a:off x="3657600" y="2667000"/>
            <a:ext cx="54229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7432"/>
            <a:ext cx="8229600" cy="715962"/>
          </a:xfrm>
        </p:spPr>
        <p:txBody>
          <a:bodyPr>
            <a:normAutofit fontScale="90000"/>
          </a:bodyPr>
          <a:lstStyle/>
          <a:p>
            <a:r>
              <a:rPr lang="en-GB" dirty="0" smtClean="0">
                <a:solidFill>
                  <a:srgbClr val="7030A0"/>
                </a:solidFill>
              </a:rPr>
              <a:t>Doses from Decay</a:t>
            </a:r>
            <a:endParaRPr lang="en-GB" dirty="0">
              <a:solidFill>
                <a:srgbClr val="7030A0"/>
              </a:solidFill>
            </a:endParaRPr>
          </a:p>
        </p:txBody>
      </p:sp>
      <p:sp>
        <p:nvSpPr>
          <p:cNvPr id="3" name="Content Placeholder 2"/>
          <p:cNvSpPr>
            <a:spLocks noGrp="1"/>
          </p:cNvSpPr>
          <p:nvPr>
            <p:ph idx="1"/>
          </p:nvPr>
        </p:nvSpPr>
        <p:spPr>
          <a:xfrm>
            <a:off x="376132" y="3429000"/>
            <a:ext cx="2416814" cy="381000"/>
          </a:xfrm>
        </p:spPr>
        <p:txBody>
          <a:bodyPr>
            <a:normAutofit lnSpcReduction="10000"/>
          </a:bodyPr>
          <a:lstStyle/>
          <a:p>
            <a:pPr marL="0" indent="0">
              <a:buNone/>
            </a:pPr>
            <a:r>
              <a:rPr lang="en-GB" sz="2000" i="1" dirty="0" smtClean="0"/>
              <a:t>Analytical Approach</a:t>
            </a:r>
            <a:endParaRPr lang="en-GB" sz="2000" i="1"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24000"/>
            <a:ext cx="3663348" cy="151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324000"/>
            <a:ext cx="3522707" cy="148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5536" y="1524000"/>
            <a:ext cx="615874" cy="369332"/>
          </a:xfrm>
          <a:prstGeom prst="rect">
            <a:avLst/>
          </a:prstGeom>
        </p:spPr>
        <p:txBody>
          <a:bodyPr wrap="none">
            <a:spAutoFit/>
          </a:bodyPr>
          <a:lstStyle/>
          <a:p>
            <a:r>
              <a:rPr lang="en-GB" dirty="0"/>
              <a:t>t=1h</a:t>
            </a:r>
          </a:p>
        </p:txBody>
      </p:sp>
      <p:sp>
        <p:nvSpPr>
          <p:cNvPr id="10" name="Rectangle 9"/>
          <p:cNvSpPr/>
          <p:nvPr/>
        </p:nvSpPr>
        <p:spPr>
          <a:xfrm>
            <a:off x="4586963" y="1539131"/>
            <a:ext cx="732893" cy="369332"/>
          </a:xfrm>
          <a:prstGeom prst="rect">
            <a:avLst/>
          </a:prstGeom>
        </p:spPr>
        <p:txBody>
          <a:bodyPr wrap="none">
            <a:spAutoFit/>
          </a:bodyPr>
          <a:lstStyle/>
          <a:p>
            <a:r>
              <a:rPr lang="en-GB" dirty="0"/>
              <a:t>t=72h</a:t>
            </a:r>
          </a:p>
        </p:txBody>
      </p:sp>
      <p:sp>
        <p:nvSpPr>
          <p:cNvPr id="11" name="Right Arrow 10"/>
          <p:cNvSpPr/>
          <p:nvPr/>
        </p:nvSpPr>
        <p:spPr>
          <a:xfrm>
            <a:off x="395536" y="2260104"/>
            <a:ext cx="432048"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788024" y="2260104"/>
            <a:ext cx="432048"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ine Callout 1 12"/>
          <p:cNvSpPr/>
          <p:nvPr/>
        </p:nvSpPr>
        <p:spPr>
          <a:xfrm>
            <a:off x="5508104" y="819944"/>
            <a:ext cx="1130759" cy="504056"/>
          </a:xfrm>
          <a:prstGeom prst="borderCallout1">
            <a:avLst>
              <a:gd name="adj1" fmla="val 18750"/>
              <a:gd name="adj2" fmla="val -8333"/>
              <a:gd name="adj3" fmla="val 286917"/>
              <a:gd name="adj4" fmla="val -1565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Screen location</a:t>
            </a:r>
            <a:endParaRPr lang="en-GB" dirty="0">
              <a:solidFill>
                <a:schemeClr val="tx1"/>
              </a:solidFill>
            </a:endParaRPr>
          </a:p>
        </p:txBody>
      </p:sp>
      <p:cxnSp>
        <p:nvCxnSpPr>
          <p:cNvPr id="14" name="Straight Connector 13"/>
          <p:cNvCxnSpPr/>
          <p:nvPr/>
        </p:nvCxnSpPr>
        <p:spPr>
          <a:xfrm>
            <a:off x="6710871" y="891952"/>
            <a:ext cx="1317513" cy="1368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26016" y="762000"/>
            <a:ext cx="2366930" cy="400110"/>
          </a:xfrm>
          <a:prstGeom prst="rect">
            <a:avLst/>
          </a:prstGeom>
        </p:spPr>
        <p:txBody>
          <a:bodyPr wrap="none">
            <a:spAutoFit/>
          </a:bodyPr>
          <a:lstStyle/>
          <a:p>
            <a:r>
              <a:rPr lang="en-GB" sz="2000" i="1" dirty="0" smtClean="0"/>
              <a:t>FLUKA - Monte-Carlo</a:t>
            </a:r>
            <a:endParaRPr lang="en-GB" sz="2000" i="1" dirty="0"/>
          </a:p>
        </p:txBody>
      </p:sp>
      <p:sp>
        <p:nvSpPr>
          <p:cNvPr id="16" name="Rectangle 15"/>
          <p:cNvSpPr/>
          <p:nvPr/>
        </p:nvSpPr>
        <p:spPr>
          <a:xfrm>
            <a:off x="449458" y="3810000"/>
            <a:ext cx="3970142" cy="923330"/>
          </a:xfrm>
          <a:prstGeom prst="rect">
            <a:avLst/>
          </a:prstGeom>
        </p:spPr>
        <p:txBody>
          <a:bodyPr wrap="square">
            <a:spAutoFit/>
          </a:bodyPr>
          <a:lstStyle/>
          <a:p>
            <a:r>
              <a:rPr lang="en-GB" dirty="0" smtClean="0"/>
              <a:t>1. Predict Proton </a:t>
            </a:r>
            <a:r>
              <a:rPr lang="en-GB" dirty="0"/>
              <a:t>Reactions + p</a:t>
            </a:r>
            <a:r>
              <a:rPr lang="en-GB" baseline="30000" dirty="0"/>
              <a:t>+</a:t>
            </a:r>
            <a:r>
              <a:rPr lang="en-GB" dirty="0"/>
              <a:t> </a:t>
            </a:r>
            <a:r>
              <a:rPr lang="en-GB" dirty="0" err="1" smtClean="0"/>
              <a:t>fluence</a:t>
            </a:r>
            <a:r>
              <a:rPr lang="en-GB" dirty="0" smtClean="0"/>
              <a:t> </a:t>
            </a:r>
          </a:p>
          <a:p>
            <a:r>
              <a:rPr lang="en-GB" dirty="0" smtClean="0"/>
              <a:t>Apply Bateman </a:t>
            </a:r>
            <a:r>
              <a:rPr lang="en-GB" dirty="0"/>
              <a:t>equations </a:t>
            </a:r>
            <a:endParaRPr lang="en-GB" dirty="0" smtClean="0"/>
          </a:p>
          <a:p>
            <a:r>
              <a:rPr lang="en-GB" dirty="0" smtClean="0"/>
              <a:t>Derive Nuclides </a:t>
            </a:r>
            <a:r>
              <a:rPr lang="en-GB" dirty="0"/>
              <a:t>+ </a:t>
            </a:r>
            <a:r>
              <a:rPr lang="en-GB" dirty="0" smtClean="0"/>
              <a:t>Activity</a:t>
            </a:r>
            <a:endParaRPr lang="en-GB" dirty="0"/>
          </a:p>
        </p:txBody>
      </p:sp>
      <p:sp>
        <p:nvSpPr>
          <p:cNvPr id="17" name="Rectangle 16"/>
          <p:cNvSpPr/>
          <p:nvPr/>
        </p:nvSpPr>
        <p:spPr>
          <a:xfrm>
            <a:off x="4800600" y="3810000"/>
            <a:ext cx="3733800" cy="923330"/>
          </a:xfrm>
          <a:prstGeom prst="rect">
            <a:avLst/>
          </a:prstGeom>
        </p:spPr>
        <p:txBody>
          <a:bodyPr wrap="square">
            <a:spAutoFit/>
          </a:bodyPr>
          <a:lstStyle/>
          <a:p>
            <a:r>
              <a:rPr lang="en-GB" dirty="0" smtClean="0"/>
              <a:t>2. Use </a:t>
            </a:r>
            <a:r>
              <a:rPr lang="en-GB" dirty="0"/>
              <a:t>Activities + </a:t>
            </a:r>
            <a:r>
              <a:rPr lang="en-GB" dirty="0" smtClean="0"/>
              <a:t>Decay data</a:t>
            </a:r>
            <a:endParaRPr lang="en-GB" dirty="0"/>
          </a:p>
          <a:p>
            <a:r>
              <a:rPr lang="en-GB" dirty="0"/>
              <a:t>Look-up </a:t>
            </a:r>
            <a:r>
              <a:rPr lang="en-GB" dirty="0">
                <a:latin typeface="Symbol" panose="05050102010706020507" pitchFamily="18" charset="2"/>
              </a:rPr>
              <a:t>g</a:t>
            </a:r>
            <a:r>
              <a:rPr lang="en-GB" dirty="0"/>
              <a:t>-rays + Geometry Factor </a:t>
            </a:r>
            <a:endParaRPr lang="en-GB" dirty="0" smtClean="0"/>
          </a:p>
          <a:p>
            <a:r>
              <a:rPr lang="en-GB" dirty="0" smtClean="0"/>
              <a:t>Apply Linear Absorption Coefficient</a:t>
            </a:r>
            <a:endParaRPr lang="en-GB" dirty="0"/>
          </a:p>
        </p:txBody>
      </p:sp>
      <p:sp>
        <p:nvSpPr>
          <p:cNvPr id="18" name="Rectangle 17"/>
          <p:cNvSpPr/>
          <p:nvPr/>
        </p:nvSpPr>
        <p:spPr>
          <a:xfrm>
            <a:off x="2940844" y="4800600"/>
            <a:ext cx="2805112" cy="400110"/>
          </a:xfrm>
          <a:prstGeom prst="rect">
            <a:avLst/>
          </a:prstGeom>
        </p:spPr>
        <p:txBody>
          <a:bodyPr wrap="square">
            <a:spAutoFit/>
          </a:bodyPr>
          <a:lstStyle/>
          <a:p>
            <a:pPr lvl="0"/>
            <a:r>
              <a:rPr lang="en-GB" sz="2000" dirty="0">
                <a:solidFill>
                  <a:srgbClr val="C00000"/>
                </a:solidFill>
              </a:rPr>
              <a:t>Calculate Dose-Rates</a:t>
            </a:r>
          </a:p>
        </p:txBody>
      </p:sp>
      <p:cxnSp>
        <p:nvCxnSpPr>
          <p:cNvPr id="20" name="Straight Arrow Connector 19"/>
          <p:cNvCxnSpPr/>
          <p:nvPr/>
        </p:nvCxnSpPr>
        <p:spPr>
          <a:xfrm flipV="1">
            <a:off x="3048000" y="3962400"/>
            <a:ext cx="1752600" cy="60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91000" y="4495800"/>
            <a:ext cx="0" cy="352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30011594"/>
              </p:ext>
            </p:extLst>
          </p:nvPr>
        </p:nvGraphicFramePr>
        <p:xfrm>
          <a:off x="2019300" y="5315533"/>
          <a:ext cx="4572000" cy="111252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r>
                        <a:rPr lang="en-GB" dirty="0" smtClean="0"/>
                        <a:t>Decay</a:t>
                      </a:r>
                      <a:endParaRPr lang="en-GB" dirty="0"/>
                    </a:p>
                  </a:txBody>
                  <a:tcPr/>
                </a:tc>
                <a:tc>
                  <a:txBody>
                    <a:bodyPr/>
                    <a:lstStyle/>
                    <a:p>
                      <a:r>
                        <a:rPr lang="en-GB" dirty="0" smtClean="0"/>
                        <a:t>FLUKA</a:t>
                      </a:r>
                      <a:endParaRPr lang="en-GB" dirty="0"/>
                    </a:p>
                  </a:txBody>
                  <a:tcPr/>
                </a:tc>
                <a:tc>
                  <a:txBody>
                    <a:bodyPr/>
                    <a:lstStyle/>
                    <a:p>
                      <a:r>
                        <a:rPr lang="en-GB" dirty="0" smtClean="0"/>
                        <a:t>Analytical</a:t>
                      </a:r>
                      <a:endParaRPr lang="en-GB" dirty="0"/>
                    </a:p>
                  </a:txBody>
                  <a:tcPr/>
                </a:tc>
              </a:tr>
              <a:tr h="370840">
                <a:tc>
                  <a:txBody>
                    <a:bodyPr/>
                    <a:lstStyle/>
                    <a:p>
                      <a:r>
                        <a:rPr lang="en-GB" dirty="0" smtClean="0"/>
                        <a:t>1 h</a:t>
                      </a:r>
                      <a:endParaRPr lang="en-GB" dirty="0"/>
                    </a:p>
                  </a:txBody>
                  <a:tcPr/>
                </a:tc>
                <a:tc>
                  <a:txBody>
                    <a:bodyPr/>
                    <a:lstStyle/>
                    <a:p>
                      <a:r>
                        <a:rPr lang="en-GB" dirty="0" smtClean="0"/>
                        <a:t>10-100</a:t>
                      </a:r>
                      <a:endParaRPr lang="en-GB" dirty="0"/>
                    </a:p>
                  </a:txBody>
                  <a:tcPr/>
                </a:tc>
                <a:tc>
                  <a:txBody>
                    <a:bodyPr/>
                    <a:lstStyle/>
                    <a:p>
                      <a:r>
                        <a:rPr lang="en-GB" dirty="0" smtClean="0"/>
                        <a:t>51.3</a:t>
                      </a:r>
                    </a:p>
                  </a:txBody>
                  <a:tcPr/>
                </a:tc>
              </a:tr>
              <a:tr h="370840">
                <a:tc>
                  <a:txBody>
                    <a:bodyPr/>
                    <a:lstStyle/>
                    <a:p>
                      <a:r>
                        <a:rPr lang="en-GB" dirty="0" smtClean="0"/>
                        <a:t>72 h</a:t>
                      </a:r>
                      <a:endParaRPr lang="en-GB" dirty="0"/>
                    </a:p>
                  </a:txBody>
                  <a:tcPr/>
                </a:tc>
                <a:tc>
                  <a:txBody>
                    <a:bodyPr/>
                    <a:lstStyle/>
                    <a:p>
                      <a:r>
                        <a:rPr lang="en-GB" dirty="0" smtClean="0"/>
                        <a:t>1-10</a:t>
                      </a:r>
                      <a:endParaRPr lang="en-GB" dirty="0"/>
                    </a:p>
                  </a:txBody>
                  <a:tcPr/>
                </a:tc>
                <a:tc>
                  <a:txBody>
                    <a:bodyPr/>
                    <a:lstStyle/>
                    <a:p>
                      <a:r>
                        <a:rPr lang="en-GB" dirty="0" smtClean="0"/>
                        <a:t>20.6</a:t>
                      </a:r>
                      <a:endParaRPr lang="en-GB" dirty="0"/>
                    </a:p>
                  </a:txBody>
                  <a:tcPr/>
                </a:tc>
              </a:tr>
            </a:tbl>
          </a:graphicData>
        </a:graphic>
      </p:graphicFrame>
      <p:sp>
        <p:nvSpPr>
          <p:cNvPr id="25" name="Rectangle 24"/>
          <p:cNvSpPr/>
          <p:nvPr/>
        </p:nvSpPr>
        <p:spPr>
          <a:xfrm>
            <a:off x="457200" y="5029200"/>
            <a:ext cx="1426994" cy="400110"/>
          </a:xfrm>
          <a:prstGeom prst="rect">
            <a:avLst/>
          </a:prstGeom>
        </p:spPr>
        <p:txBody>
          <a:bodyPr wrap="none">
            <a:spAutoFit/>
          </a:bodyPr>
          <a:lstStyle/>
          <a:p>
            <a:r>
              <a:rPr lang="en-GB" sz="2000" i="1" dirty="0" smtClean="0"/>
              <a:t>Comparison</a:t>
            </a:r>
            <a:endParaRPr lang="en-GB" sz="2000" i="1" dirty="0"/>
          </a:p>
        </p:txBody>
      </p:sp>
      <p:cxnSp>
        <p:nvCxnSpPr>
          <p:cNvPr id="40" name="Straight Connector 39"/>
          <p:cNvCxnSpPr/>
          <p:nvPr/>
        </p:nvCxnSpPr>
        <p:spPr>
          <a:xfrm>
            <a:off x="4193752" y="4495800"/>
            <a:ext cx="606848"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81425" y="5992524"/>
            <a:ext cx="1525418" cy="369332"/>
          </a:xfrm>
          <a:prstGeom prst="rect">
            <a:avLst/>
          </a:prstGeom>
          <a:noFill/>
        </p:spPr>
        <p:txBody>
          <a:bodyPr wrap="none" rtlCol="0">
            <a:spAutoFit/>
          </a:bodyPr>
          <a:lstStyle/>
          <a:p>
            <a:r>
              <a:rPr lang="en-GB" dirty="0" smtClean="0"/>
              <a:t>Units:  </a:t>
            </a:r>
            <a:r>
              <a:rPr lang="en-GB" dirty="0" err="1" smtClean="0"/>
              <a:t>mSv</a:t>
            </a:r>
            <a:r>
              <a:rPr lang="en-GB" dirty="0" smtClean="0"/>
              <a:t>/hr</a:t>
            </a:r>
            <a:endParaRPr lang="en-GB" dirty="0"/>
          </a:p>
        </p:txBody>
      </p:sp>
      <p:sp>
        <p:nvSpPr>
          <p:cNvPr id="45" name="Content Placeholder 2"/>
          <p:cNvSpPr txBox="1">
            <a:spLocks/>
          </p:cNvSpPr>
          <p:nvPr/>
        </p:nvSpPr>
        <p:spPr>
          <a:xfrm>
            <a:off x="1774186" y="2839293"/>
            <a:ext cx="2416814"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i="1" dirty="0" smtClean="0"/>
              <a:t>Irradiation Profile</a:t>
            </a:r>
            <a:endParaRPr lang="en-GB" sz="1800" i="1" dirty="0"/>
          </a:p>
        </p:txBody>
      </p:sp>
    </p:spTree>
    <p:extLst>
      <p:ext uri="{BB962C8B-B14F-4D97-AF65-F5344CB8AC3E}">
        <p14:creationId xmlns:p14="http://schemas.microsoft.com/office/powerpoint/2010/main" val="213886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normAutofit/>
          </a:bodyPr>
          <a:lstStyle/>
          <a:p>
            <a:r>
              <a:rPr lang="en-GB" sz="4000" dirty="0" smtClean="0">
                <a:solidFill>
                  <a:srgbClr val="7030A0"/>
                </a:solidFill>
              </a:rPr>
              <a:t>Screen Heating Estimation</a:t>
            </a:r>
            <a:endParaRPr lang="en-GB" sz="4000" dirty="0">
              <a:solidFill>
                <a:srgbClr val="7030A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7" name="Rectangle 6"/>
          <p:cNvSpPr/>
          <p:nvPr/>
        </p:nvSpPr>
        <p:spPr>
          <a:xfrm>
            <a:off x="1219200" y="1143000"/>
            <a:ext cx="7467600" cy="1015663"/>
          </a:xfrm>
          <a:prstGeom prst="rect">
            <a:avLst/>
          </a:prstGeom>
        </p:spPr>
        <p:txBody>
          <a:bodyPr wrap="square">
            <a:spAutoFit/>
          </a:bodyPr>
          <a:lstStyle/>
          <a:p>
            <a:pPr marL="285750" indent="-285750">
              <a:buFont typeface="Arial" panose="020B0604020202020204" pitchFamily="34" charset="0"/>
              <a:buChar char="•"/>
            </a:pPr>
            <a:r>
              <a:rPr lang="en-GB" sz="2000" dirty="0" smtClean="0"/>
              <a:t>imaging </a:t>
            </a:r>
            <a:r>
              <a:rPr lang="en-GB" sz="2000" dirty="0"/>
              <a:t>screens </a:t>
            </a:r>
            <a:r>
              <a:rPr lang="en-GB" sz="2000" dirty="0" smtClean="0"/>
              <a:t>heated by </a:t>
            </a:r>
            <a:r>
              <a:rPr lang="en-GB" sz="2000" dirty="0"/>
              <a:t>energy absorbed from </a:t>
            </a:r>
            <a:r>
              <a:rPr lang="en-GB" sz="2000" dirty="0" smtClean="0"/>
              <a:t>beam</a:t>
            </a:r>
          </a:p>
          <a:p>
            <a:pPr marL="285750" indent="-285750">
              <a:buFont typeface="Arial" panose="020B0604020202020204" pitchFamily="34" charset="0"/>
              <a:buChar char="•"/>
            </a:pPr>
            <a:r>
              <a:rPr lang="en-GB" sz="2000" dirty="0"/>
              <a:t>calculate the temperature rise from </a:t>
            </a:r>
            <a:r>
              <a:rPr lang="en-GB" sz="2000" dirty="0" smtClean="0"/>
              <a:t>FLUKA Absorbed Dose</a:t>
            </a:r>
          </a:p>
          <a:p>
            <a:pPr marL="285750" indent="-285750">
              <a:buFont typeface="Arial" panose="020B0604020202020204" pitchFamily="34" charset="0"/>
              <a:buChar char="•"/>
            </a:pPr>
            <a:r>
              <a:rPr lang="en-GB" sz="2000" dirty="0" smtClean="0"/>
              <a:t>exposed </a:t>
            </a:r>
            <a:r>
              <a:rPr lang="en-GB" sz="2000" dirty="0"/>
              <a:t>area of </a:t>
            </a:r>
            <a:r>
              <a:rPr lang="en-GB" sz="2000" dirty="0" smtClean="0"/>
              <a:t>screen (only), </a:t>
            </a:r>
            <a:r>
              <a:rPr lang="en-GB" sz="2000" dirty="0"/>
              <a:t>due to a single proton </a:t>
            </a:r>
            <a:r>
              <a:rPr lang="en-GB" sz="2000" dirty="0" smtClean="0"/>
              <a:t>pulse</a:t>
            </a:r>
            <a:endParaRPr lang="en-GB" sz="2000" dirty="0"/>
          </a:p>
        </p:txBody>
      </p:sp>
      <p:graphicFrame>
        <p:nvGraphicFramePr>
          <p:cNvPr id="9" name="Table 8"/>
          <p:cNvGraphicFramePr>
            <a:graphicFrameLocks noGrp="1"/>
          </p:cNvGraphicFramePr>
          <p:nvPr>
            <p:extLst>
              <p:ext uri="{D42A27DB-BD31-4B8C-83A1-F6EECF244321}">
                <p14:modId xmlns:p14="http://schemas.microsoft.com/office/powerpoint/2010/main" val="2012046425"/>
              </p:ext>
            </p:extLst>
          </p:nvPr>
        </p:nvGraphicFramePr>
        <p:xfrm>
          <a:off x="762000" y="2362200"/>
          <a:ext cx="7696201" cy="2261784"/>
        </p:xfrm>
        <a:graphic>
          <a:graphicData uri="http://schemas.openxmlformats.org/drawingml/2006/table">
            <a:tbl>
              <a:tblPr firstRow="1" firstCol="1" bandRow="1">
                <a:tableStyleId>{5C22544A-7EE6-4342-B048-85BDC9FD1C3A}</a:tableStyleId>
              </a:tblPr>
              <a:tblGrid>
                <a:gridCol w="953045"/>
                <a:gridCol w="858692"/>
                <a:gridCol w="858692"/>
                <a:gridCol w="1104528"/>
                <a:gridCol w="1467220"/>
                <a:gridCol w="1226579"/>
                <a:gridCol w="1227445"/>
              </a:tblGrid>
              <a:tr h="645992">
                <a:tc>
                  <a:txBody>
                    <a:bodyPr/>
                    <a:lstStyle/>
                    <a:p>
                      <a:pPr>
                        <a:lnSpc>
                          <a:spcPts val="1400"/>
                        </a:lnSpc>
                        <a:spcAft>
                          <a:spcPts val="0"/>
                        </a:spcAft>
                      </a:pPr>
                      <a:r>
                        <a:rPr lang="en-GB" sz="1600" dirty="0">
                          <a:effectLst/>
                        </a:rPr>
                        <a:t>Screen</a:t>
                      </a:r>
                    </a:p>
                    <a:p>
                      <a:pPr>
                        <a:lnSpc>
                          <a:spcPts val="1400"/>
                        </a:lnSpc>
                        <a:spcAft>
                          <a:spcPts val="0"/>
                        </a:spcAft>
                      </a:pPr>
                      <a:r>
                        <a:rPr lang="en-GB" sz="1600" dirty="0">
                          <a:effectLst/>
                        </a:rPr>
                        <a:t>Layer</a:t>
                      </a:r>
                      <a:endParaRPr lang="en-GB" sz="1600" dirty="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Material</a:t>
                      </a:r>
                    </a:p>
                    <a:p>
                      <a:pPr>
                        <a:lnSpc>
                          <a:spcPts val="1400"/>
                        </a:lnSpc>
                        <a:spcAft>
                          <a:spcPts val="0"/>
                        </a:spcAft>
                      </a:pPr>
                      <a:r>
                        <a:rPr lang="en-GB" sz="1600">
                          <a:effectLst/>
                        </a:rPr>
                        <a:t> </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Density</a:t>
                      </a:r>
                    </a:p>
                    <a:p>
                      <a:pPr>
                        <a:lnSpc>
                          <a:spcPts val="1400"/>
                        </a:lnSpc>
                        <a:spcAft>
                          <a:spcPts val="0"/>
                        </a:spcAft>
                      </a:pPr>
                      <a:r>
                        <a:rPr lang="en-GB" sz="1600">
                          <a:effectLst/>
                        </a:rPr>
                        <a:t> </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Layer</a:t>
                      </a:r>
                    </a:p>
                    <a:p>
                      <a:pPr>
                        <a:lnSpc>
                          <a:spcPts val="1400"/>
                        </a:lnSpc>
                        <a:spcAft>
                          <a:spcPts val="0"/>
                        </a:spcAft>
                      </a:pPr>
                      <a:r>
                        <a:rPr lang="en-GB" sz="1600">
                          <a:effectLst/>
                        </a:rPr>
                        <a:t>Thickness</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dirty="0">
                          <a:effectLst/>
                        </a:rPr>
                        <a:t>Energy</a:t>
                      </a:r>
                    </a:p>
                    <a:p>
                      <a:pPr>
                        <a:lnSpc>
                          <a:spcPts val="1400"/>
                        </a:lnSpc>
                        <a:spcAft>
                          <a:spcPts val="0"/>
                        </a:spcAft>
                      </a:pPr>
                      <a:r>
                        <a:rPr lang="en-GB" sz="1600" dirty="0">
                          <a:effectLst/>
                        </a:rPr>
                        <a:t>Deposited</a:t>
                      </a:r>
                      <a:endParaRPr lang="en-GB" sz="1600" dirty="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Temp</a:t>
                      </a:r>
                    </a:p>
                    <a:p>
                      <a:pPr>
                        <a:lnSpc>
                          <a:spcPts val="1400"/>
                        </a:lnSpc>
                        <a:spcAft>
                          <a:spcPts val="0"/>
                        </a:spcAft>
                      </a:pPr>
                      <a:r>
                        <a:rPr lang="en-GB" sz="1600">
                          <a:effectLst/>
                        </a:rPr>
                        <a:t>Rise  (°C)</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Temp</a:t>
                      </a:r>
                    </a:p>
                    <a:p>
                      <a:pPr>
                        <a:lnSpc>
                          <a:spcPts val="1400"/>
                        </a:lnSpc>
                        <a:spcAft>
                          <a:spcPts val="0"/>
                        </a:spcAft>
                      </a:pPr>
                      <a:r>
                        <a:rPr lang="en-GB" sz="1600">
                          <a:effectLst/>
                        </a:rPr>
                        <a:t>Rise  (°C)</a:t>
                      </a:r>
                      <a:endParaRPr lang="en-GB" sz="1600">
                        <a:effectLst/>
                        <a:latin typeface="Calibri"/>
                        <a:ea typeface="Calibri"/>
                        <a:cs typeface="Times New Roman"/>
                      </a:endParaRPr>
                    </a:p>
                  </a:txBody>
                  <a:tcPr marL="68580" marR="68580" marT="0" marB="0" anchor="ctr"/>
                </a:tc>
              </a:tr>
              <a:tr h="312762">
                <a:tc>
                  <a:txBody>
                    <a:bodyPr/>
                    <a:lstStyle/>
                    <a:p>
                      <a:pPr>
                        <a:lnSpc>
                          <a:spcPts val="1400"/>
                        </a:lnSpc>
                        <a:spcAft>
                          <a:spcPts val="0"/>
                        </a:spcAft>
                      </a:pPr>
                      <a:r>
                        <a:rPr lang="en-GB" sz="1600">
                          <a:effectLst/>
                        </a:rPr>
                        <a:t> </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 </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 </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(cm)</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(J)</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R</a:t>
                      </a:r>
                      <a:r>
                        <a:rPr lang="en-GB" sz="1600" baseline="-25000">
                          <a:effectLst/>
                        </a:rPr>
                        <a:t>Beam</a:t>
                      </a:r>
                      <a:r>
                        <a:rPr lang="en-GB" sz="1600">
                          <a:effectLst/>
                        </a:rPr>
                        <a:t> = 4.5cm</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R</a:t>
                      </a:r>
                      <a:r>
                        <a:rPr lang="en-GB" sz="1600" baseline="-25000">
                          <a:effectLst/>
                        </a:rPr>
                        <a:t>Beam</a:t>
                      </a:r>
                      <a:r>
                        <a:rPr lang="en-GB" sz="1600">
                          <a:effectLst/>
                        </a:rPr>
                        <a:t> = 1.0cm</a:t>
                      </a:r>
                      <a:endParaRPr lang="en-GB" sz="1600">
                        <a:effectLst/>
                        <a:latin typeface="Calibri"/>
                        <a:ea typeface="Calibri"/>
                        <a:cs typeface="Times New Roman"/>
                      </a:endParaRPr>
                    </a:p>
                  </a:txBody>
                  <a:tcPr marL="68580" marR="68580" marT="0" marB="0" anchor="ctr"/>
                </a:tc>
              </a:tr>
              <a:tr h="312762">
                <a:tc>
                  <a:txBody>
                    <a:bodyPr/>
                    <a:lstStyle/>
                    <a:p>
                      <a:pPr>
                        <a:lnSpc>
                          <a:spcPts val="1400"/>
                        </a:lnSpc>
                        <a:spcAft>
                          <a:spcPts val="0"/>
                        </a:spcAft>
                      </a:pPr>
                      <a:r>
                        <a:rPr lang="en-GB" sz="1600">
                          <a:effectLst/>
                        </a:rPr>
                        <a:t>Mirror</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Al</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2.699</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0.002</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2.5</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5.9</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118.6</a:t>
                      </a:r>
                      <a:endParaRPr lang="en-GB" sz="1600">
                        <a:effectLst/>
                        <a:latin typeface="Calibri"/>
                        <a:ea typeface="Calibri"/>
                        <a:cs typeface="Times New Roman"/>
                      </a:endParaRPr>
                    </a:p>
                  </a:txBody>
                  <a:tcPr marL="68580" marR="68580" marT="0" marB="0" anchor="ctr"/>
                </a:tc>
              </a:tr>
              <a:tr h="312762">
                <a:tc>
                  <a:txBody>
                    <a:bodyPr/>
                    <a:lstStyle/>
                    <a:p>
                      <a:pPr>
                        <a:lnSpc>
                          <a:spcPts val="1400"/>
                        </a:lnSpc>
                        <a:spcAft>
                          <a:spcPts val="0"/>
                        </a:spcAft>
                      </a:pPr>
                      <a:r>
                        <a:rPr lang="en-GB" sz="1600">
                          <a:effectLst/>
                        </a:rPr>
                        <a:t>Substrate</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Si</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2.329</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0.04</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44.6</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7.8</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b="1" dirty="0">
                          <a:solidFill>
                            <a:srgbClr val="FF0000"/>
                          </a:solidFill>
                          <a:effectLst/>
                        </a:rPr>
                        <a:t>158.5</a:t>
                      </a:r>
                      <a:endParaRPr lang="en-GB" sz="1600" b="1" dirty="0">
                        <a:solidFill>
                          <a:srgbClr val="FF0000"/>
                        </a:solidFill>
                        <a:effectLst/>
                        <a:latin typeface="Calibri"/>
                        <a:ea typeface="Calibri"/>
                        <a:cs typeface="Times New Roman"/>
                      </a:endParaRPr>
                    </a:p>
                  </a:txBody>
                  <a:tcPr marL="68580" marR="68580" marT="0" marB="0" anchor="ctr"/>
                </a:tc>
              </a:tr>
              <a:tr h="312762">
                <a:tc>
                  <a:txBody>
                    <a:bodyPr/>
                    <a:lstStyle/>
                    <a:p>
                      <a:pPr>
                        <a:lnSpc>
                          <a:spcPts val="1400"/>
                        </a:lnSpc>
                        <a:spcAft>
                          <a:spcPts val="0"/>
                        </a:spcAft>
                      </a:pPr>
                      <a:r>
                        <a:rPr lang="en-GB" sz="1600">
                          <a:effectLst/>
                        </a:rPr>
                        <a:t>Backing</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Al</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2.699</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0.02</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24.8</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5.8</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117.6</a:t>
                      </a:r>
                      <a:endParaRPr lang="en-GB" sz="1600">
                        <a:effectLst/>
                        <a:latin typeface="Calibri"/>
                        <a:ea typeface="Calibri"/>
                        <a:cs typeface="Times New Roman"/>
                      </a:endParaRPr>
                    </a:p>
                  </a:txBody>
                  <a:tcPr marL="68580" marR="68580" marT="0" marB="0" anchor="ctr"/>
                </a:tc>
              </a:tr>
              <a:tr h="312762">
                <a:tc>
                  <a:txBody>
                    <a:bodyPr/>
                    <a:lstStyle/>
                    <a:p>
                      <a:pPr>
                        <a:lnSpc>
                          <a:spcPts val="1400"/>
                        </a:lnSpc>
                        <a:spcAft>
                          <a:spcPts val="0"/>
                        </a:spcAft>
                      </a:pPr>
                      <a:r>
                        <a:rPr lang="en-GB" sz="1600">
                          <a:effectLst/>
                        </a:rPr>
                        <a:t>Coating</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Al</a:t>
                      </a:r>
                      <a:r>
                        <a:rPr lang="en-GB" sz="1600" baseline="-25000">
                          <a:effectLst/>
                        </a:rPr>
                        <a:t>2</a:t>
                      </a:r>
                      <a:r>
                        <a:rPr lang="en-GB" sz="1600">
                          <a:effectLst/>
                        </a:rPr>
                        <a:t>O</a:t>
                      </a:r>
                      <a:r>
                        <a:rPr lang="en-GB" sz="1600" baseline="-25000">
                          <a:effectLst/>
                        </a:rPr>
                        <a:t>3</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3.98</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0.003</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5.4</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a:effectLst/>
                        </a:rPr>
                        <a:t>7.0</a:t>
                      </a:r>
                      <a:endParaRPr lang="en-GB" sz="1600">
                        <a:effectLst/>
                        <a:latin typeface="Calibri"/>
                        <a:ea typeface="Calibri"/>
                        <a:cs typeface="Times New Roman"/>
                      </a:endParaRPr>
                    </a:p>
                  </a:txBody>
                  <a:tcPr marL="68580" marR="68580" marT="0" marB="0" anchor="ctr"/>
                </a:tc>
                <a:tc>
                  <a:txBody>
                    <a:bodyPr/>
                    <a:lstStyle/>
                    <a:p>
                      <a:pPr>
                        <a:lnSpc>
                          <a:spcPts val="1400"/>
                        </a:lnSpc>
                        <a:spcAft>
                          <a:spcPts val="0"/>
                        </a:spcAft>
                      </a:pPr>
                      <a:r>
                        <a:rPr lang="en-GB" sz="1600" dirty="0">
                          <a:effectLst/>
                        </a:rPr>
                        <a:t>141.6</a:t>
                      </a:r>
                      <a:endParaRPr lang="en-GB" sz="1600" dirty="0">
                        <a:effectLst/>
                        <a:latin typeface="Calibri"/>
                        <a:ea typeface="Calibri"/>
                        <a:cs typeface="Times New Roman"/>
                      </a:endParaRPr>
                    </a:p>
                  </a:txBody>
                  <a:tcPr marL="68580" marR="68580" marT="0" marB="0" anchor="ctr"/>
                </a:tc>
              </a:tr>
            </a:tbl>
          </a:graphicData>
        </a:graphic>
      </p:graphicFrame>
      <p:sp>
        <p:nvSpPr>
          <p:cNvPr id="10" name="Rectangle 9"/>
          <p:cNvSpPr/>
          <p:nvPr/>
        </p:nvSpPr>
        <p:spPr>
          <a:xfrm>
            <a:off x="304800" y="4953000"/>
            <a:ext cx="5791200" cy="1323439"/>
          </a:xfrm>
          <a:prstGeom prst="rect">
            <a:avLst/>
          </a:prstGeom>
        </p:spPr>
        <p:txBody>
          <a:bodyPr wrap="square">
            <a:spAutoFit/>
          </a:bodyPr>
          <a:lstStyle/>
          <a:p>
            <a:pPr marL="285750" indent="-285750">
              <a:buFont typeface="Arial" panose="020B0604020202020204" pitchFamily="34" charset="0"/>
              <a:buChar char="•"/>
            </a:pPr>
            <a:r>
              <a:rPr lang="en-GB" sz="2000" dirty="0" smtClean="0"/>
              <a:t>full </a:t>
            </a:r>
            <a:r>
              <a:rPr lang="en-GB" sz="2000" dirty="0"/>
              <a:t>thermal analysis </a:t>
            </a:r>
            <a:r>
              <a:rPr lang="en-GB" sz="2000" dirty="0" smtClean="0"/>
              <a:t>not undertaken</a:t>
            </a:r>
          </a:p>
          <a:p>
            <a:pPr marL="285750" indent="-285750">
              <a:buFont typeface="Arial" panose="020B0604020202020204" pitchFamily="34" charset="0"/>
              <a:buChar char="•"/>
            </a:pPr>
            <a:r>
              <a:rPr lang="en-GB" sz="2000" dirty="0" smtClean="0"/>
              <a:t>no account </a:t>
            </a:r>
            <a:r>
              <a:rPr lang="en-GB" sz="2000" dirty="0"/>
              <a:t>of heat transfer </a:t>
            </a:r>
            <a:r>
              <a:rPr lang="en-GB" sz="2000" dirty="0" smtClean="0"/>
              <a:t>to surroundings</a:t>
            </a:r>
          </a:p>
          <a:p>
            <a:pPr marL="285750" indent="-285750">
              <a:buFont typeface="Arial" panose="020B0604020202020204" pitchFamily="34" charset="0"/>
              <a:buChar char="•"/>
            </a:pPr>
            <a:r>
              <a:rPr lang="en-GB" sz="2000" dirty="0" smtClean="0"/>
              <a:t>indicates </a:t>
            </a:r>
            <a:r>
              <a:rPr lang="en-GB" sz="2000" dirty="0"/>
              <a:t>only </a:t>
            </a:r>
            <a:r>
              <a:rPr lang="en-GB" sz="2000" dirty="0" smtClean="0"/>
              <a:t> </a:t>
            </a:r>
            <a:r>
              <a:rPr lang="en-GB" sz="2000" dirty="0"/>
              <a:t>peak transient </a:t>
            </a:r>
            <a:r>
              <a:rPr lang="en-GB" sz="2000" dirty="0" smtClean="0"/>
              <a:t>temp, for beam-size (R=4.5cm or R=1cm)</a:t>
            </a:r>
            <a:endParaRPr lang="en-GB" sz="2000" dirty="0"/>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l="13829" t="19294" r="5826"/>
          <a:stretch/>
        </p:blipFill>
        <p:spPr>
          <a:xfrm>
            <a:off x="6022731" y="4953000"/>
            <a:ext cx="2664069" cy="977272"/>
          </a:xfrm>
          <a:prstGeom prst="rect">
            <a:avLst/>
          </a:prstGeom>
        </p:spPr>
      </p:pic>
      <p:sp>
        <p:nvSpPr>
          <p:cNvPr id="12" name="Right Arrow 11"/>
          <p:cNvSpPr/>
          <p:nvPr/>
        </p:nvSpPr>
        <p:spPr>
          <a:xfrm>
            <a:off x="5641732" y="5299238"/>
            <a:ext cx="1371600" cy="2997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89532" y="5294237"/>
            <a:ext cx="838200" cy="3048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52400" y="914400"/>
            <a:ext cx="1021690" cy="400110"/>
          </a:xfrm>
          <a:prstGeom prst="rect">
            <a:avLst/>
          </a:prstGeom>
          <a:noFill/>
        </p:spPr>
        <p:txBody>
          <a:bodyPr wrap="none" rtlCol="0">
            <a:spAutoFit/>
          </a:bodyPr>
          <a:lstStyle/>
          <a:p>
            <a:r>
              <a:rPr lang="en-GB" sz="2000" i="1" dirty="0" smtClean="0"/>
              <a:t>Method</a:t>
            </a:r>
          </a:p>
        </p:txBody>
      </p:sp>
      <p:sp>
        <p:nvSpPr>
          <p:cNvPr id="15" name="TextBox 14"/>
          <p:cNvSpPr txBox="1"/>
          <p:nvPr/>
        </p:nvSpPr>
        <p:spPr>
          <a:xfrm>
            <a:off x="182599" y="1958608"/>
            <a:ext cx="917559" cy="400110"/>
          </a:xfrm>
          <a:prstGeom prst="rect">
            <a:avLst/>
          </a:prstGeom>
          <a:noFill/>
        </p:spPr>
        <p:txBody>
          <a:bodyPr wrap="none" rtlCol="0">
            <a:spAutoFit/>
          </a:bodyPr>
          <a:lstStyle/>
          <a:p>
            <a:r>
              <a:rPr lang="en-GB" sz="2000" i="1" dirty="0"/>
              <a:t>R</a:t>
            </a:r>
            <a:r>
              <a:rPr lang="en-GB" sz="2000" i="1" dirty="0" smtClean="0"/>
              <a:t>esults</a:t>
            </a:r>
          </a:p>
        </p:txBody>
      </p:sp>
    </p:spTree>
    <p:extLst>
      <p:ext uri="{BB962C8B-B14F-4D97-AF65-F5344CB8AC3E}">
        <p14:creationId xmlns:p14="http://schemas.microsoft.com/office/powerpoint/2010/main" val="168481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r>
              <a:rPr lang="en-GB" dirty="0" smtClean="0">
                <a:solidFill>
                  <a:srgbClr val="00B050"/>
                </a:solidFill>
              </a:rPr>
              <a:t>Interfaces to the Imaging System</a:t>
            </a:r>
            <a:endParaRPr lang="en-GB" dirty="0">
              <a:solidFill>
                <a:srgbClr val="00B050"/>
              </a:solidFill>
            </a:endParaRPr>
          </a:p>
        </p:txBody>
      </p:sp>
      <p:sp>
        <p:nvSpPr>
          <p:cNvPr id="3" name="Content Placeholder 2"/>
          <p:cNvSpPr>
            <a:spLocks noGrp="1"/>
          </p:cNvSpPr>
          <p:nvPr>
            <p:ph idx="1"/>
          </p:nvPr>
        </p:nvSpPr>
        <p:spPr>
          <a:xfrm>
            <a:off x="228600" y="990600"/>
            <a:ext cx="8763000" cy="5105400"/>
          </a:xfrm>
        </p:spPr>
        <p:txBody>
          <a:bodyPr>
            <a:normAutofit fontScale="85000" lnSpcReduction="20000"/>
          </a:bodyPr>
          <a:lstStyle/>
          <a:p>
            <a:pPr marL="0" indent="0">
              <a:buNone/>
            </a:pPr>
            <a:r>
              <a:rPr lang="en-GB" i="1" dirty="0" smtClean="0"/>
              <a:t>Responsibilities</a:t>
            </a:r>
          </a:p>
          <a:p>
            <a:pPr marL="0" lvl="0" indent="0">
              <a:buNone/>
            </a:pPr>
            <a:r>
              <a:rPr lang="en-GB" dirty="0"/>
              <a:t>Vessel design and </a:t>
            </a:r>
            <a:r>
              <a:rPr lang="en-GB" dirty="0" smtClean="0"/>
              <a:t>supply		STFC </a:t>
            </a:r>
            <a:r>
              <a:rPr lang="en-GB" dirty="0" err="1"/>
              <a:t>ASteC</a:t>
            </a:r>
            <a:r>
              <a:rPr lang="en-GB" dirty="0"/>
              <a:t> </a:t>
            </a:r>
            <a:r>
              <a:rPr lang="en-GB" dirty="0" smtClean="0"/>
              <a:t>Group (DL), UK</a:t>
            </a:r>
            <a:endParaRPr lang="en-GB" dirty="0"/>
          </a:p>
          <a:p>
            <a:pPr marL="0" lvl="0" indent="0">
              <a:buNone/>
            </a:pPr>
            <a:r>
              <a:rPr lang="en-GB" dirty="0"/>
              <a:t>Dump physical configuration	ESS Engineering</a:t>
            </a:r>
          </a:p>
          <a:p>
            <a:pPr marL="0" lvl="0" indent="0">
              <a:buNone/>
            </a:pPr>
            <a:r>
              <a:rPr lang="en-GB" dirty="0"/>
              <a:t>Power and </a:t>
            </a:r>
            <a:r>
              <a:rPr lang="en-GB" dirty="0" smtClean="0"/>
              <a:t>signals	</a:t>
            </a:r>
            <a:r>
              <a:rPr lang="en-GB" dirty="0"/>
              <a:t>		ESS Beam Instrumentation</a:t>
            </a:r>
          </a:p>
          <a:p>
            <a:pPr marL="0" lvl="0" indent="0">
              <a:buNone/>
            </a:pPr>
            <a:r>
              <a:rPr lang="en-GB" dirty="0"/>
              <a:t>Dump beam </a:t>
            </a:r>
            <a:r>
              <a:rPr lang="en-GB" dirty="0" smtClean="0"/>
              <a:t>conditions	</a:t>
            </a:r>
            <a:r>
              <a:rPr lang="en-GB" dirty="0"/>
              <a:t>	ESS Accelerator Group</a:t>
            </a:r>
          </a:p>
          <a:p>
            <a:pPr marL="0" lvl="0" indent="0">
              <a:buNone/>
            </a:pPr>
            <a:r>
              <a:rPr lang="en-GB" dirty="0"/>
              <a:t>Operational profiles		ESS Operations</a:t>
            </a:r>
          </a:p>
          <a:p>
            <a:pPr marL="0" lvl="0" indent="0">
              <a:buNone/>
            </a:pPr>
            <a:r>
              <a:rPr lang="en-GB" dirty="0"/>
              <a:t>Control software and Alarms	ESS ICS Group</a:t>
            </a:r>
          </a:p>
          <a:p>
            <a:pPr marL="0" indent="0">
              <a:buNone/>
            </a:pPr>
            <a:endParaRPr lang="en-GB" i="1" dirty="0" smtClean="0"/>
          </a:p>
          <a:p>
            <a:pPr marL="0" indent="0">
              <a:buNone/>
            </a:pPr>
            <a:r>
              <a:rPr lang="en-GB" i="1" dirty="0" smtClean="0"/>
              <a:t>Interfaces - Physical</a:t>
            </a:r>
          </a:p>
          <a:p>
            <a:pPr marL="0" indent="0">
              <a:buNone/>
            </a:pPr>
            <a:r>
              <a:rPr lang="en-GB" dirty="0" smtClean="0"/>
              <a:t>Vacuum Vessel	Design – Procurement – Integration - Test</a:t>
            </a:r>
          </a:p>
          <a:p>
            <a:pPr marL="0" indent="0">
              <a:buNone/>
            </a:pPr>
            <a:r>
              <a:rPr lang="en-GB" dirty="0" smtClean="0"/>
              <a:t>Environment		Tunnel + Rack Room</a:t>
            </a:r>
            <a:endParaRPr lang="en-GB" dirty="0"/>
          </a:p>
          <a:p>
            <a:pPr marL="0" indent="0">
              <a:buNone/>
            </a:pPr>
            <a:r>
              <a:rPr lang="en-GB" dirty="0" smtClean="0"/>
              <a:t>Power and Data	Supplies to Cameras + Actuators</a:t>
            </a:r>
          </a:p>
          <a:p>
            <a:pPr marL="0" indent="0">
              <a:buNone/>
            </a:pPr>
            <a:endParaRPr lang="en-GB" dirty="0" smtClean="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2255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558822" cy="4724400"/>
          </a:xfrm>
        </p:spPr>
        <p:txBody>
          <a:bodyPr>
            <a:normAutofit fontScale="92500" lnSpcReduction="20000"/>
          </a:bodyPr>
          <a:lstStyle/>
          <a:p>
            <a:pPr marL="0" indent="0">
              <a:buNone/>
            </a:pPr>
            <a:r>
              <a:rPr lang="en-GB" i="1" dirty="0"/>
              <a:t>Beam  </a:t>
            </a:r>
            <a:r>
              <a:rPr lang="en-GB" i="1" dirty="0" smtClean="0"/>
              <a:t>Delivery</a:t>
            </a:r>
          </a:p>
          <a:p>
            <a:pPr marL="0" indent="0">
              <a:buNone/>
            </a:pPr>
            <a:r>
              <a:rPr lang="en-GB" dirty="0" smtClean="0"/>
              <a:t>Beam Size on Dump	- Maximum ~350mm (</a:t>
            </a:r>
            <a:r>
              <a:rPr lang="en-GB" dirty="0" err="1" smtClean="0"/>
              <a:t>FoV</a:t>
            </a:r>
            <a:r>
              <a:rPr lang="en-GB" dirty="0" smtClean="0"/>
              <a:t>)</a:t>
            </a:r>
          </a:p>
          <a:p>
            <a:pPr marL="0" indent="0">
              <a:buNone/>
            </a:pPr>
            <a:r>
              <a:rPr lang="en-GB" dirty="0"/>
              <a:t>	</a:t>
            </a:r>
            <a:r>
              <a:rPr lang="en-GB" dirty="0" smtClean="0"/>
              <a:t>			- Minimum (Heating limited)</a:t>
            </a:r>
            <a:endParaRPr lang="en-GB" dirty="0"/>
          </a:p>
          <a:p>
            <a:pPr marL="0" indent="0">
              <a:buNone/>
            </a:pPr>
            <a:r>
              <a:rPr lang="en-GB" i="1" dirty="0" smtClean="0"/>
              <a:t>Operational Profiles</a:t>
            </a:r>
          </a:p>
          <a:p>
            <a:pPr marL="0" indent="0">
              <a:buNone/>
            </a:pPr>
            <a:r>
              <a:rPr lang="en-GB" dirty="0" smtClean="0"/>
              <a:t>ESS Modes of Operation	- ‘Studies’ (Days/year)</a:t>
            </a:r>
            <a:endParaRPr lang="en-GB" dirty="0"/>
          </a:p>
          <a:p>
            <a:pPr marL="0" indent="0">
              <a:buNone/>
            </a:pPr>
            <a:endParaRPr lang="en-GB" i="1" dirty="0"/>
          </a:p>
          <a:p>
            <a:pPr marL="0" indent="0">
              <a:buNone/>
            </a:pPr>
            <a:endParaRPr lang="en-GB" i="1" dirty="0" smtClean="0"/>
          </a:p>
          <a:p>
            <a:pPr marL="0" indent="0">
              <a:buNone/>
            </a:pPr>
            <a:r>
              <a:rPr lang="en-GB" i="1" dirty="0" smtClean="0"/>
              <a:t>Maintenance</a:t>
            </a:r>
            <a:endParaRPr lang="en-GB" dirty="0" smtClean="0"/>
          </a:p>
          <a:p>
            <a:pPr marL="0" indent="0">
              <a:buNone/>
            </a:pPr>
            <a:r>
              <a:rPr lang="en-GB" dirty="0" smtClean="0"/>
              <a:t>‘Hands-on’ Access	- Cameras/Screens/Actuators</a:t>
            </a:r>
          </a:p>
          <a:p>
            <a:pPr marL="0" indent="0">
              <a:buNone/>
            </a:pPr>
            <a:r>
              <a:rPr lang="en-GB" dirty="0" smtClean="0"/>
              <a:t>Radiation Levels		- Estimates made</a:t>
            </a:r>
            <a:endParaRPr lang="en-GB" dirty="0"/>
          </a:p>
        </p:txBody>
      </p:sp>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 contrast="-35000"/>
                    </a14:imgEffect>
                  </a14:imgLayer>
                </a14:imgProps>
              </a:ext>
              <a:ext uri="{28A0092B-C50C-407E-A947-70E740481C1C}">
                <a14:useLocalDpi xmlns:a14="http://schemas.microsoft.com/office/drawing/2010/main" val="0"/>
              </a:ext>
            </a:extLst>
          </a:blip>
          <a:srcRect t="13187"/>
          <a:stretch/>
        </p:blipFill>
        <p:spPr bwMode="auto">
          <a:xfrm>
            <a:off x="3114303" y="3505200"/>
            <a:ext cx="587241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8915400" cy="792162"/>
          </a:xfrm>
        </p:spPr>
        <p:txBody>
          <a:bodyPr>
            <a:normAutofit fontScale="90000"/>
          </a:bodyPr>
          <a:lstStyle/>
          <a:p>
            <a:r>
              <a:rPr lang="en-GB" dirty="0" smtClean="0">
                <a:solidFill>
                  <a:srgbClr val="00B050"/>
                </a:solidFill>
              </a:rPr>
              <a:t>Interfaces (2)</a:t>
            </a:r>
            <a:r>
              <a:rPr lang="en-GB" dirty="0" smtClean="0"/>
              <a:t/>
            </a:r>
            <a:br>
              <a:rPr lang="en-GB" dirty="0" smtClean="0"/>
            </a:br>
            <a:r>
              <a:rPr lang="en-GB" sz="4000" dirty="0" smtClean="0"/>
              <a:t>Parameters and Processes</a:t>
            </a:r>
            <a:endParaRPr lang="en-GB" sz="4000"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97027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GB" sz="3600" dirty="0" smtClean="0">
                <a:solidFill>
                  <a:srgbClr val="C00000"/>
                </a:solidFill>
              </a:rPr>
              <a:t>Planning and Scheduling - Outline</a:t>
            </a:r>
            <a:endParaRPr lang="en-GB" sz="3600"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2389930"/>
              </p:ext>
            </p:extLst>
          </p:nvPr>
        </p:nvGraphicFramePr>
        <p:xfrm>
          <a:off x="381000" y="838200"/>
          <a:ext cx="8382000" cy="5495365"/>
        </p:xfrm>
        <a:graphic>
          <a:graphicData uri="http://schemas.openxmlformats.org/drawingml/2006/table">
            <a:tbl>
              <a:tblPr firstRow="1" firstCol="1" bandRow="1">
                <a:tableStyleId>{5C22544A-7EE6-4342-B048-85BDC9FD1C3A}</a:tableStyleId>
              </a:tblPr>
              <a:tblGrid>
                <a:gridCol w="4343400"/>
                <a:gridCol w="1676400"/>
                <a:gridCol w="2362200"/>
              </a:tblGrid>
              <a:tr h="381000">
                <a:tc>
                  <a:txBody>
                    <a:bodyPr/>
                    <a:lstStyle/>
                    <a:p>
                      <a:pPr algn="ctr">
                        <a:lnSpc>
                          <a:spcPts val="1400"/>
                        </a:lnSpc>
                        <a:spcAft>
                          <a:spcPts val="1200"/>
                        </a:spcAft>
                      </a:pPr>
                      <a:r>
                        <a:rPr lang="en-GB" sz="2000" dirty="0">
                          <a:effectLst/>
                        </a:rPr>
                        <a:t>Milestone</a:t>
                      </a:r>
                      <a:endParaRPr lang="en-GB" sz="2000" dirty="0">
                        <a:effectLst/>
                        <a:latin typeface="Calibri"/>
                        <a:ea typeface="Calibri"/>
                        <a:cs typeface="Times New Roman"/>
                      </a:endParaRPr>
                    </a:p>
                  </a:txBody>
                  <a:tcPr marL="68580" marR="68580" marT="0" marB="0" anchor="ctr"/>
                </a:tc>
                <a:tc>
                  <a:txBody>
                    <a:bodyPr/>
                    <a:lstStyle/>
                    <a:p>
                      <a:pPr algn="ctr">
                        <a:lnSpc>
                          <a:spcPts val="1400"/>
                        </a:lnSpc>
                        <a:spcAft>
                          <a:spcPts val="1200"/>
                        </a:spcAft>
                      </a:pPr>
                      <a:r>
                        <a:rPr lang="en-GB" sz="2000" dirty="0">
                          <a:effectLst/>
                        </a:rPr>
                        <a:t>Date</a:t>
                      </a:r>
                      <a:endParaRPr lang="en-GB" sz="2000" dirty="0">
                        <a:effectLst/>
                        <a:latin typeface="Calibri"/>
                        <a:ea typeface="Calibri"/>
                        <a:cs typeface="Times New Roman"/>
                      </a:endParaRPr>
                    </a:p>
                  </a:txBody>
                  <a:tcPr marL="68580" marR="68580" marT="0" marB="0" anchor="ctr"/>
                </a:tc>
                <a:tc>
                  <a:txBody>
                    <a:bodyPr/>
                    <a:lstStyle/>
                    <a:p>
                      <a:pPr algn="ctr">
                        <a:lnSpc>
                          <a:spcPts val="1400"/>
                        </a:lnSpc>
                        <a:spcAft>
                          <a:spcPts val="1200"/>
                        </a:spcAft>
                      </a:pPr>
                      <a:r>
                        <a:rPr lang="en-GB" sz="2000" dirty="0" smtClean="0">
                          <a:effectLst/>
                        </a:rPr>
                        <a:t>Action</a:t>
                      </a:r>
                      <a:endParaRPr lang="en-GB" sz="2000" dirty="0">
                        <a:effectLst/>
                        <a:latin typeface="Calibri"/>
                        <a:ea typeface="Calibri"/>
                        <a:cs typeface="Times New Roman"/>
                      </a:endParaRPr>
                    </a:p>
                  </a:txBody>
                  <a:tcPr marL="68580" marR="68580" marT="0" marB="0" anchor="ctr"/>
                </a:tc>
              </a:tr>
              <a:tr h="282389">
                <a:tc>
                  <a:txBody>
                    <a:bodyPr/>
                    <a:lstStyle/>
                    <a:p>
                      <a:pPr>
                        <a:lnSpc>
                          <a:spcPts val="1400"/>
                        </a:lnSpc>
                        <a:spcAft>
                          <a:spcPts val="1200"/>
                        </a:spcAft>
                      </a:pPr>
                      <a:r>
                        <a:rPr lang="en-GB" sz="2000" dirty="0" smtClean="0">
                          <a:effectLst/>
                        </a:rPr>
                        <a:t>CDR</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a:effectLst/>
                        </a:rPr>
                        <a:t>Oct 2017</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Oslo/ESS</a:t>
                      </a:r>
                      <a:endParaRPr lang="en-GB" sz="2000" dirty="0">
                        <a:effectLst/>
                        <a:latin typeface="Calibri"/>
                        <a:ea typeface="Calibri"/>
                        <a:cs typeface="Times New Roman"/>
                      </a:endParaRPr>
                    </a:p>
                  </a:txBody>
                  <a:tcPr marL="68580" marR="68580" marT="0" marB="0" anchor="ctr"/>
                </a:tc>
              </a:tr>
              <a:tr h="564776">
                <a:tc>
                  <a:txBody>
                    <a:bodyPr/>
                    <a:lstStyle/>
                    <a:p>
                      <a:pPr>
                        <a:lnSpc>
                          <a:spcPts val="1400"/>
                        </a:lnSpc>
                        <a:spcAft>
                          <a:spcPts val="1200"/>
                        </a:spcAft>
                      </a:pPr>
                      <a:r>
                        <a:rPr lang="en-GB" sz="2000" dirty="0">
                          <a:effectLst/>
                        </a:rPr>
                        <a:t>Vessel Specification issued to manufacturer</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a:effectLst/>
                        </a:rPr>
                        <a:t>Jan 2018</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STFC Daresbury (DL)</a:t>
                      </a:r>
                      <a:endParaRPr lang="en-GB" sz="2000" dirty="0">
                        <a:effectLst/>
                        <a:latin typeface="Calibri"/>
                        <a:ea typeface="Calibri"/>
                        <a:cs typeface="Times New Roman"/>
                      </a:endParaRPr>
                    </a:p>
                  </a:txBody>
                  <a:tcPr marL="68580" marR="68580" marT="0" marB="0" anchor="ctr"/>
                </a:tc>
              </a:tr>
              <a:tr h="282389">
                <a:tc>
                  <a:txBody>
                    <a:bodyPr/>
                    <a:lstStyle/>
                    <a:p>
                      <a:pPr>
                        <a:lnSpc>
                          <a:spcPts val="1400"/>
                        </a:lnSpc>
                        <a:spcAft>
                          <a:spcPts val="1200"/>
                        </a:spcAft>
                      </a:pPr>
                      <a:r>
                        <a:rPr lang="en-GB" sz="2000" dirty="0">
                          <a:effectLst/>
                        </a:rPr>
                        <a:t>Vessel </a:t>
                      </a:r>
                      <a:r>
                        <a:rPr lang="en-GB" sz="2000" dirty="0" smtClean="0">
                          <a:effectLst/>
                        </a:rPr>
                        <a:t>Delivered to DL</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April 2018</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a:effectLst/>
                        </a:rPr>
                        <a:t> </a:t>
                      </a:r>
                      <a:r>
                        <a:rPr lang="en-GB" sz="2000" dirty="0" smtClean="0">
                          <a:effectLst/>
                        </a:rPr>
                        <a:t>Supplier/STFC</a:t>
                      </a:r>
                      <a:endParaRPr lang="en-GB" sz="2000" dirty="0">
                        <a:effectLst/>
                        <a:latin typeface="Calibri"/>
                        <a:ea typeface="Calibri"/>
                        <a:cs typeface="Times New Roman"/>
                      </a:endParaRPr>
                    </a:p>
                  </a:txBody>
                  <a:tcPr marL="68580" marR="68580" marT="0" marB="0" anchor="ctr"/>
                </a:tc>
              </a:tr>
              <a:tr h="470646">
                <a:tc>
                  <a:txBody>
                    <a:bodyPr/>
                    <a:lstStyle/>
                    <a:p>
                      <a:pPr>
                        <a:lnSpc>
                          <a:spcPts val="1400"/>
                        </a:lnSpc>
                        <a:spcAft>
                          <a:spcPts val="1200"/>
                        </a:spcAft>
                      </a:pPr>
                      <a:r>
                        <a:rPr lang="en-GB" sz="2000" dirty="0">
                          <a:effectLst/>
                        </a:rPr>
                        <a:t>Actuators integrated and Tested </a:t>
                      </a:r>
                      <a:r>
                        <a:rPr lang="en-GB" sz="2000" dirty="0" smtClean="0">
                          <a:effectLst/>
                        </a:rPr>
                        <a:t> at DL</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July 2018</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STFC</a:t>
                      </a:r>
                      <a:endParaRPr lang="en-GB" sz="2000" dirty="0">
                        <a:effectLst/>
                        <a:latin typeface="Calibri"/>
                        <a:ea typeface="Calibri"/>
                        <a:cs typeface="Times New Roman"/>
                      </a:endParaRPr>
                    </a:p>
                  </a:txBody>
                  <a:tcPr marL="68580" marR="68580" marT="0" marB="0" anchor="ctr"/>
                </a:tc>
              </a:tr>
              <a:tr h="457200">
                <a:tc>
                  <a:txBody>
                    <a:bodyPr/>
                    <a:lstStyle/>
                    <a:p>
                      <a:pPr>
                        <a:lnSpc>
                          <a:spcPts val="1400"/>
                        </a:lnSpc>
                        <a:spcAft>
                          <a:spcPts val="1200"/>
                        </a:spcAft>
                      </a:pPr>
                      <a:r>
                        <a:rPr lang="en-GB" sz="2000" dirty="0" smtClean="0">
                          <a:effectLst/>
                          <a:latin typeface="Calibri"/>
                          <a:ea typeface="Calibri"/>
                          <a:cs typeface="Times New Roman"/>
                        </a:rPr>
                        <a:t>Mirror Supports designed</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Aug 2018</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STFC</a:t>
                      </a:r>
                      <a:endParaRPr lang="en-GB" sz="2000" dirty="0">
                        <a:effectLst/>
                        <a:latin typeface="Calibri"/>
                        <a:ea typeface="Calibri"/>
                        <a:cs typeface="Times New Roman"/>
                      </a:endParaRPr>
                    </a:p>
                  </a:txBody>
                  <a:tcPr marL="68580" marR="68580" marT="0" marB="0" anchor="ctr"/>
                </a:tc>
              </a:tr>
              <a:tr h="457200">
                <a:tc>
                  <a:txBody>
                    <a:bodyPr/>
                    <a:lstStyle/>
                    <a:p>
                      <a:pPr>
                        <a:lnSpc>
                          <a:spcPts val="1400"/>
                        </a:lnSpc>
                        <a:spcAft>
                          <a:spcPts val="1200"/>
                        </a:spcAft>
                      </a:pPr>
                      <a:r>
                        <a:rPr lang="en-GB" sz="2000" dirty="0" smtClean="0">
                          <a:effectLst/>
                          <a:latin typeface="Calibri"/>
                          <a:ea typeface="Calibri"/>
                          <a:cs typeface="Times New Roman"/>
                        </a:rPr>
                        <a:t>Camera</a:t>
                      </a:r>
                      <a:r>
                        <a:rPr lang="en-GB" sz="2000" baseline="0" dirty="0" smtClean="0">
                          <a:effectLst/>
                          <a:latin typeface="Calibri"/>
                          <a:ea typeface="Calibri"/>
                          <a:cs typeface="Times New Roman"/>
                        </a:rPr>
                        <a:t> Housings prepared in walls</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Sept 2018</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ESS</a:t>
                      </a:r>
                      <a:endParaRPr lang="en-GB" sz="2000" dirty="0">
                        <a:effectLst/>
                        <a:latin typeface="Calibri"/>
                        <a:ea typeface="Calibri"/>
                        <a:cs typeface="Times New Roman"/>
                      </a:endParaRPr>
                    </a:p>
                  </a:txBody>
                  <a:tcPr marL="68580" marR="68580" marT="0" marB="0" anchor="ctr"/>
                </a:tc>
              </a:tr>
              <a:tr h="457200">
                <a:tc>
                  <a:txBody>
                    <a:bodyPr/>
                    <a:lstStyle/>
                    <a:p>
                      <a:pPr>
                        <a:lnSpc>
                          <a:spcPts val="1400"/>
                        </a:lnSpc>
                        <a:spcAft>
                          <a:spcPts val="1200"/>
                        </a:spcAft>
                      </a:pPr>
                      <a:r>
                        <a:rPr lang="en-GB" sz="2000" dirty="0" smtClean="0">
                          <a:effectLst/>
                          <a:latin typeface="Calibri"/>
                          <a:ea typeface="Calibri"/>
                          <a:cs typeface="Times New Roman"/>
                        </a:rPr>
                        <a:t>Dump installed at ESS</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Nov 2018</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Bilbao</a:t>
                      </a:r>
                      <a:endParaRPr lang="en-GB" sz="2000" dirty="0">
                        <a:effectLst/>
                        <a:latin typeface="Calibri"/>
                        <a:ea typeface="Calibri"/>
                        <a:cs typeface="Times New Roman"/>
                      </a:endParaRPr>
                    </a:p>
                  </a:txBody>
                  <a:tcPr marL="68580" marR="68580" marT="0" marB="0" anchor="ctr"/>
                </a:tc>
              </a:tr>
              <a:tr h="457200">
                <a:tc>
                  <a:txBody>
                    <a:bodyPr/>
                    <a:lstStyle/>
                    <a:p>
                      <a:pPr>
                        <a:lnSpc>
                          <a:spcPts val="1400"/>
                        </a:lnSpc>
                        <a:spcAft>
                          <a:spcPts val="1200"/>
                        </a:spcAft>
                      </a:pPr>
                      <a:r>
                        <a:rPr lang="en-GB" sz="2000" dirty="0">
                          <a:effectLst/>
                        </a:rPr>
                        <a:t>Beam-line completed (upstream of Vessel)</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a:effectLst/>
                        </a:rPr>
                        <a:t>April 2019</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a:effectLst/>
                        </a:rPr>
                        <a:t> </a:t>
                      </a:r>
                      <a:r>
                        <a:rPr lang="en-GB" sz="2000" dirty="0" smtClean="0">
                          <a:effectLst/>
                        </a:rPr>
                        <a:t>ESS</a:t>
                      </a:r>
                      <a:endParaRPr lang="en-GB" sz="2000" dirty="0">
                        <a:effectLst/>
                        <a:latin typeface="Calibri"/>
                        <a:ea typeface="Calibri"/>
                        <a:cs typeface="Times New Roman"/>
                      </a:endParaRPr>
                    </a:p>
                  </a:txBody>
                  <a:tcPr marL="68580" marR="68580" marT="0" marB="0" anchor="ctr"/>
                </a:tc>
              </a:tr>
              <a:tr h="457200">
                <a:tc>
                  <a:txBody>
                    <a:bodyPr/>
                    <a:lstStyle/>
                    <a:p>
                      <a:pPr>
                        <a:lnSpc>
                          <a:spcPts val="1400"/>
                        </a:lnSpc>
                        <a:spcAft>
                          <a:spcPts val="1200"/>
                        </a:spcAft>
                      </a:pPr>
                      <a:r>
                        <a:rPr lang="en-GB" sz="2000" dirty="0">
                          <a:effectLst/>
                        </a:rPr>
                        <a:t>Vessel Integrated to Beam-Line</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a:effectLst/>
                        </a:rPr>
                        <a:t>May 2019</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a:effectLst/>
                        </a:rPr>
                        <a:t> </a:t>
                      </a:r>
                      <a:r>
                        <a:rPr lang="en-GB" sz="2000" dirty="0" smtClean="0">
                          <a:effectLst/>
                        </a:rPr>
                        <a:t>ESS</a:t>
                      </a:r>
                      <a:endParaRPr lang="en-GB" sz="2000" dirty="0">
                        <a:effectLst/>
                        <a:latin typeface="Calibri"/>
                        <a:ea typeface="Calibri"/>
                        <a:cs typeface="Times New Roman"/>
                      </a:endParaRPr>
                    </a:p>
                  </a:txBody>
                  <a:tcPr marL="68580" marR="68580" marT="0" marB="0" anchor="ctr"/>
                </a:tc>
              </a:tr>
              <a:tr h="381000">
                <a:tc>
                  <a:txBody>
                    <a:bodyPr/>
                    <a:lstStyle/>
                    <a:p>
                      <a:pPr>
                        <a:lnSpc>
                          <a:spcPts val="1400"/>
                        </a:lnSpc>
                        <a:spcAft>
                          <a:spcPts val="1200"/>
                        </a:spcAft>
                      </a:pPr>
                      <a:r>
                        <a:rPr lang="en-GB" sz="2000" dirty="0" smtClean="0">
                          <a:effectLst/>
                          <a:latin typeface="Calibri"/>
                          <a:ea typeface="Calibri"/>
                          <a:cs typeface="Times New Roman"/>
                        </a:rPr>
                        <a:t>Mirror Supports installed</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June 2019</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latin typeface="Calibri"/>
                          <a:ea typeface="Calibri"/>
                          <a:cs typeface="Times New Roman"/>
                        </a:rPr>
                        <a:t>ESS</a:t>
                      </a:r>
                      <a:endParaRPr lang="en-GB" sz="2000" dirty="0">
                        <a:effectLst/>
                        <a:latin typeface="Calibri"/>
                        <a:ea typeface="Calibri"/>
                        <a:cs typeface="Times New Roman"/>
                      </a:endParaRPr>
                    </a:p>
                  </a:txBody>
                  <a:tcPr marL="68580" marR="68580" marT="0" marB="0" anchor="ctr"/>
                </a:tc>
              </a:tr>
              <a:tr h="564776">
                <a:tc>
                  <a:txBody>
                    <a:bodyPr/>
                    <a:lstStyle/>
                    <a:p>
                      <a:pPr>
                        <a:lnSpc>
                          <a:spcPts val="1400"/>
                        </a:lnSpc>
                        <a:spcAft>
                          <a:spcPts val="1200"/>
                        </a:spcAft>
                      </a:pPr>
                      <a:r>
                        <a:rPr lang="en-GB" sz="2000" dirty="0" smtClean="0">
                          <a:effectLst/>
                        </a:rPr>
                        <a:t>Mirrors fitted, System </a:t>
                      </a:r>
                      <a:r>
                        <a:rPr lang="en-GB" sz="2000" dirty="0">
                          <a:effectLst/>
                        </a:rPr>
                        <a:t>aligned and tested</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a:effectLst/>
                        </a:rPr>
                        <a:t>July 2019</a:t>
                      </a:r>
                      <a:endParaRPr lang="en-GB" sz="2000" dirty="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Oslo</a:t>
                      </a:r>
                      <a:endParaRPr lang="en-GB" sz="2000" dirty="0">
                        <a:effectLst/>
                        <a:latin typeface="Calibri"/>
                        <a:ea typeface="Calibri"/>
                        <a:cs typeface="Times New Roman"/>
                      </a:endParaRPr>
                    </a:p>
                  </a:txBody>
                  <a:tcPr marL="68580" marR="68580" marT="0" marB="0" anchor="ctr"/>
                </a:tc>
              </a:tr>
              <a:tr h="282389">
                <a:tc>
                  <a:txBody>
                    <a:bodyPr/>
                    <a:lstStyle/>
                    <a:p>
                      <a:pPr>
                        <a:lnSpc>
                          <a:spcPts val="1400"/>
                        </a:lnSpc>
                        <a:spcAft>
                          <a:spcPts val="1200"/>
                        </a:spcAft>
                      </a:pPr>
                      <a:r>
                        <a:rPr lang="en-GB" sz="2000">
                          <a:effectLst/>
                        </a:rPr>
                        <a:t>First Beam-on-Dump</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a:effectLst/>
                        </a:rPr>
                        <a:t>Oct 2020</a:t>
                      </a:r>
                      <a:endParaRPr lang="en-GB" sz="2000">
                        <a:effectLst/>
                        <a:latin typeface="Calibri"/>
                        <a:ea typeface="Calibri"/>
                        <a:cs typeface="Times New Roman"/>
                      </a:endParaRPr>
                    </a:p>
                  </a:txBody>
                  <a:tcPr marL="68580" marR="68580" marT="0" marB="0" anchor="ctr"/>
                </a:tc>
                <a:tc>
                  <a:txBody>
                    <a:bodyPr/>
                    <a:lstStyle/>
                    <a:p>
                      <a:pPr>
                        <a:lnSpc>
                          <a:spcPts val="1400"/>
                        </a:lnSpc>
                        <a:spcAft>
                          <a:spcPts val="1200"/>
                        </a:spcAft>
                      </a:pPr>
                      <a:r>
                        <a:rPr lang="en-GB" sz="2000" dirty="0" smtClean="0">
                          <a:effectLst/>
                        </a:rPr>
                        <a:t>ESS</a:t>
                      </a:r>
                      <a:endParaRPr lang="en-GB" sz="2000" dirty="0">
                        <a:effectLst/>
                        <a:latin typeface="Calibri"/>
                        <a:ea typeface="Calibri"/>
                        <a:cs typeface="Times New Roman"/>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05105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sz="4000" dirty="0" smtClean="0">
                <a:solidFill>
                  <a:srgbClr val="C00000"/>
                </a:solidFill>
              </a:rPr>
              <a:t>Conclusion</a:t>
            </a:r>
            <a:endParaRPr lang="en-GB" sz="4000" dirty="0">
              <a:solidFill>
                <a:srgbClr val="C00000"/>
              </a:solidFill>
            </a:endParaRPr>
          </a:p>
        </p:txBody>
      </p:sp>
      <p:sp>
        <p:nvSpPr>
          <p:cNvPr id="3" name="Content Placeholder 2"/>
          <p:cNvSpPr>
            <a:spLocks noGrp="1"/>
          </p:cNvSpPr>
          <p:nvPr>
            <p:ph idx="1"/>
          </p:nvPr>
        </p:nvSpPr>
        <p:spPr>
          <a:xfrm>
            <a:off x="228600" y="1066800"/>
            <a:ext cx="8610600" cy="4525963"/>
          </a:xfrm>
        </p:spPr>
        <p:txBody>
          <a:bodyPr>
            <a:normAutofit fontScale="92500" lnSpcReduction="10000"/>
          </a:bodyPr>
          <a:lstStyle/>
          <a:p>
            <a:pPr marL="0" indent="0">
              <a:buNone/>
            </a:pPr>
            <a:r>
              <a:rPr lang="en-GB" i="1" dirty="0" smtClean="0"/>
              <a:t>Next Steps</a:t>
            </a:r>
          </a:p>
          <a:p>
            <a:r>
              <a:rPr lang="en-GB" dirty="0" smtClean="0"/>
              <a:t>Refine design and prepare specifications</a:t>
            </a:r>
          </a:p>
          <a:p>
            <a:pPr lvl="1"/>
            <a:r>
              <a:rPr lang="en-GB" dirty="0" smtClean="0"/>
              <a:t>Vessel, Actuators, Mirror supports</a:t>
            </a:r>
          </a:p>
          <a:p>
            <a:r>
              <a:rPr lang="en-GB" dirty="0" smtClean="0"/>
              <a:t>Define details of imaging screens</a:t>
            </a:r>
          </a:p>
          <a:p>
            <a:pPr lvl="1"/>
            <a:r>
              <a:rPr lang="en-GB" dirty="0" smtClean="0"/>
              <a:t>Structure/materials/fabrication process</a:t>
            </a:r>
          </a:p>
          <a:p>
            <a:r>
              <a:rPr lang="en-GB" dirty="0" smtClean="0"/>
              <a:t>Confirm optical design performance</a:t>
            </a:r>
          </a:p>
          <a:p>
            <a:pPr lvl="1"/>
            <a:r>
              <a:rPr lang="en-GB" dirty="0" smtClean="0"/>
              <a:t>Camera lenses for minimum aberration</a:t>
            </a:r>
          </a:p>
          <a:p>
            <a:r>
              <a:rPr lang="en-GB" dirty="0" smtClean="0"/>
              <a:t>Radiation dose assessment</a:t>
            </a:r>
          </a:p>
          <a:p>
            <a:pPr lvl="1"/>
            <a:r>
              <a:rPr lang="en-GB" dirty="0" smtClean="0"/>
              <a:t>Maintain model; rerun as necessary</a:t>
            </a:r>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14196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Objectives – Tuning Dump Imaging</a:t>
            </a:r>
            <a:endParaRPr lang="en-GB" dirty="0">
              <a:solidFill>
                <a:srgbClr val="FF0000"/>
              </a:solidFill>
            </a:endParaRPr>
          </a:p>
        </p:txBody>
      </p:sp>
      <p:sp>
        <p:nvSpPr>
          <p:cNvPr id="4" name="TextBox 3"/>
          <p:cNvSpPr txBox="1"/>
          <p:nvPr/>
        </p:nvSpPr>
        <p:spPr>
          <a:xfrm>
            <a:off x="460268" y="1295400"/>
            <a:ext cx="8280920" cy="4462760"/>
          </a:xfrm>
          <a:prstGeom prst="rect">
            <a:avLst/>
          </a:prstGeom>
          <a:noFill/>
        </p:spPr>
        <p:txBody>
          <a:bodyPr wrap="square" rtlCol="0">
            <a:spAutoFit/>
          </a:bodyPr>
          <a:lstStyle/>
          <a:p>
            <a:r>
              <a:rPr lang="en-GB" sz="2800" dirty="0" smtClean="0"/>
              <a:t>Objectives</a:t>
            </a:r>
          </a:p>
          <a:p>
            <a:pPr marL="800100" lvl="1" indent="-342900">
              <a:spcBef>
                <a:spcPts val="600"/>
              </a:spcBef>
              <a:buFont typeface="+mj-lt"/>
              <a:buAutoNum type="arabicPeriod"/>
            </a:pPr>
            <a:r>
              <a:rPr lang="en-GB" sz="2400" dirty="0" smtClean="0"/>
              <a:t>Complete all actions arising from </a:t>
            </a:r>
            <a:r>
              <a:rPr lang="en-GB" sz="2400" i="1" dirty="0" smtClean="0"/>
              <a:t>Imaging Systems PDR </a:t>
            </a:r>
            <a:r>
              <a:rPr lang="en-GB" sz="2400" dirty="0" smtClean="0"/>
              <a:t>(Sept 2016)</a:t>
            </a:r>
          </a:p>
          <a:p>
            <a:pPr marL="800100" lvl="1" indent="-342900">
              <a:spcBef>
                <a:spcPts val="600"/>
              </a:spcBef>
              <a:buFont typeface="+mj-lt"/>
              <a:buAutoNum type="arabicPeriod"/>
            </a:pPr>
            <a:r>
              <a:rPr lang="en-GB" sz="2400" dirty="0" smtClean="0"/>
              <a:t>Assess radiation levels at Imaging Position in Dump Tunnel</a:t>
            </a:r>
          </a:p>
          <a:p>
            <a:pPr marL="1257300" lvl="2" indent="-342900">
              <a:spcBef>
                <a:spcPts val="600"/>
              </a:spcBef>
              <a:buFont typeface="Arial" panose="020B0604020202020204" pitchFamily="34" charset="0"/>
              <a:buChar char="•"/>
            </a:pPr>
            <a:r>
              <a:rPr lang="en-GB" sz="2400" dirty="0" smtClean="0"/>
              <a:t>Build FLUKA model of Beam-Line to obtain dose-rates</a:t>
            </a:r>
          </a:p>
          <a:p>
            <a:pPr marL="1257300" lvl="2" indent="-342900">
              <a:spcBef>
                <a:spcPts val="600"/>
              </a:spcBef>
              <a:buFont typeface="Arial" panose="020B0604020202020204" pitchFamily="34" charset="0"/>
              <a:buChar char="•"/>
            </a:pPr>
            <a:r>
              <a:rPr lang="en-GB" sz="2400" dirty="0" smtClean="0"/>
              <a:t>Select camera for acceptable lifetime</a:t>
            </a:r>
          </a:p>
          <a:p>
            <a:pPr marL="1257300" lvl="2" indent="-342900">
              <a:spcBef>
                <a:spcPts val="600"/>
              </a:spcBef>
              <a:buFont typeface="Arial" panose="020B0604020202020204" pitchFamily="34" charset="0"/>
              <a:buChar char="•"/>
            </a:pPr>
            <a:r>
              <a:rPr lang="en-GB" sz="2400" dirty="0" smtClean="0"/>
              <a:t>Modify shielding location &amp; design, if necessary</a:t>
            </a:r>
          </a:p>
          <a:p>
            <a:pPr marL="800100" lvl="1" indent="-342900">
              <a:spcBef>
                <a:spcPts val="600"/>
              </a:spcBef>
              <a:buFont typeface="+mj-lt"/>
              <a:buAutoNum type="arabicPeriod"/>
            </a:pPr>
            <a:r>
              <a:rPr lang="en-GB" sz="2400" dirty="0" smtClean="0"/>
              <a:t>Complete optical design for mirror and camera system</a:t>
            </a:r>
          </a:p>
          <a:p>
            <a:pPr marL="800100" lvl="1" indent="-342900">
              <a:spcBef>
                <a:spcPts val="600"/>
              </a:spcBef>
              <a:buFont typeface="+mj-lt"/>
              <a:buAutoNum type="arabicPeriod"/>
            </a:pPr>
            <a:r>
              <a:rPr lang="en-GB" sz="2400" dirty="0" smtClean="0"/>
              <a:t>Confirm that system meets performance requirements</a:t>
            </a:r>
          </a:p>
          <a:p>
            <a:pPr marL="800100" lvl="1" indent="-342900">
              <a:spcBef>
                <a:spcPts val="600"/>
              </a:spcBef>
              <a:buFont typeface="+mj-lt"/>
              <a:buAutoNum type="arabicPeriod"/>
            </a:pPr>
            <a:r>
              <a:rPr lang="en-GB" sz="2400" dirty="0" smtClean="0"/>
              <a:t>Document  design for CDR</a:t>
            </a:r>
            <a:endParaRPr lang="en-GB" sz="2400" dirty="0"/>
          </a:p>
        </p:txBody>
      </p:sp>
      <p:sp>
        <p:nvSpPr>
          <p:cNvPr id="5" name="Date Placeholder 4"/>
          <p:cNvSpPr>
            <a:spLocks noGrp="1"/>
          </p:cNvSpPr>
          <p:nvPr>
            <p:ph type="dt" sz="half" idx="10"/>
          </p:nvPr>
        </p:nvSpPr>
        <p:spPr/>
        <p:txBody>
          <a:bodyPr/>
          <a:lstStyle/>
          <a:p>
            <a:r>
              <a:rPr lang="en-US" smtClean="0"/>
              <a:t>23/10/2017</a:t>
            </a:r>
            <a:endParaRPr lang="en-US"/>
          </a:p>
        </p:txBody>
      </p:sp>
      <p:sp>
        <p:nvSpPr>
          <p:cNvPr id="6" name="Footer Placeholder 5"/>
          <p:cNvSpPr>
            <a:spLocks noGrp="1"/>
          </p:cNvSpPr>
          <p:nvPr>
            <p:ph type="ftr" sz="quarter" idx="11"/>
          </p:nvPr>
        </p:nvSpPr>
        <p:spPr/>
        <p:txBody>
          <a:bodyPr/>
          <a:lstStyle/>
          <a:p>
            <a:r>
              <a:rPr lang="en-US" smtClean="0"/>
              <a:t>M G Ibison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6357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smtClean="0">
                <a:solidFill>
                  <a:srgbClr val="FF0000"/>
                </a:solidFill>
              </a:rPr>
              <a:t>Development of Design</a:t>
            </a:r>
            <a:r>
              <a:rPr lang="en-GB" dirty="0" smtClean="0"/>
              <a:t/>
            </a:r>
            <a:br>
              <a:rPr lang="en-GB" dirty="0" smtClean="0"/>
            </a:br>
            <a:r>
              <a:rPr lang="en-GB" dirty="0" smtClean="0"/>
              <a:t>Principal Stages</a:t>
            </a:r>
            <a:endParaRPr lang="en-GB" dirty="0"/>
          </a:p>
        </p:txBody>
      </p:sp>
      <p:sp>
        <p:nvSpPr>
          <p:cNvPr id="4" name="Content Placeholder 2"/>
          <p:cNvSpPr>
            <a:spLocks noGrp="1"/>
          </p:cNvSpPr>
          <p:nvPr>
            <p:ph idx="1"/>
          </p:nvPr>
        </p:nvSpPr>
        <p:spPr/>
        <p:txBody>
          <a:bodyPr>
            <a:normAutofit/>
          </a:bodyPr>
          <a:lstStyle/>
          <a:p>
            <a:r>
              <a:rPr lang="en-GB" dirty="0" smtClean="0"/>
              <a:t>Refine </a:t>
            </a:r>
            <a:r>
              <a:rPr lang="en-GB" i="1" dirty="0" smtClean="0"/>
              <a:t>Imaging Vessel </a:t>
            </a:r>
            <a:r>
              <a:rPr lang="en-GB" dirty="0" smtClean="0"/>
              <a:t>configuration</a:t>
            </a:r>
          </a:p>
          <a:p>
            <a:r>
              <a:rPr lang="en-GB" dirty="0" smtClean="0"/>
              <a:t>Complete </a:t>
            </a:r>
            <a:r>
              <a:rPr lang="en-GB" i="1" dirty="0" smtClean="0"/>
              <a:t>Monte-Carlo</a:t>
            </a:r>
            <a:r>
              <a:rPr lang="en-GB" dirty="0" smtClean="0"/>
              <a:t> investigations</a:t>
            </a:r>
          </a:p>
          <a:p>
            <a:r>
              <a:rPr lang="en-GB" dirty="0" smtClean="0"/>
              <a:t>Consult </a:t>
            </a:r>
            <a:r>
              <a:rPr lang="en-GB" i="1" dirty="0" smtClean="0"/>
              <a:t>camera</a:t>
            </a:r>
            <a:r>
              <a:rPr lang="en-GB" dirty="0" smtClean="0"/>
              <a:t> </a:t>
            </a:r>
            <a:r>
              <a:rPr lang="en-GB" dirty="0" err="1" smtClean="0"/>
              <a:t>radiosensitivity</a:t>
            </a:r>
            <a:r>
              <a:rPr lang="en-GB" dirty="0" smtClean="0"/>
              <a:t> references</a:t>
            </a:r>
          </a:p>
          <a:p>
            <a:r>
              <a:rPr lang="en-GB" dirty="0" smtClean="0"/>
              <a:t>Finalise </a:t>
            </a:r>
            <a:r>
              <a:rPr lang="en-GB" dirty="0"/>
              <a:t>camera locations </a:t>
            </a:r>
            <a:r>
              <a:rPr lang="en-GB" dirty="0" smtClean="0"/>
              <a:t>for </a:t>
            </a:r>
            <a:r>
              <a:rPr lang="en-GB" i="1" dirty="0"/>
              <a:t>radiation </a:t>
            </a:r>
            <a:r>
              <a:rPr lang="en-GB" i="1" dirty="0" smtClean="0"/>
              <a:t>dose</a:t>
            </a:r>
          </a:p>
          <a:p>
            <a:r>
              <a:rPr lang="en-GB" dirty="0" smtClean="0"/>
              <a:t>Address </a:t>
            </a:r>
            <a:r>
              <a:rPr lang="en-GB" i="1" dirty="0" smtClean="0"/>
              <a:t>maintenance &amp; access </a:t>
            </a:r>
            <a:r>
              <a:rPr lang="en-GB" dirty="0" smtClean="0"/>
              <a:t>issues</a:t>
            </a:r>
            <a:endParaRPr lang="en-GB" dirty="0"/>
          </a:p>
          <a:p>
            <a:r>
              <a:rPr lang="en-GB" dirty="0" smtClean="0"/>
              <a:t>Define </a:t>
            </a:r>
            <a:r>
              <a:rPr lang="en-GB" i="1" dirty="0" smtClean="0"/>
              <a:t>interfaces</a:t>
            </a:r>
            <a:r>
              <a:rPr lang="en-GB" dirty="0" smtClean="0"/>
              <a:t>/power/data</a:t>
            </a:r>
          </a:p>
          <a:p>
            <a:r>
              <a:rPr lang="en-GB" dirty="0" smtClean="0"/>
              <a:t>Confirm </a:t>
            </a:r>
            <a:r>
              <a:rPr lang="en-GB" i="1" dirty="0" smtClean="0"/>
              <a:t>optical system </a:t>
            </a:r>
            <a:r>
              <a:rPr lang="en-GB" dirty="0" smtClean="0"/>
              <a:t>performance</a:t>
            </a:r>
            <a:endParaRPr lang="en-GB" dirty="0"/>
          </a:p>
        </p:txBody>
      </p:sp>
      <p:sp>
        <p:nvSpPr>
          <p:cNvPr id="5" name="Date Placeholder 4"/>
          <p:cNvSpPr>
            <a:spLocks noGrp="1"/>
          </p:cNvSpPr>
          <p:nvPr>
            <p:ph type="dt" sz="half" idx="10"/>
          </p:nvPr>
        </p:nvSpPr>
        <p:spPr/>
        <p:txBody>
          <a:bodyPr/>
          <a:lstStyle/>
          <a:p>
            <a:r>
              <a:rPr lang="en-US" smtClean="0"/>
              <a:t>23/10/2017</a:t>
            </a:r>
            <a:endParaRPr lang="en-US"/>
          </a:p>
        </p:txBody>
      </p:sp>
      <p:sp>
        <p:nvSpPr>
          <p:cNvPr id="6" name="Footer Placeholder 5"/>
          <p:cNvSpPr>
            <a:spLocks noGrp="1"/>
          </p:cNvSpPr>
          <p:nvPr>
            <p:ph type="ftr" sz="quarter" idx="11"/>
          </p:nvPr>
        </p:nvSpPr>
        <p:spPr/>
        <p:txBody>
          <a:bodyPr/>
          <a:lstStyle/>
          <a:p>
            <a:r>
              <a:rPr lang="en-US" smtClean="0"/>
              <a:t>M G Ibison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72946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GB" dirty="0" smtClean="0">
                <a:solidFill>
                  <a:srgbClr val="FF0000"/>
                </a:solidFill>
              </a:rPr>
              <a:t>Location in Dump Beam-Line</a:t>
            </a:r>
            <a:endParaRPr lang="en-GB" dirty="0">
              <a:solidFill>
                <a:srgbClr val="FF0000"/>
              </a:solidFill>
            </a:endParaRPr>
          </a:p>
        </p:txBody>
      </p:sp>
      <p:sp>
        <p:nvSpPr>
          <p:cNvPr id="3" name="Content Placeholder 2"/>
          <p:cNvSpPr>
            <a:spLocks noGrp="1"/>
          </p:cNvSpPr>
          <p:nvPr>
            <p:ph idx="1"/>
          </p:nvPr>
        </p:nvSpPr>
        <p:spPr>
          <a:xfrm>
            <a:off x="4724400" y="4191000"/>
            <a:ext cx="4038600" cy="1981200"/>
          </a:xfrm>
        </p:spPr>
        <p:txBody>
          <a:bodyPr>
            <a:normAutofit lnSpcReduction="10000"/>
          </a:bodyPr>
          <a:lstStyle/>
          <a:p>
            <a:r>
              <a:rPr lang="en-GB" dirty="0" smtClean="0"/>
              <a:t>Adjacent Systems</a:t>
            </a:r>
          </a:p>
          <a:p>
            <a:pPr lvl="1"/>
            <a:r>
              <a:rPr lang="en-GB" dirty="0" smtClean="0"/>
              <a:t>BPMs (</a:t>
            </a:r>
            <a:r>
              <a:rPr lang="en-GB" dirty="0" smtClean="0">
                <a:solidFill>
                  <a:srgbClr val="FF0000"/>
                </a:solidFill>
              </a:rPr>
              <a:t>4</a:t>
            </a:r>
            <a:r>
              <a:rPr lang="en-GB" dirty="0" smtClean="0"/>
              <a:t>)</a:t>
            </a:r>
          </a:p>
          <a:p>
            <a:pPr lvl="1"/>
            <a:r>
              <a:rPr lang="en-GB" dirty="0" smtClean="0"/>
              <a:t>aperture monitor (</a:t>
            </a:r>
            <a:r>
              <a:rPr lang="en-GB" dirty="0" smtClean="0">
                <a:solidFill>
                  <a:srgbClr val="FF0000"/>
                </a:solidFill>
              </a:rPr>
              <a:t>6</a:t>
            </a:r>
            <a:r>
              <a:rPr lang="en-GB" dirty="0" smtClean="0"/>
              <a:t>)</a:t>
            </a:r>
          </a:p>
          <a:p>
            <a:pPr lvl="1"/>
            <a:r>
              <a:rPr lang="en-GB" dirty="0" smtClean="0"/>
              <a:t>gamma-blocker (</a:t>
            </a:r>
            <a:r>
              <a:rPr lang="en-GB" dirty="0" smtClean="0">
                <a:solidFill>
                  <a:srgbClr val="FF0000"/>
                </a:solidFill>
              </a:rPr>
              <a:t>7</a:t>
            </a:r>
            <a:r>
              <a:rPr lang="en-GB" dirty="0" smtClean="0"/>
              <a:t>)</a:t>
            </a:r>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457200" y="715417"/>
            <a:ext cx="7583583" cy="3018383"/>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bwMode="auto">
          <a:xfrm>
            <a:off x="304800" y="3733800"/>
            <a:ext cx="3858698" cy="2668295"/>
          </a:xfrm>
          <a:prstGeom prst="rect">
            <a:avLst/>
          </a:prstGeom>
          <a:ln>
            <a:solidFill>
              <a:schemeClr val="tx1"/>
            </a:solidFill>
          </a:ln>
          <a:extLst>
            <a:ext uri="{53640926-AAD7-44D8-BBD7-CCE9431645EC}">
              <a14:shadowObscured xmlns:a14="http://schemas.microsoft.com/office/drawing/2010/main"/>
            </a:ext>
          </a:extLst>
        </p:spPr>
      </p:pic>
      <p:cxnSp>
        <p:nvCxnSpPr>
          <p:cNvPr id="10" name="Straight Arrow Connector 9"/>
          <p:cNvCxnSpPr/>
          <p:nvPr/>
        </p:nvCxnSpPr>
        <p:spPr>
          <a:xfrm flipH="1">
            <a:off x="2514600" y="2590800"/>
            <a:ext cx="838200" cy="10668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458200" cy="715962"/>
          </a:xfrm>
        </p:spPr>
        <p:txBody>
          <a:bodyPr>
            <a:noAutofit/>
          </a:bodyPr>
          <a:lstStyle/>
          <a:p>
            <a:r>
              <a:rPr lang="en-GB" sz="4000" dirty="0" smtClean="0">
                <a:solidFill>
                  <a:srgbClr val="FF0000"/>
                </a:solidFill>
              </a:rPr>
              <a:t>System Environment and Data Flows</a:t>
            </a:r>
            <a:endParaRPr lang="en-GB" sz="4000" dirty="0">
              <a:solidFill>
                <a:srgbClr val="FF000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bwMode="auto">
          <a:xfrm>
            <a:off x="685800" y="990600"/>
            <a:ext cx="7620000" cy="4006734"/>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7" name="Rectangle 6"/>
          <p:cNvSpPr/>
          <p:nvPr/>
        </p:nvSpPr>
        <p:spPr>
          <a:xfrm>
            <a:off x="685800" y="5149734"/>
            <a:ext cx="7543800" cy="1200329"/>
          </a:xfrm>
          <a:prstGeom prst="rect">
            <a:avLst/>
          </a:prstGeom>
        </p:spPr>
        <p:txBody>
          <a:bodyPr wrap="square">
            <a:spAutoFit/>
          </a:bodyPr>
          <a:lstStyle/>
          <a:p>
            <a:pPr marL="285750" indent="-285750">
              <a:buFont typeface="Arial" panose="020B0604020202020204" pitchFamily="34" charset="0"/>
              <a:buChar char="•"/>
            </a:pPr>
            <a:r>
              <a:rPr lang="en-GB" dirty="0" smtClean="0"/>
              <a:t>decision </a:t>
            </a:r>
            <a:r>
              <a:rPr lang="en-GB" dirty="0"/>
              <a:t>to locate the cameras </a:t>
            </a:r>
            <a:r>
              <a:rPr lang="en-GB" dirty="0" smtClean="0"/>
              <a:t>in tunnel, </a:t>
            </a:r>
            <a:r>
              <a:rPr lang="en-GB" dirty="0"/>
              <a:t>close to the </a:t>
            </a:r>
            <a:r>
              <a:rPr lang="en-GB" dirty="0" smtClean="0"/>
              <a:t>beam-line</a:t>
            </a:r>
          </a:p>
          <a:p>
            <a:pPr marL="285750" indent="-285750">
              <a:buFont typeface="Arial" panose="020B0604020202020204" pitchFamily="34" charset="0"/>
              <a:buChar char="•"/>
            </a:pPr>
            <a:r>
              <a:rPr lang="en-GB" dirty="0" smtClean="0"/>
              <a:t>Image transport </a:t>
            </a:r>
            <a:r>
              <a:rPr lang="en-GB" dirty="0"/>
              <a:t>simplified, </a:t>
            </a:r>
            <a:r>
              <a:rPr lang="en-GB" dirty="0" smtClean="0"/>
              <a:t> max optical </a:t>
            </a:r>
            <a:r>
              <a:rPr lang="en-GB" dirty="0"/>
              <a:t>path length </a:t>
            </a:r>
            <a:r>
              <a:rPr lang="en-GB" dirty="0" smtClean="0"/>
              <a:t>&lt; 8m.   BUT</a:t>
            </a:r>
          </a:p>
          <a:p>
            <a:pPr marL="285750" indent="-285750">
              <a:buFont typeface="Arial" panose="020B0604020202020204" pitchFamily="34" charset="0"/>
              <a:buChar char="•"/>
            </a:pPr>
            <a:r>
              <a:rPr lang="en-GB" dirty="0" smtClean="0"/>
              <a:t>lifetime </a:t>
            </a:r>
            <a:r>
              <a:rPr lang="en-GB" dirty="0"/>
              <a:t>for standard digital </a:t>
            </a:r>
            <a:r>
              <a:rPr lang="en-GB" dirty="0" smtClean="0"/>
              <a:t>cameras limited  </a:t>
            </a:r>
            <a:r>
              <a:rPr lang="en-GB" dirty="0"/>
              <a:t>in </a:t>
            </a:r>
            <a:r>
              <a:rPr lang="en-GB" dirty="0" smtClean="0"/>
              <a:t>high </a:t>
            </a:r>
            <a:r>
              <a:rPr lang="en-GB" dirty="0"/>
              <a:t>radiation </a:t>
            </a:r>
            <a:r>
              <a:rPr lang="en-GB" dirty="0" smtClean="0"/>
              <a:t>environment</a:t>
            </a:r>
          </a:p>
          <a:p>
            <a:pPr lvl="1"/>
            <a:r>
              <a:rPr lang="en-GB" dirty="0" smtClean="0"/>
              <a:t>→ maintenance </a:t>
            </a:r>
            <a:r>
              <a:rPr lang="en-GB" dirty="0"/>
              <a:t>access for regular camera </a:t>
            </a:r>
            <a:r>
              <a:rPr lang="en-GB" dirty="0" smtClean="0"/>
              <a:t>changes</a:t>
            </a:r>
            <a:endParaRPr lang="en-GB" dirty="0"/>
          </a:p>
        </p:txBody>
      </p:sp>
    </p:spTree>
    <p:extLst>
      <p:ext uri="{BB962C8B-B14F-4D97-AF65-F5344CB8AC3E}">
        <p14:creationId xmlns:p14="http://schemas.microsoft.com/office/powerpoint/2010/main" val="47161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dirty="0" smtClean="0">
                <a:solidFill>
                  <a:srgbClr val="FF0000"/>
                </a:solidFill>
              </a:rPr>
              <a:t>Imaging Concept</a:t>
            </a:r>
            <a:endParaRPr lang="en-GB" dirty="0">
              <a:solidFill>
                <a:srgbClr val="FF0000"/>
              </a:solidFill>
            </a:endParaRPr>
          </a:p>
        </p:txBody>
      </p:sp>
      <p:sp>
        <p:nvSpPr>
          <p:cNvPr id="3" name="Content Placeholder 2"/>
          <p:cNvSpPr>
            <a:spLocks noGrp="1"/>
          </p:cNvSpPr>
          <p:nvPr>
            <p:ph idx="1"/>
          </p:nvPr>
        </p:nvSpPr>
        <p:spPr>
          <a:xfrm>
            <a:off x="533400" y="990600"/>
            <a:ext cx="8229600" cy="609600"/>
          </a:xfrm>
        </p:spPr>
        <p:txBody>
          <a:bodyPr>
            <a:normAutofit fontScale="92500"/>
          </a:bodyPr>
          <a:lstStyle/>
          <a:p>
            <a:pPr marL="0" indent="0">
              <a:buNone/>
            </a:pPr>
            <a:r>
              <a:rPr lang="en-GB" dirty="0" smtClean="0"/>
              <a:t>Dump/Window </a:t>
            </a:r>
            <a:r>
              <a:rPr lang="en-GB" dirty="0"/>
              <a:t>and Screen </a:t>
            </a:r>
            <a:r>
              <a:rPr lang="en-GB" dirty="0" smtClean="0"/>
              <a:t>Viewing - at same time</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82448" y="1600200"/>
            <a:ext cx="7733967" cy="3149699"/>
          </a:xfrm>
          <a:prstGeom prst="rect">
            <a:avLst/>
          </a:prstGeom>
        </p:spPr>
      </p:pic>
      <p:sp>
        <p:nvSpPr>
          <p:cNvPr id="5" name="Content Placeholder 2"/>
          <p:cNvSpPr txBox="1">
            <a:spLocks/>
          </p:cNvSpPr>
          <p:nvPr/>
        </p:nvSpPr>
        <p:spPr>
          <a:xfrm>
            <a:off x="457200" y="4869160"/>
            <a:ext cx="8291264" cy="1800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smtClean="0"/>
              <a:t>Wish to image beam at </a:t>
            </a:r>
            <a:r>
              <a:rPr lang="en-GB" sz="2800" b="1" smtClean="0"/>
              <a:t>screen</a:t>
            </a:r>
            <a:r>
              <a:rPr lang="en-GB" sz="2800" smtClean="0"/>
              <a:t> </a:t>
            </a:r>
            <a:r>
              <a:rPr lang="en-GB" sz="2800" i="1" smtClean="0"/>
              <a:t>and</a:t>
            </a:r>
            <a:r>
              <a:rPr lang="en-GB" sz="2800" smtClean="0"/>
              <a:t> at </a:t>
            </a:r>
            <a:r>
              <a:rPr lang="en-GB" sz="2800" b="1" smtClean="0"/>
              <a:t>dump entrance</a:t>
            </a:r>
          </a:p>
          <a:p>
            <a:r>
              <a:rPr lang="en-GB" sz="2800" smtClean="0"/>
              <a:t>Conventional 45° screen for beam profile – but view </a:t>
            </a:r>
            <a:r>
              <a:rPr lang="en-GB" sz="2800" b="1" smtClean="0"/>
              <a:t>face-on</a:t>
            </a:r>
          </a:p>
          <a:p>
            <a:pPr lvl="1"/>
            <a:r>
              <a:rPr lang="en-GB" sz="2400" smtClean="0"/>
              <a:t>Avoid Depth-of-Field issues with large image</a:t>
            </a:r>
          </a:p>
          <a:p>
            <a:r>
              <a:rPr lang="en-GB" sz="2800" smtClean="0"/>
              <a:t>Make use of 45° screen as a ‘rear-view’ </a:t>
            </a:r>
            <a:r>
              <a:rPr lang="en-GB" sz="2800" b="1" smtClean="0"/>
              <a:t>mirror</a:t>
            </a:r>
            <a:r>
              <a:rPr lang="en-GB" sz="2800" smtClean="0"/>
              <a:t> for the dump</a:t>
            </a:r>
            <a:endParaRPr lang="en-GB" sz="2800" i="1" dirty="0"/>
          </a:p>
        </p:txBody>
      </p:sp>
      <p:sp>
        <p:nvSpPr>
          <p:cNvPr id="6" name="Date Placeholder 5"/>
          <p:cNvSpPr>
            <a:spLocks noGrp="1"/>
          </p:cNvSpPr>
          <p:nvPr>
            <p:ph type="dt" sz="half" idx="10"/>
          </p:nvPr>
        </p:nvSpPr>
        <p:spPr/>
        <p:txBody>
          <a:bodyPr/>
          <a:lstStyle/>
          <a:p>
            <a:r>
              <a:rPr lang="en-US" smtClean="0"/>
              <a:t>23/10/2017</a:t>
            </a:r>
            <a:endParaRPr lang="en-US"/>
          </a:p>
        </p:txBody>
      </p:sp>
      <p:sp>
        <p:nvSpPr>
          <p:cNvPr id="7" name="Footer Placeholder 6"/>
          <p:cNvSpPr>
            <a:spLocks noGrp="1"/>
          </p:cNvSpPr>
          <p:nvPr>
            <p:ph type="ftr" sz="quarter" idx="11"/>
          </p:nvPr>
        </p:nvSpPr>
        <p:spPr/>
        <p:txBody>
          <a:bodyPr/>
          <a:lstStyle/>
          <a:p>
            <a:r>
              <a:rPr lang="en-US" smtClean="0"/>
              <a:t>M G Ibison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931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GB" dirty="0" smtClean="0">
                <a:solidFill>
                  <a:srgbClr val="FF0000"/>
                </a:solidFill>
              </a:rPr>
              <a:t>Imaging Vessel: Evolution of Design</a:t>
            </a:r>
            <a:endParaRPr lang="en-GB" dirty="0">
              <a:solidFill>
                <a:srgbClr val="FF0000"/>
              </a:solidFill>
            </a:endParaRPr>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562600" y="3962400"/>
            <a:ext cx="3253716" cy="2538730"/>
          </a:xfrm>
          <a:prstGeom prst="rect">
            <a:avLst/>
          </a:prstGeom>
        </p:spPr>
      </p:pic>
      <p:sp>
        <p:nvSpPr>
          <p:cNvPr id="8" name="TextBox 7"/>
          <p:cNvSpPr txBox="1"/>
          <p:nvPr/>
        </p:nvSpPr>
        <p:spPr>
          <a:xfrm>
            <a:off x="7543800" y="4082534"/>
            <a:ext cx="301686" cy="369332"/>
          </a:xfrm>
          <a:prstGeom prst="rect">
            <a:avLst/>
          </a:prstGeom>
          <a:noFill/>
        </p:spPr>
        <p:txBody>
          <a:bodyPr wrap="none" rtlCol="0">
            <a:spAutoFit/>
          </a:bodyPr>
          <a:lstStyle/>
          <a:p>
            <a:r>
              <a:rPr lang="en-GB" b="1" dirty="0" smtClean="0">
                <a:solidFill>
                  <a:schemeClr val="bg1"/>
                </a:solidFill>
              </a:rPr>
              <a:t>2</a:t>
            </a:r>
            <a:endParaRPr lang="en-GB" b="1" dirty="0">
              <a:solidFill>
                <a:schemeClr val="bg1"/>
              </a:solidFill>
            </a:endParaRPr>
          </a:p>
        </p:txBody>
      </p:sp>
      <p:sp>
        <p:nvSpPr>
          <p:cNvPr id="9" name="TextBox 8"/>
          <p:cNvSpPr txBox="1"/>
          <p:nvPr/>
        </p:nvSpPr>
        <p:spPr>
          <a:xfrm>
            <a:off x="6109713" y="5410200"/>
            <a:ext cx="301686" cy="369332"/>
          </a:xfrm>
          <a:prstGeom prst="rect">
            <a:avLst/>
          </a:prstGeom>
          <a:noFill/>
        </p:spPr>
        <p:txBody>
          <a:bodyPr wrap="none" rtlCol="0">
            <a:spAutoFit/>
          </a:bodyPr>
          <a:lstStyle/>
          <a:p>
            <a:r>
              <a:rPr lang="en-GB" b="1" dirty="0">
                <a:solidFill>
                  <a:schemeClr val="bg1"/>
                </a:solidFill>
              </a:rPr>
              <a:t>4</a:t>
            </a:r>
          </a:p>
        </p:txBody>
      </p:sp>
      <p:sp>
        <p:nvSpPr>
          <p:cNvPr id="10" name="TextBox 9"/>
          <p:cNvSpPr txBox="1"/>
          <p:nvPr/>
        </p:nvSpPr>
        <p:spPr>
          <a:xfrm>
            <a:off x="7391400" y="5410200"/>
            <a:ext cx="301686" cy="369332"/>
          </a:xfrm>
          <a:prstGeom prst="rect">
            <a:avLst/>
          </a:prstGeom>
          <a:noFill/>
        </p:spPr>
        <p:txBody>
          <a:bodyPr wrap="none" rtlCol="0">
            <a:spAutoFit/>
          </a:bodyPr>
          <a:lstStyle/>
          <a:p>
            <a:r>
              <a:rPr lang="en-GB" b="1" dirty="0" smtClean="0">
                <a:solidFill>
                  <a:schemeClr val="bg1"/>
                </a:solidFill>
              </a:rPr>
              <a:t>3</a:t>
            </a:r>
            <a:endParaRPr lang="en-GB" b="1" dirty="0">
              <a:solidFill>
                <a:schemeClr val="bg1"/>
              </a:solidFill>
            </a:endParaRPr>
          </a:p>
        </p:txBody>
      </p:sp>
      <p:sp>
        <p:nvSpPr>
          <p:cNvPr id="11" name="TextBox 10"/>
          <p:cNvSpPr txBox="1"/>
          <p:nvPr/>
        </p:nvSpPr>
        <p:spPr>
          <a:xfrm>
            <a:off x="6423525" y="3962400"/>
            <a:ext cx="301686" cy="369332"/>
          </a:xfrm>
          <a:prstGeom prst="rect">
            <a:avLst/>
          </a:prstGeom>
          <a:noFill/>
        </p:spPr>
        <p:txBody>
          <a:bodyPr wrap="none" rtlCol="0">
            <a:spAutoFit/>
          </a:bodyPr>
          <a:lstStyle/>
          <a:p>
            <a:r>
              <a:rPr lang="en-GB" b="1" dirty="0" smtClean="0">
                <a:solidFill>
                  <a:schemeClr val="bg1"/>
                </a:solidFill>
              </a:rPr>
              <a:t>1</a:t>
            </a:r>
            <a:endParaRPr lang="en-GB" b="1" dirty="0">
              <a:solidFill>
                <a:schemeClr val="bg1"/>
              </a:solid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3467" t="36561" r="35333" b="31044"/>
          <a:stretch/>
        </p:blipFill>
        <p:spPr>
          <a:xfrm>
            <a:off x="685800" y="1280160"/>
            <a:ext cx="2819400" cy="2439489"/>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1704" t="18480" r="27200" b="28400"/>
          <a:stretch/>
        </p:blipFill>
        <p:spPr>
          <a:xfrm>
            <a:off x="5538048" y="1295400"/>
            <a:ext cx="2920152" cy="252984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72049"/>
            <a:ext cx="28003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657600" y="5334000"/>
            <a:ext cx="2286000" cy="1075690"/>
          </a:xfrm>
          <a:solidFill>
            <a:schemeClr val="bg1"/>
          </a:solidFill>
          <a:ln w="0">
            <a:noFill/>
          </a:ln>
        </p:spPr>
        <p:txBody>
          <a:bodyPr>
            <a:normAutofit fontScale="32500" lnSpcReduction="20000"/>
          </a:bodyPr>
          <a:lstStyle/>
          <a:p>
            <a:pPr marL="0" indent="0">
              <a:buNone/>
            </a:pPr>
            <a:r>
              <a:rPr lang="en-GB" sz="5500" b="1" i="1" dirty="0" smtClean="0">
                <a:ln w="0">
                  <a:noFill/>
                </a:ln>
                <a:effectLst>
                  <a:outerShdw blurRad="50800" dist="38100" algn="l" rotWithShape="0">
                    <a:schemeClr val="bg1">
                      <a:lumMod val="50000"/>
                      <a:alpha val="40000"/>
                    </a:schemeClr>
                  </a:outerShdw>
                </a:effectLst>
              </a:rPr>
              <a:t>Current Design</a:t>
            </a:r>
          </a:p>
          <a:p>
            <a:pPr marL="400050" lvl="1" indent="0">
              <a:buNone/>
            </a:pPr>
            <a:r>
              <a:rPr lang="en-GB" sz="4500" b="1" dirty="0" smtClean="0">
                <a:ln w="0">
                  <a:solidFill>
                    <a:schemeClr val="bg1">
                      <a:lumMod val="50000"/>
                    </a:schemeClr>
                  </a:solidFill>
                </a:ln>
                <a:solidFill>
                  <a:srgbClr val="FFFF00"/>
                </a:solidFill>
                <a:effectLst>
                  <a:outerShdw blurRad="50800" dist="38100" algn="l" rotWithShape="0">
                    <a:schemeClr val="bg1">
                      <a:lumMod val="50000"/>
                      <a:alpha val="40000"/>
                    </a:schemeClr>
                  </a:outerShdw>
                </a:effectLst>
              </a:rPr>
              <a:t>Ports</a:t>
            </a:r>
          </a:p>
          <a:p>
            <a:pPr marL="400050" lvl="1" indent="0">
              <a:buNone/>
            </a:pPr>
            <a:r>
              <a:rPr lang="en-GB" sz="4000" dirty="0" smtClean="0"/>
              <a:t>2, 4    Viewports</a:t>
            </a:r>
          </a:p>
          <a:p>
            <a:pPr marL="400050" lvl="1" indent="0">
              <a:buNone/>
            </a:pPr>
            <a:r>
              <a:rPr lang="en-GB" sz="4000" dirty="0" smtClean="0"/>
              <a:t>1, 3    Actuator Flanges</a:t>
            </a:r>
            <a:endParaRPr lang="en-GB" sz="4000" dirty="0"/>
          </a:p>
        </p:txBody>
      </p:sp>
      <p:sp>
        <p:nvSpPr>
          <p:cNvPr id="16" name="Right Arrow 15"/>
          <p:cNvSpPr/>
          <p:nvPr/>
        </p:nvSpPr>
        <p:spPr>
          <a:xfrm>
            <a:off x="3886200" y="2209800"/>
            <a:ext cx="12954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3863340" y="4724400"/>
            <a:ext cx="1295400" cy="309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8875960">
            <a:off x="3744203" y="3450850"/>
            <a:ext cx="1619329" cy="354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19818" y="1371600"/>
            <a:ext cx="317716" cy="369332"/>
          </a:xfrm>
          <a:prstGeom prst="rect">
            <a:avLst/>
          </a:prstGeom>
          <a:noFill/>
        </p:spPr>
        <p:txBody>
          <a:bodyPr wrap="none" rtlCol="0">
            <a:spAutoFit/>
          </a:bodyPr>
          <a:lstStyle/>
          <a:p>
            <a:r>
              <a:rPr lang="en-GB" dirty="0"/>
              <a:t>A</a:t>
            </a:r>
          </a:p>
        </p:txBody>
      </p:sp>
      <p:sp>
        <p:nvSpPr>
          <p:cNvPr id="21" name="TextBox 20"/>
          <p:cNvSpPr txBox="1"/>
          <p:nvPr/>
        </p:nvSpPr>
        <p:spPr>
          <a:xfrm>
            <a:off x="5022742" y="1403866"/>
            <a:ext cx="309700" cy="369332"/>
          </a:xfrm>
          <a:prstGeom prst="rect">
            <a:avLst/>
          </a:prstGeom>
          <a:noFill/>
        </p:spPr>
        <p:txBody>
          <a:bodyPr wrap="none" rtlCol="0">
            <a:spAutoFit/>
          </a:bodyPr>
          <a:lstStyle/>
          <a:p>
            <a:r>
              <a:rPr lang="en-GB" dirty="0" smtClean="0"/>
              <a:t>B</a:t>
            </a:r>
            <a:endParaRPr lang="en-GB" dirty="0"/>
          </a:p>
        </p:txBody>
      </p:sp>
      <p:sp>
        <p:nvSpPr>
          <p:cNvPr id="22" name="TextBox 21"/>
          <p:cNvSpPr txBox="1"/>
          <p:nvPr/>
        </p:nvSpPr>
        <p:spPr>
          <a:xfrm>
            <a:off x="228600" y="3872049"/>
            <a:ext cx="308098" cy="369332"/>
          </a:xfrm>
          <a:prstGeom prst="rect">
            <a:avLst/>
          </a:prstGeom>
          <a:noFill/>
        </p:spPr>
        <p:txBody>
          <a:bodyPr wrap="none" rtlCol="0">
            <a:spAutoFit/>
          </a:bodyPr>
          <a:lstStyle/>
          <a:p>
            <a:r>
              <a:rPr lang="en-GB" dirty="0" smtClean="0"/>
              <a:t>C</a:t>
            </a:r>
            <a:endParaRPr lang="en-GB" dirty="0"/>
          </a:p>
        </p:txBody>
      </p:sp>
      <p:sp>
        <p:nvSpPr>
          <p:cNvPr id="23" name="TextBox 22"/>
          <p:cNvSpPr txBox="1"/>
          <p:nvPr/>
        </p:nvSpPr>
        <p:spPr>
          <a:xfrm>
            <a:off x="5016284" y="3962400"/>
            <a:ext cx="327334" cy="369332"/>
          </a:xfrm>
          <a:prstGeom prst="rect">
            <a:avLst/>
          </a:prstGeom>
          <a:noFill/>
        </p:spPr>
        <p:txBody>
          <a:bodyPr wrap="none" rtlCol="0">
            <a:spAutoFit/>
          </a:bodyPr>
          <a:lstStyle/>
          <a:p>
            <a:r>
              <a:rPr lang="en-GB" dirty="0" smtClean="0"/>
              <a:t>D</a:t>
            </a:r>
            <a:endParaRPr lang="en-GB" dirty="0"/>
          </a:p>
        </p:txBody>
      </p:sp>
      <p:sp>
        <p:nvSpPr>
          <p:cNvPr id="20" name="TextBox 19"/>
          <p:cNvSpPr txBox="1"/>
          <p:nvPr/>
        </p:nvSpPr>
        <p:spPr>
          <a:xfrm>
            <a:off x="2721620" y="1371600"/>
            <a:ext cx="1567160" cy="369332"/>
          </a:xfrm>
          <a:prstGeom prst="rect">
            <a:avLst/>
          </a:prstGeom>
          <a:solidFill>
            <a:schemeClr val="bg1"/>
          </a:solidFill>
        </p:spPr>
        <p:txBody>
          <a:bodyPr wrap="none" rtlCol="0">
            <a:spAutoFit/>
          </a:bodyPr>
          <a:lstStyle/>
          <a:p>
            <a:r>
              <a:rPr lang="en-GB" b="1" i="1" dirty="0" smtClean="0"/>
              <a:t>Initial Concept</a:t>
            </a:r>
            <a:endParaRPr lang="en-GB" b="1" i="1" dirty="0"/>
          </a:p>
        </p:txBody>
      </p:sp>
    </p:spTree>
    <p:extLst>
      <p:ext uri="{BB962C8B-B14F-4D97-AF65-F5344CB8AC3E}">
        <p14:creationId xmlns:p14="http://schemas.microsoft.com/office/powerpoint/2010/main" val="297807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fontScale="90000"/>
          </a:bodyPr>
          <a:lstStyle/>
          <a:p>
            <a:r>
              <a:rPr lang="en-GB" dirty="0" smtClean="0">
                <a:solidFill>
                  <a:srgbClr val="FF0000"/>
                </a:solidFill>
              </a:rPr>
              <a:t>Screen Composition</a:t>
            </a:r>
            <a:endParaRPr lang="en-GB" dirty="0">
              <a:solidFill>
                <a:srgbClr val="FF0000"/>
              </a:solidFill>
            </a:endParaRPr>
          </a:p>
        </p:txBody>
      </p:sp>
      <p:sp>
        <p:nvSpPr>
          <p:cNvPr id="3" name="Content Placeholder 2"/>
          <p:cNvSpPr>
            <a:spLocks noGrp="1"/>
          </p:cNvSpPr>
          <p:nvPr>
            <p:ph idx="1"/>
          </p:nvPr>
        </p:nvSpPr>
        <p:spPr>
          <a:xfrm>
            <a:off x="457200" y="990600"/>
            <a:ext cx="8229600" cy="4525963"/>
          </a:xfrm>
        </p:spPr>
        <p:txBody>
          <a:bodyPr>
            <a:normAutofit fontScale="70000" lnSpcReduction="20000"/>
          </a:bodyPr>
          <a:lstStyle/>
          <a:p>
            <a:pPr marL="0" indent="0">
              <a:buNone/>
            </a:pPr>
            <a:r>
              <a:rPr lang="en-GB" b="1" i="1" dirty="0" smtClean="0"/>
              <a:t>Desirable Attributes</a:t>
            </a:r>
          </a:p>
          <a:p>
            <a:r>
              <a:rPr lang="en-GB" dirty="0" smtClean="0"/>
              <a:t>Clear </a:t>
            </a:r>
            <a:r>
              <a:rPr lang="en-GB" i="1" dirty="0"/>
              <a:t>diameter </a:t>
            </a:r>
            <a:r>
              <a:rPr lang="en-GB" i="1" u="sng" dirty="0" smtClean="0"/>
              <a:t>&gt;</a:t>
            </a:r>
            <a:r>
              <a:rPr lang="en-GB" i="1" dirty="0" smtClean="0"/>
              <a:t> </a:t>
            </a:r>
            <a:r>
              <a:rPr lang="en-GB" i="1" dirty="0"/>
              <a:t>200 mm</a:t>
            </a:r>
            <a:r>
              <a:rPr lang="en-GB" dirty="0"/>
              <a:t>, </a:t>
            </a:r>
            <a:r>
              <a:rPr lang="en-GB" dirty="0" smtClean="0"/>
              <a:t>(option up to 230 mm)</a:t>
            </a:r>
            <a:endParaRPr lang="en-GB" dirty="0"/>
          </a:p>
          <a:p>
            <a:pPr lvl="0"/>
            <a:r>
              <a:rPr lang="en-GB" i="1" dirty="0"/>
              <a:t>Resistance to radiation damage </a:t>
            </a:r>
            <a:r>
              <a:rPr lang="en-GB" dirty="0"/>
              <a:t>from 2 GeV protons</a:t>
            </a:r>
          </a:p>
          <a:p>
            <a:pPr lvl="0"/>
            <a:r>
              <a:rPr lang="en-GB" dirty="0"/>
              <a:t>Good </a:t>
            </a:r>
            <a:r>
              <a:rPr lang="en-GB" i="1" dirty="0"/>
              <a:t>mechanical strength </a:t>
            </a:r>
            <a:r>
              <a:rPr lang="en-GB" dirty="0"/>
              <a:t>for mounting and movement</a:t>
            </a:r>
          </a:p>
          <a:p>
            <a:pPr lvl="0"/>
            <a:r>
              <a:rPr lang="en-GB" i="1" dirty="0"/>
              <a:t>Vibration-damped</a:t>
            </a:r>
            <a:r>
              <a:rPr lang="en-GB" dirty="0"/>
              <a:t> against possible beam-pulse induced resonances</a:t>
            </a:r>
          </a:p>
          <a:p>
            <a:pPr lvl="0"/>
            <a:r>
              <a:rPr lang="en-GB" dirty="0"/>
              <a:t>Good </a:t>
            </a:r>
            <a:r>
              <a:rPr lang="en-GB" i="1" dirty="0"/>
              <a:t>thermal </a:t>
            </a:r>
            <a:r>
              <a:rPr lang="en-GB" i="1" dirty="0" smtClean="0"/>
              <a:t>conductivity</a:t>
            </a:r>
            <a:r>
              <a:rPr lang="en-GB" dirty="0" smtClean="0"/>
              <a:t>, avoid </a:t>
            </a:r>
            <a:r>
              <a:rPr lang="en-GB" dirty="0"/>
              <a:t>local overheating </a:t>
            </a:r>
            <a:r>
              <a:rPr lang="en-GB" dirty="0" smtClean="0"/>
              <a:t>by beam spot</a:t>
            </a:r>
            <a:endParaRPr lang="en-GB" dirty="0"/>
          </a:p>
          <a:p>
            <a:pPr lvl="0"/>
            <a:r>
              <a:rPr lang="en-GB" i="1" dirty="0"/>
              <a:t>High </a:t>
            </a:r>
            <a:r>
              <a:rPr lang="en-GB" i="1" dirty="0" smtClean="0"/>
              <a:t>MP</a:t>
            </a:r>
            <a:r>
              <a:rPr lang="en-GB" dirty="0" smtClean="0"/>
              <a:t>, to resist </a:t>
            </a:r>
            <a:r>
              <a:rPr lang="en-GB" dirty="0"/>
              <a:t>beam burning and thermal-spray coating process</a:t>
            </a:r>
          </a:p>
          <a:p>
            <a:pPr lvl="0"/>
            <a:r>
              <a:rPr lang="en-GB" i="1" dirty="0"/>
              <a:t>Optical flatness </a:t>
            </a:r>
            <a:r>
              <a:rPr lang="en-GB" dirty="0"/>
              <a:t>across full aperture</a:t>
            </a:r>
          </a:p>
          <a:p>
            <a:pPr lvl="0"/>
            <a:r>
              <a:rPr lang="en-GB" dirty="0"/>
              <a:t>Available in </a:t>
            </a:r>
            <a:r>
              <a:rPr lang="en-GB" i="1" dirty="0"/>
              <a:t>thin sheets </a:t>
            </a:r>
            <a:r>
              <a:rPr lang="en-GB" dirty="0"/>
              <a:t>of thickness 0.5 – 1.0 mm</a:t>
            </a:r>
          </a:p>
          <a:p>
            <a:pPr lvl="0"/>
            <a:r>
              <a:rPr lang="en-GB" i="1" dirty="0"/>
              <a:t>Good adhesion </a:t>
            </a:r>
            <a:r>
              <a:rPr lang="en-GB" dirty="0"/>
              <a:t>for scintillating coating on front side</a:t>
            </a:r>
          </a:p>
          <a:p>
            <a:pPr lvl="0"/>
            <a:r>
              <a:rPr lang="en-GB" dirty="0"/>
              <a:t>Able to accept </a:t>
            </a:r>
            <a:r>
              <a:rPr lang="en-GB" i="1" dirty="0"/>
              <a:t>polishing</a:t>
            </a:r>
            <a:r>
              <a:rPr lang="en-GB" dirty="0"/>
              <a:t>, or to receive </a:t>
            </a:r>
            <a:r>
              <a:rPr lang="en-GB" i="1" dirty="0"/>
              <a:t>mirror coating </a:t>
            </a:r>
            <a:r>
              <a:rPr lang="en-GB" dirty="0"/>
              <a:t>on rear side</a:t>
            </a:r>
          </a:p>
          <a:p>
            <a:endParaRPr lang="en-GB" dirty="0"/>
          </a:p>
        </p:txBody>
      </p:sp>
      <p:sp>
        <p:nvSpPr>
          <p:cNvPr id="4" name="Date Placeholder 3"/>
          <p:cNvSpPr>
            <a:spLocks noGrp="1"/>
          </p:cNvSpPr>
          <p:nvPr>
            <p:ph type="dt" sz="half" idx="10"/>
          </p:nvPr>
        </p:nvSpPr>
        <p:spPr/>
        <p:txBody>
          <a:bodyPr/>
          <a:lstStyle/>
          <a:p>
            <a:r>
              <a:rPr lang="en-US" smtClean="0"/>
              <a:t>23/10/2017</a:t>
            </a:r>
            <a:endParaRPr lang="en-US"/>
          </a:p>
        </p:txBody>
      </p:sp>
      <p:sp>
        <p:nvSpPr>
          <p:cNvPr id="5" name="Footer Placeholder 4"/>
          <p:cNvSpPr>
            <a:spLocks noGrp="1"/>
          </p:cNvSpPr>
          <p:nvPr>
            <p:ph type="ftr" sz="quarter" idx="11"/>
          </p:nvPr>
        </p:nvSpPr>
        <p:spPr/>
        <p:txBody>
          <a:bodyPr/>
          <a:lstStyle/>
          <a:p>
            <a:r>
              <a:rPr lang="en-US" smtClean="0"/>
              <a:t>M G Ibison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grpSp>
        <p:nvGrpSpPr>
          <p:cNvPr id="10" name="Group 9"/>
          <p:cNvGrpSpPr/>
          <p:nvPr/>
        </p:nvGrpSpPr>
        <p:grpSpPr>
          <a:xfrm>
            <a:off x="0" y="4810251"/>
            <a:ext cx="5089525" cy="1590549"/>
            <a:chOff x="35496" y="1692030"/>
            <a:chExt cx="5947394" cy="1858645"/>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893365" y="1692030"/>
              <a:ext cx="5089525" cy="1858645"/>
            </a:xfrm>
            <a:prstGeom prst="rect">
              <a:avLst/>
            </a:prstGeom>
          </p:spPr>
        </p:pic>
        <p:sp>
          <p:nvSpPr>
            <p:cNvPr id="8" name="Right Arrow 7"/>
            <p:cNvSpPr/>
            <p:nvPr/>
          </p:nvSpPr>
          <p:spPr>
            <a:xfrm>
              <a:off x="179512" y="2436448"/>
              <a:ext cx="432048" cy="2724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5496" y="2699628"/>
              <a:ext cx="716863" cy="369332"/>
            </a:xfrm>
            <a:prstGeom prst="rect">
              <a:avLst/>
            </a:prstGeom>
            <a:noFill/>
          </p:spPr>
          <p:txBody>
            <a:bodyPr wrap="none" rtlCol="0">
              <a:spAutoFit/>
            </a:bodyPr>
            <a:lstStyle/>
            <a:p>
              <a:r>
                <a:rPr lang="en-GB" dirty="0" smtClean="0"/>
                <a:t>beam</a:t>
              </a:r>
              <a:endParaRPr lang="en-GB" dirty="0"/>
            </a:p>
          </p:txBody>
        </p:sp>
      </p:grpSp>
      <p:sp>
        <p:nvSpPr>
          <p:cNvPr id="11" name="TextBox 10"/>
          <p:cNvSpPr txBox="1"/>
          <p:nvPr/>
        </p:nvSpPr>
        <p:spPr>
          <a:xfrm>
            <a:off x="5180112" y="6096000"/>
            <a:ext cx="3735288" cy="369332"/>
          </a:xfrm>
          <a:prstGeom prst="rect">
            <a:avLst/>
          </a:prstGeom>
          <a:noFill/>
        </p:spPr>
        <p:txBody>
          <a:bodyPr wrap="square" rtlCol="0">
            <a:spAutoFit/>
          </a:bodyPr>
          <a:lstStyle/>
          <a:p>
            <a:r>
              <a:rPr lang="en-GB" b="1" dirty="0" smtClean="0"/>
              <a:t>Total Thickness		650</a:t>
            </a:r>
            <a:r>
              <a:rPr lang="en-GB" b="1" dirty="0" smtClean="0">
                <a:latin typeface="Symbol" panose="05050102010706020507" pitchFamily="18" charset="2"/>
              </a:rPr>
              <a:t>m</a:t>
            </a:r>
            <a:r>
              <a:rPr lang="en-GB" b="1" dirty="0" smtClean="0"/>
              <a:t>m</a:t>
            </a:r>
          </a:p>
        </p:txBody>
      </p:sp>
      <p:sp>
        <p:nvSpPr>
          <p:cNvPr id="12" name="Rectangle 11"/>
          <p:cNvSpPr/>
          <p:nvPr/>
        </p:nvSpPr>
        <p:spPr>
          <a:xfrm>
            <a:off x="5180112" y="4819471"/>
            <a:ext cx="3887688" cy="1200329"/>
          </a:xfrm>
          <a:prstGeom prst="rect">
            <a:avLst/>
          </a:prstGeom>
        </p:spPr>
        <p:txBody>
          <a:bodyPr wrap="square">
            <a:spAutoFit/>
          </a:bodyPr>
          <a:lstStyle/>
          <a:p>
            <a:r>
              <a:rPr lang="en-GB" dirty="0" smtClean="0"/>
              <a:t>front </a:t>
            </a:r>
            <a:r>
              <a:rPr lang="en-GB" dirty="0"/>
              <a:t>beam-facing </a:t>
            </a:r>
            <a:r>
              <a:rPr lang="en-GB" dirty="0" smtClean="0"/>
              <a:t>coating	30 </a:t>
            </a:r>
            <a:r>
              <a:rPr lang="en-GB" dirty="0" smtClean="0">
                <a:latin typeface="Symbol" panose="05050102010706020507" pitchFamily="18" charset="2"/>
              </a:rPr>
              <a:t>m</a:t>
            </a:r>
            <a:r>
              <a:rPr lang="en-GB" dirty="0" smtClean="0"/>
              <a:t>m</a:t>
            </a:r>
          </a:p>
          <a:p>
            <a:r>
              <a:rPr lang="en-GB" dirty="0" smtClean="0"/>
              <a:t>aluminium </a:t>
            </a:r>
            <a:r>
              <a:rPr lang="en-GB" dirty="0"/>
              <a:t>backing </a:t>
            </a:r>
            <a:r>
              <a:rPr lang="en-GB" dirty="0" smtClean="0"/>
              <a:t>plate	200 </a:t>
            </a:r>
            <a:r>
              <a:rPr lang="en-GB" dirty="0">
                <a:latin typeface="Symbol" panose="05050102010706020507" pitchFamily="18" charset="2"/>
              </a:rPr>
              <a:t>m</a:t>
            </a:r>
            <a:r>
              <a:rPr lang="en-GB" dirty="0"/>
              <a:t>m </a:t>
            </a:r>
            <a:endParaRPr lang="en-GB" dirty="0" smtClean="0"/>
          </a:p>
          <a:p>
            <a:r>
              <a:rPr lang="en-GB" dirty="0"/>
              <a:t>s</a:t>
            </a:r>
            <a:r>
              <a:rPr lang="en-GB" dirty="0" smtClean="0"/>
              <a:t>ilicon wafer substrate	400 </a:t>
            </a:r>
            <a:r>
              <a:rPr lang="en-GB" dirty="0" smtClean="0">
                <a:latin typeface="Symbol" panose="05050102010706020507" pitchFamily="18" charset="2"/>
              </a:rPr>
              <a:t>m</a:t>
            </a:r>
            <a:r>
              <a:rPr lang="en-GB" dirty="0" smtClean="0"/>
              <a:t>m</a:t>
            </a:r>
          </a:p>
          <a:p>
            <a:r>
              <a:rPr lang="en-GB" dirty="0" smtClean="0"/>
              <a:t>mirror </a:t>
            </a:r>
            <a:r>
              <a:rPr lang="en-GB" dirty="0"/>
              <a:t>coating on the </a:t>
            </a:r>
            <a:r>
              <a:rPr lang="en-GB" dirty="0" smtClean="0"/>
              <a:t>rear	20 </a:t>
            </a:r>
            <a:r>
              <a:rPr lang="en-GB" dirty="0">
                <a:latin typeface="Symbol" panose="05050102010706020507" pitchFamily="18" charset="2"/>
              </a:rPr>
              <a:t>m</a:t>
            </a:r>
            <a:r>
              <a:rPr lang="en-GB" dirty="0"/>
              <a:t>m </a:t>
            </a:r>
            <a:endParaRPr lang="en-GB" dirty="0" smtClean="0"/>
          </a:p>
        </p:txBody>
      </p:sp>
    </p:spTree>
    <p:extLst>
      <p:ext uri="{BB962C8B-B14F-4D97-AF65-F5344CB8AC3E}">
        <p14:creationId xmlns:p14="http://schemas.microsoft.com/office/powerpoint/2010/main" val="758523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4454&quot;&gt;&lt;/object&gt;&lt;object type=&quot;2&quot; unique_id=&quot;14455&quot;&gt;&lt;object type=&quot;3&quot; unique_id=&quot;14460&quot;&gt;&lt;property id=&quot;20148&quot; value=&quot;5&quot;/&gt;&lt;property id=&quot;20300&quot; value=&quot;Slide 1 - &amp;quot;ESS Imaging Systems CDR Meeting&amp;quot;&quot;/&gt;&lt;property id=&quot;20307&quot; value=&quot;257&quot;/&gt;&lt;/object&gt;&lt;object type=&quot;3&quot; unique_id=&quot;14461&quot;&gt;&lt;property id=&quot;20148&quot; value=&quot;5&quot;/&gt;&lt;property id=&quot;20300&quot; value=&quot;Slide 2 - &amp;quot;Outline of Presentation&amp;quot;&quot;/&gt;&lt;property id=&quot;20307&quot; value=&quot;256&quot;/&gt;&lt;/object&gt;&lt;object type=&quot;3&quot; unique_id=&quot;14606&quot;&gt;&lt;property id=&quot;20148&quot; value=&quot;5&quot;/&gt;&lt;property id=&quot;20300&quot; value=&quot;Slide 3 - &amp;quot;Objectives – Tuning Dump Imaging&amp;quot;&quot;/&gt;&lt;property id=&quot;20307&quot; value=&quot;258&quot;/&gt;&lt;/object&gt;&lt;object type=&quot;3&quot; unique_id=&quot;14607&quot;&gt;&lt;property id=&quot;20148&quot; value=&quot;5&quot;/&gt;&lt;property id=&quot;20300&quot; value=&quot;Slide 4 - &amp;quot;Development of Design Principal Stages&amp;quot;&quot;/&gt;&lt;property id=&quot;20307&quot; value=&quot;259&quot;/&gt;&lt;/object&gt;&lt;object type=&quot;3&quot; unique_id=&quot;14608&quot;&gt;&lt;property id=&quot;20148&quot; value=&quot;5&quot;/&gt;&lt;property id=&quot;20300&quot; value=&quot;Slide 7 - &amp;quot;Imaging Concept&amp;quot;&quot;/&gt;&lt;property id=&quot;20307&quot; value=&quot;260&quot;/&gt;&lt;/object&gt;&lt;object type=&quot;3&quot; unique_id=&quot;14609&quot;&gt;&lt;property id=&quot;20148&quot; value=&quot;5&quot;/&gt;&lt;property id=&quot;20300&quot; value=&quot;Slide 5 - &amp;quot;Location in Dump Beam-Line&amp;quot;&quot;/&gt;&lt;property id=&quot;20307&quot; value=&quot;261&quot;/&gt;&lt;/object&gt;&lt;object type=&quot;3&quot; unique_id=&quot;14610&quot;&gt;&lt;property id=&quot;20148&quot; value=&quot;5&quot;/&gt;&lt;property id=&quot;20300&quot; value=&quot;Slide 8 - &amp;quot;Imaging Vessel: Evolution of Design&amp;quot;&quot;/&gt;&lt;property id=&quot;20307&quot; value=&quot;262&quot;/&gt;&lt;/object&gt;&lt;object type=&quot;3&quot; unique_id=&quot;14611&quot;&gt;&lt;property id=&quot;20148&quot; value=&quot;5&quot;/&gt;&lt;property id=&quot;20300&quot; value=&quot;Slide 6 - &amp;quot;System Environment and Data Flows&amp;quot;&quot;/&gt;&lt;property id=&quot;20307&quot; value=&quot;265&quot;/&gt;&lt;/object&gt;&lt;object type=&quot;3&quot; unique_id=&quot;14612&quot;&gt;&lt;property id=&quot;20148&quot; value=&quot;5&quot;/&gt;&lt;property id=&quot;20300&quot; value=&quot;Slide 9 - &amp;quot;Screen Composition&amp;quot;&quot;/&gt;&lt;property id=&quot;20307&quot; value=&quot;271&quot;/&gt;&lt;/object&gt;&lt;object type=&quot;3&quot; unique_id=&quot;14613&quot;&gt;&lt;property id=&quot;20148&quot; value=&quot;5&quot;/&gt;&lt;property id=&quot;20300&quot; value=&quot;Slide 10 - &amp;quot;Screen Actuators&amp;quot;&quot;/&gt;&lt;property id=&quot;20307&quot; value=&quot;266&quot;/&gt;&lt;/object&gt;&lt;object type=&quot;3&quot; unique_id=&quot;14614&quot;&gt;&lt;property id=&quot;20148&quot; value=&quot;5&quot;/&gt;&lt;property id=&quot;20300&quot; value=&quot;Slide 11 - &amp;quot;Other Components Ports, Mirrors and Mounts&amp;quot;&quot;/&gt;&lt;property id=&quot;20307&quot; value=&quot;270&quot;/&gt;&lt;/object&gt;&lt;object type=&quot;3&quot; unique_id=&quot;14615&quot;&gt;&lt;property id=&quot;20148&quot; value=&quot;5&quot;/&gt;&lt;property id=&quot;20300&quot; value=&quot;Slide 12 - &amp;quot;Optical System Models&amp;quot;&quot;/&gt;&lt;property id=&quot;20307&quot; value=&quot;267&quot;/&gt;&lt;/object&gt;&lt;object type=&quot;3&quot; unique_id=&quot;14616&quot;&gt;&lt;property id=&quot;20148&quot; value=&quot;5&quot;/&gt;&lt;property id=&quot;20300&quot; value=&quot;Slide 13 - &amp;quot;Performance of Optics&amp;quot;&quot;/&gt;&lt;property id=&quot;20307&quot; value=&quot;268&quot;/&gt;&lt;/object&gt;&lt;object type=&quot;3&quot; unique_id=&quot;14617&quot;&gt;&lt;property id=&quot;20148&quot; value=&quot;5&quot;/&gt;&lt;property id=&quot;20300&quot; value=&quot;Slide 14 - &amp;quot;Cameras and Housings&amp;quot;&quot;/&gt;&lt;property id=&quot;20307&quot; value=&quot;269&quot;/&gt;&lt;/object&gt;&lt;object type=&quot;3&quot; unique_id=&quot;14618&quot;&gt;&lt;property id=&quot;20148&quot; value=&quot;5&quot;/&gt;&lt;property id=&quot;20300&quot; value=&quot;Slide 15 - &amp;quot;Maintenance Considerations&amp;quot;&quot;/&gt;&lt;property id=&quot;20307&quot; value=&quot;273&quot;/&gt;&lt;/object&gt;&lt;object type=&quot;3&quot; unique_id=&quot;14619&quot;&gt;&lt;property id=&quot;20148&quot; value=&quot;5&quot;/&gt;&lt;property id=&quot;20300&quot; value=&quot;Slide 16 - &amp;quot;Monte-Carlo Modelling Process&amp;quot;&quot;/&gt;&lt;property id=&quot;20307&quot; value=&quot;272&quot;/&gt;&lt;/object&gt;&lt;object type=&quot;3&quot; unique_id=&quot;14620&quot;&gt;&lt;property id=&quot;20148&quot; value=&quot;5&quot;/&gt;&lt;property id=&quot;20300&quot; value=&quot;Slide 17 - &amp;quot;Parameters of the Model Geometry and Beam&amp;quot;&quot;/&gt;&lt;property id=&quot;20307&quot; value=&quot;274&quot;/&gt;&lt;/object&gt;&lt;object type=&quot;3&quot; unique_id=&quot;14621&quot;&gt;&lt;property id=&quot;20148&quot; value=&quot;5&quot;/&gt;&lt;property id=&quot;20300&quot; value=&quot;Slide 18 - &amp;quot;Dose from Beam Losses&amp;quot;&quot;/&gt;&lt;property id=&quot;20307&quot; value=&quot;280&quot;/&gt;&lt;/object&gt;&lt;object type=&quot;3&quot; unique_id=&quot;14622&quot;&gt;&lt;property id=&quot;20148&quot; value=&quot;5&quot;/&gt;&lt;property id=&quot;20300&quot; value=&quot;Slide 19 - &amp;quot;Dose from Beam on Dump&amp;quot;&quot;/&gt;&lt;property id=&quot;20307&quot; value=&quot;281&quot;/&gt;&lt;/object&gt;&lt;object type=&quot;3&quot; unique_id=&quot;14624&quot;&gt;&lt;property id=&quot;20148&quot; value=&quot;5&quot;/&gt;&lt;property id=&quot;20300&quot; value=&quot;Slide 21 - &amp;quot;Doses from Decay&amp;quot;&quot;/&gt;&lt;property id=&quot;20307&quot; value=&quot;279&quot;/&gt;&lt;/object&gt;&lt;object type=&quot;3&quot; unique_id=&quot;14625&quot;&gt;&lt;property id=&quot;20148&quot; value=&quot;5&quot;/&gt;&lt;property id=&quot;20300&quot; value=&quot;Slide 22 - &amp;quot;Screen Heating Estimation&amp;quot;&quot;/&gt;&lt;property id=&quot;20307&quot; value=&quot;282&quot;/&gt;&lt;/object&gt;&lt;object type=&quot;3&quot; unique_id=&quot;14626&quot;&gt;&lt;property id=&quot;20148&quot; value=&quot;5&quot;/&gt;&lt;property id=&quot;20300&quot; value=&quot;Slide 23 - &amp;quot;Interfaces to the Imaging System&amp;quot;&quot;/&gt;&lt;property id=&quot;20307&quot; value=&quot;276&quot;/&gt;&lt;/object&gt;&lt;object type=&quot;3&quot; unique_id=&quot;14627&quot;&gt;&lt;property id=&quot;20148&quot; value=&quot;5&quot;/&gt;&lt;property id=&quot;20300&quot; value=&quot;Slide 25 - &amp;quot;Planning and Scheduling - Outline&amp;quot;&quot;/&gt;&lt;property id=&quot;20307&quot; value=&quot;278&quot;/&gt;&lt;/object&gt;&lt;object type=&quot;3&quot; unique_id=&quot;14628&quot;&gt;&lt;property id=&quot;20148&quot; value=&quot;5&quot;/&gt;&lt;property id=&quot;20300&quot; value=&quot;Slide 26 - &amp;quot;Conclusion&amp;quot;&quot;/&gt;&lt;property id=&quot;20307&quot; value=&quot;277&quot;/&gt;&lt;/object&gt;&lt;object type=&quot;3&quot; unique_id=&quot;15020&quot;&gt;&lt;property id=&quot;20148&quot; value=&quot;5&quot;/&gt;&lt;property id=&quot;20300&quot; value=&quot;Slide 20&quot;/&gt;&lt;property id=&quot;20307&quot; value=&quot;283&quot;/&gt;&lt;/object&gt;&lt;object type=&quot;3&quot; unique_id=&quot;15223&quot;&gt;&lt;property id=&quot;20148&quot; value=&quot;5&quot;/&gt;&lt;property id=&quot;20300&quot; value=&quot;Slide 24 - &amp;quot;Interfaces (2) Parameters and Processes&amp;quot;&quot;/&gt;&lt;property id=&quot;20307&quot; value=&quot;28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4279</Words>
  <Application>Microsoft Office PowerPoint</Application>
  <PresentationFormat>On-screen Show (4:3)</PresentationFormat>
  <Paragraphs>674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ESS Imaging Systems CDR Meeting</vt:lpstr>
      <vt:lpstr>Outline of Presentation</vt:lpstr>
      <vt:lpstr>Objectives – Tuning Dump Imaging</vt:lpstr>
      <vt:lpstr>Development of Design Principal Stages</vt:lpstr>
      <vt:lpstr>Location in Dump Beam-Line</vt:lpstr>
      <vt:lpstr>System Environment and Data Flows</vt:lpstr>
      <vt:lpstr>Imaging Concept</vt:lpstr>
      <vt:lpstr>Imaging Vessel: Evolution of Design</vt:lpstr>
      <vt:lpstr>Screen Composition</vt:lpstr>
      <vt:lpstr>Screen Actuators</vt:lpstr>
      <vt:lpstr>Screen Actuators Further Details</vt:lpstr>
      <vt:lpstr>Other Components Ports, Mirrors and Mounts</vt:lpstr>
      <vt:lpstr>Optical System Models</vt:lpstr>
      <vt:lpstr>Performance of Optics</vt:lpstr>
      <vt:lpstr>Cameras and Housings</vt:lpstr>
      <vt:lpstr>Maintenance Considerations</vt:lpstr>
      <vt:lpstr>Monte-Carlo Modelling Process</vt:lpstr>
      <vt:lpstr>Parameters of the Model Geometry and Beam</vt:lpstr>
      <vt:lpstr>Dose from Beam Losses</vt:lpstr>
      <vt:lpstr>Dose from Beam on Dump</vt:lpstr>
      <vt:lpstr>PowerPoint Presentation</vt:lpstr>
      <vt:lpstr>Doses from Decay</vt:lpstr>
      <vt:lpstr>Screen Heating Estimation</vt:lpstr>
      <vt:lpstr>Interfaces to the Imaging System</vt:lpstr>
      <vt:lpstr>Interfaces (2) Parameters and Processes</vt:lpstr>
      <vt:lpstr>Planning and Scheduling - Outline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Imaging Systems CDR Meeting</dc:title>
  <dc:creator>Ibison, Mark (Liverpool Uni.,DL,-)</dc:creator>
  <cp:lastModifiedBy>Mark</cp:lastModifiedBy>
  <cp:revision>141</cp:revision>
  <cp:lastPrinted>2017-10-20T14:16:35Z</cp:lastPrinted>
  <dcterms:created xsi:type="dcterms:W3CDTF">2006-08-16T00:00:00Z</dcterms:created>
  <dcterms:modified xsi:type="dcterms:W3CDTF">2017-10-23T16:28:00Z</dcterms:modified>
</cp:coreProperties>
</file>