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9"/>
  </p:notesMasterIdLst>
  <p:handoutMasterIdLst>
    <p:handoutMasterId r:id="rId40"/>
  </p:handoutMasterIdLst>
  <p:sldIdLst>
    <p:sldId id="449" r:id="rId2"/>
    <p:sldId id="489" r:id="rId3"/>
    <p:sldId id="491" r:id="rId4"/>
    <p:sldId id="479" r:id="rId5"/>
    <p:sldId id="480" r:id="rId6"/>
    <p:sldId id="481" r:id="rId7"/>
    <p:sldId id="482" r:id="rId8"/>
    <p:sldId id="483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22" r:id="rId22"/>
    <p:sldId id="523" r:id="rId23"/>
    <p:sldId id="512" r:id="rId24"/>
    <p:sldId id="527" r:id="rId25"/>
    <p:sldId id="524" r:id="rId26"/>
    <p:sldId id="526" r:id="rId27"/>
    <p:sldId id="529" r:id="rId28"/>
    <p:sldId id="528" r:id="rId29"/>
    <p:sldId id="513" r:id="rId30"/>
    <p:sldId id="514" r:id="rId31"/>
    <p:sldId id="515" r:id="rId32"/>
    <p:sldId id="516" r:id="rId33"/>
    <p:sldId id="517" r:id="rId34"/>
    <p:sldId id="532" r:id="rId35"/>
    <p:sldId id="531" r:id="rId36"/>
    <p:sldId id="530" r:id="rId37"/>
    <p:sldId id="518" r:id="rId38"/>
  </p:sldIdLst>
  <p:sldSz cx="12192000" cy="6858000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rikant Joshi" initials="SJ" lastIdx="1" clrIdx="0">
    <p:extLst>
      <p:ext uri="{19B8F6BF-5375-455C-9EA6-DF929625EA0E}">
        <p15:presenceInfo xmlns:p15="http://schemas.microsoft.com/office/powerpoint/2012/main" userId="S-1-5-21-2616533179-4030486795-2854846181-67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37CB9"/>
    <a:srgbClr val="FFCC00"/>
    <a:srgbClr val="99CCFF"/>
    <a:srgbClr val="0275D4"/>
    <a:srgbClr val="4987ED"/>
    <a:srgbClr val="3366FF"/>
    <a:srgbClr val="FFFFCC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 varScale="1">
        <p:scale>
          <a:sx n="88" d="100"/>
          <a:sy n="88" d="100"/>
        </p:scale>
        <p:origin x="52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538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3T14:16:36.241" idx="1">
    <p:pos x="6885" y="50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17" y="9233128"/>
            <a:ext cx="2944283" cy="6982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98911-99DF-4716-9FC5-C933B7EECB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345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7BA0-CA58-4506-AF6E-EEE84E23FC58}" type="datetimeFigureOut">
              <a:rPr lang="sv-SE" smtClean="0"/>
              <a:pPr/>
              <a:t>2017-10-23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6FFD-7296-4168-AB21-0F4E5ED212D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0807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F130-02C6-4E0D-B712-24E45B9F6736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0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24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3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00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46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F4B7-41A2-4FF4-85D2-7CC4458AE92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72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01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093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80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0687-4A31-4A36-B80D-FE1F3B0A848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34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088" y="467714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3088" y="612775"/>
            <a:ext cx="7315200" cy="4064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3088" y="515719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6211" y="6302399"/>
            <a:ext cx="762005" cy="365125"/>
          </a:xfrm>
          <a:prstGeom prst="rect">
            <a:avLst/>
          </a:prstGeom>
        </p:spPr>
        <p:txBody>
          <a:bodyPr/>
          <a:lstStyle/>
          <a:p>
            <a:fld id="{A09EB5E6-DD9B-4E55-B380-279BADA08FC6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6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221" y="1892831"/>
            <a:ext cx="9485312" cy="3909863"/>
          </a:xfrm>
        </p:spPr>
        <p:txBody>
          <a:bodyPr/>
          <a:lstStyle>
            <a:lvl1pPr>
              <a:spcBef>
                <a:spcPts val="200"/>
              </a:spcBef>
              <a:defRPr sz="1800"/>
            </a:lvl1pPr>
            <a:lvl2pPr>
              <a:spcBef>
                <a:spcPts val="200"/>
              </a:spcBef>
              <a:defRPr sz="1700"/>
            </a:lvl2pPr>
            <a:lvl3pPr>
              <a:spcBef>
                <a:spcPts val="200"/>
              </a:spcBef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73083" y="836712"/>
            <a:ext cx="95234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211" y="6302399"/>
            <a:ext cx="762005" cy="365125"/>
          </a:xfrm>
          <a:prstGeom prst="rect">
            <a:avLst/>
          </a:prstGeom>
        </p:spPr>
        <p:txBody>
          <a:bodyPr/>
          <a:lstStyle/>
          <a:p>
            <a:fld id="{A09EB5E6-DD9B-4E55-B380-279BADA08FC6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9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82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031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65287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1065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8124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3339" y="836712"/>
            <a:ext cx="9313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477" y="1892831"/>
            <a:ext cx="9313035" cy="39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6211" y="6302399"/>
            <a:ext cx="762005" cy="365125"/>
          </a:xfrm>
          <a:prstGeom prst="rect">
            <a:avLst/>
          </a:prstGeom>
        </p:spPr>
        <p:txBody>
          <a:bodyPr/>
          <a:lstStyle>
            <a:lvl1pPr>
              <a:defRPr sz="1000" i="1" u="none"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9EB5E6-DD9B-4E55-B380-279BADA08FC6}" type="slidenum">
              <a:rPr lang="sv-SE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"/>
        </a:spcBef>
        <a:buClr>
          <a:srgbClr val="3CA7D8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00"/>
        </a:spcBef>
        <a:buClr>
          <a:srgbClr val="3CA7D8"/>
        </a:buClr>
        <a:buFont typeface="Courier New" pitchFamily="49" charset="0"/>
        <a:buChar char="o"/>
        <a:defRPr sz="17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00"/>
        </a:spcBef>
        <a:buClr>
          <a:srgbClr val="3CA7D8"/>
        </a:buClr>
        <a:buFont typeface="Arial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CA7D8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CA7D8"/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2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8.emf"/><Relationship Id="rId4" Type="http://schemas.openxmlformats.org/officeDocument/2006/relationships/image" Target="../media/image17.emf"/><Relationship Id="rId9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9"/>
            <a:ext cx="12192000" cy="79208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BASIS: Prior work done (SNS / Stony Brook University) </a:t>
            </a:r>
            <a:endParaRPr lang="en-US" sz="3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5400" y="1484784"/>
            <a:ext cx="871296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"/>
              </a:spcBef>
              <a:buClr>
                <a:srgbClr val="3CA7D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200"/>
              </a:spcBef>
              <a:buClr>
                <a:srgbClr val="3CA7D8"/>
              </a:buClr>
              <a:buFont typeface="Courier New" pitchFamily="49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200"/>
              </a:spcBef>
              <a:buClr>
                <a:srgbClr val="3CA7D8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3CA7D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3CA7D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Several Al</a:t>
            </a:r>
            <a:r>
              <a:rPr lang="en-U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- Cr</a:t>
            </a:r>
            <a:r>
              <a:rPr lang="en-U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powders tried; only powder from F.J. Brodmann &amp; </a:t>
            </a:r>
            <a:r>
              <a:rPr lang="en-US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Co.L.L.C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., Louisiana, USA found promising</a:t>
            </a:r>
          </a:p>
          <a:p>
            <a:pPr marL="271463" indent="-271463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Best results obtained with approximately 1 wt.% </a:t>
            </a:r>
            <a:r>
              <a:rPr lang="es-E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</a:t>
            </a:r>
            <a:r>
              <a:rPr lang="es-E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es-E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s-E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</a:t>
            </a:r>
          </a:p>
          <a:p>
            <a:pPr marL="271463" indent="-271463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SNS coating light yield has also been seen to decrease strongly with irradiation</a:t>
            </a:r>
            <a:endParaRPr lang="es-ES" sz="2800" baseline="-250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IN" sz="3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Phase I: </a:t>
            </a:r>
            <a:r>
              <a:rPr lang="en-GB" sz="3600" b="1" dirty="0">
                <a:latin typeface="Garamond" panose="02020404030301010803" pitchFamily="18" charset="0"/>
              </a:rPr>
              <a:t>Coating development by plasma spraying</a:t>
            </a:r>
            <a:endParaRPr lang="en-US" sz="36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6246" y="1154936"/>
            <a:ext cx="11377264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defRPr/>
            </a:pPr>
            <a:r>
              <a:rPr lang="sv-SE" sz="2800" b="1" i="1" u="sng" dirty="0" err="1">
                <a:latin typeface="Garamond" panose="02020404030301010803" pitchFamily="18" charset="0"/>
              </a:rPr>
              <a:t>Objectives</a:t>
            </a:r>
            <a:endParaRPr lang="sv-SE" sz="2800" b="1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Garamond" panose="02020404030301010803" pitchFamily="18" charset="0"/>
              </a:rPr>
              <a:t>Spray </a:t>
            </a:r>
            <a:r>
              <a:rPr lang="en-GB" sz="2800" dirty="0">
                <a:latin typeface="Garamond" panose="02020404030301010803" pitchFamily="18" charset="0"/>
              </a:rPr>
              <a:t>deposition </a:t>
            </a:r>
            <a:r>
              <a:rPr lang="en-GB" sz="2800" dirty="0" smtClean="0">
                <a:latin typeface="Garamond" panose="02020404030301010803" pitchFamily="18" charset="0"/>
              </a:rPr>
              <a:t>using the </a:t>
            </a:r>
            <a:r>
              <a:rPr lang="en-GB" sz="2800" u="sng" dirty="0">
                <a:latin typeface="Garamond" panose="02020404030301010803" pitchFamily="18" charset="0"/>
              </a:rPr>
              <a:t>existing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latin typeface="Garamond" panose="02020404030301010803" pitchFamily="18" charset="0"/>
              </a:rPr>
              <a:t>plasma </a:t>
            </a:r>
            <a:r>
              <a:rPr lang="en-GB" sz="2800" dirty="0">
                <a:latin typeface="Garamond" panose="02020404030301010803" pitchFamily="18" charset="0"/>
              </a:rPr>
              <a:t>spray facility at University West and testing of selected luminescent materials, with specific focus on </a:t>
            </a:r>
            <a:r>
              <a:rPr lang="en-GB" sz="2800" dirty="0" smtClean="0">
                <a:latin typeface="Garamond" panose="02020404030301010803" pitchFamily="18" charset="0"/>
              </a:rPr>
              <a:t>the Brodmann </a:t>
            </a:r>
            <a:r>
              <a:rPr lang="es-ES" sz="2800" dirty="0" smtClean="0">
                <a:latin typeface="Garamond" panose="02020404030301010803" pitchFamily="18" charset="0"/>
              </a:rPr>
              <a:t>Al</a:t>
            </a:r>
            <a:r>
              <a:rPr lang="es-ES" sz="2800" baseline="-25000" dirty="0" smtClean="0">
                <a:latin typeface="Garamond" panose="02020404030301010803" pitchFamily="18" charset="0"/>
              </a:rPr>
              <a:t>2</a:t>
            </a:r>
            <a:r>
              <a:rPr lang="es-ES" sz="2800" dirty="0" smtClean="0">
                <a:latin typeface="Garamond" panose="02020404030301010803" pitchFamily="18" charset="0"/>
              </a:rPr>
              <a:t>O</a:t>
            </a:r>
            <a:r>
              <a:rPr lang="es-ES" sz="2800" baseline="-25000" dirty="0" smtClean="0">
                <a:latin typeface="Garamond" panose="02020404030301010803" pitchFamily="18" charset="0"/>
              </a:rPr>
              <a:t>3 </a:t>
            </a:r>
            <a:r>
              <a:rPr lang="es-ES" sz="2800" dirty="0">
                <a:latin typeface="Garamond" panose="02020404030301010803" pitchFamily="18" charset="0"/>
              </a:rPr>
              <a:t>- Cr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O</a:t>
            </a:r>
            <a:r>
              <a:rPr lang="es-ES" sz="2800" baseline="-25000" dirty="0">
                <a:latin typeface="Garamond" panose="02020404030301010803" pitchFamily="18" charset="0"/>
              </a:rPr>
              <a:t>3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latin typeface="Garamond" panose="02020404030301010803" pitchFamily="18" charset="0"/>
              </a:rPr>
              <a:t>powder</a:t>
            </a:r>
          </a:p>
          <a:p>
            <a:pPr marL="344488" indent="-344488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Garamond" panose="02020404030301010803" pitchFamily="18" charset="0"/>
              </a:rPr>
              <a:t>Preliminary spray </a:t>
            </a:r>
            <a:r>
              <a:rPr lang="en-GB" sz="2800" dirty="0">
                <a:latin typeface="Garamond" panose="02020404030301010803" pitchFamily="18" charset="0"/>
              </a:rPr>
              <a:t>trials with other feedstock (e.g., </a:t>
            </a:r>
            <a:r>
              <a:rPr lang="es-ES" sz="2800" dirty="0">
                <a:latin typeface="Garamond" panose="02020404030301010803" pitchFamily="18" charset="0"/>
              </a:rPr>
              <a:t>Al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O</a:t>
            </a:r>
            <a:r>
              <a:rPr lang="es-ES" sz="2800" baseline="-25000" dirty="0">
                <a:latin typeface="Garamond" panose="02020404030301010803" pitchFamily="18" charset="0"/>
              </a:rPr>
              <a:t>3 </a:t>
            </a:r>
            <a:r>
              <a:rPr lang="es-ES" sz="2800" dirty="0">
                <a:latin typeface="Garamond" panose="02020404030301010803" pitchFamily="18" charset="0"/>
              </a:rPr>
              <a:t>- Cr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O</a:t>
            </a:r>
            <a:r>
              <a:rPr lang="es-ES" sz="2800" baseline="-25000" dirty="0">
                <a:latin typeface="Garamond" panose="02020404030301010803" pitchFamily="18" charset="0"/>
              </a:rPr>
              <a:t>3</a:t>
            </a:r>
            <a:r>
              <a:rPr lang="en-GB" sz="2800" dirty="0">
                <a:latin typeface="Garamond" panose="02020404030301010803" pitchFamily="18" charset="0"/>
              </a:rPr>
              <a:t> suspension) and other material chemistries (</a:t>
            </a:r>
            <a:r>
              <a:rPr lang="es-ES" sz="2800" dirty="0">
                <a:latin typeface="Garamond" panose="02020404030301010803" pitchFamily="18" charset="0"/>
              </a:rPr>
              <a:t>Y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O</a:t>
            </a:r>
            <a:r>
              <a:rPr lang="es-ES" sz="2800" baseline="-25000" dirty="0">
                <a:latin typeface="Garamond" panose="02020404030301010803" pitchFamily="18" charset="0"/>
              </a:rPr>
              <a:t>3</a:t>
            </a:r>
            <a:r>
              <a:rPr lang="es-ES" sz="2800" dirty="0">
                <a:latin typeface="Garamond" panose="02020404030301010803" pitchFamily="18" charset="0"/>
              </a:rPr>
              <a:t>, ZrO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-Y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O</a:t>
            </a:r>
            <a:r>
              <a:rPr lang="es-ES" sz="2800" baseline="-25000" dirty="0">
                <a:latin typeface="Garamond" panose="02020404030301010803" pitchFamily="18" charset="0"/>
              </a:rPr>
              <a:t>3</a:t>
            </a:r>
            <a:r>
              <a:rPr lang="es-ES" sz="2800" dirty="0">
                <a:latin typeface="Garamond" panose="02020404030301010803" pitchFamily="18" charset="0"/>
              </a:rPr>
              <a:t>, </a:t>
            </a:r>
            <a:r>
              <a:rPr lang="es-ES" sz="2800" dirty="0" smtClean="0">
                <a:latin typeface="Garamond" panose="02020404030301010803" pitchFamily="18" charset="0"/>
              </a:rPr>
              <a:t>Al</a:t>
            </a:r>
            <a:r>
              <a:rPr lang="es-ES" sz="2800" baseline="-25000" dirty="0" smtClean="0">
                <a:latin typeface="Garamond" panose="02020404030301010803" pitchFamily="18" charset="0"/>
              </a:rPr>
              <a:t>2</a:t>
            </a:r>
            <a:r>
              <a:rPr lang="es-ES" sz="2800" dirty="0" smtClean="0">
                <a:latin typeface="Garamond" panose="02020404030301010803" pitchFamily="18" charset="0"/>
              </a:rPr>
              <a:t>O</a:t>
            </a:r>
            <a:r>
              <a:rPr lang="es-ES" sz="2800" baseline="-25000" dirty="0" smtClean="0">
                <a:latin typeface="Garamond" panose="02020404030301010803" pitchFamily="18" charset="0"/>
              </a:rPr>
              <a:t>3</a:t>
            </a:r>
            <a:r>
              <a:rPr lang="es-ES" sz="2800" dirty="0" smtClean="0">
                <a:latin typeface="Garamond" panose="02020404030301010803" pitchFamily="18" charset="0"/>
              </a:rPr>
              <a:t>)</a:t>
            </a:r>
          </a:p>
          <a:p>
            <a:pPr marL="344488" indent="-344488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Garamond" panose="02020404030301010803" pitchFamily="18" charset="0"/>
              </a:rPr>
              <a:t>Supply </a:t>
            </a:r>
            <a:r>
              <a:rPr lang="en-GB" sz="2800" dirty="0">
                <a:latin typeface="Garamond" panose="02020404030301010803" pitchFamily="18" charset="0"/>
              </a:rPr>
              <a:t>of coated specimens to ESS and University of Oslo for further qualifying tests.</a:t>
            </a:r>
            <a:endParaRPr lang="sv-SE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750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10885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latin typeface="Garamond" panose="02020404030301010803" pitchFamily="18" charset="0"/>
                <a:cs typeface="Arial" panose="020B0604020202020204" pitchFamily="34" charset="0"/>
              </a:rPr>
              <a:t>“New” lot of </a:t>
            </a:r>
            <a:r>
              <a:rPr lang="en-US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Brodmann</a:t>
            </a:r>
            <a:r>
              <a:rPr lang="en-US" sz="3600" b="1" dirty="0">
                <a:latin typeface="Garamond" panose="02020404030301010803" pitchFamily="18" charset="0"/>
                <a:cs typeface="Arial" panose="020B0604020202020204" pitchFamily="34" charset="0"/>
              </a:rPr>
              <a:t> powder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3352" y="760527"/>
            <a:ext cx="1094521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Alumina powder used in the lot supplied to Stony Brook earlier was unavailable; replaced with a densified 99.99% pure alpha alumina powder.</a:t>
            </a:r>
          </a:p>
          <a:p>
            <a:pPr marL="344488" indent="-344488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99.94% pigment grade Cr</a:t>
            </a:r>
            <a:r>
              <a:rPr lang="en-US" sz="2800" baseline="-25000" dirty="0" smtClean="0">
                <a:latin typeface="Garamond" panose="02020404030301010803" pitchFamily="18" charset="0"/>
              </a:rPr>
              <a:t>2</a:t>
            </a:r>
            <a:r>
              <a:rPr lang="en-US" sz="2800" dirty="0" smtClean="0">
                <a:latin typeface="Garamond" panose="02020404030301010803" pitchFamily="18" charset="0"/>
              </a:rPr>
              <a:t>O</a:t>
            </a:r>
            <a:r>
              <a:rPr lang="en-US" sz="2800" baseline="-25000" dirty="0" smtClean="0">
                <a:latin typeface="Garamond" panose="02020404030301010803" pitchFamily="18" charset="0"/>
              </a:rPr>
              <a:t>3</a:t>
            </a:r>
            <a:r>
              <a:rPr lang="en-US" sz="2800" dirty="0" smtClean="0">
                <a:latin typeface="Garamond" panose="02020404030301010803" pitchFamily="18" charset="0"/>
              </a:rPr>
              <a:t> used</a:t>
            </a:r>
          </a:p>
          <a:p>
            <a:pPr marL="344488" indent="-344488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Particle size for the Cr</a:t>
            </a:r>
            <a:r>
              <a:rPr lang="en-US" sz="2800" baseline="-25000" dirty="0" smtClean="0">
                <a:latin typeface="Garamond" panose="02020404030301010803" pitchFamily="18" charset="0"/>
              </a:rPr>
              <a:t>2</a:t>
            </a:r>
            <a:r>
              <a:rPr lang="en-US" sz="2800" dirty="0" smtClean="0">
                <a:latin typeface="Garamond" panose="02020404030301010803" pitchFamily="18" charset="0"/>
              </a:rPr>
              <a:t>O</a:t>
            </a:r>
            <a:r>
              <a:rPr lang="en-US" sz="2800" baseline="-25000" dirty="0" smtClean="0">
                <a:latin typeface="Garamond" panose="02020404030301010803" pitchFamily="18" charset="0"/>
              </a:rPr>
              <a:t>3</a:t>
            </a:r>
            <a:r>
              <a:rPr lang="en-US" sz="2800" dirty="0" smtClean="0">
                <a:latin typeface="Garamond" panose="02020404030301010803" pitchFamily="18" charset="0"/>
              </a:rPr>
              <a:t> powder is 1-7 microns; Al</a:t>
            </a:r>
            <a:r>
              <a:rPr lang="en-US" sz="2800" baseline="-25000" dirty="0" smtClean="0">
                <a:latin typeface="Garamond" panose="02020404030301010803" pitchFamily="18" charset="0"/>
              </a:rPr>
              <a:t>2</a:t>
            </a:r>
            <a:r>
              <a:rPr lang="en-US" sz="2800" dirty="0" smtClean="0">
                <a:latin typeface="Garamond" panose="02020404030301010803" pitchFamily="18" charset="0"/>
              </a:rPr>
              <a:t>O</a:t>
            </a:r>
            <a:r>
              <a:rPr lang="en-US" sz="2800" baseline="-25000" dirty="0" smtClean="0">
                <a:latin typeface="Garamond" panose="02020404030301010803" pitchFamily="18" charset="0"/>
              </a:rPr>
              <a:t>3</a:t>
            </a:r>
            <a:r>
              <a:rPr lang="en-US" sz="2800" dirty="0" smtClean="0">
                <a:latin typeface="Garamond" panose="02020404030301010803" pitchFamily="18" charset="0"/>
              </a:rPr>
              <a:t>  (Alpha) powder size  is 20-63 microns.</a:t>
            </a:r>
          </a:p>
          <a:p>
            <a:pPr marL="344488" indent="-344488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Supply specs as follows:</a:t>
            </a:r>
          </a:p>
          <a:p>
            <a:pPr lvl="1"/>
            <a:r>
              <a:rPr lang="en-US" sz="2800" b="1" dirty="0" err="1" smtClean="0">
                <a:latin typeface="Garamond" panose="02020404030301010803" pitchFamily="18" charset="0"/>
              </a:rPr>
              <a:t>FloMaster</a:t>
            </a:r>
            <a:r>
              <a:rPr lang="en-US" sz="2800" b="1" dirty="0" smtClean="0">
                <a:latin typeface="Garamond" panose="02020404030301010803" pitchFamily="18" charset="0"/>
              </a:rPr>
              <a:t> Oxide Powder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lvl="1"/>
            <a:r>
              <a:rPr lang="en-US" sz="2800" b="1" dirty="0" smtClean="0">
                <a:latin typeface="Garamond" panose="02020404030301010803" pitchFamily="18" charset="0"/>
              </a:rPr>
              <a:t>Physical Mixture  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lvl="1"/>
            <a:r>
              <a:rPr lang="en-US" sz="2800" b="1" dirty="0" smtClean="0">
                <a:latin typeface="Garamond" panose="02020404030301010803" pitchFamily="18" charset="0"/>
              </a:rPr>
              <a:t>98.5wt% Al2O3 (99.99%)   1.5wt% Cr2O3(99.9%)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lvl="1"/>
            <a:r>
              <a:rPr lang="en-US" sz="2800" b="1" dirty="0" smtClean="0">
                <a:latin typeface="Garamond" panose="02020404030301010803" pitchFamily="18" charset="0"/>
              </a:rPr>
              <a:t>-63/+20 micron (-230/+635 mesh)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515255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00808"/>
            <a:ext cx="3888430" cy="315935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>
                <a:latin typeface="Garamond" panose="02020404030301010803" pitchFamily="18" charset="0"/>
                <a:cs typeface="Arial" panose="020B0604020202020204" pitchFamily="34" charset="0"/>
              </a:rPr>
              <a:t>Morphology (SEM) - </a:t>
            </a:r>
            <a:r>
              <a:rPr lang="en-US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Brodmann</a:t>
            </a:r>
            <a:r>
              <a:rPr lang="en-US" sz="3600" b="1" dirty="0">
                <a:latin typeface="Garamond" panose="02020404030301010803" pitchFamily="18" charset="0"/>
                <a:cs typeface="Arial" panose="020B0604020202020204" pitchFamily="34" charset="0"/>
              </a:rPr>
              <a:t> powder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5720" y="5445224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 </a:t>
            </a:r>
            <a:r>
              <a:rPr lang="en-US" dirty="0" smtClean="0"/>
              <a:t>particles</a:t>
            </a:r>
            <a:endParaRPr lang="sv-SE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464434" y="2924946"/>
            <a:ext cx="687350" cy="252027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98648" y="4246221"/>
            <a:ext cx="329203" cy="122787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409644" y="2276873"/>
            <a:ext cx="1521898" cy="319722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700808"/>
            <a:ext cx="4032448" cy="3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217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351584" y="263691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>
              <a:latin typeface="Arial"/>
              <a:cs typeface="Arial"/>
            </a:endParaRPr>
          </a:p>
          <a:p>
            <a:endParaRPr lang="sv-SE" sz="2400" dirty="0">
              <a:latin typeface="Arial"/>
              <a:cs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91344" y="807167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Effort to span widest possible processing window with </a:t>
            </a:r>
            <a:r>
              <a:rPr lang="en-US" sz="2800" dirty="0" smtClean="0">
                <a:latin typeface="Garamond" panose="02020404030301010803" pitchFamily="18" charset="0"/>
              </a:rPr>
              <a:t>the axial feed </a:t>
            </a:r>
            <a:r>
              <a:rPr lang="en-US" sz="2800" dirty="0" err="1" smtClean="0">
                <a:latin typeface="Garamond" panose="02020404030301010803" pitchFamily="18" charset="0"/>
              </a:rPr>
              <a:t>MetTech</a:t>
            </a:r>
            <a:r>
              <a:rPr lang="en-US" sz="2800" dirty="0" smtClean="0">
                <a:latin typeface="Garamond" panose="02020404030301010803" pitchFamily="18" charset="0"/>
              </a:rPr>
              <a:t> torch available at University West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2409" y="2428631"/>
            <a:ext cx="4210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Garamond" panose="02020404030301010803" pitchFamily="18" charset="0"/>
              </a:rPr>
              <a:t>Parameters varied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Powder feed rate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Total gas flow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Plasma gas (</a:t>
            </a:r>
            <a:r>
              <a:rPr lang="en-US" sz="2800" dirty="0" err="1">
                <a:latin typeface="Garamond" panose="02020404030301010803" pitchFamily="18" charset="0"/>
              </a:rPr>
              <a:t>Ar</a:t>
            </a:r>
            <a:r>
              <a:rPr lang="en-US" sz="2800" dirty="0">
                <a:latin typeface="Garamond" panose="02020404030301010803" pitchFamily="18" charset="0"/>
              </a:rPr>
              <a:t>/N2/H2) composition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Carrier gas flow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Arc current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Surface speed (gun-specimen)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139812"/>
            <a:ext cx="1219199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Plasma spraying of </a:t>
            </a:r>
            <a:r>
              <a:rPr lang="en-US" sz="3600" b="1" dirty="0" err="1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Brodmann</a:t>
            </a:r>
            <a:r>
              <a:rPr lang="en-US" sz="3600" b="1" dirty="0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 powder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560672"/>
            <a:ext cx="5911025" cy="375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0061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764704"/>
            <a:ext cx="10832664" cy="4983743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44624"/>
            <a:ext cx="1219199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Plasma spray trials with </a:t>
            </a:r>
            <a:r>
              <a:rPr lang="en-US" sz="3600" b="1" dirty="0" err="1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Brodmann</a:t>
            </a:r>
            <a:r>
              <a:rPr lang="en-US" sz="3600" b="1" dirty="0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 powder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336" y="5801963"/>
            <a:ext cx="1054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latin typeface="Garamond" panose="02020404030301010803" pitchFamily="18" charset="0"/>
              </a:rPr>
              <a:t>Varied</a:t>
            </a:r>
            <a:r>
              <a:rPr lang="sv-SE" sz="2800" dirty="0">
                <a:latin typeface="Garamond" panose="02020404030301010803" pitchFamily="18" charset="0"/>
              </a:rPr>
              <a:t> parameters over a </a:t>
            </a:r>
            <a:r>
              <a:rPr lang="sv-SE" sz="2800" dirty="0" err="1">
                <a:latin typeface="Garamond" panose="02020404030301010803" pitchFamily="18" charset="0"/>
              </a:rPr>
              <a:t>wide</a:t>
            </a:r>
            <a:r>
              <a:rPr lang="sv-SE" sz="2800" dirty="0">
                <a:latin typeface="Garamond" panose="02020404030301010803" pitchFamily="18" charset="0"/>
              </a:rPr>
              <a:t> plasma </a:t>
            </a:r>
            <a:r>
              <a:rPr lang="sv-SE" sz="2800" dirty="0" err="1">
                <a:latin typeface="Garamond" panose="02020404030301010803" pitchFamily="18" charset="0"/>
              </a:rPr>
              <a:t>power</a:t>
            </a:r>
            <a:r>
              <a:rPr lang="sv-SE" sz="2800" dirty="0">
                <a:latin typeface="Garamond" panose="02020404030301010803" pitchFamily="18" charset="0"/>
              </a:rPr>
              <a:t>, </a:t>
            </a:r>
            <a:r>
              <a:rPr lang="sv-SE" sz="2800" dirty="0" err="1">
                <a:latin typeface="Garamond" panose="02020404030301010803" pitchFamily="18" charset="0"/>
              </a:rPr>
              <a:t>enthalpy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window</a:t>
            </a:r>
            <a:endParaRPr lang="sv-SE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34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92696"/>
            <a:ext cx="7488832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41492"/>
            <a:ext cx="1219199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Preliminary evaluation of luminescence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1" y="5517232"/>
            <a:ext cx="9149209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Lab kit provided by ESS; measures photo-excitation response; characteristic ‘R lines’ around 693-695 mm</a:t>
            </a:r>
          </a:p>
        </p:txBody>
      </p:sp>
    </p:spTree>
    <p:extLst>
      <p:ext uri="{BB962C8B-B14F-4D97-AF65-F5344CB8AC3E}">
        <p14:creationId xmlns:p14="http://schemas.microsoft.com/office/powerpoint/2010/main" val="10533254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493" y="2367722"/>
            <a:ext cx="3071991" cy="2016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284" y="4611821"/>
            <a:ext cx="3099552" cy="2016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177" y="4611821"/>
            <a:ext cx="3105571" cy="2016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604636"/>
            <a:ext cx="3099552" cy="2016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177" y="2336874"/>
            <a:ext cx="3093557" cy="2016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540" y="2329689"/>
            <a:ext cx="3081636" cy="2016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2773" y="41122"/>
            <a:ext cx="3075710" cy="2016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176" y="10274"/>
            <a:ext cx="3029108" cy="2016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30874"/>
            <a:ext cx="3060176" cy="20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4679" y="143890"/>
            <a:ext cx="14975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>
                <a:solidFill>
                  <a:srgbClr val="FF0000"/>
                </a:solidFill>
              </a:rPr>
              <a:t>Reference</a:t>
            </a:r>
            <a:r>
              <a:rPr lang="sv-SE" sz="1200" b="1" i="1" dirty="0">
                <a:solidFill>
                  <a:srgbClr val="FF0000"/>
                </a:solidFill>
              </a:rPr>
              <a:t> </a:t>
            </a:r>
            <a:r>
              <a:rPr lang="sv-SE" sz="1200" b="1" i="1" dirty="0" err="1">
                <a:solidFill>
                  <a:srgbClr val="FF0000"/>
                </a:solidFill>
              </a:rPr>
              <a:t>sample</a:t>
            </a:r>
            <a:endParaRPr lang="sv-SE" sz="1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563" y="2428507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8891" y="2428507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1" y="2428508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6659" y="143891"/>
            <a:ext cx="8867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Prelim</a:t>
            </a:r>
            <a:r>
              <a:rPr lang="sv-SE" sz="1200" b="1" i="1" dirty="0"/>
              <a:t> (ii)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8891" y="143892"/>
            <a:ext cx="8435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Prelim</a:t>
            </a:r>
            <a:r>
              <a:rPr lang="sv-SE" sz="1200" b="1" i="1" dirty="0"/>
              <a:t> (i)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5521" y="4694323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7546" y="4694323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5563" y="4694323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5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87489" y="1880330"/>
            <a:ext cx="914920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dirty="0">
                <a:ln w="50800"/>
                <a:latin typeface="Garamond" panose="02020404030301010803" pitchFamily="18" charset="0"/>
              </a:rPr>
              <a:t>Response from lab </a:t>
            </a:r>
            <a:r>
              <a:rPr lang="en-US" sz="2800" b="1" dirty="0" smtClean="0">
                <a:ln w="50800"/>
                <a:latin typeface="Garamond" panose="02020404030301010803" pitchFamily="18" charset="0"/>
              </a:rPr>
              <a:t>kit, </a:t>
            </a:r>
            <a:r>
              <a:rPr lang="en-US" sz="2800" b="1" dirty="0">
                <a:ln w="50800"/>
                <a:latin typeface="Garamond" panose="02020404030301010803" pitchFamily="18" charset="0"/>
              </a:rPr>
              <a:t>to identify ‘good’ and ‘bad’ coatings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521" y="476672"/>
            <a:ext cx="194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 err="1">
                <a:solidFill>
                  <a:srgbClr val="0000FF"/>
                </a:solidFill>
              </a:rPr>
              <a:t>Characteristic</a:t>
            </a:r>
            <a:r>
              <a:rPr lang="sv-SE" sz="1400" b="1" i="1" dirty="0">
                <a:solidFill>
                  <a:srgbClr val="0000FF"/>
                </a:solidFill>
              </a:rPr>
              <a:t> </a:t>
            </a:r>
            <a:r>
              <a:rPr lang="sv-SE" sz="1400" b="1" i="1" dirty="0" err="1">
                <a:solidFill>
                  <a:srgbClr val="0000FF"/>
                </a:solidFill>
              </a:rPr>
              <a:t>peak</a:t>
            </a:r>
            <a:r>
              <a:rPr lang="sv-SE" sz="1400" b="1" i="1" dirty="0">
                <a:solidFill>
                  <a:srgbClr val="0000FF"/>
                </a:solidFill>
              </a:rPr>
              <a:t> for </a:t>
            </a:r>
            <a:r>
              <a:rPr lang="sv-SE" sz="1400" b="1" i="1" dirty="0" err="1">
                <a:solidFill>
                  <a:srgbClr val="0000FF"/>
                </a:solidFill>
              </a:rPr>
              <a:t>promising</a:t>
            </a:r>
            <a:r>
              <a:rPr lang="sv-SE" sz="1400" b="1" i="1" dirty="0">
                <a:solidFill>
                  <a:srgbClr val="0000FF"/>
                </a:solidFill>
              </a:rPr>
              <a:t> </a:t>
            </a:r>
            <a:r>
              <a:rPr lang="en-US" sz="1400" b="1" i="1" dirty="0">
                <a:solidFill>
                  <a:srgbClr val="0000FF"/>
                </a:solidFill>
              </a:rPr>
              <a:t>Al</a:t>
            </a:r>
            <a:r>
              <a:rPr lang="en-US" sz="1400" b="1" i="1" baseline="-25000" dirty="0">
                <a:solidFill>
                  <a:srgbClr val="0000FF"/>
                </a:solidFill>
              </a:rPr>
              <a:t>2</a:t>
            </a:r>
            <a:r>
              <a:rPr lang="en-US" sz="1400" b="1" i="1" dirty="0">
                <a:solidFill>
                  <a:srgbClr val="0000FF"/>
                </a:solidFill>
              </a:rPr>
              <a:t>O</a:t>
            </a:r>
            <a:r>
              <a:rPr lang="en-US" sz="1400" b="1" i="1" baseline="-25000" dirty="0">
                <a:solidFill>
                  <a:srgbClr val="0000FF"/>
                </a:solidFill>
              </a:rPr>
              <a:t>3</a:t>
            </a:r>
            <a:r>
              <a:rPr lang="en-US" sz="1400" b="1" i="1" dirty="0">
                <a:solidFill>
                  <a:srgbClr val="0000FF"/>
                </a:solidFill>
              </a:rPr>
              <a:t>-Cr</a:t>
            </a:r>
            <a:r>
              <a:rPr lang="en-US" sz="1400" b="1" i="1" baseline="-25000" dirty="0">
                <a:solidFill>
                  <a:srgbClr val="0000FF"/>
                </a:solidFill>
              </a:rPr>
              <a:t>2</a:t>
            </a:r>
            <a:r>
              <a:rPr lang="en-US" sz="1400" b="1" i="1" dirty="0">
                <a:solidFill>
                  <a:srgbClr val="0000FF"/>
                </a:solidFill>
              </a:rPr>
              <a:t>O</a:t>
            </a:r>
            <a:r>
              <a:rPr lang="en-US" sz="1400" b="1" i="1" baseline="-25000" dirty="0">
                <a:solidFill>
                  <a:srgbClr val="0000FF"/>
                </a:solidFill>
              </a:rPr>
              <a:t>3 </a:t>
            </a:r>
            <a:r>
              <a:rPr lang="en-US" sz="1400" b="1" i="1" dirty="0">
                <a:solidFill>
                  <a:srgbClr val="0000FF"/>
                </a:solidFill>
              </a:rPr>
              <a:t>coatings</a:t>
            </a:r>
            <a:r>
              <a:rPr lang="sv-SE" sz="1400" b="1" i="1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59696" y="735208"/>
            <a:ext cx="921106" cy="31752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629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648" y="3100952"/>
            <a:ext cx="3093557" cy="2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371" y="3106010"/>
            <a:ext cx="3095898" cy="20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720" y="3130582"/>
            <a:ext cx="3105571" cy="2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720" y="732950"/>
            <a:ext cx="3105571" cy="20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056" y="727892"/>
            <a:ext cx="3099552" cy="20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732950"/>
            <a:ext cx="3060176" cy="2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5562" y="3130583"/>
            <a:ext cx="10727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8891" y="3130583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1" y="3130584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8890" y="850423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15563" y="850423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520" y="5571237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Evidence of luminescence in coatings over a wide spray parameter window !!!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4679" y="845966"/>
            <a:ext cx="14975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>
                <a:solidFill>
                  <a:srgbClr val="FF0000"/>
                </a:solidFill>
              </a:rPr>
              <a:t>Reference</a:t>
            </a:r>
            <a:r>
              <a:rPr lang="sv-SE" sz="1200" b="1" i="1" dirty="0">
                <a:solidFill>
                  <a:srgbClr val="FF0000"/>
                </a:solidFill>
              </a:rPr>
              <a:t> </a:t>
            </a:r>
            <a:r>
              <a:rPr lang="sv-SE" sz="1200" b="1" i="1" dirty="0" err="1">
                <a:solidFill>
                  <a:srgbClr val="FF0000"/>
                </a:solidFill>
              </a:rPr>
              <a:t>sample</a:t>
            </a:r>
            <a:endParaRPr lang="sv-SE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35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48" r="4348"/>
          <a:stretch/>
        </p:blipFill>
        <p:spPr>
          <a:xfrm>
            <a:off x="1559496" y="1628800"/>
            <a:ext cx="9073008" cy="29884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39811"/>
            <a:ext cx="1219199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50800"/>
                <a:latin typeface="Garamond" panose="02020404030301010803" pitchFamily="18" charset="0"/>
              </a:rPr>
              <a:t>Plasma spray trials with </a:t>
            </a:r>
            <a:r>
              <a:rPr lang="en-US" sz="3600" b="1" dirty="0">
                <a:latin typeface="Garamond" panose="02020404030301010803" pitchFamily="18" charset="0"/>
              </a:rPr>
              <a:t>Al</a:t>
            </a:r>
            <a:r>
              <a:rPr lang="en-US" sz="3600" b="1" baseline="-25000" dirty="0">
                <a:latin typeface="Garamond" panose="02020404030301010803" pitchFamily="18" charset="0"/>
              </a:rPr>
              <a:t>2</a:t>
            </a:r>
            <a:r>
              <a:rPr lang="en-US" sz="3600" b="1" dirty="0">
                <a:latin typeface="Garamond" panose="02020404030301010803" pitchFamily="18" charset="0"/>
              </a:rPr>
              <a:t>O</a:t>
            </a:r>
            <a:r>
              <a:rPr lang="en-US" sz="3600" b="1" baseline="-25000" dirty="0">
                <a:latin typeface="Garamond" panose="02020404030301010803" pitchFamily="18" charset="0"/>
              </a:rPr>
              <a:t>3</a:t>
            </a:r>
            <a:r>
              <a:rPr lang="en-US" sz="3600" b="1" dirty="0">
                <a:latin typeface="Garamond" panose="02020404030301010803" pitchFamily="18" charset="0"/>
              </a:rPr>
              <a:t>-1 wt. % Cr</a:t>
            </a:r>
            <a:r>
              <a:rPr lang="en-US" sz="3600" b="1" baseline="-25000" dirty="0">
                <a:latin typeface="Garamond" panose="02020404030301010803" pitchFamily="18" charset="0"/>
              </a:rPr>
              <a:t>2</a:t>
            </a:r>
            <a:r>
              <a:rPr lang="en-US" sz="3600" b="1" dirty="0">
                <a:latin typeface="Garamond" panose="02020404030301010803" pitchFamily="18" charset="0"/>
              </a:rPr>
              <a:t>O</a:t>
            </a:r>
            <a:r>
              <a:rPr lang="en-US" sz="3600" b="1" baseline="-25000" dirty="0">
                <a:latin typeface="Garamond" panose="02020404030301010803" pitchFamily="18" charset="0"/>
              </a:rPr>
              <a:t>3 </a:t>
            </a:r>
            <a:r>
              <a:rPr lang="en-US" sz="3600" b="1" dirty="0">
                <a:ln w="50800"/>
                <a:latin typeface="Garamond" panose="02020404030301010803" pitchFamily="18" charset="0"/>
              </a:rPr>
              <a:t>suspension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5172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/>
            <a:r>
              <a:rPr lang="sv-SE" sz="2400" i="1" dirty="0">
                <a:latin typeface="Garamond" panose="02020404030301010803" pitchFamily="18" charset="0"/>
              </a:rPr>
              <a:t>Suspensions from </a:t>
            </a:r>
            <a:r>
              <a:rPr lang="sv-SE" sz="2400" i="1" dirty="0" err="1" smtClean="0">
                <a:latin typeface="Garamond" panose="02020404030301010803" pitchFamily="18" charset="0"/>
              </a:rPr>
              <a:t>Treibacher</a:t>
            </a:r>
            <a:r>
              <a:rPr lang="sv-SE" sz="2400" i="1" dirty="0" smtClean="0">
                <a:latin typeface="Garamond" panose="02020404030301010803" pitchFamily="18" charset="0"/>
              </a:rPr>
              <a:t> </a:t>
            </a:r>
            <a:r>
              <a:rPr lang="sv-SE" sz="2400" i="1" dirty="0" err="1" smtClean="0">
                <a:latin typeface="Garamond" panose="02020404030301010803" pitchFamily="18" charset="0"/>
              </a:rPr>
              <a:t>Industrie</a:t>
            </a:r>
            <a:r>
              <a:rPr lang="sv-SE" sz="2400" i="1" dirty="0" smtClean="0">
                <a:latin typeface="Garamond" panose="02020404030301010803" pitchFamily="18" charset="0"/>
              </a:rPr>
              <a:t> AG, </a:t>
            </a:r>
            <a:r>
              <a:rPr lang="sv-SE" sz="2400" i="1" dirty="0" err="1" smtClean="0">
                <a:latin typeface="Garamond" panose="02020404030301010803" pitchFamily="18" charset="0"/>
              </a:rPr>
              <a:t>Austria</a:t>
            </a:r>
            <a:endParaRPr lang="sv-SE" sz="24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617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08920"/>
            <a:ext cx="121920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4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Development of Luminescent Coatings for High Power Target by Thermal Spraying</a:t>
            </a:r>
            <a:endParaRPr lang="en-US" sz="4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95804"/>
            <a:ext cx="3099552" cy="201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8439" y="2482156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8891" y="4792226"/>
            <a:ext cx="9605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i="1" dirty="0" err="1"/>
              <a:t>Sample</a:t>
            </a:r>
            <a:r>
              <a:rPr lang="sv-SE" sz="1200" i="1" dirty="0"/>
              <a:t> # 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5521" y="4792227"/>
            <a:ext cx="9605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i="1" dirty="0" err="1"/>
              <a:t>Sample</a:t>
            </a:r>
            <a:r>
              <a:rPr lang="sv-SE" sz="1200" i="1" dirty="0"/>
              <a:t> # 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8890" y="2512066"/>
            <a:ext cx="9605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i="1" dirty="0" err="1"/>
              <a:t>Sample</a:t>
            </a:r>
            <a:r>
              <a:rPr lang="sv-SE" sz="1200" i="1" dirty="0"/>
              <a:t> #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15563" y="2512066"/>
            <a:ext cx="9605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i="1" dirty="0" err="1"/>
              <a:t>Sample</a:t>
            </a:r>
            <a:r>
              <a:rPr lang="sv-SE" sz="1200" i="1" dirty="0"/>
              <a:t> # 7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870" y="15128"/>
            <a:ext cx="3105571" cy="201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177" y="15128"/>
            <a:ext cx="3093557" cy="201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874"/>
            <a:ext cx="3060176" cy="201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4679" y="143890"/>
            <a:ext cx="14975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>
                <a:solidFill>
                  <a:srgbClr val="FF0000"/>
                </a:solidFill>
              </a:rPr>
              <a:t>Reference</a:t>
            </a:r>
            <a:r>
              <a:rPr lang="sv-SE" sz="1200" b="1" i="1" dirty="0">
                <a:solidFill>
                  <a:srgbClr val="FF0000"/>
                </a:solidFill>
              </a:rPr>
              <a:t> </a:t>
            </a:r>
            <a:r>
              <a:rPr lang="sv-SE" sz="1200" b="1" i="1" dirty="0" err="1">
                <a:solidFill>
                  <a:srgbClr val="FF0000"/>
                </a:solidFill>
              </a:rPr>
              <a:t>sample</a:t>
            </a:r>
            <a:endParaRPr lang="sv-SE" sz="12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8891" y="106761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20583" y="97630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4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648" y="4792318"/>
            <a:ext cx="3093557" cy="201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371" y="4797376"/>
            <a:ext cx="3095898" cy="201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720" y="2424316"/>
            <a:ext cx="3105571" cy="2016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1056" y="2419258"/>
            <a:ext cx="3099552" cy="2016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98891" y="4821949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5521" y="4821950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98890" y="2541789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15563" y="2541789"/>
            <a:ext cx="9877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/>
              <a:t>Sample</a:t>
            </a:r>
            <a:r>
              <a:rPr lang="sv-SE" sz="1200" b="1" i="1" dirty="0"/>
              <a:t> #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7734" y="4792225"/>
            <a:ext cx="3094207" cy="2016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915562" y="4821949"/>
            <a:ext cx="14237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200" b="1" i="1" dirty="0" err="1">
                <a:solidFill>
                  <a:srgbClr val="0000FF"/>
                </a:solidFill>
              </a:rPr>
              <a:t>Sample</a:t>
            </a:r>
            <a:r>
              <a:rPr lang="sv-SE" sz="1200" b="1" i="1" dirty="0">
                <a:solidFill>
                  <a:srgbClr val="0000FF"/>
                </a:solidFill>
              </a:rPr>
              <a:t> # 16 SPS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0" y="4335609"/>
            <a:ext cx="919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i="1" dirty="0">
                <a:solidFill>
                  <a:srgbClr val="0000FF"/>
                </a:solidFill>
              </a:rPr>
              <a:t>SPS </a:t>
            </a:r>
            <a:r>
              <a:rPr lang="sv-SE" sz="2000" b="1" i="1" dirty="0" err="1">
                <a:solidFill>
                  <a:srgbClr val="0000FF"/>
                </a:solidFill>
              </a:rPr>
              <a:t>coated</a:t>
            </a:r>
            <a:r>
              <a:rPr lang="sv-SE" sz="2000" b="1" i="1" dirty="0">
                <a:solidFill>
                  <a:srgbClr val="0000FF"/>
                </a:solidFill>
              </a:rPr>
              <a:t> </a:t>
            </a:r>
            <a:r>
              <a:rPr lang="sv-SE" sz="2000" b="1" i="1" dirty="0" err="1">
                <a:solidFill>
                  <a:srgbClr val="0000FF"/>
                </a:solidFill>
              </a:rPr>
              <a:t>sample</a:t>
            </a:r>
            <a:r>
              <a:rPr lang="sv-SE" sz="2000" b="1" i="1" dirty="0">
                <a:solidFill>
                  <a:srgbClr val="0000FF"/>
                </a:solidFill>
              </a:rPr>
              <a:t> shows </a:t>
            </a:r>
            <a:r>
              <a:rPr lang="sv-SE" sz="2000" b="1" i="1" dirty="0" err="1">
                <a:solidFill>
                  <a:srgbClr val="0000FF"/>
                </a:solidFill>
              </a:rPr>
              <a:t>some</a:t>
            </a:r>
            <a:r>
              <a:rPr lang="sv-SE" sz="2000" b="1" i="1" dirty="0">
                <a:solidFill>
                  <a:srgbClr val="0000FF"/>
                </a:solidFill>
              </a:rPr>
              <a:t> </a:t>
            </a:r>
            <a:r>
              <a:rPr lang="sv-SE" sz="2000" b="1" i="1" dirty="0" err="1">
                <a:solidFill>
                  <a:srgbClr val="0000FF"/>
                </a:solidFill>
              </a:rPr>
              <a:t>activity</a:t>
            </a:r>
            <a:r>
              <a:rPr lang="sv-SE" sz="2000" b="1" i="1" dirty="0">
                <a:solidFill>
                  <a:srgbClr val="0000FF"/>
                </a:solidFill>
              </a:rPr>
              <a:t> – </a:t>
            </a:r>
            <a:r>
              <a:rPr lang="sv-SE" sz="2000" b="1" i="1" dirty="0" err="1">
                <a:solidFill>
                  <a:srgbClr val="0000FF"/>
                </a:solidFill>
              </a:rPr>
              <a:t>but</a:t>
            </a:r>
            <a:r>
              <a:rPr lang="sv-SE" sz="2000" b="1" i="1" dirty="0">
                <a:solidFill>
                  <a:srgbClr val="0000FF"/>
                </a:solidFill>
              </a:rPr>
              <a:t> not </a:t>
            </a:r>
            <a:r>
              <a:rPr lang="sv-SE" sz="2000" b="1" i="1" dirty="0" err="1">
                <a:solidFill>
                  <a:srgbClr val="0000FF"/>
                </a:solidFill>
              </a:rPr>
              <a:t>yet</a:t>
            </a:r>
            <a:r>
              <a:rPr lang="sv-SE" sz="2000" b="1" i="1" dirty="0">
                <a:solidFill>
                  <a:srgbClr val="0000FF"/>
                </a:solidFill>
              </a:rPr>
              <a:t> ”</a:t>
            </a:r>
            <a:r>
              <a:rPr lang="sv-SE" sz="2000" b="1" i="1" dirty="0" err="1">
                <a:solidFill>
                  <a:srgbClr val="0000FF"/>
                </a:solidFill>
              </a:rPr>
              <a:t>optimized</a:t>
            </a:r>
            <a:r>
              <a:rPr lang="sv-SE" sz="2000" b="1" i="1" dirty="0">
                <a:solidFill>
                  <a:srgbClr val="0000FF"/>
                </a:solidFill>
              </a:rPr>
              <a:t>” !!!</a:t>
            </a:r>
            <a:r>
              <a:rPr lang="sv-SE" sz="2400" b="1" i="1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672064" y="4774486"/>
            <a:ext cx="3801426" cy="140104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842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b="1" dirty="0" smtClean="0">
                <a:latin typeface="Garamond" panose="02020404030301010803" pitchFamily="18" charset="0"/>
              </a:rPr>
              <a:t>Need to also look beyond plasma spraying</a:t>
            </a:r>
            <a:endParaRPr lang="sv-SE" sz="3600" b="1" dirty="0">
              <a:latin typeface="Garamond" panose="020204040303010108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3098" y="1156605"/>
            <a:ext cx="113772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sv-SE" sz="2800" u="sng" dirty="0" smtClean="0">
                <a:latin typeface="Garamond" panose="02020404030301010803" pitchFamily="18" charset="0"/>
              </a:rPr>
              <a:t>Original </a:t>
            </a:r>
            <a:r>
              <a:rPr lang="sv-SE" sz="2800" u="sng" dirty="0" err="1" smtClean="0">
                <a:latin typeface="Garamond" panose="02020404030301010803" pitchFamily="18" charset="0"/>
              </a:rPr>
              <a:t>thinking</a:t>
            </a:r>
            <a:r>
              <a:rPr lang="sv-SE" sz="2800" dirty="0" smtClean="0">
                <a:latin typeface="Garamond" panose="02020404030301010803" pitchFamily="18" charset="0"/>
              </a:rPr>
              <a:t>: Target </a:t>
            </a:r>
            <a:r>
              <a:rPr lang="sv-SE" sz="2800" dirty="0" err="1" smtClean="0">
                <a:latin typeface="Garamond" panose="02020404030301010803" pitchFamily="18" charset="0"/>
              </a:rPr>
              <a:t>wheel</a:t>
            </a:r>
            <a:r>
              <a:rPr lang="sv-SE" sz="2800" dirty="0" smtClean="0">
                <a:latin typeface="Garamond" panose="02020404030301010803" pitchFamily="18" charset="0"/>
              </a:rPr>
              <a:t> </a:t>
            </a:r>
            <a:r>
              <a:rPr lang="sv-SE" sz="2800" dirty="0" err="1" smtClean="0">
                <a:latin typeface="Garamond" panose="02020404030301010803" pitchFamily="18" charset="0"/>
              </a:rPr>
              <a:t>would</a:t>
            </a:r>
            <a:r>
              <a:rPr lang="sv-SE" sz="2800" dirty="0" smtClean="0">
                <a:latin typeface="Garamond" panose="02020404030301010803" pitchFamily="18" charset="0"/>
              </a:rPr>
              <a:t> be </a:t>
            </a:r>
            <a:r>
              <a:rPr lang="sv-SE" sz="2800" dirty="0" err="1" smtClean="0">
                <a:latin typeface="Garamond" panose="02020404030301010803" pitchFamily="18" charset="0"/>
              </a:rPr>
              <a:t>coated</a:t>
            </a:r>
            <a:r>
              <a:rPr lang="sv-SE" sz="2800" dirty="0" smtClean="0">
                <a:latin typeface="Garamond" panose="02020404030301010803" pitchFamily="18" charset="0"/>
              </a:rPr>
              <a:t> in segments, to fit </a:t>
            </a:r>
            <a:r>
              <a:rPr lang="sv-SE" sz="2800" dirty="0" err="1" smtClean="0">
                <a:latin typeface="Garamond" panose="02020404030301010803" pitchFamily="18" charset="0"/>
              </a:rPr>
              <a:t>into</a:t>
            </a:r>
            <a:r>
              <a:rPr lang="sv-SE" sz="2800" dirty="0" smtClean="0">
                <a:latin typeface="Garamond" panose="02020404030301010803" pitchFamily="18" charset="0"/>
              </a:rPr>
              <a:t> the </a:t>
            </a:r>
            <a:r>
              <a:rPr lang="sv-SE" sz="2800" dirty="0" err="1" smtClean="0">
                <a:latin typeface="Garamond" panose="02020404030301010803" pitchFamily="18" charset="0"/>
              </a:rPr>
              <a:t>existing</a:t>
            </a:r>
            <a:r>
              <a:rPr lang="sv-SE" sz="2800" dirty="0" smtClean="0">
                <a:latin typeface="Garamond" panose="02020404030301010803" pitchFamily="18" charset="0"/>
              </a:rPr>
              <a:t> spray </a:t>
            </a:r>
            <a:r>
              <a:rPr lang="sv-SE" sz="2800" dirty="0" err="1" smtClean="0">
                <a:latin typeface="Garamond" panose="02020404030301010803" pitchFamily="18" charset="0"/>
              </a:rPr>
              <a:t>booth</a:t>
            </a:r>
            <a:r>
              <a:rPr lang="sv-SE" sz="2800" dirty="0" smtClean="0">
                <a:latin typeface="Garamond" panose="02020404030301010803" pitchFamily="18" charset="0"/>
              </a:rPr>
              <a:t> at HV  </a:t>
            </a:r>
            <a:endParaRPr lang="sv-SE" sz="2800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u="sng" dirty="0" smtClean="0">
                <a:latin typeface="Garamond" panose="02020404030301010803" pitchFamily="18" charset="0"/>
              </a:rPr>
              <a:t>Recent update</a:t>
            </a:r>
            <a:r>
              <a:rPr lang="en-US" sz="2800" dirty="0" smtClean="0">
                <a:latin typeface="Garamond" panose="02020404030301010803" pitchFamily="18" charset="0"/>
              </a:rPr>
              <a:t>: Target wheel will be coated in integrated manner or at most in two pieces</a:t>
            </a:r>
          </a:p>
          <a:p>
            <a:pPr marL="914400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Cannot be accommodated at HV</a:t>
            </a:r>
          </a:p>
          <a:p>
            <a:pPr marL="914400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aramond" panose="02020404030301010803" pitchFamily="18" charset="0"/>
              </a:rPr>
              <a:t>No </a:t>
            </a:r>
            <a:r>
              <a:rPr lang="en-US" sz="2800" i="1" dirty="0">
                <a:latin typeface="Garamond" panose="02020404030301010803" pitchFamily="18" charset="0"/>
              </a:rPr>
              <a:t>identical</a:t>
            </a:r>
            <a:r>
              <a:rPr lang="en-US" sz="2800" dirty="0">
                <a:latin typeface="Garamond" panose="02020404030301010803" pitchFamily="18" charset="0"/>
              </a:rPr>
              <a:t>  plasma spray facility, with suitable handling capability exists in Sweden  </a:t>
            </a:r>
          </a:p>
          <a:p>
            <a:pPr marL="914400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The axial plasma spray system not readily ‘portable’ </a:t>
            </a:r>
          </a:p>
        </p:txBody>
      </p:sp>
    </p:spTree>
    <p:extLst>
      <p:ext uri="{BB962C8B-B14F-4D97-AF65-F5344CB8AC3E}">
        <p14:creationId xmlns:p14="http://schemas.microsoft.com/office/powerpoint/2010/main" val="2972082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b="1" dirty="0" smtClean="0">
                <a:latin typeface="Garamond" panose="02020404030301010803" pitchFamily="18" charset="0"/>
              </a:rPr>
              <a:t>Other considerations to look beyond plasma spraying</a:t>
            </a:r>
            <a:endParaRPr lang="sv-SE" sz="3600" b="1" dirty="0">
              <a:latin typeface="Garamond" panose="020204040303010108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3352" y="851803"/>
            <a:ext cx="1137726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Coatings tested </a:t>
            </a:r>
            <a:r>
              <a:rPr lang="en-US" sz="2800" dirty="0">
                <a:latin typeface="Garamond" panose="02020404030301010803" pitchFamily="18" charset="0"/>
              </a:rPr>
              <a:t>at the Oslo </a:t>
            </a:r>
            <a:r>
              <a:rPr lang="en-US" sz="2800" dirty="0" smtClean="0">
                <a:latin typeface="Garamond" panose="02020404030301010803" pitchFamily="18" charset="0"/>
              </a:rPr>
              <a:t>Cyclotron</a:t>
            </a: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Also investigated at CERN </a:t>
            </a:r>
            <a:r>
              <a:rPr lang="en-US" sz="2800" dirty="0" err="1" smtClean="0">
                <a:latin typeface="Garamond" panose="02020404030301010803" pitchFamily="18" charset="0"/>
              </a:rPr>
              <a:t>HiRadMat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However, coated </a:t>
            </a:r>
            <a:r>
              <a:rPr lang="en-US" sz="2800" dirty="0">
                <a:latin typeface="Garamond" panose="02020404030301010803" pitchFamily="18" charset="0"/>
              </a:rPr>
              <a:t>samples have not yet been tested for high irradiation </a:t>
            </a:r>
            <a:r>
              <a:rPr lang="en-US" sz="2800" dirty="0" smtClean="0">
                <a:latin typeface="Garamond" panose="02020404030301010803" pitchFamily="18" charset="0"/>
              </a:rPr>
              <a:t>dose</a:t>
            </a: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Outcome </a:t>
            </a:r>
            <a:r>
              <a:rPr lang="en-US" sz="2800" dirty="0">
                <a:latin typeface="Garamond" panose="02020404030301010803" pitchFamily="18" charset="0"/>
              </a:rPr>
              <a:t>of these tests </a:t>
            </a:r>
            <a:r>
              <a:rPr lang="en-US" sz="2800" dirty="0" smtClean="0">
                <a:latin typeface="Garamond" panose="02020404030301010803" pitchFamily="18" charset="0"/>
              </a:rPr>
              <a:t>remains </a:t>
            </a:r>
            <a:r>
              <a:rPr lang="en-US" sz="2800" dirty="0">
                <a:latin typeface="Garamond" panose="02020404030301010803" pitchFamily="18" charset="0"/>
              </a:rPr>
              <a:t>unavailable to fully confirm suitability of the above plasma sprayed coating for the first </a:t>
            </a:r>
            <a:r>
              <a:rPr lang="en-US" sz="2800" dirty="0" smtClean="0">
                <a:latin typeface="Garamond" panose="02020404030301010803" pitchFamily="18" charset="0"/>
              </a:rPr>
              <a:t>target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2" y="4509120"/>
            <a:ext cx="10369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b="1" u="sng" dirty="0" smtClean="0">
                <a:latin typeface="Garamond" panose="02020404030301010803" pitchFamily="18" charset="0"/>
              </a:rPr>
              <a:t>Desirable:</a:t>
            </a:r>
            <a:r>
              <a:rPr lang="en-US" sz="2800" b="1" dirty="0" smtClean="0">
                <a:latin typeface="Garamond" panose="02020404030301010803" pitchFamily="18" charset="0"/>
              </a:rPr>
              <a:t> </a:t>
            </a:r>
            <a:r>
              <a:rPr lang="en-US" sz="2800" dirty="0" smtClean="0">
                <a:latin typeface="Garamond" panose="02020404030301010803" pitchFamily="18" charset="0"/>
              </a:rPr>
              <a:t>(a) ‘Nearly </a:t>
            </a:r>
            <a:r>
              <a:rPr lang="en-US" sz="2800" dirty="0">
                <a:latin typeface="Garamond" panose="02020404030301010803" pitchFamily="18" charset="0"/>
              </a:rPr>
              <a:t>identical process’ &amp; ‘nearly identical powder’ as SNS </a:t>
            </a:r>
            <a:r>
              <a:rPr lang="en-US" sz="2800" dirty="0" smtClean="0">
                <a:latin typeface="Garamond" panose="02020404030301010803" pitchFamily="18" charset="0"/>
              </a:rPr>
              <a:t>as </a:t>
            </a:r>
            <a:r>
              <a:rPr lang="en-US" sz="2800" dirty="0">
                <a:latin typeface="Garamond" panose="02020404030301010803" pitchFamily="18" charset="0"/>
              </a:rPr>
              <a:t>a good </a:t>
            </a:r>
            <a:r>
              <a:rPr lang="en-US" sz="2800" dirty="0" smtClean="0">
                <a:latin typeface="Garamond" panose="02020404030301010803" pitchFamily="18" charset="0"/>
              </a:rPr>
              <a:t>(comforting?) baseline process and material for the first target; (b) portability to spray on site OR at alternate location; (c) portability also to provide option to delay coating as late as possible, to assist Target timeline </a:t>
            </a:r>
            <a:endParaRPr lang="sv-SE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49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Phase II: </a:t>
            </a:r>
            <a:r>
              <a:rPr lang="en-GB" sz="3600" b="1" dirty="0">
                <a:latin typeface="Garamond" panose="02020404030301010803" pitchFamily="18" charset="0"/>
              </a:rPr>
              <a:t>Coating development by combustion flame </a:t>
            </a:r>
            <a:r>
              <a:rPr lang="en-GB" sz="3600" b="1" dirty="0" smtClean="0">
                <a:latin typeface="Garamond" panose="02020404030301010803" pitchFamily="18" charset="0"/>
              </a:rPr>
              <a:t>spraying</a:t>
            </a:r>
            <a:endParaRPr lang="sv-SE" sz="3600" b="1" dirty="0">
              <a:latin typeface="Garamond" panose="020204040303010108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3352" y="851803"/>
            <a:ext cx="1137726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b="1" i="1" u="sng" dirty="0" err="1" smtClean="0">
                <a:latin typeface="Garamond" panose="02020404030301010803" pitchFamily="18" charset="0"/>
              </a:rPr>
              <a:t>Objectives</a:t>
            </a:r>
            <a:endParaRPr lang="sv-SE" sz="2800" b="1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Garamond" panose="02020404030301010803" pitchFamily="18" charset="0"/>
              </a:rPr>
              <a:t>Procurement </a:t>
            </a:r>
            <a:r>
              <a:rPr lang="en-GB" sz="2800" dirty="0">
                <a:latin typeface="Garamond" panose="02020404030301010803" pitchFamily="18" charset="0"/>
              </a:rPr>
              <a:t>of a </a:t>
            </a:r>
            <a:r>
              <a:rPr lang="en-US" sz="2800" dirty="0">
                <a:latin typeface="Garamond" panose="02020404030301010803" pitchFamily="18" charset="0"/>
              </a:rPr>
              <a:t>robot mountable combustion flame spray gun with manual ignition, a manual gas controller and a stand-alone powder </a:t>
            </a:r>
            <a:r>
              <a:rPr lang="en-US" sz="2800" dirty="0" smtClean="0">
                <a:latin typeface="Garamond" panose="02020404030301010803" pitchFamily="18" charset="0"/>
              </a:rPr>
              <a:t>feeder</a:t>
            </a:r>
            <a:endParaRPr lang="sv-SE" sz="2800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Assembly and </a:t>
            </a:r>
            <a:r>
              <a:rPr lang="en-US" sz="2800" dirty="0">
                <a:latin typeface="Garamond" panose="02020404030301010803" pitchFamily="18" charset="0"/>
              </a:rPr>
              <a:t>integration with an existing </a:t>
            </a:r>
            <a:r>
              <a:rPr lang="en-US" sz="2800" dirty="0" smtClean="0">
                <a:latin typeface="Garamond" panose="02020404030301010803" pitchFamily="18" charset="0"/>
              </a:rPr>
              <a:t>robot</a:t>
            </a:r>
            <a:endParaRPr lang="sv-SE" sz="2800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Spray </a:t>
            </a:r>
            <a:r>
              <a:rPr lang="en-US" sz="2800" dirty="0">
                <a:latin typeface="Garamond" panose="02020404030301010803" pitchFamily="18" charset="0"/>
              </a:rPr>
              <a:t>deposition and testing with the “new” </a:t>
            </a:r>
            <a:r>
              <a:rPr lang="es-ES" sz="2800" dirty="0">
                <a:latin typeface="Garamond" panose="02020404030301010803" pitchFamily="18" charset="0"/>
              </a:rPr>
              <a:t>Al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O</a:t>
            </a:r>
            <a:r>
              <a:rPr lang="es-ES" sz="2800" baseline="-25000" dirty="0">
                <a:latin typeface="Garamond" panose="02020404030301010803" pitchFamily="18" charset="0"/>
              </a:rPr>
              <a:t>3 </a:t>
            </a:r>
            <a:r>
              <a:rPr lang="es-ES" sz="2800" dirty="0">
                <a:latin typeface="Garamond" panose="02020404030301010803" pitchFamily="18" charset="0"/>
              </a:rPr>
              <a:t>- Cr</a:t>
            </a:r>
            <a:r>
              <a:rPr lang="es-ES" sz="2800" baseline="-25000" dirty="0">
                <a:latin typeface="Garamond" panose="02020404030301010803" pitchFamily="18" charset="0"/>
              </a:rPr>
              <a:t>2</a:t>
            </a:r>
            <a:r>
              <a:rPr lang="es-ES" sz="2800" dirty="0">
                <a:latin typeface="Garamond" panose="02020404030301010803" pitchFamily="18" charset="0"/>
              </a:rPr>
              <a:t>O</a:t>
            </a:r>
            <a:r>
              <a:rPr lang="es-ES" sz="2800" baseline="-25000" dirty="0">
                <a:latin typeface="Garamond" panose="02020404030301010803" pitchFamily="18" charset="0"/>
              </a:rPr>
              <a:t>3</a:t>
            </a:r>
            <a:r>
              <a:rPr lang="en-GB" sz="2800" dirty="0">
                <a:latin typeface="Garamond" panose="02020404030301010803" pitchFamily="18" charset="0"/>
              </a:rPr>
              <a:t> powder </a:t>
            </a:r>
            <a:r>
              <a:rPr lang="en-US" sz="2800" dirty="0">
                <a:latin typeface="Garamond" panose="02020404030301010803" pitchFamily="18" charset="0"/>
              </a:rPr>
              <a:t>from </a:t>
            </a:r>
            <a:r>
              <a:rPr lang="en-GB" sz="2800" dirty="0" smtClean="0">
                <a:latin typeface="Garamond" panose="02020404030301010803" pitchFamily="18" charset="0"/>
              </a:rPr>
              <a:t>Brodmann</a:t>
            </a:r>
            <a:endParaRPr lang="sv-SE" sz="2800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GB" sz="2800" dirty="0" smtClean="0">
                <a:latin typeface="Garamond" panose="02020404030301010803" pitchFamily="18" charset="0"/>
              </a:rPr>
              <a:t>Identification</a:t>
            </a:r>
            <a:r>
              <a:rPr lang="en-US" sz="2800" dirty="0" smtClean="0">
                <a:latin typeface="Garamond" panose="02020404030301010803" pitchFamily="18" charset="0"/>
              </a:rPr>
              <a:t> </a:t>
            </a:r>
            <a:r>
              <a:rPr lang="en-US" sz="2800" dirty="0">
                <a:latin typeface="Garamond" panose="02020404030301010803" pitchFamily="18" charset="0"/>
              </a:rPr>
              <a:t>of a parametric window that will yield coatings with optimum luminescent </a:t>
            </a:r>
            <a:r>
              <a:rPr lang="en-US" sz="2800" dirty="0" smtClean="0">
                <a:latin typeface="Garamond" panose="02020404030301010803" pitchFamily="18" charset="0"/>
              </a:rPr>
              <a:t>behaviour</a:t>
            </a:r>
            <a:endParaRPr lang="sv-SE" sz="2800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Provide </a:t>
            </a:r>
            <a:r>
              <a:rPr lang="en-US" sz="2800" dirty="0">
                <a:latin typeface="Garamond" panose="02020404030301010803" pitchFamily="18" charset="0"/>
              </a:rPr>
              <a:t>substrates to ESS and University of Oslo for further </a:t>
            </a:r>
            <a:r>
              <a:rPr lang="en-US" sz="2800" dirty="0" smtClean="0">
                <a:latin typeface="Garamond" panose="02020404030301010803" pitchFamily="18" charset="0"/>
              </a:rPr>
              <a:t>evaluation</a:t>
            </a:r>
            <a:endParaRPr lang="sv-SE" sz="2800" dirty="0">
              <a:latin typeface="Garamond" panose="02020404030301010803" pitchFamily="18" charset="0"/>
            </a:endParaRPr>
          </a:p>
          <a:p>
            <a:pPr marL="344488" indent="-344488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latin typeface="Garamond" panose="02020404030301010803" pitchFamily="18" charset="0"/>
              </a:rPr>
              <a:t>Robot </a:t>
            </a:r>
            <a:r>
              <a:rPr lang="en-US" sz="2800" dirty="0">
                <a:latin typeface="Garamond" panose="02020404030301010803" pitchFamily="18" charset="0"/>
              </a:rPr>
              <a:t>programming to combustion flame spray coating on a simulated ESS target </a:t>
            </a:r>
            <a:endParaRPr lang="sv-SE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479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124744"/>
            <a:ext cx="8037627" cy="2902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Manual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ignition </a:t>
            </a:r>
            <a:endParaRPr lang="en-US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Robot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mountable </a:t>
            </a:r>
            <a:endParaRPr lang="en-US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Manual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gas controller </a:t>
            </a:r>
            <a:endParaRPr lang="en-US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Stand-alone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powder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feeder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Assembled </a:t>
            </a: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and integrated with an existing robot at University West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95" y="1284359"/>
            <a:ext cx="3564396" cy="4752528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Established </a:t>
            </a:r>
            <a:r>
              <a:rPr lang="en-US" sz="3600" b="1" dirty="0" smtClean="0">
                <a:latin typeface="Garamond" panose="02020404030301010803" pitchFamily="18" charset="0"/>
              </a:rPr>
              <a:t>combustion flame spray set-up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44624"/>
            <a:ext cx="1219199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Combustion flame spraying with </a:t>
            </a:r>
            <a:r>
              <a:rPr lang="en-US" sz="3600" b="1" dirty="0">
                <a:ln w="50800"/>
                <a:latin typeface="Garamond" panose="02020404030301010803" pitchFamily="18" charset="0"/>
                <a:cs typeface="Arial" panose="020B0604020202020204" pitchFamily="34" charset="0"/>
              </a:rPr>
              <a:t>Brodmann powder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336" y="5801963"/>
            <a:ext cx="1054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Varied parameters over a reasonable window (for oxy-fuel ratio only)</a:t>
            </a:r>
            <a:endParaRPr lang="en-US" sz="2800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555552"/>
              </p:ext>
            </p:extLst>
          </p:nvPr>
        </p:nvGraphicFramePr>
        <p:xfrm>
          <a:off x="335360" y="1412776"/>
          <a:ext cx="11233248" cy="381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/>
                <a:gridCol w="936104"/>
                <a:gridCol w="864096"/>
                <a:gridCol w="1587844"/>
                <a:gridCol w="1264493"/>
                <a:gridCol w="1180111"/>
                <a:gridCol w="1008112"/>
                <a:gridCol w="1368151"/>
                <a:gridCol w="1944216"/>
              </a:tblGrid>
              <a:tr h="1394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Sample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O</a:t>
                      </a:r>
                      <a:r>
                        <a:rPr lang="en-GB" sz="2400" b="0" baseline="-250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 l/min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Fuel l/min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Powder Feed Rate g/min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  <a:latin typeface="Garamond" panose="02020404030301010803" pitchFamily="18" charset="0"/>
                        </a:rPr>
                        <a:t>Traverse </a:t>
                      </a: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speed m/min 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Step size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mm/rev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# </a:t>
                      </a:r>
                      <a:r>
                        <a:rPr lang="en-GB" sz="2400" b="0" dirty="0" smtClean="0">
                          <a:effectLst/>
                          <a:latin typeface="Garamond" panose="02020404030301010803" pitchFamily="18" charset="0"/>
                        </a:rPr>
                        <a:t>Strokes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Stand-off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mm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Carrier gas l/min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4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38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35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75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4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1.2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38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15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75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4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43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26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35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75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4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40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35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75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84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38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Garamond" panose="02020404030301010803" pitchFamily="18" charset="0"/>
                        </a:rPr>
                        <a:t>35</a:t>
                      </a:r>
                      <a:endParaRPr lang="sv-SE" sz="2400" b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100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75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sv-SE" sz="2400" b="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7497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26"/>
          <a:stretch/>
        </p:blipFill>
        <p:spPr bwMode="auto">
          <a:xfrm>
            <a:off x="767408" y="64911"/>
            <a:ext cx="6048672" cy="2107245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9" b="50581"/>
          <a:stretch/>
        </p:blipFill>
        <p:spPr bwMode="auto">
          <a:xfrm>
            <a:off x="4295800" y="2297865"/>
            <a:ext cx="6120680" cy="2067239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9" b="-1"/>
          <a:stretch/>
        </p:blipFill>
        <p:spPr bwMode="auto">
          <a:xfrm>
            <a:off x="4295800" y="4490812"/>
            <a:ext cx="6120680" cy="196252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5" r="54889" b="25095"/>
          <a:stretch/>
        </p:blipFill>
        <p:spPr bwMode="auto">
          <a:xfrm>
            <a:off x="767408" y="2297865"/>
            <a:ext cx="2664296" cy="189725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7" t="50775" b="25095"/>
          <a:stretch/>
        </p:blipFill>
        <p:spPr bwMode="auto">
          <a:xfrm>
            <a:off x="767408" y="4387552"/>
            <a:ext cx="2520280" cy="2065784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104112" y="260648"/>
            <a:ext cx="4843063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dirty="0">
                <a:ln w="50800"/>
                <a:latin typeface="Garamond" panose="02020404030301010803" pitchFamily="18" charset="0"/>
              </a:rPr>
              <a:t>Response </a:t>
            </a:r>
            <a:r>
              <a:rPr lang="en-US" sz="2800" b="1" dirty="0" smtClean="0">
                <a:ln w="50800"/>
                <a:latin typeface="Garamond" panose="02020404030301010803" pitchFamily="18" charset="0"/>
              </a:rPr>
              <a:t>of combustion flame sprayed coatings during testing using a PLS assembly</a:t>
            </a:r>
            <a:endParaRPr lang="en-US" sz="2800" b="1" dirty="0">
              <a:ln w="50800"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236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886504"/>
            <a:ext cx="11809312" cy="2902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Both plasma and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combustion spray processes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evaluated at HV appear </a:t>
            </a:r>
            <a:r>
              <a:rPr lang="en-US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prima facie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 capable of depositing luminescent coatings based on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Brodmann </a:t>
            </a:r>
            <a:r>
              <a:rPr lang="es-E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Al</a:t>
            </a:r>
            <a:r>
              <a:rPr lang="es-E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es-E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s-E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 </a:t>
            </a:r>
            <a:r>
              <a:rPr lang="es-ES" sz="2800" dirty="0">
                <a:solidFill>
                  <a:schemeClr val="tx1"/>
                </a:solidFill>
                <a:latin typeface="Garamond" panose="02020404030301010803" pitchFamily="18" charset="0"/>
              </a:rPr>
              <a:t>- </a:t>
            </a:r>
            <a:r>
              <a:rPr lang="es-E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</a:t>
            </a:r>
            <a:r>
              <a:rPr lang="es-E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es-E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s-ES" sz="2800" baseline="-25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</a:t>
            </a:r>
            <a:endParaRPr lang="en-GB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Qualification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of coatings </a:t>
            </a: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by exposing them to high power radiation 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pending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However, in general, both techniques amenable to ‘scale up’ to coat the ESS target... challenges largely associated with aspects related to job handling, masking, spray gun-job maneuverability etc.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Logistics associated with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the actual hardware can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play an important role (</a:t>
            </a:r>
            <a:r>
              <a:rPr lang="en-US" sz="28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at present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) in choice of process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Choice could also vary based on other materials that emerge as part of the continuous development to seek superior luminescent coatings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Implementation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727408"/>
            <a:ext cx="11809312" cy="2902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Meaningful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evolve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a baseline plan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that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is most likely to succeed in time for target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installation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Combustion flame spray of </a:t>
            </a:r>
            <a:r>
              <a:rPr lang="en-US" sz="2700" dirty="0">
                <a:solidFill>
                  <a:schemeClr val="tx1"/>
                </a:solidFill>
                <a:latin typeface="Garamond" panose="02020404030301010803" pitchFamily="18" charset="0"/>
              </a:rPr>
              <a:t>Brodmann </a:t>
            </a:r>
            <a:r>
              <a:rPr lang="es-ES" sz="2700" dirty="0">
                <a:solidFill>
                  <a:schemeClr val="tx1"/>
                </a:solidFill>
                <a:latin typeface="Garamond" panose="02020404030301010803" pitchFamily="18" charset="0"/>
              </a:rPr>
              <a:t>Al</a:t>
            </a:r>
            <a:r>
              <a:rPr lang="es-ES" sz="2700" baseline="-25000" dirty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es-ES" sz="2700" dirty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s-ES" sz="2700" baseline="-25000" dirty="0">
                <a:solidFill>
                  <a:schemeClr val="tx1"/>
                </a:solidFill>
                <a:latin typeface="Garamond" panose="02020404030301010803" pitchFamily="18" charset="0"/>
              </a:rPr>
              <a:t>3 </a:t>
            </a:r>
            <a:r>
              <a:rPr lang="es-ES" sz="2700" dirty="0">
                <a:solidFill>
                  <a:schemeClr val="tx1"/>
                </a:solidFill>
                <a:latin typeface="Garamond" panose="02020404030301010803" pitchFamily="18" charset="0"/>
              </a:rPr>
              <a:t>- Cr</a:t>
            </a:r>
            <a:r>
              <a:rPr lang="es-ES" sz="2700" baseline="-25000" dirty="0">
                <a:solidFill>
                  <a:schemeClr val="tx1"/>
                </a:solidFill>
                <a:latin typeface="Garamond" panose="02020404030301010803" pitchFamily="18" charset="0"/>
              </a:rPr>
              <a:t>2</a:t>
            </a:r>
            <a:r>
              <a:rPr lang="es-ES" sz="2700" dirty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es-ES" sz="2700" baseline="-25000" dirty="0">
                <a:solidFill>
                  <a:schemeClr val="tx1"/>
                </a:solidFill>
                <a:latin typeface="Garamond" panose="02020404030301010803" pitchFamily="18" charset="0"/>
              </a:rPr>
              <a:t>3</a:t>
            </a:r>
            <a:endParaRPr lang="en-GB" sz="27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Greater confidence level (based on prior SNS work) … very similar process and material!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Possibility to coat late…in Lund!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Continue coating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development in 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parallel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Y2WO6 as the next step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Doping with </a:t>
            </a:r>
            <a:r>
              <a:rPr lang="en-US" sz="27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Eu</a:t>
            </a: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?</a:t>
            </a:r>
            <a:endParaRPr lang="sv-SE" sz="27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76201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Approach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5" y="1507389"/>
            <a:ext cx="7109153" cy="4412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7" b="7904"/>
          <a:stretch/>
        </p:blipFill>
        <p:spPr>
          <a:xfrm>
            <a:off x="5771733" y="3343708"/>
            <a:ext cx="5875244" cy="740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02880" y="4083937"/>
            <a:ext cx="1820091" cy="1141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2969623" y="5033554"/>
            <a:ext cx="4824548" cy="1915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9"/>
          <a:stretch/>
        </p:blipFill>
        <p:spPr>
          <a:xfrm>
            <a:off x="5174700" y="2891246"/>
            <a:ext cx="826807" cy="296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3623" y="3805646"/>
            <a:ext cx="60960" cy="12279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>
          <a:xfrm>
            <a:off x="4524103" y="3805646"/>
            <a:ext cx="13454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54583" y="3596640"/>
            <a:ext cx="1349828" cy="209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78724" y="5273924"/>
            <a:ext cx="2647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/>
              <a:t>Base</a:t>
            </a:r>
            <a:r>
              <a:rPr lang="sv-SE" sz="2400" dirty="0"/>
              <a:t>, Target rests </a:t>
            </a:r>
            <a:r>
              <a:rPr lang="sv-SE" sz="2400" dirty="0" err="1"/>
              <a:t>stationary</a:t>
            </a:r>
            <a:r>
              <a:rPr lang="sv-SE" sz="2400" dirty="0"/>
              <a:t> on </a:t>
            </a:r>
            <a:r>
              <a:rPr lang="sv-SE" sz="2400" dirty="0" err="1"/>
              <a:t>base</a:t>
            </a:r>
            <a:endParaRPr lang="sv-S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4349" y="5757688"/>
            <a:ext cx="2647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Laser pointer fix on robot </a:t>
            </a:r>
            <a:r>
              <a:rPr lang="sv-SE" sz="2400" dirty="0" err="1"/>
              <a:t>base</a:t>
            </a:r>
            <a:endParaRPr lang="sv-SE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381897" y="3891516"/>
            <a:ext cx="522514" cy="1960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9405" y="0"/>
            <a:ext cx="9523451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latin typeface="Garamond" panose="02020404030301010803" pitchFamily="18" charset="0"/>
              </a:rPr>
              <a:t>Coating the target wheel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9"/>
            <a:ext cx="12192000" cy="684568"/>
          </a:xfrm>
        </p:spPr>
        <p:txBody>
          <a:bodyPr>
            <a:normAutofit/>
          </a:bodyPr>
          <a:lstStyle/>
          <a:p>
            <a:pPr lvl="1"/>
            <a:r>
              <a:rPr lang="en-GB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Outline</a:t>
            </a:r>
            <a:endParaRPr lang="sv-SE" sz="3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1384" y="899702"/>
            <a:ext cx="10919433" cy="35374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About University West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Tasks </a:t>
            </a: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undertaken so far to evolve a coating solution for the initial working of the imaging 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system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Motivation </a:t>
            </a: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for prioritizing the above 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tasks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R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esults from experiments </a:t>
            </a: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carried 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out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Possibilities </a:t>
            </a: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for 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implementation </a:t>
            </a: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of the process(</a:t>
            </a:r>
            <a:r>
              <a:rPr lang="en-GB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es</a:t>
            </a:r>
            <a:r>
              <a:rPr lang="en-GB" sz="2800" dirty="0">
                <a:solidFill>
                  <a:schemeClr val="tx1"/>
                </a:solidFill>
                <a:latin typeface="Garamond" panose="02020404030301010803" pitchFamily="18" charset="0"/>
              </a:rPr>
              <a:t>) for </a:t>
            </a:r>
            <a:r>
              <a:rPr lang="en-GB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coating the target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16" y="1052647"/>
            <a:ext cx="9822442" cy="55832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26675" y="2055223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val 3"/>
          <p:cNvSpPr/>
          <p:nvPr/>
        </p:nvSpPr>
        <p:spPr>
          <a:xfrm>
            <a:off x="3326675" y="4116856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7593249" y="2055223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7593249" y="4121089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407368" y="769105"/>
            <a:ext cx="8145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Laser pointer dots to align the area on target to be coated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405" y="0"/>
            <a:ext cx="9523451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 smtClean="0">
                <a:latin typeface="Garamond" panose="02020404030301010803" pitchFamily="18" charset="0"/>
              </a:rPr>
              <a:t>Alignment &amp; limits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5126" y="2647508"/>
            <a:ext cx="4720855" cy="15629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78" y="2030818"/>
            <a:ext cx="3601778" cy="2881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5067" y="2674091"/>
            <a:ext cx="2902688" cy="6166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817089" y="3684181"/>
            <a:ext cx="2902688" cy="6166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3161415" y="2647506"/>
            <a:ext cx="2902688" cy="3083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161415" y="3992525"/>
            <a:ext cx="2902688" cy="3083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1935126" y="3992525"/>
            <a:ext cx="883720" cy="3083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924493" y="2647506"/>
            <a:ext cx="883720" cy="30834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57355" y="1876092"/>
            <a:ext cx="6305550" cy="3190875"/>
          </a:xfrm>
          <a:prstGeom prst="rect">
            <a:avLst/>
          </a:prstGeom>
        </p:spPr>
      </p:pic>
      <p:sp>
        <p:nvSpPr>
          <p:cNvPr id="11" name="Curved Right Arrow 10"/>
          <p:cNvSpPr/>
          <p:nvPr/>
        </p:nvSpPr>
        <p:spPr>
          <a:xfrm>
            <a:off x="1811358" y="1172239"/>
            <a:ext cx="949286" cy="47474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192" y="159116"/>
            <a:ext cx="6849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>
                <a:latin typeface="Garamond" panose="02020404030301010803" pitchFamily="18" charset="0"/>
              </a:rPr>
              <a:t>We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manufacture</a:t>
            </a:r>
            <a:r>
              <a:rPr lang="sv-SE" sz="2800" dirty="0">
                <a:latin typeface="Garamond" panose="02020404030301010803" pitchFamily="18" charset="0"/>
              </a:rPr>
              <a:t> a robot </a:t>
            </a:r>
            <a:r>
              <a:rPr lang="sv-SE" sz="2800" dirty="0" err="1">
                <a:latin typeface="Garamond" panose="02020404030301010803" pitchFamily="18" charset="0"/>
              </a:rPr>
              <a:t>base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that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can</a:t>
            </a:r>
            <a:r>
              <a:rPr lang="sv-SE" sz="2800" dirty="0">
                <a:latin typeface="Garamond" panose="02020404030301010803" pitchFamily="18" charset="0"/>
              </a:rPr>
              <a:t> be </a:t>
            </a:r>
            <a:r>
              <a:rPr lang="sv-SE" sz="2800" dirty="0" err="1">
                <a:latin typeface="Garamond" panose="02020404030301010803" pitchFamily="18" charset="0"/>
              </a:rPr>
              <a:t>rotated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around</a:t>
            </a:r>
            <a:r>
              <a:rPr lang="sv-SE" sz="2800" dirty="0">
                <a:latin typeface="Garamond" panose="02020404030301010803" pitchFamily="18" charset="0"/>
              </a:rPr>
              <a:t> the </a:t>
            </a:r>
            <a:r>
              <a:rPr lang="sv-SE" sz="2800" dirty="0" err="1">
                <a:latin typeface="Garamond" panose="02020404030301010803" pitchFamily="18" charset="0"/>
              </a:rPr>
              <a:t>target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base</a:t>
            </a:r>
            <a:r>
              <a:rPr lang="sv-SE" sz="2800" dirty="0">
                <a:latin typeface="Garamond" panose="02020404030301010803" pitchFamily="18" charset="0"/>
              </a:rPr>
              <a:t> and </a:t>
            </a:r>
            <a:r>
              <a:rPr lang="sv-SE" sz="2800" dirty="0" err="1">
                <a:latin typeface="Garamond" panose="02020404030301010803" pitchFamily="18" charset="0"/>
              </a:rPr>
              <a:t>locked</a:t>
            </a:r>
            <a:r>
              <a:rPr lang="sv-SE" sz="2800" dirty="0">
                <a:latin typeface="Garamond" panose="02020404030301010803" pitchFamily="18" charset="0"/>
              </a:rPr>
              <a:t> in position                 </a:t>
            </a:r>
            <a:r>
              <a:rPr lang="sv-SE" sz="2800" dirty="0" err="1">
                <a:latin typeface="Garamond" panose="02020404030301010803" pitchFamily="18" charset="0"/>
              </a:rPr>
              <a:t>when</a:t>
            </a:r>
            <a:r>
              <a:rPr lang="sv-SE" sz="2800" dirty="0">
                <a:latin typeface="Garamond" panose="02020404030301010803" pitchFamily="18" charset="0"/>
              </a:rPr>
              <a:t> laser pointers </a:t>
            </a:r>
            <a:r>
              <a:rPr lang="sv-SE" sz="2800" dirty="0" err="1">
                <a:latin typeface="Garamond" panose="02020404030301010803" pitchFamily="18" charset="0"/>
              </a:rPr>
              <a:t>are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aimed</a:t>
            </a:r>
            <a:r>
              <a:rPr lang="sv-SE" sz="2800" dirty="0">
                <a:latin typeface="Garamond" panose="02020404030301010803" pitchFamily="18" charset="0"/>
              </a:rPr>
              <a:t> at           </a:t>
            </a:r>
            <a:r>
              <a:rPr lang="sv-SE" sz="2800" dirty="0" err="1">
                <a:latin typeface="Garamond" panose="02020404030301010803" pitchFamily="18" charset="0"/>
              </a:rPr>
              <a:t>correct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target</a:t>
            </a:r>
            <a:r>
              <a:rPr lang="sv-SE" sz="2800" dirty="0">
                <a:latin typeface="Garamond" panose="02020404030301010803" pitchFamily="18" charset="0"/>
              </a:rPr>
              <a:t> position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40216" y="0"/>
            <a:ext cx="4151784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dirty="0" smtClean="0">
                <a:latin typeface="Garamond" panose="02020404030301010803" pitchFamily="18" charset="0"/>
              </a:rPr>
              <a:t>Gun-target wheel manoeuvring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16" y="1052647"/>
            <a:ext cx="9822442" cy="55832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26675" y="2055223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Oval 3"/>
          <p:cNvSpPr/>
          <p:nvPr/>
        </p:nvSpPr>
        <p:spPr>
          <a:xfrm>
            <a:off x="3326675" y="4116856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val 4"/>
          <p:cNvSpPr/>
          <p:nvPr/>
        </p:nvSpPr>
        <p:spPr>
          <a:xfrm>
            <a:off x="7593249" y="2055223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7593249" y="4121089"/>
            <a:ext cx="165462" cy="1567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0" y="915"/>
            <a:ext cx="11600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aramond" panose="02020404030301010803" pitchFamily="18" charset="0"/>
              </a:rPr>
              <a:t>Sheet metal masking of surfaces that should not be coated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595" y="1254555"/>
            <a:ext cx="7240772" cy="80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1892595" y="4251651"/>
            <a:ext cx="7240772" cy="80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1892595" y="2033264"/>
            <a:ext cx="1434080" cy="224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712975" y="2033264"/>
            <a:ext cx="1434080" cy="224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6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90" y="237165"/>
            <a:ext cx="5080000" cy="642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444" y="1624553"/>
            <a:ext cx="6137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 smtClean="0">
                <a:latin typeface="Garamond" panose="02020404030301010803" pitchFamily="18" charset="0"/>
              </a:rPr>
              <a:t>Arrange</a:t>
            </a:r>
            <a:r>
              <a:rPr lang="sv-SE" sz="2800" dirty="0" smtClean="0">
                <a:latin typeface="Garamond" panose="02020404030301010803" pitchFamily="18" charset="0"/>
              </a:rPr>
              <a:t> </a:t>
            </a:r>
            <a:r>
              <a:rPr lang="sv-SE" sz="2800" dirty="0">
                <a:latin typeface="Garamond" panose="02020404030301010803" pitchFamily="18" charset="0"/>
              </a:rPr>
              <a:t>dust </a:t>
            </a:r>
            <a:r>
              <a:rPr lang="sv-SE" sz="2800" dirty="0" err="1">
                <a:latin typeface="Garamond" panose="02020404030301010803" pitchFamily="18" charset="0"/>
              </a:rPr>
              <a:t>extraction</a:t>
            </a:r>
            <a:r>
              <a:rPr lang="sv-SE" sz="2800" dirty="0">
                <a:latin typeface="Garamond" panose="02020404030301010803" pitchFamily="18" charset="0"/>
              </a:rPr>
              <a:t> system </a:t>
            </a:r>
            <a:r>
              <a:rPr lang="sv-SE" sz="2800" dirty="0" err="1">
                <a:latin typeface="Garamond" panose="02020404030301010803" pitchFamily="18" charset="0"/>
              </a:rPr>
              <a:t>that</a:t>
            </a:r>
            <a:r>
              <a:rPr lang="sv-SE" sz="2800" dirty="0">
                <a:latin typeface="Garamond" panose="02020404030301010803" pitchFamily="18" charset="0"/>
              </a:rPr>
              <a:t> is </a:t>
            </a:r>
            <a:r>
              <a:rPr lang="sv-SE" sz="2800" dirty="0" err="1">
                <a:latin typeface="Garamond" panose="02020404030301010803" pitchFamily="18" charset="0"/>
              </a:rPr>
              <a:t>placed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outside</a:t>
            </a:r>
            <a:r>
              <a:rPr lang="sv-SE" sz="2800" dirty="0">
                <a:latin typeface="Garamond" panose="02020404030301010803" pitchFamily="18" charset="0"/>
              </a:rPr>
              <a:t> and </a:t>
            </a:r>
            <a:r>
              <a:rPr lang="sv-SE" sz="2800" dirty="0" err="1">
                <a:latin typeface="Garamond" panose="02020404030301010803" pitchFamily="18" charset="0"/>
              </a:rPr>
              <a:t>use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ducting</a:t>
            </a:r>
            <a:r>
              <a:rPr lang="sv-SE" sz="2800" dirty="0">
                <a:latin typeface="Garamond" panose="02020404030301010803" pitchFamily="18" charset="0"/>
              </a:rPr>
              <a:t> and </a:t>
            </a:r>
            <a:r>
              <a:rPr lang="sv-SE" sz="2800" dirty="0" err="1">
                <a:latin typeface="Garamond" panose="02020404030301010803" pitchFamily="18" charset="0"/>
              </a:rPr>
              <a:t>hoses</a:t>
            </a:r>
            <a:r>
              <a:rPr lang="sv-SE" sz="2800" dirty="0">
                <a:latin typeface="Garamond" panose="02020404030301010803" pitchFamily="18" charset="0"/>
              </a:rPr>
              <a:t> to </a:t>
            </a:r>
            <a:r>
              <a:rPr lang="sv-SE" sz="2800" dirty="0" err="1">
                <a:latin typeface="Garamond" panose="02020404030301010803" pitchFamily="18" charset="0"/>
              </a:rPr>
              <a:t>connect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that</a:t>
            </a:r>
            <a:r>
              <a:rPr lang="sv-SE" sz="2800" dirty="0">
                <a:latin typeface="Garamond" panose="02020404030301010803" pitchFamily="18" charset="0"/>
              </a:rPr>
              <a:t> to dust </a:t>
            </a:r>
            <a:r>
              <a:rPr lang="sv-SE" sz="2800" dirty="0" err="1">
                <a:latin typeface="Garamond" panose="02020404030301010803" pitchFamily="18" charset="0"/>
              </a:rPr>
              <a:t>extraction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hoods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mounted</a:t>
            </a:r>
            <a:r>
              <a:rPr lang="sv-SE" sz="2800" dirty="0">
                <a:latin typeface="Garamond" panose="02020404030301010803" pitchFamily="18" charset="0"/>
              </a:rPr>
              <a:t> on the robot </a:t>
            </a:r>
            <a:r>
              <a:rPr lang="sv-SE" sz="2800" dirty="0" err="1">
                <a:latin typeface="Garamond" panose="02020404030301010803" pitchFamily="18" charset="0"/>
              </a:rPr>
              <a:t>base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that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extracts</a:t>
            </a:r>
            <a:r>
              <a:rPr lang="sv-SE" sz="2800" dirty="0">
                <a:latin typeface="Garamond" panose="02020404030301010803" pitchFamily="18" charset="0"/>
              </a:rPr>
              <a:t> </a:t>
            </a:r>
            <a:r>
              <a:rPr lang="sv-SE" sz="2800" dirty="0" err="1">
                <a:latin typeface="Garamond" panose="02020404030301010803" pitchFamily="18" charset="0"/>
              </a:rPr>
              <a:t>more</a:t>
            </a:r>
            <a:r>
              <a:rPr lang="sv-SE" sz="2800" dirty="0">
                <a:latin typeface="Garamond" panose="02020404030301010803" pitchFamily="18" charset="0"/>
              </a:rPr>
              <a:t> or less all dust from the </a:t>
            </a:r>
            <a:r>
              <a:rPr lang="sv-SE" sz="2800" dirty="0" err="1">
                <a:latin typeface="Garamond" panose="02020404030301010803" pitchFamily="18" charset="0"/>
              </a:rPr>
              <a:t>Thermal</a:t>
            </a:r>
            <a:r>
              <a:rPr lang="sv-SE" sz="2800" dirty="0">
                <a:latin typeface="Garamond" panose="02020404030301010803" pitchFamily="18" charset="0"/>
              </a:rPr>
              <a:t> Spray process.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15"/>
            <a:ext cx="217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aramond" panose="02020404030301010803" pitchFamily="18" charset="0"/>
              </a:rPr>
              <a:t>Safety etc.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647012"/>
            <a:ext cx="11809312" cy="61892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Influence of coating thickness ( </a:t>
            </a:r>
            <a:r>
              <a:rPr lang="en-GB" sz="2800" dirty="0" smtClean="0">
                <a:latin typeface="Garamond" panose="02020404030301010803" pitchFamily="18" charset="0"/>
              </a:rPr>
              <a:t>How </a:t>
            </a:r>
            <a:r>
              <a:rPr lang="en-GB" sz="2800" dirty="0">
                <a:latin typeface="Garamond" panose="02020404030301010803" pitchFamily="18" charset="0"/>
              </a:rPr>
              <a:t>thick a coating do we need? For performance? For durability</a:t>
            </a:r>
            <a:r>
              <a:rPr lang="en-GB" sz="2800" dirty="0" smtClean="0">
                <a:latin typeface="Garamond" panose="02020404030301010803" pitchFamily="18" charset="0"/>
              </a:rPr>
              <a:t>?) </a:t>
            </a:r>
            <a:endParaRPr lang="en-US" sz="28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>
                <a:latin typeface="Garamond" panose="02020404030301010803" pitchFamily="18" charset="0"/>
              </a:rPr>
              <a:t>Need for a </a:t>
            </a:r>
            <a:r>
              <a:rPr lang="en-GB" sz="2800" dirty="0">
                <a:latin typeface="Garamond" panose="02020404030301010803" pitchFamily="18" charset="0"/>
              </a:rPr>
              <a:t>bond </a:t>
            </a:r>
            <a:r>
              <a:rPr lang="en-GB" sz="2800" dirty="0" smtClean="0">
                <a:latin typeface="Garamond" panose="02020404030301010803" pitchFamily="18" charset="0"/>
              </a:rPr>
              <a:t>coat (How </a:t>
            </a:r>
            <a:r>
              <a:rPr lang="en-GB" sz="2800" dirty="0">
                <a:latin typeface="Garamond" panose="02020404030301010803" pitchFamily="18" charset="0"/>
              </a:rPr>
              <a:t>do we test? Do we put one on, just to be safe? Are there any restrictions on bond coat </a:t>
            </a:r>
            <a:r>
              <a:rPr lang="en-GB" sz="2800" dirty="0" smtClean="0">
                <a:latin typeface="Garamond" panose="02020404030301010803" pitchFamily="18" charset="0"/>
              </a:rPr>
              <a:t>chemistry…for target wheel, for PBW?)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>
                <a:latin typeface="Garamond" panose="02020404030301010803" pitchFamily="18" charset="0"/>
              </a:rPr>
              <a:t>Substrate temperature during coating of actual hardware (What is the maximum allowable substrate temperature? Will we need auxiliary cooling?)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 smtClean="0">
                <a:latin typeface="Garamond" panose="02020404030301010803" pitchFamily="18" charset="0"/>
              </a:rPr>
              <a:t>Ideally coat dummy hardware for both target wheel and PBW of identical dimensions (important to resolve substrate temperature &amp; cooling issues, fixtures &amp; masking needs, complete and prove out robot / part programming)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2800" dirty="0" smtClean="0">
              <a:latin typeface="Garamond" panose="02020404030301010803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32657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Technical issues to be addressed prior to implementation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647012"/>
            <a:ext cx="11809312" cy="61892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Detailed drawings of ALL hardware to be coated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Evaluation of site where coating is to be performed, including potential for contamination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Assessment of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Design of platform/podium on which the target wheel (and PBW) will be placed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Specifications of required robot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De-dusting arrangements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7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Masking requirements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Sourcing of local partner(s) to provide support in terms of (a) Construction of platform/podium (b) on-site preparation in terms of health &amp; safety, including regulations and permits (c) leasing grit blasting systems (d) arranging robot of required specs (e) fabrication of metals masks….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32657"/>
            <a:ext cx="12192000" cy="5715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Essential Pre-implementation Steps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620688"/>
            <a:ext cx="8614395" cy="41822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89" y="30990"/>
            <a:ext cx="11829651" cy="656190"/>
          </a:xfrm>
        </p:spPr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ESS-proposed schedule for coating development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6" y="4681448"/>
            <a:ext cx="1054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8921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Achievable schedule from a coating standpoint</a:t>
            </a:r>
          </a:p>
          <a:p>
            <a:pPr marL="457200" indent="-457200" defTabSz="8921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8-12 month lead time mandatory if the coating is to be done </a:t>
            </a:r>
            <a:r>
              <a:rPr lang="en-US" sz="2800" i="1" dirty="0" smtClean="0">
                <a:latin typeface="Garamond" panose="02020404030301010803" pitchFamily="18" charset="0"/>
              </a:rPr>
              <a:t>on site</a:t>
            </a:r>
            <a:endParaRPr lang="en-US" sz="2800" i="1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6" y="5561511"/>
            <a:ext cx="10548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89217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aramond" panose="02020404030301010803" pitchFamily="18" charset="0"/>
              </a:rPr>
              <a:t>While we deliberate on various existing &amp; evolving coating process-material options, </a:t>
            </a:r>
            <a:r>
              <a:rPr lang="en-US" sz="2800" b="1" dirty="0" smtClean="0">
                <a:latin typeface="Garamond" panose="02020404030301010803" pitchFamily="18" charset="0"/>
              </a:rPr>
              <a:t>NEED TO BUY BRODMANN POWDER </a:t>
            </a:r>
            <a:r>
              <a:rPr lang="en-US" sz="2800" dirty="0" smtClean="0">
                <a:latin typeface="Garamond" panose="02020404030301010803" pitchFamily="18" charset="0"/>
              </a:rPr>
              <a:t>– to avoid additional uncertainties. </a:t>
            </a:r>
            <a:r>
              <a:rPr lang="en-US" sz="2800" b="1" dirty="0" smtClean="0">
                <a:latin typeface="Garamond" panose="02020404030301010803" pitchFamily="18" charset="0"/>
              </a:rPr>
              <a:t>URGENT!!!</a:t>
            </a:r>
            <a:endParaRPr lang="en-US" sz="2800" b="1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0216" y="537321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/>
              <a:t>shrikant.joshi@hv.se</a:t>
            </a:r>
          </a:p>
        </p:txBody>
      </p:sp>
    </p:spTree>
    <p:extLst>
      <p:ext uri="{BB962C8B-B14F-4D97-AF65-F5344CB8AC3E}">
        <p14:creationId xmlns:p14="http://schemas.microsoft.com/office/powerpoint/2010/main" val="337433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9"/>
            <a:ext cx="12192000" cy="684568"/>
          </a:xfrm>
        </p:spPr>
        <p:txBody>
          <a:bodyPr>
            <a:normAutofit/>
          </a:bodyPr>
          <a:lstStyle/>
          <a:p>
            <a:pPr lvl="1"/>
            <a:r>
              <a:rPr lang="en-GB" sz="3600" b="1" dirty="0">
                <a:latin typeface="Garamond" panose="02020404030301010803" pitchFamily="18" charset="0"/>
              </a:rPr>
              <a:t>Thermal Spray @ Production Technology West</a:t>
            </a:r>
            <a:endParaRPr lang="sv-SE" sz="3600" dirty="0">
              <a:latin typeface="Garamond" panose="02020404030301010803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1384" y="656846"/>
            <a:ext cx="10919433" cy="35374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Most active thermal spray R&amp;D group in Sweden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Equipped with coating facilities that are unique in the national context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Extensive work in the novel fields of Suspension Plasma Spray (SPS) and High Velocity Air Fuel (HVAF) spraying…technology forefront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Expertise in diverse functional areas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 panose="02020404030301010803" pitchFamily="18" charset="0"/>
              </a:rPr>
              <a:t>Globally recognized, particularly for contributions in the field of suspension plasma spraying of thermal barrier coatings (TBCs)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40858" y="4869160"/>
            <a:ext cx="2952328" cy="1567430"/>
            <a:chOff x="2483768" y="4414997"/>
            <a:chExt cx="2952328" cy="1567430"/>
          </a:xfrm>
        </p:grpSpPr>
        <p:sp>
          <p:nvSpPr>
            <p:cNvPr id="17" name="Oval 16"/>
            <p:cNvSpPr/>
            <p:nvPr/>
          </p:nvSpPr>
          <p:spPr>
            <a:xfrm>
              <a:off x="2483768" y="4414997"/>
              <a:ext cx="2952328" cy="15674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1414" y="4668595"/>
              <a:ext cx="23952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u="sng" dirty="0"/>
                <a:t>Senior Researchers:</a:t>
              </a:r>
            </a:p>
            <a:p>
              <a:r>
                <a:rPr lang="en-GB" sz="1200" dirty="0"/>
                <a:t>Prof. Per Nylén</a:t>
              </a:r>
            </a:p>
            <a:p>
              <a:r>
                <a:rPr lang="en-GB" sz="1200" dirty="0"/>
                <a:t>Prof. Shrikant Joshi</a:t>
              </a:r>
            </a:p>
            <a:p>
              <a:r>
                <a:rPr lang="en-GB" sz="1200" dirty="0" err="1"/>
                <a:t>Prof.</a:t>
              </a:r>
              <a:r>
                <a:rPr lang="en-GB" sz="1200" dirty="0"/>
                <a:t> Nicolaie Markocsan</a:t>
              </a:r>
            </a:p>
            <a:p>
              <a:r>
                <a:rPr lang="en-GB" sz="1200" dirty="0"/>
                <a:t>Lecturer Dr. Mohit Kumar Gupta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60331" y="4807199"/>
            <a:ext cx="2877812" cy="1715740"/>
            <a:chOff x="5929275" y="4493896"/>
            <a:chExt cx="2291866" cy="992190"/>
          </a:xfrm>
        </p:grpSpPr>
        <p:sp>
          <p:nvSpPr>
            <p:cNvPr id="18" name="Oval 17"/>
            <p:cNvSpPr/>
            <p:nvPr/>
          </p:nvSpPr>
          <p:spPr>
            <a:xfrm>
              <a:off x="5929275" y="4493896"/>
              <a:ext cx="2243125" cy="99219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1044" y="4659067"/>
              <a:ext cx="1990097" cy="743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u="sng" dirty="0"/>
                <a:t>Doctoral Students:</a:t>
              </a:r>
            </a:p>
            <a:p>
              <a:r>
                <a:rPr lang="en-GB" sz="1200" dirty="0"/>
                <a:t>Ashish Ganvir</a:t>
              </a:r>
            </a:p>
            <a:p>
              <a:r>
                <a:rPr lang="en-GB" sz="1200" dirty="0"/>
                <a:t>Satyapal Mahade</a:t>
              </a:r>
            </a:p>
            <a:p>
              <a:r>
                <a:rPr lang="en-GB" sz="1200" dirty="0" err="1"/>
                <a:t>Esmail</a:t>
              </a:r>
              <a:r>
                <a:rPr lang="en-GB" sz="1200" dirty="0"/>
                <a:t> Sadeghimeresht</a:t>
              </a:r>
            </a:p>
            <a:p>
              <a:r>
                <a:rPr lang="en-GB" sz="1200" dirty="0"/>
                <a:t>Wellington </a:t>
              </a:r>
              <a:r>
                <a:rPr lang="en-GB" sz="1200" dirty="0" err="1"/>
                <a:t>Uczak</a:t>
              </a:r>
              <a:r>
                <a:rPr lang="en-GB" sz="1200" dirty="0"/>
                <a:t> de Goes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1349" y="5653173"/>
            <a:ext cx="2996209" cy="970495"/>
            <a:chOff x="6017553" y="5914601"/>
            <a:chExt cx="2996209" cy="970495"/>
          </a:xfrm>
        </p:grpSpPr>
        <p:sp>
          <p:nvSpPr>
            <p:cNvPr id="19" name="Oval 18"/>
            <p:cNvSpPr/>
            <p:nvPr/>
          </p:nvSpPr>
          <p:spPr>
            <a:xfrm>
              <a:off x="6017553" y="5914601"/>
              <a:ext cx="2146801" cy="97049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90034" y="6058976"/>
              <a:ext cx="28237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200" b="1" u="sng" dirty="0">
                  <a:solidFill>
                    <a:srgbClr val="000000"/>
                  </a:solidFill>
                </a:rPr>
                <a:t>Research Engineers:</a:t>
              </a:r>
            </a:p>
            <a:p>
              <a:pPr lvl="0"/>
              <a:r>
                <a:rPr lang="en-GB" sz="1200" dirty="0">
                  <a:solidFill>
                    <a:srgbClr val="000000"/>
                  </a:solidFill>
                </a:rPr>
                <a:t>Stefan Björklund</a:t>
              </a:r>
            </a:p>
            <a:p>
              <a:pPr lvl="0"/>
              <a:r>
                <a:rPr lang="en-GB" sz="1200" dirty="0">
                  <a:solidFill>
                    <a:srgbClr val="000000"/>
                  </a:solidFill>
                </a:rPr>
                <a:t>Jonas Olsson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03912" y="4209924"/>
            <a:ext cx="3083581" cy="1194551"/>
            <a:chOff x="2601552" y="6021288"/>
            <a:chExt cx="2762536" cy="1008112"/>
          </a:xfrm>
        </p:grpSpPr>
        <p:sp>
          <p:nvSpPr>
            <p:cNvPr id="20" name="Oval 19"/>
            <p:cNvSpPr/>
            <p:nvPr/>
          </p:nvSpPr>
          <p:spPr>
            <a:xfrm>
              <a:off x="2601552" y="6021288"/>
              <a:ext cx="2762536" cy="100811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68881" y="6159563"/>
              <a:ext cx="23230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sv-SE"/>
              </a:defPPr>
              <a:lvl1pPr lvl="0">
                <a:defRPr sz="1400" b="1" u="sng">
                  <a:solidFill>
                    <a:srgbClr val="000000"/>
                  </a:solidFill>
                </a:defRPr>
              </a:lvl1pPr>
            </a:lstStyle>
            <a:p>
              <a:r>
                <a:rPr lang="en-GB" sz="1200" dirty="0"/>
                <a:t>Associated Researchers:</a:t>
              </a:r>
            </a:p>
            <a:p>
              <a:r>
                <a:rPr lang="en-GB" sz="1200" b="0" u="none" dirty="0"/>
                <a:t>Prof. Sanjay Sampath</a:t>
              </a:r>
            </a:p>
            <a:p>
              <a:r>
                <a:rPr lang="en-GB" sz="1200" b="0" u="none" dirty="0"/>
                <a:t>Prof. Robert Vassen</a:t>
              </a:r>
            </a:p>
            <a:p>
              <a:r>
                <a:rPr lang="en-GB" sz="1200" b="0" u="none" dirty="0"/>
                <a:t>Prof. Ping Xiao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6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fz-juelich.de/SharedDocs/Bilder/IEK/IEK-1/EN/Verfahren_AccuraSpray_G3.jpg?__blob=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25434"/>
            <a:ext cx="3490257" cy="26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ermisk sprut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28" y="734884"/>
            <a:ext cx="4560092" cy="3028718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9336" y="734884"/>
            <a:ext cx="7680853" cy="363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defTabSz="466290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latin typeface="Garamond" panose="02020404030301010803" pitchFamily="18" charset="0"/>
              </a:rPr>
              <a:t>Process development</a:t>
            </a:r>
            <a:r>
              <a:rPr lang="en-US" sz="2700" dirty="0">
                <a:latin typeface="Garamond" panose="02020404030301010803" pitchFamily="18" charset="0"/>
              </a:rPr>
              <a:t/>
            </a:r>
            <a:br>
              <a:rPr lang="en-US" sz="2700" dirty="0">
                <a:latin typeface="Garamond" panose="02020404030301010803" pitchFamily="18" charset="0"/>
              </a:rPr>
            </a:br>
            <a:r>
              <a:rPr lang="en-US" sz="2700" dirty="0">
                <a:latin typeface="Garamond" panose="02020404030301010803" pitchFamily="18" charset="0"/>
              </a:rPr>
              <a:t>Spray parameter optimization to tailor coating properties, quality and process productivity</a:t>
            </a:r>
          </a:p>
          <a:p>
            <a:pPr marL="271463" indent="-271463" defTabSz="466290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latin typeface="Garamond" panose="02020404030301010803" pitchFamily="18" charset="0"/>
              </a:rPr>
              <a:t>Measurement and Control</a:t>
            </a:r>
            <a:br>
              <a:rPr lang="en-US" sz="2700" b="1" dirty="0">
                <a:latin typeface="Garamond" panose="02020404030301010803" pitchFamily="18" charset="0"/>
              </a:rPr>
            </a:br>
            <a:r>
              <a:rPr lang="en-US" sz="2700" dirty="0">
                <a:latin typeface="Garamond" panose="02020404030301010803" pitchFamily="18" charset="0"/>
              </a:rPr>
              <a:t>Linking spray system input data to coating properties</a:t>
            </a:r>
          </a:p>
          <a:p>
            <a:pPr marL="271463" indent="-271463" defTabSz="466290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b="1" dirty="0">
                <a:latin typeface="Garamond" panose="02020404030301010803" pitchFamily="18" charset="0"/>
              </a:rPr>
              <a:t>Application </a:t>
            </a:r>
            <a:r>
              <a:rPr lang="en-US" sz="2700" b="1" dirty="0" smtClean="0">
                <a:latin typeface="Garamond" panose="02020404030301010803" pitchFamily="18" charset="0"/>
              </a:rPr>
              <a:t>development</a:t>
            </a:r>
          </a:p>
          <a:p>
            <a:pPr marL="271463" indent="-271463" defTabSz="4662901">
              <a:spcAft>
                <a:spcPts val="600"/>
              </a:spcAft>
            </a:pPr>
            <a:r>
              <a:rPr lang="en-US" sz="2700" b="1" dirty="0" smtClean="0">
                <a:latin typeface="Garamond" panose="02020404030301010803" pitchFamily="18" charset="0"/>
              </a:rPr>
              <a:t>	</a:t>
            </a:r>
            <a:r>
              <a:rPr lang="en-US" sz="2700" dirty="0" smtClean="0">
                <a:latin typeface="Garamond" panose="02020404030301010803" pitchFamily="18" charset="0"/>
              </a:rPr>
              <a:t>Demonstrating </a:t>
            </a:r>
            <a:r>
              <a:rPr lang="en-US" sz="2700" dirty="0">
                <a:latin typeface="Garamond" panose="02020404030301010803" pitchFamily="18" charset="0"/>
              </a:rPr>
              <a:t>suitability for varied applications</a:t>
            </a:r>
          </a:p>
          <a:p>
            <a:pPr defTabSz="4662901"/>
            <a:endParaRPr lang="sv-SE" sz="2133" dirty="0"/>
          </a:p>
        </p:txBody>
      </p:sp>
      <p:sp>
        <p:nvSpPr>
          <p:cNvPr id="15" name="Rectangle 14"/>
          <p:cNvSpPr/>
          <p:nvPr/>
        </p:nvSpPr>
        <p:spPr>
          <a:xfrm>
            <a:off x="4284137" y="4025434"/>
            <a:ext cx="6276359" cy="2685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662901">
              <a:spcAft>
                <a:spcPts val="300"/>
              </a:spcAft>
            </a:pPr>
            <a:r>
              <a:rPr lang="en-US" sz="2600" b="1" dirty="0">
                <a:latin typeface="Garamond" panose="02020404030301010803" pitchFamily="18" charset="0"/>
              </a:rPr>
              <a:t>Functional coatings investigated at HV</a:t>
            </a:r>
          </a:p>
          <a:p>
            <a:pPr marL="380990" indent="-380990" defTabSz="466290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aramond" panose="02020404030301010803" pitchFamily="18" charset="0"/>
              </a:rPr>
              <a:t>Thermal barrier</a:t>
            </a:r>
          </a:p>
          <a:p>
            <a:pPr marL="380990" indent="-380990" defTabSz="466290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aramond" panose="02020404030301010803" pitchFamily="18" charset="0"/>
              </a:rPr>
              <a:t>Wear </a:t>
            </a:r>
            <a:r>
              <a:rPr lang="en-US" sz="2600" dirty="0" smtClean="0">
                <a:latin typeface="Garamond" panose="02020404030301010803" pitchFamily="18" charset="0"/>
              </a:rPr>
              <a:t>&amp; </a:t>
            </a:r>
            <a:r>
              <a:rPr lang="en-US" sz="2600" dirty="0">
                <a:latin typeface="Garamond" panose="02020404030301010803" pitchFamily="18" charset="0"/>
              </a:rPr>
              <a:t>corrosion resistant </a:t>
            </a:r>
          </a:p>
          <a:p>
            <a:pPr marL="380990" indent="-380990" defTabSz="466290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aramond" panose="02020404030301010803" pitchFamily="18" charset="0"/>
              </a:rPr>
              <a:t>Repair</a:t>
            </a:r>
          </a:p>
          <a:p>
            <a:pPr marL="380990" indent="-380990" defTabSz="466290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aramond" panose="02020404030301010803" pitchFamily="18" charset="0"/>
              </a:rPr>
              <a:t>Biocompatible</a:t>
            </a:r>
          </a:p>
          <a:p>
            <a:pPr marL="380990" indent="-380990" defTabSz="466290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 panose="02020404030301010803" pitchFamily="18" charset="0"/>
              </a:rPr>
              <a:t>Luminescent</a:t>
            </a:r>
            <a:r>
              <a:rPr lang="en-US" sz="2600" dirty="0">
                <a:latin typeface="Garamond" panose="02020404030301010803" pitchFamily="18" charset="0"/>
              </a:rPr>
              <a:t>…..</a:t>
            </a:r>
            <a:endParaRPr lang="sv-SE" sz="2600" dirty="0">
              <a:latin typeface="Garamond" panose="020204040303010108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129"/>
            <a:ext cx="12192000" cy="684568"/>
          </a:xfrm>
        </p:spPr>
        <p:txBody>
          <a:bodyPr>
            <a:normAutofit/>
          </a:bodyPr>
          <a:lstStyle/>
          <a:p>
            <a:pPr lvl="1"/>
            <a:r>
              <a:rPr lang="en-GB" sz="3600" b="1" dirty="0">
                <a:latin typeface="Garamond" panose="02020404030301010803" pitchFamily="18" charset="0"/>
              </a:rPr>
              <a:t>Wide-ranging thermal spray activities @ HV</a:t>
            </a:r>
            <a:endParaRPr lang="sv-SE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30"/>
            <a:ext cx="12192000" cy="648072"/>
          </a:xfrm>
        </p:spPr>
        <p:txBody>
          <a:bodyPr>
            <a:normAutofit/>
          </a:bodyPr>
          <a:lstStyle/>
          <a:p>
            <a:pPr lvl="1"/>
            <a:r>
              <a:rPr lang="en-GB" sz="3600" b="1" dirty="0">
                <a:latin typeface="Garamond" panose="02020404030301010803" pitchFamily="18" charset="0"/>
              </a:rPr>
              <a:t>Unique Plasma Spray Facility</a:t>
            </a:r>
            <a:endParaRPr lang="sv-SE" sz="3600" dirty="0">
              <a:latin typeface="Garamond" panose="02020404030301010803" pitchFamily="18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99632" y="752304"/>
            <a:ext cx="11737304" cy="35374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State-of-the-art axial-feed plasma spray gun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Such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axial-feed plasma spray equipment available only in two groups in Europe and none other in Sweden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Considerable knowledge in powder and suspension plasma spraying….as well as their combination! </a:t>
            </a:r>
          </a:p>
          <a:p>
            <a:pPr marL="0" indent="0">
              <a:buNone/>
            </a:pPr>
            <a:endParaRPr lang="en-US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66"/>
              </a:solidFill>
              <a:latin typeface="Garamond" panose="02020404030301010803" pitchFamily="18" charset="0"/>
            </a:endParaRPr>
          </a:p>
          <a:p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92" y="1556792"/>
            <a:ext cx="5544616" cy="31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672"/>
            <a:ext cx="12192000" cy="697857"/>
          </a:xfrm>
        </p:spPr>
        <p:txBody>
          <a:bodyPr>
            <a:normAutofit/>
          </a:bodyPr>
          <a:lstStyle/>
          <a:p>
            <a:pPr lvl="1"/>
            <a:r>
              <a:rPr lang="en-GB" sz="3600" b="1" dirty="0">
                <a:latin typeface="Garamond" panose="02020404030301010803" pitchFamily="18" charset="0"/>
              </a:rPr>
              <a:t>Unique HVAF Facility</a:t>
            </a:r>
            <a:endParaRPr lang="sv-SE" sz="3600" dirty="0">
              <a:latin typeface="Garamond" panose="02020404030301010803" pitchFamily="18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40542" y="5229200"/>
            <a:ext cx="10332640" cy="942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University West’s HVAF facility also among the first in Europe</a:t>
            </a: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Still one of only few such facilities in the region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808630"/>
            <a:ext cx="4464496" cy="2965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7"/>
          <a:stretch/>
        </p:blipFill>
        <p:spPr>
          <a:xfrm>
            <a:off x="7032104" y="2325590"/>
            <a:ext cx="4041796" cy="30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"/>
            <a:ext cx="12192000" cy="684568"/>
          </a:xfrm>
        </p:spPr>
        <p:txBody>
          <a:bodyPr>
            <a:normAutofit/>
          </a:bodyPr>
          <a:lstStyle/>
          <a:p>
            <a:pPr lvl="1"/>
            <a:r>
              <a:rPr lang="en-GB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Other Facilities</a:t>
            </a:r>
            <a:endParaRPr lang="sv-SE" sz="3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35360" y="908720"/>
            <a:ext cx="792088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Garamond" panose="02020404030301010803" pitchFamily="18" charset="0"/>
              </a:rPr>
              <a:t>Also equipped with other tools</a:t>
            </a:r>
            <a:r>
              <a:rPr lang="en-US" sz="3300" dirty="0">
                <a:latin typeface="Garamond" panose="02020404030301010803" pitchFamily="18" charset="0"/>
              </a:rPr>
              <a:t>:</a:t>
            </a:r>
          </a:p>
          <a:p>
            <a:pPr lvl="0">
              <a:lnSpc>
                <a:spcPct val="150000"/>
              </a:lnSpc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Characterization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Optical microscopes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SEM/EDX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XRD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Macro- / micro hardness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Adhesion testing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0000"/>
                </a:solidFill>
                <a:latin typeface="Garamond" panose="02020404030301010803" pitchFamily="18" charset="0"/>
              </a:rPr>
              <a:t>Tensile testing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i="1" dirty="0">
                <a:latin typeface="Garamond" panose="02020404030301010803" pitchFamily="18" charset="0"/>
              </a:rPr>
              <a:t>In flight </a:t>
            </a:r>
            <a:r>
              <a:rPr lang="en-US" sz="3300" dirty="0">
                <a:latin typeface="Garamond" panose="02020404030301010803" pitchFamily="18" charset="0"/>
              </a:rPr>
              <a:t>diagnostics (DPV2000)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Garamond" panose="02020404030301010803" pitchFamily="18" charset="0"/>
              </a:rPr>
              <a:t>In-situ Coating Property (ICP) diagnostics</a:t>
            </a:r>
          </a:p>
          <a:p>
            <a:pPr>
              <a:lnSpc>
                <a:spcPct val="150000"/>
              </a:lnSpc>
              <a:buClr>
                <a:srgbClr val="037CB9"/>
              </a:buClr>
              <a:buFont typeface="Wingdings" panose="05000000000000000000" pitchFamily="2" charset="2"/>
              <a:buChar char="§"/>
            </a:pPr>
            <a:r>
              <a:rPr lang="en-US" sz="3300" dirty="0">
                <a:latin typeface="Garamond" panose="02020404030301010803" pitchFamily="18" charset="0"/>
              </a:rPr>
              <a:t>Performance assessment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Garamond" panose="02020404030301010803" pitchFamily="18" charset="0"/>
              </a:rPr>
              <a:t>TCF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Garamond" panose="02020404030301010803" pitchFamily="18" charset="0"/>
              </a:rPr>
              <a:t>Corrosion testing</a:t>
            </a:r>
          </a:p>
          <a:p>
            <a:pPr lvl="1">
              <a:buClr>
                <a:srgbClr val="037CB9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Garamond" panose="02020404030301010803" pitchFamily="18" charset="0"/>
              </a:rPr>
              <a:t>Erosion testing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000066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86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9"/>
            <a:ext cx="12192000" cy="792087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tx1"/>
                </a:solidFill>
                <a:latin typeface="Garamond" panose="02020404030301010803" pitchFamily="18" charset="0"/>
              </a:rPr>
              <a:t>Development of Luminescent Coatings for High Power Target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5400" y="1484784"/>
            <a:ext cx="87129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200"/>
              </a:spcBef>
              <a:buClr>
                <a:srgbClr val="3CA7D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200"/>
              </a:spcBef>
              <a:buClr>
                <a:srgbClr val="3CA7D8"/>
              </a:buClr>
              <a:buFont typeface="Courier New" pitchFamily="49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200"/>
              </a:spcBef>
              <a:buClr>
                <a:srgbClr val="3CA7D8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3CA7D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3CA7D8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3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HV-ESS-U. Oslo Collaboration</a:t>
            </a:r>
            <a:endParaRPr lang="en-IN" sz="3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3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Phase I </a:t>
            </a:r>
          </a:p>
          <a:p>
            <a:pPr marL="914400" lvl="1" indent="-4572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N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Start </a:t>
            </a:r>
            <a:r>
              <a:rPr lang="en-IN" sz="2900" dirty="0">
                <a:solidFill>
                  <a:schemeClr val="tx1"/>
                </a:solidFill>
                <a:latin typeface="Garamond" panose="02020404030301010803" pitchFamily="18" charset="0"/>
              </a:rPr>
              <a:t>date: May 1, 2016</a:t>
            </a:r>
          </a:p>
          <a:p>
            <a:pPr marL="914400" lvl="1" indent="-4572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N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End </a:t>
            </a:r>
            <a:r>
              <a:rPr lang="en-IN" sz="2900" dirty="0">
                <a:solidFill>
                  <a:schemeClr val="tx1"/>
                </a:solidFill>
                <a:latin typeface="Garamond" panose="02020404030301010803" pitchFamily="18" charset="0"/>
              </a:rPr>
              <a:t>date: March 31, </a:t>
            </a:r>
            <a:r>
              <a:rPr lang="en-IN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2017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3000" dirty="0">
                <a:solidFill>
                  <a:schemeClr val="tx1"/>
                </a:solidFill>
                <a:latin typeface="Garamond" panose="02020404030301010803" pitchFamily="18" charset="0"/>
              </a:rPr>
              <a:t>Phase </a:t>
            </a:r>
            <a:r>
              <a:rPr lang="en-IN" sz="3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II </a:t>
            </a:r>
            <a:endParaRPr lang="en-IN" sz="3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14400" lvl="1" indent="-4572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N" sz="2900" dirty="0">
                <a:solidFill>
                  <a:schemeClr val="tx1"/>
                </a:solidFill>
                <a:latin typeface="Garamond" panose="02020404030301010803" pitchFamily="18" charset="0"/>
              </a:rPr>
              <a:t>Start date: </a:t>
            </a:r>
            <a:r>
              <a:rPr lang="en-IN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March 2017</a:t>
            </a:r>
            <a:endParaRPr lang="en-IN" sz="29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14400" lvl="1" indent="-457200" algn="l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N" sz="2900" dirty="0">
                <a:solidFill>
                  <a:schemeClr val="tx1"/>
                </a:solidFill>
                <a:latin typeface="Garamond" panose="02020404030301010803" pitchFamily="18" charset="0"/>
              </a:rPr>
              <a:t>End date: </a:t>
            </a:r>
            <a:r>
              <a:rPr lang="en-IN" sz="29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April 2018</a:t>
            </a:r>
            <a:endParaRPr lang="en-IN" sz="29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IN" sz="3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_powerpoint-engelsk-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6849</TotalTime>
  <Words>1749</Words>
  <Application>Microsoft Office PowerPoint</Application>
  <PresentationFormat>Widescreen</PresentationFormat>
  <Paragraphs>284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Garamond</vt:lpstr>
      <vt:lpstr>Times New Roman</vt:lpstr>
      <vt:lpstr>Wingdings</vt:lpstr>
      <vt:lpstr>2013_powerpoint-engelsk-light</vt:lpstr>
      <vt:lpstr>PowerPoint Presentation</vt:lpstr>
      <vt:lpstr>PowerPoint Presentation</vt:lpstr>
      <vt:lpstr>Outline</vt:lpstr>
      <vt:lpstr>Thermal Spray @ Production Technology West</vt:lpstr>
      <vt:lpstr>Wide-ranging thermal spray activities @ HV</vt:lpstr>
      <vt:lpstr>Unique Plasma Spray Facility</vt:lpstr>
      <vt:lpstr>Unique HVAF Facility</vt:lpstr>
      <vt:lpstr>Other Facilities</vt:lpstr>
      <vt:lpstr>Development of Luminescent Coatings for High Power Target</vt:lpstr>
      <vt:lpstr>BASIS: Prior work done (SNS / Stony Brook University)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ESS-proposed schedule for coating development</vt:lpstr>
      <vt:lpstr>PowerPoint Presentation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HÖGSKOLAN VÄST</dc:title>
  <dc:creator>HV</dc:creator>
  <cp:lastModifiedBy>Shrikant Joshi</cp:lastModifiedBy>
  <cp:revision>517</cp:revision>
  <cp:lastPrinted>2015-11-13T07:28:51Z</cp:lastPrinted>
  <dcterms:created xsi:type="dcterms:W3CDTF">2009-02-24T16:35:57Z</dcterms:created>
  <dcterms:modified xsi:type="dcterms:W3CDTF">2017-10-23T20:11:14Z</dcterms:modified>
</cp:coreProperties>
</file>