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390" r:id="rId2"/>
    <p:sldId id="409" r:id="rId3"/>
    <p:sldId id="403" r:id="rId4"/>
    <p:sldId id="404" r:id="rId5"/>
    <p:sldId id="405" r:id="rId6"/>
    <p:sldId id="406" r:id="rId7"/>
    <p:sldId id="407" r:id="rId8"/>
    <p:sldId id="408"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B400"/>
    <a:srgbClr val="009B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55" autoAdjust="0"/>
    <p:restoredTop sz="86418" autoAdjust="0"/>
  </p:normalViewPr>
  <p:slideViewPr>
    <p:cSldViewPr snapToGrid="0" snapToObjects="1">
      <p:cViewPr>
        <p:scale>
          <a:sx n="85" d="100"/>
          <a:sy n="85" d="100"/>
        </p:scale>
        <p:origin x="-1176"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14C34D-610D-9F4D-BD57-774D39D88842}" type="datetimeFigureOut">
              <a:rPr lang="en-US" smtClean="0"/>
              <a:t>24.10.17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F6EF3C-24CC-B84B-9788-4A033699DF75}" type="slidenum">
              <a:rPr lang="en-US" smtClean="0"/>
              <a:t>‹#›</a:t>
            </a:fld>
            <a:endParaRPr lang="en-US" dirty="0"/>
          </a:p>
        </p:txBody>
      </p:sp>
    </p:spTree>
    <p:extLst>
      <p:ext uri="{BB962C8B-B14F-4D97-AF65-F5344CB8AC3E}">
        <p14:creationId xmlns:p14="http://schemas.microsoft.com/office/powerpoint/2010/main" val="33393644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7FE9F50-21F5-8B41-B1FC-AF6422195452}" type="slidenum">
              <a:rPr lang="en-GB" smtClean="0"/>
              <a:pPr/>
              <a:t>1</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6C1394-8DD7-6247-AB05-503F148BCC91}" type="datetimeFigureOut">
              <a:rPr lang="en-US" smtClean="0"/>
              <a:t>24.10.17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991EEF-0135-4B4A-AE3E-E6C1D67174AB}" type="slidenum">
              <a:rPr lang="en-US" smtClean="0"/>
              <a:t>‹#›</a:t>
            </a:fld>
            <a:endParaRPr lang="en-US" dirty="0"/>
          </a:p>
        </p:txBody>
      </p:sp>
    </p:spTree>
    <p:extLst>
      <p:ext uri="{BB962C8B-B14F-4D97-AF65-F5344CB8AC3E}">
        <p14:creationId xmlns:p14="http://schemas.microsoft.com/office/powerpoint/2010/main" val="1652209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6C1394-8DD7-6247-AB05-503F148BCC91}" type="datetimeFigureOut">
              <a:rPr lang="en-US" smtClean="0"/>
              <a:t>24.10.17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991EEF-0135-4B4A-AE3E-E6C1D67174AB}" type="slidenum">
              <a:rPr lang="en-US" smtClean="0"/>
              <a:t>‹#›</a:t>
            </a:fld>
            <a:endParaRPr lang="en-US" dirty="0"/>
          </a:p>
        </p:txBody>
      </p:sp>
    </p:spTree>
    <p:extLst>
      <p:ext uri="{BB962C8B-B14F-4D97-AF65-F5344CB8AC3E}">
        <p14:creationId xmlns:p14="http://schemas.microsoft.com/office/powerpoint/2010/main" val="1617137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6C1394-8DD7-6247-AB05-503F148BCC91}" type="datetimeFigureOut">
              <a:rPr lang="en-US" smtClean="0"/>
              <a:t>24.10.17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991EEF-0135-4B4A-AE3E-E6C1D67174AB}" type="slidenum">
              <a:rPr lang="en-US" smtClean="0"/>
              <a:t>‹#›</a:t>
            </a:fld>
            <a:endParaRPr lang="en-US" dirty="0"/>
          </a:p>
        </p:txBody>
      </p:sp>
    </p:spTree>
    <p:extLst>
      <p:ext uri="{BB962C8B-B14F-4D97-AF65-F5344CB8AC3E}">
        <p14:creationId xmlns:p14="http://schemas.microsoft.com/office/powerpoint/2010/main" val="4243685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6C1394-8DD7-6247-AB05-503F148BCC91}" type="datetimeFigureOut">
              <a:rPr lang="en-US" smtClean="0"/>
              <a:t>24.10.17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991EEF-0135-4B4A-AE3E-E6C1D67174AB}" type="slidenum">
              <a:rPr lang="en-US" smtClean="0"/>
              <a:t>‹#›</a:t>
            </a:fld>
            <a:endParaRPr lang="en-US" dirty="0"/>
          </a:p>
        </p:txBody>
      </p:sp>
    </p:spTree>
    <p:extLst>
      <p:ext uri="{BB962C8B-B14F-4D97-AF65-F5344CB8AC3E}">
        <p14:creationId xmlns:p14="http://schemas.microsoft.com/office/powerpoint/2010/main" val="1889278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6C1394-8DD7-6247-AB05-503F148BCC91}" type="datetimeFigureOut">
              <a:rPr lang="en-US" smtClean="0"/>
              <a:t>24.10.17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991EEF-0135-4B4A-AE3E-E6C1D67174AB}" type="slidenum">
              <a:rPr lang="en-US" smtClean="0"/>
              <a:t>‹#›</a:t>
            </a:fld>
            <a:endParaRPr lang="en-US" dirty="0"/>
          </a:p>
        </p:txBody>
      </p:sp>
    </p:spTree>
    <p:extLst>
      <p:ext uri="{BB962C8B-B14F-4D97-AF65-F5344CB8AC3E}">
        <p14:creationId xmlns:p14="http://schemas.microsoft.com/office/powerpoint/2010/main" val="2530537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6C1394-8DD7-6247-AB05-503F148BCC91}" type="datetimeFigureOut">
              <a:rPr lang="en-US" smtClean="0"/>
              <a:t>24.10.17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991EEF-0135-4B4A-AE3E-E6C1D67174AB}" type="slidenum">
              <a:rPr lang="en-US" smtClean="0"/>
              <a:t>‹#›</a:t>
            </a:fld>
            <a:endParaRPr lang="en-US" dirty="0"/>
          </a:p>
        </p:txBody>
      </p:sp>
    </p:spTree>
    <p:extLst>
      <p:ext uri="{BB962C8B-B14F-4D97-AF65-F5344CB8AC3E}">
        <p14:creationId xmlns:p14="http://schemas.microsoft.com/office/powerpoint/2010/main" val="2547003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6C1394-8DD7-6247-AB05-503F148BCC91}" type="datetimeFigureOut">
              <a:rPr lang="en-US" smtClean="0"/>
              <a:t>24.10.17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A991EEF-0135-4B4A-AE3E-E6C1D67174AB}" type="slidenum">
              <a:rPr lang="en-US" smtClean="0"/>
              <a:t>‹#›</a:t>
            </a:fld>
            <a:endParaRPr lang="en-US" dirty="0"/>
          </a:p>
        </p:txBody>
      </p:sp>
    </p:spTree>
    <p:extLst>
      <p:ext uri="{BB962C8B-B14F-4D97-AF65-F5344CB8AC3E}">
        <p14:creationId xmlns:p14="http://schemas.microsoft.com/office/powerpoint/2010/main" val="502782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6C1394-8DD7-6247-AB05-503F148BCC91}" type="datetimeFigureOut">
              <a:rPr lang="en-US" smtClean="0"/>
              <a:t>24.10.17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A991EEF-0135-4B4A-AE3E-E6C1D67174AB}" type="slidenum">
              <a:rPr lang="en-US" smtClean="0"/>
              <a:t>‹#›</a:t>
            </a:fld>
            <a:endParaRPr lang="en-US" dirty="0"/>
          </a:p>
        </p:txBody>
      </p:sp>
    </p:spTree>
    <p:extLst>
      <p:ext uri="{BB962C8B-B14F-4D97-AF65-F5344CB8AC3E}">
        <p14:creationId xmlns:p14="http://schemas.microsoft.com/office/powerpoint/2010/main" val="1702470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6C1394-8DD7-6247-AB05-503F148BCC91}" type="datetimeFigureOut">
              <a:rPr lang="en-US" smtClean="0"/>
              <a:t>24.10.17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A991EEF-0135-4B4A-AE3E-E6C1D67174AB}" type="slidenum">
              <a:rPr lang="en-US" smtClean="0"/>
              <a:t>‹#›</a:t>
            </a:fld>
            <a:endParaRPr lang="en-US" dirty="0"/>
          </a:p>
        </p:txBody>
      </p:sp>
    </p:spTree>
    <p:extLst>
      <p:ext uri="{BB962C8B-B14F-4D97-AF65-F5344CB8AC3E}">
        <p14:creationId xmlns:p14="http://schemas.microsoft.com/office/powerpoint/2010/main" val="515223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6C1394-8DD7-6247-AB05-503F148BCC91}" type="datetimeFigureOut">
              <a:rPr lang="en-US" smtClean="0"/>
              <a:t>24.10.17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991EEF-0135-4B4A-AE3E-E6C1D67174AB}" type="slidenum">
              <a:rPr lang="en-US" smtClean="0"/>
              <a:t>‹#›</a:t>
            </a:fld>
            <a:endParaRPr lang="en-US" dirty="0"/>
          </a:p>
        </p:txBody>
      </p:sp>
    </p:spTree>
    <p:extLst>
      <p:ext uri="{BB962C8B-B14F-4D97-AF65-F5344CB8AC3E}">
        <p14:creationId xmlns:p14="http://schemas.microsoft.com/office/powerpoint/2010/main" val="3235274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6C1394-8DD7-6247-AB05-503F148BCC91}" type="datetimeFigureOut">
              <a:rPr lang="en-US" smtClean="0"/>
              <a:t>24.10.17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991EEF-0135-4B4A-AE3E-E6C1D67174AB}" type="slidenum">
              <a:rPr lang="en-US" smtClean="0"/>
              <a:t>‹#›</a:t>
            </a:fld>
            <a:endParaRPr lang="en-US" dirty="0"/>
          </a:p>
        </p:txBody>
      </p:sp>
    </p:spTree>
    <p:extLst>
      <p:ext uri="{BB962C8B-B14F-4D97-AF65-F5344CB8AC3E}">
        <p14:creationId xmlns:p14="http://schemas.microsoft.com/office/powerpoint/2010/main" val="7310402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6C1394-8DD7-6247-AB05-503F148BCC91}" type="datetimeFigureOut">
              <a:rPr lang="en-US" smtClean="0"/>
              <a:t>24.10.17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991EEF-0135-4B4A-AE3E-E6C1D67174AB}" type="slidenum">
              <a:rPr lang="en-US" smtClean="0"/>
              <a:t>‹#›</a:t>
            </a:fld>
            <a:endParaRPr lang="en-US" dirty="0"/>
          </a:p>
        </p:txBody>
      </p:sp>
    </p:spTree>
    <p:extLst>
      <p:ext uri="{BB962C8B-B14F-4D97-AF65-F5344CB8AC3E}">
        <p14:creationId xmlns:p14="http://schemas.microsoft.com/office/powerpoint/2010/main" val="557413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3697" y="1669503"/>
            <a:ext cx="7772400" cy="1470025"/>
          </a:xfrm>
        </p:spPr>
        <p:txBody>
          <a:bodyPr>
            <a:noAutofit/>
          </a:bodyPr>
          <a:lstStyle/>
          <a:p>
            <a:pPr algn="l"/>
            <a:r>
              <a:rPr lang="en-GB" sz="2200" b="1" dirty="0" smtClean="0"/>
              <a:t>ESS Target </a:t>
            </a:r>
            <a:r>
              <a:rPr lang="en-GB" sz="2200" b="1" dirty="0"/>
              <a:t>Proton Beam Imaging Systems CDR</a:t>
            </a:r>
            <a:r>
              <a:rPr lang="nb-NO" sz="2400" b="1" dirty="0"/>
              <a:t/>
            </a:r>
            <a:br>
              <a:rPr lang="nb-NO" sz="2400" b="1" dirty="0"/>
            </a:br>
            <a:r>
              <a:rPr lang="nb-NO" sz="3200" b="1"/>
              <a:t>Project adaptation to updated ESS accelerator schedule</a:t>
            </a:r>
            <a:endParaRPr lang="en-US" sz="3200" b="1" dirty="0"/>
          </a:p>
        </p:txBody>
      </p:sp>
      <p:sp>
        <p:nvSpPr>
          <p:cNvPr id="3" name="Subtitle 2"/>
          <p:cNvSpPr>
            <a:spLocks noGrp="1"/>
          </p:cNvSpPr>
          <p:nvPr>
            <p:ph type="subTitle" idx="1"/>
          </p:nvPr>
        </p:nvSpPr>
        <p:spPr>
          <a:xfrm>
            <a:off x="1" y="3112522"/>
            <a:ext cx="8619066" cy="467691"/>
          </a:xfrm>
        </p:spPr>
        <p:txBody>
          <a:bodyPr>
            <a:noAutofit/>
          </a:bodyPr>
          <a:lstStyle/>
          <a:p>
            <a:r>
              <a:rPr lang="en-US" sz="1800" b="1" dirty="0" smtClean="0">
                <a:solidFill>
                  <a:schemeClr val="tx1"/>
                </a:solidFill>
              </a:rPr>
              <a:t>Erik Adli</a:t>
            </a:r>
            <a:endParaRPr lang="en-US" sz="1800" dirty="0">
              <a:solidFill>
                <a:schemeClr val="tx1"/>
              </a:solidFill>
            </a:endParaRPr>
          </a:p>
          <a:p>
            <a:r>
              <a:rPr lang="en-US" sz="1800" b="1" dirty="0" smtClean="0">
                <a:solidFill>
                  <a:schemeClr val="tx1"/>
                </a:solidFill>
              </a:rPr>
              <a:t>Department of Physics, University of Oslo, Norway</a:t>
            </a:r>
          </a:p>
          <a:p>
            <a:endParaRPr lang="en-US" sz="2400" dirty="0" smtClean="0"/>
          </a:p>
          <a:p>
            <a:endParaRPr lang="en-US" sz="2400" dirty="0"/>
          </a:p>
          <a:p>
            <a:r>
              <a:rPr lang="en-US" sz="2400" dirty="0" smtClean="0"/>
              <a:t>University of Oslo, October 24, 2017</a:t>
            </a:r>
            <a:endParaRPr lang="en-US" sz="2400" b="1" dirty="0" smtClean="0">
              <a:solidFill>
                <a:schemeClr val="tx1"/>
              </a:solidFill>
            </a:endParaRPr>
          </a:p>
          <a:p>
            <a:endParaRPr lang="en-US" sz="2400" dirty="0" smtClean="0">
              <a:solidFill>
                <a:schemeClr val="tx1"/>
              </a:solidFill>
            </a:endParaRPr>
          </a:p>
          <a:p>
            <a:endParaRPr lang="en-US" sz="2400" dirty="0">
              <a:solidFill>
                <a:schemeClr val="tx1"/>
              </a:solidFill>
            </a:endParaRPr>
          </a:p>
        </p:txBody>
      </p:sp>
      <p:sp>
        <p:nvSpPr>
          <p:cNvPr id="7" name="TextBox 6"/>
          <p:cNvSpPr txBox="1"/>
          <p:nvPr/>
        </p:nvSpPr>
        <p:spPr>
          <a:xfrm>
            <a:off x="2662552" y="6655053"/>
            <a:ext cx="184666" cy="369332"/>
          </a:xfrm>
          <a:prstGeom prst="rect">
            <a:avLst/>
          </a:prstGeom>
          <a:noFill/>
        </p:spPr>
        <p:txBody>
          <a:bodyPr wrap="none" rtlCol="0">
            <a:spAutoFit/>
          </a:bodyPr>
          <a:lstStyle/>
          <a:p>
            <a:endParaRPr lang="en-US" dirty="0"/>
          </a:p>
        </p:txBody>
      </p:sp>
      <p:pic>
        <p:nvPicPr>
          <p:cNvPr id="4" name="Picture 3"/>
          <p:cNvPicPr>
            <a:picLocks noChangeAspect="1"/>
          </p:cNvPicPr>
          <p:nvPr/>
        </p:nvPicPr>
        <p:blipFill>
          <a:blip r:embed="rId3"/>
          <a:stretch>
            <a:fillRect/>
          </a:stretch>
        </p:blipFill>
        <p:spPr>
          <a:xfrm>
            <a:off x="50799" y="5429623"/>
            <a:ext cx="1428377" cy="1428377"/>
          </a:xfrm>
          <a:prstGeom prst="rect">
            <a:avLst/>
          </a:prstGeom>
        </p:spPr>
      </p:pic>
      <p:pic>
        <p:nvPicPr>
          <p:cNvPr id="12" name="Picture 11"/>
          <p:cNvPicPr>
            <a:picLocks noChangeAspect="1"/>
          </p:cNvPicPr>
          <p:nvPr/>
        </p:nvPicPr>
        <p:blipFill>
          <a:blip r:embed="rId4"/>
          <a:stretch>
            <a:fillRect/>
          </a:stretch>
        </p:blipFill>
        <p:spPr>
          <a:xfrm>
            <a:off x="7724588" y="5467501"/>
            <a:ext cx="1434353" cy="1409623"/>
          </a:xfrm>
          <a:prstGeom prst="rect">
            <a:avLst/>
          </a:prstGeom>
        </p:spPr>
      </p:pic>
      <p:sp>
        <p:nvSpPr>
          <p:cNvPr id="5" name="TextBox 4"/>
          <p:cNvSpPr txBox="1"/>
          <p:nvPr/>
        </p:nvSpPr>
        <p:spPr>
          <a:xfrm>
            <a:off x="9786471" y="509494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5968771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18879" y="70163"/>
            <a:ext cx="2591362" cy="861774"/>
          </a:xfrm>
          <a:prstGeom prst="rect">
            <a:avLst/>
          </a:prstGeom>
          <a:noFill/>
        </p:spPr>
        <p:txBody>
          <a:bodyPr wrap="none" rtlCol="0">
            <a:spAutoFit/>
          </a:bodyPr>
          <a:lstStyle/>
          <a:p>
            <a:r>
              <a:rPr lang="en-US" sz="5000" b="1" dirty="0" smtClean="0"/>
              <a:t>Schedule </a:t>
            </a:r>
            <a:endParaRPr lang="en-US" sz="5000" b="1" dirty="0"/>
          </a:p>
        </p:txBody>
      </p:sp>
      <p:pic>
        <p:nvPicPr>
          <p:cNvPr id="3" name="Picture 2"/>
          <p:cNvPicPr>
            <a:picLocks noChangeAspect="1"/>
          </p:cNvPicPr>
          <p:nvPr/>
        </p:nvPicPr>
        <p:blipFill>
          <a:blip r:embed="rId2"/>
          <a:stretch>
            <a:fillRect/>
          </a:stretch>
        </p:blipFill>
        <p:spPr>
          <a:xfrm>
            <a:off x="1" y="5028171"/>
            <a:ext cx="1839405" cy="1794140"/>
          </a:xfrm>
          <a:prstGeom prst="rect">
            <a:avLst/>
          </a:prstGeom>
        </p:spPr>
      </p:pic>
      <p:pic>
        <p:nvPicPr>
          <p:cNvPr id="2" name="Picture 1"/>
          <p:cNvPicPr>
            <a:picLocks noChangeAspect="1"/>
          </p:cNvPicPr>
          <p:nvPr/>
        </p:nvPicPr>
        <p:blipFill>
          <a:blip r:embed="rId3"/>
          <a:stretch>
            <a:fillRect/>
          </a:stretch>
        </p:blipFill>
        <p:spPr>
          <a:xfrm>
            <a:off x="1821911" y="5199858"/>
            <a:ext cx="238218" cy="220923"/>
          </a:xfrm>
          <a:prstGeom prst="rect">
            <a:avLst/>
          </a:prstGeom>
        </p:spPr>
      </p:pic>
      <p:sp>
        <p:nvSpPr>
          <p:cNvPr id="4" name="Right Arrow 3"/>
          <p:cNvSpPr/>
          <p:nvPr/>
        </p:nvSpPr>
        <p:spPr>
          <a:xfrm>
            <a:off x="541868" y="2909328"/>
            <a:ext cx="7721600" cy="22013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 name="Straight Connector 6"/>
          <p:cNvCxnSpPr>
            <a:endCxn id="17" idx="2"/>
          </p:cNvCxnSpPr>
          <p:nvPr/>
        </p:nvCxnSpPr>
        <p:spPr>
          <a:xfrm flipV="1">
            <a:off x="778933" y="2909328"/>
            <a:ext cx="0" cy="22013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4419600" y="2909328"/>
            <a:ext cx="0" cy="22013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7941733" y="2909328"/>
            <a:ext cx="0" cy="22013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6265333" y="2909328"/>
            <a:ext cx="0" cy="22013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2590801" y="2909328"/>
            <a:ext cx="0" cy="22013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264479" y="2539996"/>
            <a:ext cx="957301" cy="369332"/>
          </a:xfrm>
          <a:prstGeom prst="rect">
            <a:avLst/>
          </a:prstGeom>
          <a:noFill/>
        </p:spPr>
        <p:txBody>
          <a:bodyPr wrap="none" rtlCol="0">
            <a:spAutoFit/>
          </a:bodyPr>
          <a:lstStyle/>
          <a:p>
            <a:r>
              <a:rPr lang="en-US" dirty="0" smtClean="0"/>
              <a:t>2017-01</a:t>
            </a:r>
            <a:endParaRPr lang="en-US" dirty="0"/>
          </a:p>
        </p:txBody>
      </p:sp>
      <p:sp>
        <p:nvSpPr>
          <p:cNvPr id="14" name="TextBox 13"/>
          <p:cNvSpPr txBox="1"/>
          <p:nvPr/>
        </p:nvSpPr>
        <p:spPr>
          <a:xfrm>
            <a:off x="4093278" y="2539996"/>
            <a:ext cx="957301" cy="369332"/>
          </a:xfrm>
          <a:prstGeom prst="rect">
            <a:avLst/>
          </a:prstGeom>
          <a:noFill/>
        </p:spPr>
        <p:txBody>
          <a:bodyPr wrap="none" rtlCol="0">
            <a:spAutoFit/>
          </a:bodyPr>
          <a:lstStyle/>
          <a:p>
            <a:r>
              <a:rPr lang="en-US" dirty="0" smtClean="0"/>
              <a:t>2018-01</a:t>
            </a:r>
            <a:endParaRPr lang="en-US" dirty="0"/>
          </a:p>
        </p:txBody>
      </p:sp>
      <p:sp>
        <p:nvSpPr>
          <p:cNvPr id="15" name="TextBox 14"/>
          <p:cNvSpPr txBox="1"/>
          <p:nvPr/>
        </p:nvSpPr>
        <p:spPr>
          <a:xfrm>
            <a:off x="5786682" y="2543197"/>
            <a:ext cx="957301" cy="369332"/>
          </a:xfrm>
          <a:prstGeom prst="rect">
            <a:avLst/>
          </a:prstGeom>
          <a:noFill/>
        </p:spPr>
        <p:txBody>
          <a:bodyPr wrap="none" rtlCol="0">
            <a:spAutoFit/>
          </a:bodyPr>
          <a:lstStyle/>
          <a:p>
            <a:r>
              <a:rPr lang="en-US" dirty="0" smtClean="0"/>
              <a:t>2019-01</a:t>
            </a:r>
            <a:endParaRPr lang="en-US" dirty="0"/>
          </a:p>
        </p:txBody>
      </p:sp>
      <p:sp>
        <p:nvSpPr>
          <p:cNvPr id="16" name="TextBox 15"/>
          <p:cNvSpPr txBox="1"/>
          <p:nvPr/>
        </p:nvSpPr>
        <p:spPr>
          <a:xfrm>
            <a:off x="7463082" y="2560130"/>
            <a:ext cx="957301" cy="369332"/>
          </a:xfrm>
          <a:prstGeom prst="rect">
            <a:avLst/>
          </a:prstGeom>
          <a:noFill/>
        </p:spPr>
        <p:txBody>
          <a:bodyPr wrap="none" rtlCol="0">
            <a:spAutoFit/>
          </a:bodyPr>
          <a:lstStyle/>
          <a:p>
            <a:r>
              <a:rPr lang="en-US" dirty="0" smtClean="0"/>
              <a:t>2019-12</a:t>
            </a:r>
            <a:endParaRPr lang="en-US" dirty="0"/>
          </a:p>
        </p:txBody>
      </p:sp>
      <p:sp>
        <p:nvSpPr>
          <p:cNvPr id="17" name="TextBox 16"/>
          <p:cNvSpPr txBox="1"/>
          <p:nvPr/>
        </p:nvSpPr>
        <p:spPr>
          <a:xfrm>
            <a:off x="300282" y="2539996"/>
            <a:ext cx="957301" cy="369332"/>
          </a:xfrm>
          <a:prstGeom prst="rect">
            <a:avLst/>
          </a:prstGeom>
          <a:noFill/>
        </p:spPr>
        <p:txBody>
          <a:bodyPr wrap="none" rtlCol="0">
            <a:spAutoFit/>
          </a:bodyPr>
          <a:lstStyle/>
          <a:p>
            <a:r>
              <a:rPr lang="en-US" dirty="0" smtClean="0"/>
              <a:t>2016-01</a:t>
            </a:r>
            <a:endParaRPr lang="en-US" dirty="0"/>
          </a:p>
        </p:txBody>
      </p:sp>
      <p:pic>
        <p:nvPicPr>
          <p:cNvPr id="39" name="Picture 38"/>
          <p:cNvPicPr>
            <a:picLocks noChangeAspect="1"/>
          </p:cNvPicPr>
          <p:nvPr/>
        </p:nvPicPr>
        <p:blipFill>
          <a:blip r:embed="rId4"/>
          <a:stretch>
            <a:fillRect/>
          </a:stretch>
        </p:blipFill>
        <p:spPr>
          <a:xfrm>
            <a:off x="41955" y="772448"/>
            <a:ext cx="2362724" cy="1327283"/>
          </a:xfrm>
          <a:prstGeom prst="rect">
            <a:avLst/>
          </a:prstGeom>
        </p:spPr>
      </p:pic>
      <p:cxnSp>
        <p:nvCxnSpPr>
          <p:cNvPr id="40" name="Straight Arrow Connector 39"/>
          <p:cNvCxnSpPr/>
          <p:nvPr/>
        </p:nvCxnSpPr>
        <p:spPr>
          <a:xfrm>
            <a:off x="778933" y="2336796"/>
            <a:ext cx="198598" cy="592666"/>
          </a:xfrm>
          <a:prstGeom prst="straightConnector1">
            <a:avLst/>
          </a:prstGeom>
          <a:ln>
            <a:solidFill>
              <a:srgbClr val="CCFFCC"/>
            </a:solidFill>
            <a:tailEnd type="arrow"/>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70233" y="2135197"/>
            <a:ext cx="1417400" cy="307777"/>
          </a:xfrm>
          <a:prstGeom prst="rect">
            <a:avLst/>
          </a:prstGeom>
          <a:noFill/>
          <a:ln>
            <a:noFill/>
          </a:ln>
        </p:spPr>
        <p:txBody>
          <a:bodyPr wrap="none" rtlCol="0">
            <a:spAutoFit/>
          </a:bodyPr>
          <a:lstStyle/>
          <a:p>
            <a:r>
              <a:rPr lang="en-US" sz="1400" dirty="0" smtClean="0">
                <a:solidFill>
                  <a:schemeClr val="accent3">
                    <a:lumMod val="40000"/>
                    <a:lumOff val="60000"/>
                  </a:schemeClr>
                </a:solidFill>
              </a:rPr>
              <a:t>Kick-off, 2016-02</a:t>
            </a:r>
            <a:endParaRPr lang="en-US" sz="1400" dirty="0">
              <a:solidFill>
                <a:schemeClr val="accent3">
                  <a:lumMod val="40000"/>
                  <a:lumOff val="60000"/>
                </a:schemeClr>
              </a:solidFill>
            </a:endParaRPr>
          </a:p>
        </p:txBody>
      </p:sp>
      <p:sp>
        <p:nvSpPr>
          <p:cNvPr id="45" name="TextBox 44"/>
          <p:cNvSpPr txBox="1"/>
          <p:nvPr/>
        </p:nvSpPr>
        <p:spPr>
          <a:xfrm>
            <a:off x="1592752" y="2190798"/>
            <a:ext cx="787395" cy="523220"/>
          </a:xfrm>
          <a:prstGeom prst="rect">
            <a:avLst/>
          </a:prstGeom>
          <a:noFill/>
          <a:ln>
            <a:noFill/>
          </a:ln>
        </p:spPr>
        <p:txBody>
          <a:bodyPr wrap="none" rtlCol="0">
            <a:spAutoFit/>
          </a:bodyPr>
          <a:lstStyle/>
          <a:p>
            <a:r>
              <a:rPr lang="en-US" sz="1400" dirty="0" smtClean="0">
                <a:solidFill>
                  <a:schemeClr val="accent3">
                    <a:lumMod val="40000"/>
                    <a:lumOff val="60000"/>
                  </a:schemeClr>
                </a:solidFill>
              </a:rPr>
              <a:t>PDR</a:t>
            </a:r>
          </a:p>
          <a:p>
            <a:r>
              <a:rPr lang="en-US" sz="1400" dirty="0" smtClean="0">
                <a:solidFill>
                  <a:schemeClr val="accent3">
                    <a:lumMod val="40000"/>
                    <a:lumOff val="60000"/>
                  </a:schemeClr>
                </a:solidFill>
              </a:rPr>
              <a:t>2016-09</a:t>
            </a:r>
            <a:endParaRPr lang="en-US" sz="1400" dirty="0">
              <a:solidFill>
                <a:schemeClr val="accent3">
                  <a:lumMod val="40000"/>
                  <a:lumOff val="60000"/>
                </a:schemeClr>
              </a:solidFill>
            </a:endParaRPr>
          </a:p>
        </p:txBody>
      </p:sp>
      <p:cxnSp>
        <p:nvCxnSpPr>
          <p:cNvPr id="48" name="Straight Arrow Connector 47"/>
          <p:cNvCxnSpPr>
            <a:stCxn id="45" idx="2"/>
          </p:cNvCxnSpPr>
          <p:nvPr/>
        </p:nvCxnSpPr>
        <p:spPr>
          <a:xfrm flipH="1">
            <a:off x="1878388" y="2714018"/>
            <a:ext cx="108062" cy="367844"/>
          </a:xfrm>
          <a:prstGeom prst="straightConnector1">
            <a:avLst/>
          </a:prstGeom>
          <a:ln>
            <a:solidFill>
              <a:srgbClr val="CCFFCC"/>
            </a:solidFill>
            <a:tailEnd type="arrow"/>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2639611" y="1765865"/>
            <a:ext cx="1165804" cy="738664"/>
          </a:xfrm>
          <a:prstGeom prst="rect">
            <a:avLst/>
          </a:prstGeom>
          <a:noFill/>
          <a:ln>
            <a:noFill/>
          </a:ln>
        </p:spPr>
        <p:txBody>
          <a:bodyPr wrap="none" rtlCol="0">
            <a:spAutoFit/>
          </a:bodyPr>
          <a:lstStyle/>
          <a:p>
            <a:r>
              <a:rPr lang="en-US" sz="1400" dirty="0" smtClean="0">
                <a:solidFill>
                  <a:schemeClr val="accent3">
                    <a:lumMod val="40000"/>
                    <a:lumOff val="60000"/>
                  </a:schemeClr>
                </a:solidFill>
              </a:rPr>
              <a:t>Simulation</a:t>
            </a:r>
          </a:p>
          <a:p>
            <a:r>
              <a:rPr lang="en-US" sz="1400" dirty="0" smtClean="0">
                <a:solidFill>
                  <a:schemeClr val="accent3">
                    <a:lumMod val="40000"/>
                    <a:lumOff val="60000"/>
                  </a:schemeClr>
                </a:solidFill>
              </a:rPr>
              <a:t>design frozen</a:t>
            </a:r>
          </a:p>
          <a:p>
            <a:r>
              <a:rPr lang="en-US" sz="1400" dirty="0" smtClean="0">
                <a:solidFill>
                  <a:schemeClr val="accent3">
                    <a:lumMod val="40000"/>
                    <a:lumOff val="60000"/>
                  </a:schemeClr>
                </a:solidFill>
              </a:rPr>
              <a:t>2017-04</a:t>
            </a:r>
            <a:endParaRPr lang="en-US" sz="1400" dirty="0">
              <a:solidFill>
                <a:schemeClr val="accent3">
                  <a:lumMod val="40000"/>
                  <a:lumOff val="60000"/>
                </a:schemeClr>
              </a:solidFill>
            </a:endParaRPr>
          </a:p>
        </p:txBody>
      </p:sp>
      <p:cxnSp>
        <p:nvCxnSpPr>
          <p:cNvPr id="52" name="Straight Arrow Connector 51"/>
          <p:cNvCxnSpPr/>
          <p:nvPr/>
        </p:nvCxnSpPr>
        <p:spPr>
          <a:xfrm>
            <a:off x="3204631" y="2539996"/>
            <a:ext cx="0" cy="469331"/>
          </a:xfrm>
          <a:prstGeom prst="straightConnector1">
            <a:avLst/>
          </a:prstGeom>
          <a:ln>
            <a:solidFill>
              <a:srgbClr val="CCFFCC"/>
            </a:solidFill>
            <a:tailEnd type="arrow"/>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3609534" y="2159276"/>
            <a:ext cx="787395" cy="523220"/>
          </a:xfrm>
          <a:prstGeom prst="rect">
            <a:avLst/>
          </a:prstGeom>
          <a:noFill/>
          <a:ln>
            <a:noFill/>
          </a:ln>
        </p:spPr>
        <p:txBody>
          <a:bodyPr wrap="none" rtlCol="0">
            <a:spAutoFit/>
          </a:bodyPr>
          <a:lstStyle/>
          <a:p>
            <a:r>
              <a:rPr lang="en-US" sz="1400" dirty="0" smtClean="0">
                <a:solidFill>
                  <a:srgbClr val="008000"/>
                </a:solidFill>
              </a:rPr>
              <a:t>CDR</a:t>
            </a:r>
          </a:p>
          <a:p>
            <a:r>
              <a:rPr lang="en-US" sz="1400" dirty="0" smtClean="0">
                <a:solidFill>
                  <a:srgbClr val="008000"/>
                </a:solidFill>
              </a:rPr>
              <a:t>2017-10</a:t>
            </a:r>
            <a:endParaRPr lang="en-US" sz="1400" dirty="0">
              <a:solidFill>
                <a:srgbClr val="008000"/>
              </a:solidFill>
            </a:endParaRPr>
          </a:p>
        </p:txBody>
      </p:sp>
      <p:cxnSp>
        <p:nvCxnSpPr>
          <p:cNvPr id="56" name="Straight Arrow Connector 55"/>
          <p:cNvCxnSpPr/>
          <p:nvPr/>
        </p:nvCxnSpPr>
        <p:spPr>
          <a:xfrm flipH="1">
            <a:off x="4037100" y="2682496"/>
            <a:ext cx="1" cy="399366"/>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4976949" y="1572266"/>
            <a:ext cx="1619466" cy="954107"/>
          </a:xfrm>
          <a:prstGeom prst="rect">
            <a:avLst/>
          </a:prstGeom>
          <a:noFill/>
          <a:ln>
            <a:noFill/>
          </a:ln>
        </p:spPr>
        <p:txBody>
          <a:bodyPr wrap="none" rtlCol="0">
            <a:spAutoFit/>
          </a:bodyPr>
          <a:lstStyle/>
          <a:p>
            <a:r>
              <a:rPr lang="en-US" sz="1400" dirty="0" smtClean="0">
                <a:solidFill>
                  <a:srgbClr val="008000"/>
                </a:solidFill>
              </a:rPr>
              <a:t>Delivery of </a:t>
            </a:r>
          </a:p>
          <a:p>
            <a:r>
              <a:rPr lang="en-US" sz="1400" dirty="0" smtClean="0">
                <a:solidFill>
                  <a:srgbClr val="008000"/>
                </a:solidFill>
              </a:rPr>
              <a:t>critical components</a:t>
            </a:r>
          </a:p>
          <a:p>
            <a:r>
              <a:rPr lang="en-US" sz="1400" dirty="0" smtClean="0">
                <a:solidFill>
                  <a:srgbClr val="008000"/>
                </a:solidFill>
              </a:rPr>
              <a:t>complete</a:t>
            </a:r>
          </a:p>
          <a:p>
            <a:r>
              <a:rPr lang="en-US" sz="1400" dirty="0" smtClean="0">
                <a:solidFill>
                  <a:srgbClr val="008000"/>
                </a:solidFill>
              </a:rPr>
              <a:t>2018-05 ?</a:t>
            </a:r>
            <a:endParaRPr lang="en-US" sz="1400" dirty="0">
              <a:solidFill>
                <a:srgbClr val="008000"/>
              </a:solidFill>
            </a:endParaRPr>
          </a:p>
        </p:txBody>
      </p:sp>
      <p:cxnSp>
        <p:nvCxnSpPr>
          <p:cNvPr id="58" name="Straight Arrow Connector 57"/>
          <p:cNvCxnSpPr/>
          <p:nvPr/>
        </p:nvCxnSpPr>
        <p:spPr>
          <a:xfrm flipH="1">
            <a:off x="5262598" y="2560130"/>
            <a:ext cx="139135" cy="449197"/>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7586516" y="1476214"/>
            <a:ext cx="1326004" cy="1169551"/>
          </a:xfrm>
          <a:prstGeom prst="rect">
            <a:avLst/>
          </a:prstGeom>
          <a:noFill/>
          <a:ln>
            <a:noFill/>
          </a:ln>
        </p:spPr>
        <p:txBody>
          <a:bodyPr wrap="none" rtlCol="0">
            <a:spAutoFit/>
          </a:bodyPr>
          <a:lstStyle/>
          <a:p>
            <a:r>
              <a:rPr lang="en-US" sz="1400" dirty="0" smtClean="0">
                <a:solidFill>
                  <a:srgbClr val="008000"/>
                </a:solidFill>
              </a:rPr>
              <a:t>Delivery of </a:t>
            </a:r>
          </a:p>
          <a:p>
            <a:r>
              <a:rPr lang="en-US" sz="1400" dirty="0" smtClean="0">
                <a:solidFill>
                  <a:srgbClr val="008000"/>
                </a:solidFill>
              </a:rPr>
              <a:t>all components</a:t>
            </a:r>
          </a:p>
          <a:p>
            <a:r>
              <a:rPr lang="en-US" sz="1400" dirty="0" smtClean="0">
                <a:solidFill>
                  <a:srgbClr val="008000"/>
                </a:solidFill>
              </a:rPr>
              <a:t>complete</a:t>
            </a:r>
          </a:p>
          <a:p>
            <a:r>
              <a:rPr lang="en-US" sz="1400" dirty="0" smtClean="0">
                <a:solidFill>
                  <a:srgbClr val="008000"/>
                </a:solidFill>
              </a:rPr>
              <a:t>2019-12</a:t>
            </a:r>
          </a:p>
          <a:p>
            <a:r>
              <a:rPr lang="en-US" sz="1400" b="1" dirty="0">
                <a:solidFill>
                  <a:srgbClr val="008000"/>
                </a:solidFill>
              </a:rPr>
              <a:t>End of contract</a:t>
            </a:r>
          </a:p>
        </p:txBody>
      </p:sp>
      <p:cxnSp>
        <p:nvCxnSpPr>
          <p:cNvPr id="62" name="Straight Arrow Connector 61"/>
          <p:cNvCxnSpPr/>
          <p:nvPr/>
        </p:nvCxnSpPr>
        <p:spPr>
          <a:xfrm flipH="1">
            <a:off x="7872165" y="2489419"/>
            <a:ext cx="139135" cy="449197"/>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2621413" y="1269996"/>
            <a:ext cx="3062808" cy="400110"/>
          </a:xfrm>
          <a:prstGeom prst="rect">
            <a:avLst/>
          </a:prstGeom>
          <a:noFill/>
        </p:spPr>
        <p:txBody>
          <a:bodyPr wrap="none" rtlCol="0">
            <a:spAutoFit/>
          </a:bodyPr>
          <a:lstStyle/>
          <a:p>
            <a:r>
              <a:rPr lang="en-US" sz="2000" b="1" dirty="0" smtClean="0">
                <a:solidFill>
                  <a:srgbClr val="008000"/>
                </a:solidFill>
              </a:rPr>
              <a:t>Imaging system milestones</a:t>
            </a:r>
            <a:endParaRPr lang="en-US" sz="2000" b="1" dirty="0">
              <a:solidFill>
                <a:srgbClr val="008000"/>
              </a:solidFill>
            </a:endParaRPr>
          </a:p>
        </p:txBody>
      </p:sp>
      <p:sp>
        <p:nvSpPr>
          <p:cNvPr id="64" name="TextBox 63"/>
          <p:cNvSpPr txBox="1"/>
          <p:nvPr/>
        </p:nvSpPr>
        <p:spPr>
          <a:xfrm>
            <a:off x="2660990" y="4763525"/>
            <a:ext cx="5384031" cy="707886"/>
          </a:xfrm>
          <a:prstGeom prst="rect">
            <a:avLst/>
          </a:prstGeom>
          <a:noFill/>
        </p:spPr>
        <p:txBody>
          <a:bodyPr wrap="none" rtlCol="0">
            <a:spAutoFit/>
          </a:bodyPr>
          <a:lstStyle/>
          <a:p>
            <a:r>
              <a:rPr lang="en-US" sz="2000" b="1" dirty="0" smtClean="0">
                <a:solidFill>
                  <a:srgbClr val="FF6600"/>
                </a:solidFill>
              </a:rPr>
              <a:t>Some milestones for interfacing systems</a:t>
            </a:r>
          </a:p>
          <a:p>
            <a:r>
              <a:rPr lang="en-US" sz="2000" dirty="0">
                <a:solidFill>
                  <a:srgbClr val="FF6600"/>
                </a:solidFill>
              </a:rPr>
              <a:t>- now IMG leads other system: positive (for IMG)</a:t>
            </a:r>
          </a:p>
        </p:txBody>
      </p:sp>
      <p:sp>
        <p:nvSpPr>
          <p:cNvPr id="65" name="TextBox 64"/>
          <p:cNvSpPr txBox="1"/>
          <p:nvPr/>
        </p:nvSpPr>
        <p:spPr>
          <a:xfrm>
            <a:off x="824063" y="3405939"/>
            <a:ext cx="854333" cy="523220"/>
          </a:xfrm>
          <a:prstGeom prst="rect">
            <a:avLst/>
          </a:prstGeom>
          <a:noFill/>
          <a:ln>
            <a:noFill/>
          </a:ln>
        </p:spPr>
        <p:txBody>
          <a:bodyPr wrap="none" rtlCol="0">
            <a:spAutoFit/>
          </a:bodyPr>
          <a:lstStyle/>
          <a:p>
            <a:r>
              <a:rPr lang="en-US" sz="1400" dirty="0" smtClean="0">
                <a:solidFill>
                  <a:srgbClr val="FF6600"/>
                </a:solidFill>
              </a:rPr>
              <a:t>PBIP PDR</a:t>
            </a:r>
          </a:p>
          <a:p>
            <a:r>
              <a:rPr lang="en-US" sz="1400" dirty="0" smtClean="0">
                <a:solidFill>
                  <a:srgbClr val="FF6600"/>
                </a:solidFill>
              </a:rPr>
              <a:t>2016-03</a:t>
            </a:r>
            <a:endParaRPr lang="en-US" sz="1400" dirty="0">
              <a:solidFill>
                <a:srgbClr val="FF6600"/>
              </a:solidFill>
            </a:endParaRPr>
          </a:p>
        </p:txBody>
      </p:sp>
      <p:cxnSp>
        <p:nvCxnSpPr>
          <p:cNvPr id="66" name="Straight Arrow Connector 65"/>
          <p:cNvCxnSpPr/>
          <p:nvPr/>
        </p:nvCxnSpPr>
        <p:spPr>
          <a:xfrm flipV="1">
            <a:off x="1251230" y="2991929"/>
            <a:ext cx="0" cy="52322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3815074" y="3748665"/>
            <a:ext cx="854333" cy="523220"/>
          </a:xfrm>
          <a:prstGeom prst="rect">
            <a:avLst/>
          </a:prstGeom>
          <a:noFill/>
          <a:ln>
            <a:noFill/>
          </a:ln>
        </p:spPr>
        <p:txBody>
          <a:bodyPr wrap="none" rtlCol="0">
            <a:spAutoFit/>
          </a:bodyPr>
          <a:lstStyle/>
          <a:p>
            <a:r>
              <a:rPr lang="en-US" sz="1400" dirty="0" smtClean="0">
                <a:solidFill>
                  <a:srgbClr val="FF6600"/>
                </a:solidFill>
              </a:rPr>
              <a:t>PBIP CDR</a:t>
            </a:r>
          </a:p>
          <a:p>
            <a:r>
              <a:rPr lang="en-US" sz="1400" dirty="0" smtClean="0">
                <a:solidFill>
                  <a:srgbClr val="FF6600"/>
                </a:solidFill>
              </a:rPr>
              <a:t>2017</a:t>
            </a:r>
            <a:endParaRPr lang="en-US" sz="1400" dirty="0">
              <a:solidFill>
                <a:srgbClr val="FF6600"/>
              </a:solidFill>
            </a:endParaRPr>
          </a:p>
        </p:txBody>
      </p:sp>
      <p:cxnSp>
        <p:nvCxnSpPr>
          <p:cNvPr id="70" name="Straight Arrow Connector 69"/>
          <p:cNvCxnSpPr>
            <a:stCxn id="69" idx="0"/>
          </p:cNvCxnSpPr>
          <p:nvPr/>
        </p:nvCxnSpPr>
        <p:spPr>
          <a:xfrm flipH="1" flipV="1">
            <a:off x="4157111" y="3027859"/>
            <a:ext cx="85130" cy="720806"/>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6860764" y="3533221"/>
            <a:ext cx="1639191" cy="738664"/>
          </a:xfrm>
          <a:prstGeom prst="rect">
            <a:avLst/>
          </a:prstGeom>
          <a:noFill/>
          <a:ln>
            <a:noFill/>
          </a:ln>
        </p:spPr>
        <p:txBody>
          <a:bodyPr wrap="none" rtlCol="0">
            <a:spAutoFit/>
          </a:bodyPr>
          <a:lstStyle/>
          <a:p>
            <a:r>
              <a:rPr lang="en-US" sz="1400" dirty="0" smtClean="0">
                <a:solidFill>
                  <a:srgbClr val="FF6600"/>
                </a:solidFill>
              </a:rPr>
              <a:t>ESS beam</a:t>
            </a:r>
          </a:p>
          <a:p>
            <a:r>
              <a:rPr lang="en-US" sz="1400" dirty="0" smtClean="0">
                <a:solidFill>
                  <a:srgbClr val="FF6600"/>
                </a:solidFill>
              </a:rPr>
              <a:t>on dump and target</a:t>
            </a:r>
          </a:p>
          <a:p>
            <a:r>
              <a:rPr lang="en-US" sz="1400" dirty="0" smtClean="0">
                <a:solidFill>
                  <a:srgbClr val="FF6600"/>
                </a:solidFill>
              </a:rPr>
              <a:t>late 2020</a:t>
            </a:r>
            <a:endParaRPr lang="en-US" sz="1400" dirty="0">
              <a:solidFill>
                <a:srgbClr val="FF6600"/>
              </a:solidFill>
            </a:endParaRPr>
          </a:p>
        </p:txBody>
      </p:sp>
      <p:cxnSp>
        <p:nvCxnSpPr>
          <p:cNvPr id="74" name="Straight Arrow Connector 73"/>
          <p:cNvCxnSpPr/>
          <p:nvPr/>
        </p:nvCxnSpPr>
        <p:spPr>
          <a:xfrm flipV="1">
            <a:off x="7323667" y="2991929"/>
            <a:ext cx="1820333" cy="541292"/>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a:off x="4669407" y="3667549"/>
            <a:ext cx="915610" cy="523220"/>
          </a:xfrm>
          <a:prstGeom prst="rect">
            <a:avLst/>
          </a:prstGeom>
          <a:noFill/>
          <a:ln>
            <a:noFill/>
          </a:ln>
        </p:spPr>
        <p:txBody>
          <a:bodyPr wrap="none" rtlCol="0">
            <a:spAutoFit/>
          </a:bodyPr>
          <a:lstStyle/>
          <a:p>
            <a:r>
              <a:rPr lang="en-US" sz="1400" dirty="0" smtClean="0">
                <a:solidFill>
                  <a:srgbClr val="FF6600"/>
                </a:solidFill>
              </a:rPr>
              <a:t>TW CDR </a:t>
            </a:r>
          </a:p>
          <a:p>
            <a:r>
              <a:rPr lang="en-US" sz="1400" dirty="0" smtClean="0">
                <a:solidFill>
                  <a:srgbClr val="FF6600"/>
                </a:solidFill>
              </a:rPr>
              <a:t>~ 2017-11</a:t>
            </a:r>
            <a:endParaRPr lang="en-US" sz="1400" dirty="0">
              <a:solidFill>
                <a:srgbClr val="FF6600"/>
              </a:solidFill>
            </a:endParaRPr>
          </a:p>
        </p:txBody>
      </p:sp>
      <p:cxnSp>
        <p:nvCxnSpPr>
          <p:cNvPr id="76" name="Straight Arrow Connector 75"/>
          <p:cNvCxnSpPr/>
          <p:nvPr/>
        </p:nvCxnSpPr>
        <p:spPr>
          <a:xfrm flipH="1" flipV="1">
            <a:off x="4224868" y="3036326"/>
            <a:ext cx="760548" cy="712339"/>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flipH="1" flipV="1">
            <a:off x="4548114" y="3058296"/>
            <a:ext cx="1562127" cy="1000881"/>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pic>
        <p:nvPicPr>
          <p:cNvPr id="46" name="Picture 45"/>
          <p:cNvPicPr>
            <a:picLocks noChangeAspect="1"/>
          </p:cNvPicPr>
          <p:nvPr/>
        </p:nvPicPr>
        <p:blipFill>
          <a:blip r:embed="rId3"/>
          <a:stretch>
            <a:fillRect/>
          </a:stretch>
        </p:blipFill>
        <p:spPr>
          <a:xfrm>
            <a:off x="1839406" y="5498307"/>
            <a:ext cx="238218" cy="220923"/>
          </a:xfrm>
          <a:prstGeom prst="rect">
            <a:avLst/>
          </a:prstGeom>
        </p:spPr>
      </p:pic>
      <p:pic>
        <p:nvPicPr>
          <p:cNvPr id="47" name="Picture 46"/>
          <p:cNvPicPr>
            <a:picLocks noChangeAspect="1"/>
          </p:cNvPicPr>
          <p:nvPr/>
        </p:nvPicPr>
        <p:blipFill>
          <a:blip r:embed="rId3"/>
          <a:stretch>
            <a:fillRect/>
          </a:stretch>
        </p:blipFill>
        <p:spPr>
          <a:xfrm>
            <a:off x="1839406" y="5719230"/>
            <a:ext cx="238218" cy="220923"/>
          </a:xfrm>
          <a:prstGeom prst="rect">
            <a:avLst/>
          </a:prstGeom>
        </p:spPr>
      </p:pic>
      <p:cxnSp>
        <p:nvCxnSpPr>
          <p:cNvPr id="6" name="Straight Arrow Connector 5"/>
          <p:cNvCxnSpPr/>
          <p:nvPr/>
        </p:nvCxnSpPr>
        <p:spPr>
          <a:xfrm flipH="1">
            <a:off x="1847873" y="6112933"/>
            <a:ext cx="238218" cy="0"/>
          </a:xfrm>
          <a:prstGeom prst="straightConnector1">
            <a:avLst/>
          </a:prstGeom>
          <a:ln>
            <a:solidFill>
              <a:srgbClr val="00B400"/>
            </a:solidFill>
            <a:tailEnd type="arrow"/>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5483416" y="4033777"/>
            <a:ext cx="1878065" cy="738664"/>
          </a:xfrm>
          <a:prstGeom prst="rect">
            <a:avLst/>
          </a:prstGeom>
          <a:noFill/>
          <a:ln>
            <a:noFill/>
          </a:ln>
        </p:spPr>
        <p:txBody>
          <a:bodyPr wrap="square" rtlCol="0">
            <a:spAutoFit/>
          </a:bodyPr>
          <a:lstStyle/>
          <a:p>
            <a:r>
              <a:rPr lang="en-US" sz="1400" dirty="0" smtClean="0">
                <a:solidFill>
                  <a:srgbClr val="FF6600"/>
                </a:solidFill>
              </a:rPr>
              <a:t>Tuning dump</a:t>
            </a:r>
          </a:p>
          <a:p>
            <a:r>
              <a:rPr lang="en-US" sz="1400" dirty="0" smtClean="0">
                <a:solidFill>
                  <a:srgbClr val="FF6600"/>
                </a:solidFill>
              </a:rPr>
              <a:t>vacuum manifacturing commence</a:t>
            </a:r>
            <a:endParaRPr lang="en-US" sz="1400" dirty="0">
              <a:solidFill>
                <a:srgbClr val="FF6600"/>
              </a:solidFill>
            </a:endParaRPr>
          </a:p>
        </p:txBody>
      </p:sp>
      <p:sp>
        <p:nvSpPr>
          <p:cNvPr id="67" name="TextBox 66"/>
          <p:cNvSpPr txBox="1"/>
          <p:nvPr/>
        </p:nvSpPr>
        <p:spPr>
          <a:xfrm>
            <a:off x="2691209" y="5709439"/>
            <a:ext cx="5781389" cy="400110"/>
          </a:xfrm>
          <a:prstGeom prst="rect">
            <a:avLst/>
          </a:prstGeom>
          <a:noFill/>
        </p:spPr>
        <p:txBody>
          <a:bodyPr wrap="square" rtlCol="0">
            <a:spAutoFit/>
          </a:bodyPr>
          <a:lstStyle/>
          <a:p>
            <a:r>
              <a:rPr lang="en-US" sz="2000" dirty="0" smtClean="0"/>
              <a:t>Schedule and contract discussion: </a:t>
            </a:r>
            <a:r>
              <a:rPr lang="en-US" sz="2000" b="1" dirty="0" smtClean="0"/>
              <a:t>Tuesday 16h00</a:t>
            </a:r>
            <a:r>
              <a:rPr lang="en-US" sz="2000" dirty="0" smtClean="0"/>
              <a:t>.</a:t>
            </a:r>
            <a:endParaRPr lang="en-US" sz="2000" dirty="0"/>
          </a:p>
        </p:txBody>
      </p:sp>
    </p:spTree>
    <p:extLst>
      <p:ext uri="{BB962C8B-B14F-4D97-AF65-F5344CB8AC3E}">
        <p14:creationId xmlns:p14="http://schemas.microsoft.com/office/powerpoint/2010/main" val="233565615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118" y="1364600"/>
            <a:ext cx="8516470" cy="5262979"/>
          </a:xfrm>
          <a:prstGeom prst="rect">
            <a:avLst/>
          </a:prstGeom>
        </p:spPr>
        <p:txBody>
          <a:bodyPr wrap="square">
            <a:spAutoFit/>
          </a:bodyPr>
          <a:lstStyle/>
          <a:p>
            <a:pPr marL="342900" indent="-342900">
              <a:buFont typeface="Arial"/>
              <a:buChar char="•"/>
            </a:pPr>
            <a:r>
              <a:rPr lang="en-US" sz="2400"/>
              <a:t>The contract between Oslo and ESS runs from 01.01.2016 </a:t>
            </a:r>
            <a:r>
              <a:rPr lang="en-US" sz="2400" b="1"/>
              <a:t>until 31.12.2019</a:t>
            </a:r>
            <a:r>
              <a:rPr lang="en-US" sz="2400"/>
              <a:t>. </a:t>
            </a:r>
          </a:p>
          <a:p>
            <a:pPr marL="342900" indent="-342900">
              <a:buFont typeface="Arial"/>
              <a:buChar char="•"/>
            </a:pPr>
            <a:r>
              <a:rPr lang="en-US" sz="2400"/>
              <a:t>The contract discusses final acceptance of the imaging system is done with beam. </a:t>
            </a:r>
          </a:p>
          <a:p>
            <a:pPr marL="342900" indent="-342900">
              <a:buFont typeface="Arial"/>
              <a:buChar char="•"/>
            </a:pPr>
            <a:r>
              <a:rPr lang="en-US" sz="2400"/>
              <a:t>However, a clause was entered at the time of writing to formally allow for contractual acceptance of the system without beam.</a:t>
            </a:r>
            <a:endParaRPr lang="en-US" sz="2400" baseline="30000"/>
          </a:p>
          <a:p>
            <a:pPr marL="342900" indent="-342900">
              <a:buFont typeface="Arial"/>
              <a:buChar char="•"/>
            </a:pPr>
            <a:r>
              <a:rPr lang="en-US" sz="2400"/>
              <a:t>In 2017 a significant re-scheduling of ESS accelerator : first beam on both the tuning beam dump and on target is now scheduled for ca. October 2020. </a:t>
            </a:r>
          </a:p>
          <a:p>
            <a:pPr marL="342900" indent="-342900">
              <a:buFont typeface="Arial"/>
              <a:buChar char="•"/>
            </a:pPr>
            <a:r>
              <a:rPr lang="en-US" sz="2400"/>
              <a:t>Two main paths for how to align the project to the new schedule; </a:t>
            </a:r>
          </a:p>
          <a:p>
            <a:pPr marL="800100" lvl="1" indent="-342900">
              <a:buFont typeface="Arial"/>
              <a:buChar char="•"/>
            </a:pPr>
            <a:r>
              <a:rPr lang="en-US" sz="2400"/>
              <a:t>acceptance on time at zero extra cost</a:t>
            </a:r>
          </a:p>
          <a:p>
            <a:pPr marL="800100" lvl="1" indent="-342900">
              <a:buFont typeface="Arial"/>
              <a:buChar char="•"/>
            </a:pPr>
            <a:r>
              <a:rPr lang="en-US" sz="2400"/>
              <a:t>extension of Oslo contracts</a:t>
            </a:r>
          </a:p>
          <a:p>
            <a:endParaRPr lang="en-US" sz="2400"/>
          </a:p>
        </p:txBody>
      </p:sp>
      <p:sp>
        <p:nvSpPr>
          <p:cNvPr id="5" name="TextBox 4"/>
          <p:cNvSpPr txBox="1"/>
          <p:nvPr/>
        </p:nvSpPr>
        <p:spPr>
          <a:xfrm>
            <a:off x="2026421" y="27642"/>
            <a:ext cx="4351221" cy="707886"/>
          </a:xfrm>
          <a:prstGeom prst="rect">
            <a:avLst/>
          </a:prstGeom>
          <a:noFill/>
        </p:spPr>
        <p:txBody>
          <a:bodyPr wrap="none" rtlCol="0">
            <a:spAutoFit/>
          </a:bodyPr>
          <a:lstStyle/>
          <a:p>
            <a:r>
              <a:rPr lang="en-US" sz="4000" b="1" dirty="0" smtClean="0"/>
              <a:t>New schedule issue</a:t>
            </a:r>
            <a:endParaRPr lang="en-US" sz="4000" b="1" dirty="0">
              <a:solidFill>
                <a:srgbClr val="008000"/>
              </a:solidFill>
            </a:endParaRPr>
          </a:p>
        </p:txBody>
      </p:sp>
    </p:spTree>
    <p:extLst>
      <p:ext uri="{BB962C8B-B14F-4D97-AF65-F5344CB8AC3E}">
        <p14:creationId xmlns:p14="http://schemas.microsoft.com/office/powerpoint/2010/main" val="231999047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a:t>PROJECT COMPLETION AT ZERO ADDITIONAL IN-KIND COST </a:t>
            </a:r>
            <a:r>
              <a:rPr lang="en-US" sz="3600"/>
              <a:t/>
            </a:r>
            <a:br>
              <a:rPr lang="en-US" sz="3600"/>
            </a:br>
            <a:endParaRPr lang="en-US" sz="3600"/>
          </a:p>
        </p:txBody>
      </p:sp>
      <p:sp>
        <p:nvSpPr>
          <p:cNvPr id="3" name="Content Placeholder 2"/>
          <p:cNvSpPr>
            <a:spLocks noGrp="1"/>
          </p:cNvSpPr>
          <p:nvPr>
            <p:ph idx="1"/>
          </p:nvPr>
        </p:nvSpPr>
        <p:spPr>
          <a:xfrm>
            <a:off x="442259" y="1417638"/>
            <a:ext cx="8229600" cy="4525963"/>
          </a:xfrm>
        </p:spPr>
        <p:txBody>
          <a:bodyPr>
            <a:normAutofit/>
          </a:bodyPr>
          <a:lstStyle/>
          <a:p>
            <a:r>
              <a:rPr lang="en-US" sz="2400"/>
              <a:t>All deliverables need to be completed by December 2019. </a:t>
            </a:r>
          </a:p>
          <a:p>
            <a:r>
              <a:rPr lang="en-US" sz="2400"/>
              <a:t>Final acceptance reviews needs to be done without beam. Acceptance criteria should be defined by ESS and agreed upon by Oslo. </a:t>
            </a:r>
          </a:p>
          <a:p>
            <a:r>
              <a:rPr lang="en-US" sz="2400"/>
              <a:t>A large part of the final installation and alignment of the systems, in the PBIP and tuning beam dump especially, may have been successfully completed by December 2019 according to present schedules. </a:t>
            </a:r>
          </a:p>
          <a:p>
            <a:r>
              <a:rPr lang="en-US" sz="2400"/>
              <a:t>Final alignment of the target systems, and final verification with beam will take place after the contact (must be done by ESS) </a:t>
            </a:r>
          </a:p>
          <a:p>
            <a:endParaRPr lang="en-US" sz="2400"/>
          </a:p>
          <a:p>
            <a:pPr marL="0" indent="0">
              <a:buNone/>
            </a:pPr>
            <a:endParaRPr lang="en-US" sz="2400"/>
          </a:p>
        </p:txBody>
      </p:sp>
    </p:spTree>
    <p:extLst>
      <p:ext uri="{BB962C8B-B14F-4D97-AF65-F5344CB8AC3E}">
        <p14:creationId xmlns:p14="http://schemas.microsoft.com/office/powerpoint/2010/main" val="376388933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a:t>PROJECT COMPLETION BY ACCEPTANCE TESTS WITH BEAM </a:t>
            </a:r>
            <a:endParaRPr lang="en-US" sz="3600"/>
          </a:p>
        </p:txBody>
      </p:sp>
      <p:sp>
        <p:nvSpPr>
          <p:cNvPr id="3" name="Content Placeholder 2"/>
          <p:cNvSpPr>
            <a:spLocks noGrp="1"/>
          </p:cNvSpPr>
          <p:nvPr>
            <p:ph idx="1"/>
          </p:nvPr>
        </p:nvSpPr>
        <p:spPr/>
        <p:txBody>
          <a:bodyPr>
            <a:normAutofit/>
          </a:bodyPr>
          <a:lstStyle/>
          <a:p>
            <a:r>
              <a:rPr lang="en-US" sz="2400"/>
              <a:t>In order to complete the Oslo in-kind project as foreseen, the project should continue until acceptance tests with beam have been completed. </a:t>
            </a:r>
          </a:p>
          <a:p>
            <a:r>
              <a:rPr lang="en-US" sz="2400"/>
              <a:t>Hardware costs can be delayed. Key project manpower cost must be extended until the new project end, be covered by new contract/contract extension</a:t>
            </a:r>
          </a:p>
          <a:p>
            <a:r>
              <a:rPr lang="en-US" sz="2400"/>
              <a:t>If a contract extension is agreed upon, Oslo will still require tcompletion of all originally agreed payments by end 2019</a:t>
            </a:r>
          </a:p>
          <a:p>
            <a:r>
              <a:rPr lang="en-US" sz="2400"/>
              <a:t>The new contract, on the other hand, could for example define a final system acceptance with beam ("SAR-3") as condition for payments related to the new contract </a:t>
            </a:r>
          </a:p>
          <a:p>
            <a:endParaRPr lang="en-US" sz="2400"/>
          </a:p>
        </p:txBody>
      </p:sp>
    </p:spTree>
    <p:extLst>
      <p:ext uri="{BB962C8B-B14F-4D97-AF65-F5344CB8AC3E}">
        <p14:creationId xmlns:p14="http://schemas.microsoft.com/office/powerpoint/2010/main" val="209268540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97"/>
            <a:ext cx="8229600" cy="1143000"/>
          </a:xfrm>
        </p:spPr>
        <p:txBody>
          <a:bodyPr/>
          <a:lstStyle/>
          <a:p>
            <a:r>
              <a:rPr lang="en-US"/>
              <a:t>Disadvantage end-2019: target</a:t>
            </a:r>
          </a:p>
        </p:txBody>
      </p:sp>
      <p:sp>
        <p:nvSpPr>
          <p:cNvPr id="3" name="Content Placeholder 2"/>
          <p:cNvSpPr>
            <a:spLocks noGrp="1"/>
          </p:cNvSpPr>
          <p:nvPr>
            <p:ph idx="1"/>
          </p:nvPr>
        </p:nvSpPr>
        <p:spPr/>
        <p:txBody>
          <a:bodyPr>
            <a:normAutofit/>
          </a:bodyPr>
          <a:lstStyle/>
          <a:p>
            <a:r>
              <a:rPr lang="en-US" sz="2000"/>
              <a:t>Early system tests, even with test beams, will not be representative for the ESS target environment, due to the strong neutron flux and the thermo-mechanical characteristics of the PBIP. </a:t>
            </a:r>
          </a:p>
          <a:p>
            <a:r>
              <a:rPr lang="en-US" sz="2000"/>
              <a:t>The PBIP characteristics have been a major driver in the optical system design, tolerancing and alignment strategies. It is important that expert knowledge is retained for the commissioning with beam when the PBIP gets heated in order to survey whether the deformations of the system are as expected. </a:t>
            </a:r>
          </a:p>
          <a:p>
            <a:r>
              <a:rPr lang="en-US" sz="2000"/>
              <a:t>The interpretation of fiducials, verification of the motion deblur, investigation of noise level, are all commissioning items that require access to system experts. </a:t>
            </a:r>
          </a:p>
          <a:p>
            <a:r>
              <a:rPr lang="en-US" sz="2000"/>
              <a:t>Final electronics and camera integration may not be completed</a:t>
            </a:r>
          </a:p>
          <a:p>
            <a:endParaRPr lang="en-US" sz="2000"/>
          </a:p>
        </p:txBody>
      </p:sp>
    </p:spTree>
    <p:extLst>
      <p:ext uri="{BB962C8B-B14F-4D97-AF65-F5344CB8AC3E}">
        <p14:creationId xmlns:p14="http://schemas.microsoft.com/office/powerpoint/2010/main" val="3820870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97"/>
            <a:ext cx="8229600" cy="1143000"/>
          </a:xfrm>
        </p:spPr>
        <p:txBody>
          <a:bodyPr/>
          <a:lstStyle/>
          <a:p>
            <a:r>
              <a:rPr lang="en-US"/>
              <a:t>Disadvantage end-2019: dump</a:t>
            </a:r>
          </a:p>
        </p:txBody>
      </p:sp>
      <p:sp>
        <p:nvSpPr>
          <p:cNvPr id="3" name="Content Placeholder 2"/>
          <p:cNvSpPr>
            <a:spLocks noGrp="1"/>
          </p:cNvSpPr>
          <p:nvPr>
            <p:ph idx="1"/>
          </p:nvPr>
        </p:nvSpPr>
        <p:spPr/>
        <p:txBody>
          <a:bodyPr>
            <a:noAutofit/>
          </a:bodyPr>
          <a:lstStyle/>
          <a:p>
            <a:r>
              <a:rPr lang="en-US" sz="2000"/>
              <a:t>One of the design challenges for the dump system is the radiation environment of the tuning beam dump and the effect on electronics.  Important to have system experts during commissioning</a:t>
            </a:r>
          </a:p>
          <a:p>
            <a:r>
              <a:rPr lang="en-US" sz="2000"/>
              <a:t>The system will not be ready for handing over to normal operation before a certain integrated beam power has been sent to the dump, including full ESS beam pulses. </a:t>
            </a:r>
          </a:p>
          <a:p>
            <a:r>
              <a:rPr lang="en-US" sz="2000"/>
              <a:t>While individual components, like screens with coated or sintered chromox, may be tested with test beams, a realistic full system test with beam cannot be done in existing test beam facilities due to the lower beam power and/or different geometry than the ESS beam dump. </a:t>
            </a:r>
          </a:p>
          <a:p>
            <a:endParaRPr lang="en-US" sz="2000"/>
          </a:p>
        </p:txBody>
      </p:sp>
    </p:spTree>
    <p:extLst>
      <p:ext uri="{BB962C8B-B14F-4D97-AF65-F5344CB8AC3E}">
        <p14:creationId xmlns:p14="http://schemas.microsoft.com/office/powerpoint/2010/main" val="2421192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a:t>Disadvantage end-2019: manpower</a:t>
            </a:r>
          </a:p>
        </p:txBody>
      </p:sp>
      <p:sp>
        <p:nvSpPr>
          <p:cNvPr id="3" name="Content Placeholder 2"/>
          <p:cNvSpPr>
            <a:spLocks noGrp="1"/>
          </p:cNvSpPr>
          <p:nvPr>
            <p:ph idx="1"/>
          </p:nvPr>
        </p:nvSpPr>
        <p:spPr/>
        <p:txBody>
          <a:bodyPr>
            <a:normAutofit/>
          </a:bodyPr>
          <a:lstStyle/>
          <a:p>
            <a:r>
              <a:rPr lang="en-US" sz="2000"/>
              <a:t>Oslo will be happy to answer questions and communicate with ESS after 2019 in order to maximize the success of the project, however, key personnel  </a:t>
            </a:r>
          </a:p>
          <a:p>
            <a:r>
              <a:rPr lang="en-US" sz="2000"/>
              <a:t> However, the bulk of the man-hours in the project are being done by temporary Oslo employees, employed with in-kind money. It is possible that they will go on to new jobs when the in-kind contract ends. </a:t>
            </a:r>
          </a:p>
          <a:p>
            <a:r>
              <a:rPr lang="en-US" sz="2000"/>
              <a:t>In this case having access to answers on detailed technical questions cannot be guaranteed</a:t>
            </a:r>
          </a:p>
          <a:p>
            <a:r>
              <a:rPr lang="en-US" sz="2000"/>
              <a:t>Travel to ESS by former experts in new jobs is unlikely to happen . </a:t>
            </a:r>
          </a:p>
          <a:p>
            <a:endParaRPr lang="en-US" sz="2000"/>
          </a:p>
          <a:p>
            <a:endParaRPr lang="en-US" sz="2000"/>
          </a:p>
        </p:txBody>
      </p:sp>
    </p:spTree>
    <p:extLst>
      <p:ext uri="{BB962C8B-B14F-4D97-AF65-F5344CB8AC3E}">
        <p14:creationId xmlns:p14="http://schemas.microsoft.com/office/powerpoint/2010/main" val="12830522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9035</TotalTime>
  <Words>820</Words>
  <Application>Microsoft Macintosh PowerPoint</Application>
  <PresentationFormat>On-screen Show (4:3)</PresentationFormat>
  <Paragraphs>77</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ESS Target Proton Beam Imaging Systems CDR Project adaptation to updated ESS accelerator schedule</vt:lpstr>
      <vt:lpstr>PowerPoint Presentation</vt:lpstr>
      <vt:lpstr>PowerPoint Presentation</vt:lpstr>
      <vt:lpstr>PROJECT COMPLETION AT ZERO ADDITIONAL IN-KIND COST  </vt:lpstr>
      <vt:lpstr>PROJECT COMPLETION BY ACCEPTANCE TESTS WITH BEAM </vt:lpstr>
      <vt:lpstr>Disadvantage end-2019: target</vt:lpstr>
      <vt:lpstr>Disadvantage end-2019: dump</vt:lpstr>
      <vt:lpstr>Disadvantage end-2019: manpower</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  Target Proton Beam Imaging System  Oslo internal kick-off meeting</dc:title>
  <dc:creator>E A</dc:creator>
  <cp:lastModifiedBy>E A</cp:lastModifiedBy>
  <cp:revision>1189</cp:revision>
  <cp:lastPrinted>2016-01-25T00:04:44Z</cp:lastPrinted>
  <dcterms:created xsi:type="dcterms:W3CDTF">2016-01-16T09:38:07Z</dcterms:created>
  <dcterms:modified xsi:type="dcterms:W3CDTF">2017-10-24T14:19:26Z</dcterms:modified>
</cp:coreProperties>
</file>