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60" r:id="rId4"/>
    <p:sldId id="263" r:id="rId5"/>
    <p:sldId id="261" r:id="rId6"/>
    <p:sldId id="257" r:id="rId7"/>
    <p:sldId id="259" r:id="rId8"/>
    <p:sldId id="269" r:id="rId9"/>
    <p:sldId id="270" r:id="rId10"/>
    <p:sldId id="271" r:id="rId11"/>
    <p:sldId id="264" r:id="rId12"/>
    <p:sldId id="265" r:id="rId13"/>
    <p:sldId id="267" r:id="rId14"/>
    <p:sldId id="266" r:id="rId15"/>
    <p:sldId id="268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76" autoAdjust="0"/>
  </p:normalViewPr>
  <p:slideViewPr>
    <p:cSldViewPr>
      <p:cViewPr varScale="1">
        <p:scale>
          <a:sx n="137" d="100"/>
          <a:sy n="137" d="100"/>
        </p:scale>
        <p:origin x="8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2017-11-16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4497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651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2351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8667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16/11/2017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16/11/2017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16/11/2017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16/11/2017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16/11/2017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Thermal </a:t>
            </a:r>
            <a:r>
              <a:rPr lang="en-US" b="1" dirty="0"/>
              <a:t>simulations of DTL FC, dumps and </a:t>
            </a:r>
            <a:r>
              <a:rPr lang="en-US" b="1" dirty="0" smtClean="0"/>
              <a:t>Target </a:t>
            </a:r>
            <a:r>
              <a:rPr lang="en-US" b="1" dirty="0"/>
              <a:t>coating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Thomas Grandsaert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Mechanical Engineer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16 November, 2017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Irradiation at DTU (ANSYS)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  <p:sp>
        <p:nvSpPr>
          <p:cNvPr id="5" name="TextBox 4"/>
          <p:cNvSpPr txBox="1"/>
          <p:nvPr/>
        </p:nvSpPr>
        <p:spPr>
          <a:xfrm>
            <a:off x="457200" y="1556792"/>
            <a:ext cx="634704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solidFill>
                  <a:srgbClr val="00B0F0"/>
                </a:solidFill>
              </a:rPr>
              <a:t>Assumptions</a:t>
            </a:r>
            <a:r>
              <a:rPr lang="sv-SE" sz="2800" u="sng" dirty="0" smtClean="0"/>
              <a:t/>
            </a:r>
            <a:br>
              <a:rPr lang="sv-SE" sz="2800" u="sng" dirty="0" smtClean="0"/>
            </a:br>
            <a:endParaRPr lang="sv-SE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1"/>
                </a:solidFill>
              </a:rPr>
              <a:t> </a:t>
            </a:r>
            <a:r>
              <a:rPr lang="sv-SE" dirty="0" smtClean="0">
                <a:solidFill>
                  <a:schemeClr val="accent1"/>
                </a:solidFill>
              </a:rPr>
              <a:t>7Mev protons @ µA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accent1"/>
                </a:solidFill>
              </a:rPr>
              <a:t>Aluminum oxide coating 0.1mm on Aluminum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accent1"/>
                </a:solidFill>
              </a:rPr>
              <a:t>Gaussian beam distribution </a:t>
            </a:r>
            <a:r>
              <a:rPr lang="el-GR" dirty="0" smtClean="0">
                <a:solidFill>
                  <a:schemeClr val="accent1"/>
                </a:solidFill>
              </a:rPr>
              <a:t>σ</a:t>
            </a:r>
            <a:r>
              <a:rPr lang="sv-SE" dirty="0" smtClean="0">
                <a:solidFill>
                  <a:schemeClr val="accent1"/>
                </a:solidFill>
              </a:rPr>
              <a:t> = 4.25mm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accent1"/>
                </a:solidFill>
              </a:rPr>
              <a:t>Heat sink at back of sample (room temperature)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13" name="TextBox 12"/>
          <p:cNvSpPr txBox="1"/>
          <p:nvPr/>
        </p:nvSpPr>
        <p:spPr>
          <a:xfrm>
            <a:off x="486924" y="3729341"/>
            <a:ext cx="6347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solidFill>
                  <a:srgbClr val="00B0F0"/>
                </a:solidFill>
              </a:rPr>
              <a:t>Workflow</a:t>
            </a:r>
            <a:r>
              <a:rPr lang="sv-SE" sz="2800" u="sng" dirty="0" smtClean="0"/>
              <a:t/>
            </a:r>
            <a:br>
              <a:rPr lang="sv-SE" sz="2800" u="sng" dirty="0" smtClean="0"/>
            </a:br>
            <a:endParaRPr lang="sv-SE" u="sng" dirty="0" smtClean="0"/>
          </a:p>
          <a:p>
            <a:pPr marL="342900" indent="-342900">
              <a:buAutoNum type="arabicPeriod"/>
            </a:pPr>
            <a:r>
              <a:rPr lang="sv-SE" dirty="0" smtClean="0">
                <a:solidFill>
                  <a:schemeClr val="accent2"/>
                </a:solidFill>
              </a:rPr>
              <a:t>SRIM </a:t>
            </a:r>
          </a:p>
          <a:p>
            <a:pPr marL="342900" indent="-342900">
              <a:buAutoNum type="arabicPeriod"/>
            </a:pPr>
            <a:r>
              <a:rPr lang="sv-SE" dirty="0" smtClean="0">
                <a:solidFill>
                  <a:schemeClr val="accent4"/>
                </a:solidFill>
              </a:rPr>
              <a:t>python </a:t>
            </a:r>
          </a:p>
          <a:p>
            <a:pPr marL="342900" indent="-342900">
              <a:buAutoNum type="arabicPeriod"/>
            </a:pPr>
            <a:r>
              <a:rPr lang="sv-SE" dirty="0" smtClean="0">
                <a:solidFill>
                  <a:schemeClr val="accent5"/>
                </a:solidFill>
              </a:rPr>
              <a:t>ANSYS </a:t>
            </a:r>
            <a:endParaRPr lang="sv-SE" dirty="0">
              <a:solidFill>
                <a:schemeClr val="accent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9966881">
            <a:off x="5507851" y="3737767"/>
            <a:ext cx="33491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Luminescent Coating Development</a:t>
            </a:r>
          </a:p>
        </p:txBody>
      </p:sp>
    </p:spTree>
    <p:extLst>
      <p:ext uri="{BB962C8B-B14F-4D97-AF65-F5344CB8AC3E}">
        <p14:creationId xmlns:p14="http://schemas.microsoft.com/office/powerpoint/2010/main" val="3081637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Irradiation at </a:t>
            </a:r>
            <a:r>
              <a:rPr lang="en-US" dirty="0" smtClean="0"/>
              <a:t>DTU (ANSYS)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426118"/>
            <a:ext cx="4275927" cy="35162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9170" y="2426118"/>
            <a:ext cx="3760675" cy="37391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7200" y="1598712"/>
            <a:ext cx="11576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600" dirty="0">
                <a:solidFill>
                  <a:schemeClr val="accent2"/>
                </a:solidFill>
              </a:rPr>
              <a:t>SRIM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6712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Irradiation at </a:t>
            </a:r>
            <a:r>
              <a:rPr lang="en-US" dirty="0" smtClean="0"/>
              <a:t>DTU (ANSYS)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7223"/>
          <a:stretch/>
        </p:blipFill>
        <p:spPr>
          <a:xfrm>
            <a:off x="5321058" y="1491521"/>
            <a:ext cx="3181536" cy="2625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1058" y="3919570"/>
            <a:ext cx="3247176" cy="24367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642777"/>
            <a:ext cx="4286848" cy="22767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7784" y="4117258"/>
            <a:ext cx="2389303" cy="237565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11560" y="4814794"/>
            <a:ext cx="15167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600" dirty="0">
                <a:solidFill>
                  <a:schemeClr val="accent4"/>
                </a:solidFill>
              </a:rPr>
              <a:t>python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668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Irradiation at </a:t>
            </a:r>
            <a:r>
              <a:rPr lang="en-US" dirty="0" smtClean="0"/>
              <a:t>DTU (ANSYS)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1720926"/>
            <a:ext cx="3505564" cy="47787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3528" y="3356992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u="sng" dirty="0">
                <a:solidFill>
                  <a:srgbClr val="00B0F0"/>
                </a:solidFill>
              </a:rPr>
              <a:t>Imported Heat Mesh</a:t>
            </a:r>
            <a:r>
              <a:rPr lang="sv-SE" sz="2800" u="sng" dirty="0" smtClean="0">
                <a:solidFill>
                  <a:srgbClr val="00B0F0"/>
                </a:solidFill>
              </a:rPr>
              <a:t>:</a:t>
            </a:r>
            <a:r>
              <a:rPr lang="sv-SE" sz="2800" u="sng" dirty="0" smtClean="0"/>
              <a:t/>
            </a:r>
            <a:br>
              <a:rPr lang="sv-SE" sz="2800" u="sng" dirty="0" smtClean="0"/>
            </a:br>
            <a:endParaRPr lang="sv-SE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1"/>
                </a:solidFill>
              </a:rPr>
              <a:t>250x</a:t>
            </a:r>
            <a:r>
              <a:rPr lang="fr-FR" dirty="0">
                <a:solidFill>
                  <a:schemeClr val="accent1"/>
                </a:solidFill>
              </a:rPr>
              <a:t>, 250y, 20z micron </a:t>
            </a:r>
            <a:r>
              <a:rPr lang="fr-FR" dirty="0" err="1" smtClean="0">
                <a:solidFill>
                  <a:schemeClr val="accent1"/>
                </a:solidFill>
              </a:rPr>
              <a:t>resolution</a:t>
            </a:r>
            <a:endParaRPr lang="fr-FR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1"/>
                </a:solidFill>
              </a:rPr>
              <a:t>Can </a:t>
            </a:r>
            <a:r>
              <a:rPr lang="fr-FR" dirty="0" err="1" smtClean="0">
                <a:solidFill>
                  <a:schemeClr val="accent1"/>
                </a:solidFill>
              </a:rPr>
              <a:t>verify</a:t>
            </a:r>
            <a:r>
              <a:rPr lang="fr-FR" dirty="0" smtClean="0">
                <a:solidFill>
                  <a:schemeClr val="accent1"/>
                </a:solidFill>
              </a:rPr>
              <a:t> power </a:t>
            </a:r>
            <a:r>
              <a:rPr lang="fr-FR" dirty="0" err="1" smtClean="0">
                <a:solidFill>
                  <a:schemeClr val="accent1"/>
                </a:solidFill>
              </a:rPr>
              <a:t>loss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with</a:t>
            </a:r>
            <a:r>
              <a:rPr lang="fr-FR" dirty="0" smtClean="0">
                <a:solidFill>
                  <a:schemeClr val="accent1"/>
                </a:solidFill>
              </a:rPr>
              <a:t> probe</a:t>
            </a:r>
            <a:endParaRPr lang="sv-SE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6" name="Rectangle 5"/>
          <p:cNvSpPr/>
          <p:nvPr/>
        </p:nvSpPr>
        <p:spPr>
          <a:xfrm>
            <a:off x="1331640" y="1844824"/>
            <a:ext cx="15251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4000" dirty="0">
                <a:solidFill>
                  <a:schemeClr val="accent5"/>
                </a:solidFill>
              </a:rPr>
              <a:t>ANSYS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777894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Irradiation at </a:t>
            </a:r>
            <a:r>
              <a:rPr lang="en-US" dirty="0" smtClean="0"/>
              <a:t>DTU (ANSYS)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610"/>
          <a:stretch/>
        </p:blipFill>
        <p:spPr>
          <a:xfrm>
            <a:off x="323528" y="2375268"/>
            <a:ext cx="4412187" cy="41720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4881" y="2375268"/>
            <a:ext cx="2750885" cy="417200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91294" y="1727243"/>
            <a:ext cx="2136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u="sng" dirty="0" smtClean="0">
                <a:solidFill>
                  <a:srgbClr val="00B0F0"/>
                </a:solidFill>
              </a:rPr>
              <a:t>Results:</a:t>
            </a:r>
            <a:endParaRPr lang="sv-SE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2280" y="3573016"/>
            <a:ext cx="1889033" cy="205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97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3429000"/>
            <a:ext cx="7139136" cy="1143000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00B0F0"/>
                </a:solidFill>
              </a:rPr>
              <a:t>The end :D</a:t>
            </a:r>
            <a:endParaRPr lang="sv-SE" sz="6600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9128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Thermal </a:t>
            </a:r>
            <a:r>
              <a:rPr lang="en-US" b="1" dirty="0"/>
              <a:t>simulations of DTL FC, dumps and </a:t>
            </a:r>
            <a:r>
              <a:rPr lang="en-US" b="1" dirty="0" smtClean="0"/>
              <a:t>Target </a:t>
            </a:r>
            <a:r>
              <a:rPr lang="en-US" b="1" dirty="0"/>
              <a:t>coating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Thomas Grandsaert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Mechanical Engineer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16 November, 2017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28184" y="2636912"/>
            <a:ext cx="1224136" cy="7200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1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DTL4</a:t>
            </a:r>
            <a:r>
              <a:rPr lang="sv-SE" dirty="0" smtClean="0"/>
              <a:t> FC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50872"/>
            <a:ext cx="4894239" cy="34563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4043272"/>
            <a:ext cx="3842451" cy="25061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9412" y="4809948"/>
            <a:ext cx="2229943" cy="1990632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513703" y="5805264"/>
            <a:ext cx="623132" cy="6231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>
          <a:xfrm flipH="1">
            <a:off x="3409355" y="6116830"/>
            <a:ext cx="2104348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11953" y="1684159"/>
            <a:ext cx="2736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 smtClean="0">
                <a:solidFill>
                  <a:srgbClr val="00B0F0"/>
                </a:solidFill>
              </a:rPr>
              <a:t>Materials</a:t>
            </a:r>
            <a:endParaRPr lang="sv-SE" dirty="0" smtClean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accent5"/>
                </a:solidFill>
              </a:rPr>
              <a:t>Cu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accent5"/>
                </a:solidFill>
              </a:rPr>
              <a:t>Graphite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accent5"/>
                </a:solidFill>
              </a:rPr>
              <a:t>TZM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84342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DTL4</a:t>
            </a:r>
            <a:r>
              <a:rPr lang="sv-SE" dirty="0"/>
              <a:t> FC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sp>
        <p:nvSpPr>
          <p:cNvPr id="5" name="TextBox 4"/>
          <p:cNvSpPr txBox="1"/>
          <p:nvPr/>
        </p:nvSpPr>
        <p:spPr>
          <a:xfrm>
            <a:off x="457200" y="1556792"/>
            <a:ext cx="634704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solidFill>
                  <a:srgbClr val="00B0F0"/>
                </a:solidFill>
              </a:rPr>
              <a:t>Assumptions</a:t>
            </a:r>
            <a:r>
              <a:rPr lang="sv-SE" sz="2800" u="sng" dirty="0" smtClean="0"/>
              <a:t/>
            </a:r>
            <a:br>
              <a:rPr lang="sv-SE" sz="2800" u="sng" dirty="0" smtClean="0"/>
            </a:br>
            <a:endParaRPr lang="sv-SE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accent1"/>
                </a:solidFill>
              </a:rPr>
              <a:t>Symmetric distribution of beam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accent1"/>
                </a:solidFill>
              </a:rPr>
              <a:t>Heat sink at rim of FC (room temperature)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13" name="TextBox 12"/>
          <p:cNvSpPr txBox="1"/>
          <p:nvPr/>
        </p:nvSpPr>
        <p:spPr>
          <a:xfrm>
            <a:off x="486924" y="3729341"/>
            <a:ext cx="63470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solidFill>
                  <a:srgbClr val="00B0F0"/>
                </a:solidFill>
              </a:rPr>
              <a:t>Workflow</a:t>
            </a:r>
            <a:r>
              <a:rPr lang="sv-SE" sz="2800" u="sng" dirty="0" smtClean="0"/>
              <a:t/>
            </a:r>
            <a:br>
              <a:rPr lang="sv-SE" sz="2800" u="sng" dirty="0" smtClean="0"/>
            </a:br>
            <a:endParaRPr lang="sv-SE" u="sng" dirty="0" smtClean="0"/>
          </a:p>
          <a:p>
            <a:pPr marL="342900" indent="-342900">
              <a:buAutoNum type="arabicPeriod"/>
            </a:pPr>
            <a:r>
              <a:rPr lang="sv-SE" dirty="0" smtClean="0">
                <a:solidFill>
                  <a:schemeClr val="accent2"/>
                </a:solidFill>
              </a:rPr>
              <a:t>Fluka </a:t>
            </a:r>
            <a:r>
              <a:rPr lang="sv-SE" dirty="0" smtClean="0">
                <a:solidFill>
                  <a:schemeClr val="accent4"/>
                </a:solidFill>
              </a:rPr>
              <a:t> </a:t>
            </a:r>
          </a:p>
          <a:p>
            <a:pPr marL="342900" indent="-342900">
              <a:buAutoNum type="arabicPeriod"/>
            </a:pPr>
            <a:r>
              <a:rPr lang="sv-SE" dirty="0" smtClean="0">
                <a:solidFill>
                  <a:schemeClr val="accent5"/>
                </a:solidFill>
              </a:rPr>
              <a:t>ANSYS </a:t>
            </a:r>
            <a:endParaRPr lang="sv-SE" dirty="0">
              <a:solidFill>
                <a:schemeClr val="accent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9966881">
            <a:off x="5507851" y="4014765"/>
            <a:ext cx="3349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Drift tube Linac</a:t>
            </a:r>
          </a:p>
          <a:p>
            <a:r>
              <a:rPr lang="sv-SE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Faraday cups</a:t>
            </a:r>
            <a:endParaRPr lang="sv-SE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6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Graphite Properties (courtesy of CERN)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988840"/>
            <a:ext cx="3648920" cy="28559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7" y="155679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Graphite </a:t>
            </a:r>
            <a:r>
              <a:rPr lang="el-GR" i="1" dirty="0" smtClean="0"/>
              <a:t>α</a:t>
            </a:r>
            <a:r>
              <a:rPr lang="sv-SE" i="1" dirty="0" smtClean="0"/>
              <a:t> – thermal expansion</a:t>
            </a:r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188" y="3284984"/>
            <a:ext cx="3917235" cy="30132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27984" y="285754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Graphite </a:t>
            </a:r>
            <a:r>
              <a:rPr lang="sv-SE" i="1" dirty="0" smtClean="0"/>
              <a:t>C – specific heat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6331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DTL4 : 39MeV : 5 us beam at 14 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6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501393"/>
            <a:ext cx="4858409" cy="33259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4849989"/>
            <a:ext cx="7341984" cy="187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DTL4 : 39MeV : 50 us beam at 1 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7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512893"/>
            <a:ext cx="4608514" cy="3287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5005760"/>
            <a:ext cx="7078610" cy="171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8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DTL4 : 74MeV : 5 us beam at 14 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8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484784"/>
            <a:ext cx="4842626" cy="32437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4795648"/>
            <a:ext cx="7291850" cy="18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2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DTL4 : 74MeV : 50 us beam at 1 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9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628800"/>
            <a:ext cx="4227369" cy="29523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316" y="4893786"/>
            <a:ext cx="7392718" cy="182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5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615</TotalTime>
  <Words>174</Words>
  <Application>Microsoft Office PowerPoint</Application>
  <PresentationFormat>On-screen Show (4:3)</PresentationFormat>
  <Paragraphs>74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Thermal simulations of DTL FC, dumps and Target coating</vt:lpstr>
      <vt:lpstr>Thermal simulations of DTL FC, dumps and Target coating</vt:lpstr>
      <vt:lpstr>An example: DTL4 FC</vt:lpstr>
      <vt:lpstr>DTL4 FC</vt:lpstr>
      <vt:lpstr>Graphite Properties (courtesy of CERN)</vt:lpstr>
      <vt:lpstr>DTL4 : 39MeV : 5 us beam at 14 Hz</vt:lpstr>
      <vt:lpstr>DTL4 : 39MeV : 50 us beam at 1 Hz</vt:lpstr>
      <vt:lpstr>DTL4 : 74MeV : 5 us beam at 14 Hz</vt:lpstr>
      <vt:lpstr>DTL4 : 74MeV : 50 us beam at 1 Hz</vt:lpstr>
      <vt:lpstr>Irradiation at DTU (ANSYS)</vt:lpstr>
      <vt:lpstr>Irradiation at DTU (ANSYS)</vt:lpstr>
      <vt:lpstr>Irradiation at DTU (ANSYS)</vt:lpstr>
      <vt:lpstr>Irradiation at DTU (ANSYS)</vt:lpstr>
      <vt:lpstr>Irradiation at DTU (ANSYS)</vt:lpstr>
      <vt:lpstr>The end :D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simulations of DTL FC, dumps and Target coating</dc:title>
  <dc:creator>Thomas Grandsaert</dc:creator>
  <cp:lastModifiedBy>Thomas Grandsaert</cp:lastModifiedBy>
  <cp:revision>17</cp:revision>
  <dcterms:created xsi:type="dcterms:W3CDTF">2017-11-16T12:55:58Z</dcterms:created>
  <dcterms:modified xsi:type="dcterms:W3CDTF">2017-11-16T23:11:44Z</dcterms:modified>
</cp:coreProperties>
</file>