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8" r:id="rId4"/>
    <p:sldId id="279" r:id="rId5"/>
    <p:sldId id="277" r:id="rId6"/>
    <p:sldId id="280" r:id="rId7"/>
    <p:sldId id="268" r:id="rId8"/>
    <p:sldId id="270" r:id="rId9"/>
    <p:sldId id="290" r:id="rId10"/>
    <p:sldId id="289" r:id="rId11"/>
    <p:sldId id="288" r:id="rId12"/>
    <p:sldId id="285" r:id="rId13"/>
    <p:sldId id="286" r:id="rId14"/>
    <p:sldId id="275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4" autoAdjust="0"/>
    <p:restoredTop sz="76951" autoAdjust="0"/>
  </p:normalViewPr>
  <p:slideViewPr>
    <p:cSldViewPr>
      <p:cViewPr>
        <p:scale>
          <a:sx n="99" d="100"/>
          <a:sy n="99" d="100"/>
        </p:scale>
        <p:origin x="2272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65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response time of the BLM system is a sum of:</a:t>
            </a:r>
          </a:p>
          <a:p>
            <a:pPr lvl="1"/>
            <a:r>
              <a:rPr lang="en-US" dirty="0" smtClean="0"/>
              <a:t>“Particle time” - PT: time between the onset of beam loss (the primary is lost) and the moment particle (primary or secondary) hits the detector.</a:t>
            </a:r>
          </a:p>
          <a:p>
            <a:pPr lvl="1"/>
            <a:r>
              <a:rPr lang="en-US" dirty="0" smtClean="0"/>
              <a:t>Detection time: time needed for the detector signal to develop and to collect enough hits/current</a:t>
            </a:r>
          </a:p>
          <a:p>
            <a:pPr lvl="1"/>
            <a:r>
              <a:rPr lang="en-US" dirty="0" smtClean="0"/>
              <a:t>Processing time: from the output of the detector to the BIS output on the FPGA</a:t>
            </a:r>
          </a:p>
          <a:p>
            <a:pPr lvl="1"/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a word: </a:t>
            </a:r>
            <a:r>
              <a:rPr lang="en-US" dirty="0" smtClean="0"/>
              <a:t>Dynamic range specs: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“BLM is required to be able to measure at least 1% of 1W/m loss during normal. operation and up to 1% of the total beam loss”. </a:t>
            </a:r>
          </a:p>
          <a:p>
            <a:pPr lvl="1"/>
            <a:r>
              <a:rPr lang="en-US" dirty="0" smtClean="0"/>
              <a:t>Gave estimation on the ICLBM current range: ~800nA – few 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1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15/11/2017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15/11/2017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15/11/2017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15/11/2017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15/11/2017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err="1" smtClean="0"/>
              <a:t>icBLM</a:t>
            </a:r>
            <a:r>
              <a:rPr lang="en-GB" sz="4000" dirty="0" smtClean="0"/>
              <a:t> electronics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Clement </a:t>
            </a:r>
            <a:r>
              <a:rPr lang="en-GB" sz="2000" dirty="0" err="1" smtClean="0">
                <a:solidFill>
                  <a:schemeClr val="bg1"/>
                </a:solidFill>
              </a:rPr>
              <a:t>Derrez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Test Engineer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15 November,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still needed on BLEDP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31" y="1819097"/>
            <a:ext cx="447484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Spikes in data out at current levels &gt; 10 </a:t>
            </a:r>
            <a:r>
              <a:rPr lang="en-US" sz="1800" dirty="0" err="1" smtClean="0"/>
              <a:t>uA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6" y="2636912"/>
            <a:ext cx="4320000" cy="3240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15922" y="1819096"/>
            <a:ext cx="38765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BLEDP only measures positive current.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63" y="2636912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8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points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BLEDP</a:t>
            </a:r>
          </a:p>
          <a:p>
            <a:pPr lvl="1"/>
            <a:r>
              <a:rPr lang="en-US" dirty="0" smtClean="0"/>
              <a:t>Resources for support</a:t>
            </a:r>
          </a:p>
          <a:p>
            <a:pPr lvl="1"/>
            <a:r>
              <a:rPr lang="en-US" dirty="0" smtClean="0"/>
              <a:t>Custom crate design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Reliability analysis available (10 years MTTF)</a:t>
            </a:r>
          </a:p>
          <a:p>
            <a:pPr lvl="1"/>
            <a:endParaRPr lang="en-US" dirty="0"/>
          </a:p>
          <a:p>
            <a:r>
              <a:rPr lang="en-US" dirty="0" smtClean="0"/>
              <a:t>PICO8</a:t>
            </a:r>
          </a:p>
          <a:p>
            <a:pPr lvl="1"/>
            <a:r>
              <a:rPr lang="en-US" dirty="0" smtClean="0"/>
              <a:t>Range needs to be changed “manually”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2202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Electronics: </a:t>
            </a:r>
            <a:r>
              <a:rPr lang="en-US" dirty="0" smtClean="0"/>
              <a:t>HV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COTS solution: </a:t>
            </a:r>
            <a:r>
              <a:rPr lang="en-US" dirty="0" err="1" smtClean="0"/>
              <a:t>CAENels</a:t>
            </a:r>
            <a:r>
              <a:rPr lang="en-US" dirty="0" smtClean="0"/>
              <a:t> </a:t>
            </a:r>
            <a:r>
              <a:rPr lang="en-US" dirty="0" smtClean="0"/>
              <a:t>HV-PANDA</a:t>
            </a:r>
          </a:p>
          <a:p>
            <a:pPr lvl="1"/>
            <a:r>
              <a:rPr lang="en-US" dirty="0" smtClean="0"/>
              <a:t>Double-width AMC with MTCA.4 Rear I/O</a:t>
            </a:r>
          </a:p>
          <a:p>
            <a:pPr lvl="1"/>
            <a:r>
              <a:rPr lang="en-US" dirty="0" smtClean="0"/>
              <a:t>4 </a:t>
            </a:r>
            <a:r>
              <a:rPr lang="en-US" dirty="0" smtClean="0"/>
              <a:t>channels rated at 4kV at 7W</a:t>
            </a:r>
          </a:p>
          <a:p>
            <a:pPr lvl="1"/>
            <a:r>
              <a:rPr lang="en-US" dirty="0" smtClean="0"/>
              <a:t>Configurable ramp rate</a:t>
            </a:r>
          </a:p>
          <a:p>
            <a:pPr lvl="1"/>
            <a:r>
              <a:rPr lang="en-US" dirty="0" smtClean="0"/>
              <a:t>Nominal </a:t>
            </a:r>
            <a:r>
              <a:rPr lang="en-US" dirty="0"/>
              <a:t>voltage </a:t>
            </a:r>
            <a:r>
              <a:rPr lang="en-US" dirty="0" smtClean="0"/>
              <a:t>accuracy </a:t>
            </a:r>
            <a:r>
              <a:rPr lang="en-US" dirty="0"/>
              <a:t>better than </a:t>
            </a:r>
            <a:r>
              <a:rPr lang="en-US" dirty="0" smtClean="0"/>
              <a:t>0.05% FS </a:t>
            </a:r>
            <a:r>
              <a:rPr lang="en-US" dirty="0"/>
              <a:t>and a ppm-level peak-to-peak output voltage ripple </a:t>
            </a:r>
            <a:endParaRPr lang="en-US" dirty="0" smtClean="0"/>
          </a:p>
          <a:p>
            <a:pPr lvl="1"/>
            <a:r>
              <a:rPr lang="en-US" dirty="0" smtClean="0"/>
              <a:t>SHV type connectors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09" y="4320480"/>
            <a:ext cx="248066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Electronics: HV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</a:t>
            </a:r>
            <a:r>
              <a:rPr lang="en-US" dirty="0" err="1" smtClean="0"/>
              <a:t>freq</a:t>
            </a:r>
            <a:r>
              <a:rPr lang="en-US" dirty="0" smtClean="0"/>
              <a:t>: 0.2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76872"/>
            <a:ext cx="5665192" cy="42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design is moving forward quickly. 285 ICs received last week</a:t>
            </a:r>
          </a:p>
          <a:p>
            <a:endParaRPr lang="en-US" dirty="0"/>
          </a:p>
          <a:p>
            <a:r>
              <a:rPr lang="en-US" dirty="0" smtClean="0"/>
              <a:t>FRU tests: </a:t>
            </a:r>
          </a:p>
          <a:p>
            <a:pPr lvl="1"/>
            <a:r>
              <a:rPr lang="en-US" dirty="0" smtClean="0"/>
              <a:t>Perform a “long-term” measurement to check for possible drift, on HV and signal acquisition units</a:t>
            </a:r>
          </a:p>
          <a:p>
            <a:endParaRPr lang="en-US" i="1" dirty="0"/>
          </a:p>
          <a:p>
            <a:r>
              <a:rPr lang="en-US" dirty="0" smtClean="0"/>
              <a:t>Software and Firmware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829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system design</a:t>
            </a:r>
          </a:p>
          <a:p>
            <a:r>
              <a:rPr lang="en-US" dirty="0"/>
              <a:t>D</a:t>
            </a:r>
            <a:r>
              <a:rPr lang="en-US" dirty="0" smtClean="0"/>
              <a:t>etectors</a:t>
            </a:r>
          </a:p>
          <a:p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High voltage unit</a:t>
            </a:r>
          </a:p>
          <a:p>
            <a:pPr lvl="1"/>
            <a:r>
              <a:rPr lang="en-US" dirty="0" smtClean="0"/>
              <a:t>Signal acquisition unit</a:t>
            </a:r>
          </a:p>
          <a:p>
            <a:r>
              <a:rPr lang="en-US" dirty="0" smtClean="0"/>
              <a:t>Conclusion &amp; 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50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system </a:t>
            </a:r>
            <a:r>
              <a:rPr lang="en-US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BLM system: One of </a:t>
            </a:r>
            <a:r>
              <a:rPr lang="en-US" dirty="0"/>
              <a:t>the most important diagnostic system of the ESS </a:t>
            </a:r>
            <a:r>
              <a:rPr lang="en-US" dirty="0" smtClean="0"/>
              <a:t>LINAC. </a:t>
            </a:r>
            <a:endParaRPr lang="en-US" dirty="0"/>
          </a:p>
          <a:p>
            <a:pPr lvl="1"/>
            <a:r>
              <a:rPr lang="en-US" dirty="0" smtClean="0"/>
              <a:t>Keep the </a:t>
            </a:r>
            <a:r>
              <a:rPr lang="en-US" dirty="0"/>
              <a:t>machine safe from beam-induced damage </a:t>
            </a:r>
            <a:endParaRPr lang="en-US" dirty="0" smtClean="0"/>
          </a:p>
          <a:p>
            <a:pPr lvl="1"/>
            <a:r>
              <a:rPr lang="en-US" dirty="0" smtClean="0"/>
              <a:t>Avoid excessive </a:t>
            </a:r>
            <a:r>
              <a:rPr lang="en-US" dirty="0"/>
              <a:t>machine activation by providing critical input to the </a:t>
            </a:r>
            <a:r>
              <a:rPr lang="en-US" dirty="0" smtClean="0"/>
              <a:t>MPS </a:t>
            </a:r>
          </a:p>
          <a:p>
            <a:pPr lvl="1"/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no blind spots &amp; precise loss locations determination</a:t>
            </a:r>
          </a:p>
          <a:p>
            <a:endParaRPr lang="en-GB" dirty="0" smtClean="0"/>
          </a:p>
          <a:p>
            <a:r>
              <a:rPr lang="en-GB" dirty="0" smtClean="0"/>
              <a:t>System designed for maximum reliability </a:t>
            </a:r>
          </a:p>
          <a:p>
            <a:pPr lvl="1"/>
            <a:r>
              <a:rPr lang="en-GB" dirty="0" smtClean="0"/>
              <a:t>Redundancy</a:t>
            </a:r>
          </a:p>
          <a:p>
            <a:pPr lvl="1"/>
            <a:r>
              <a:rPr lang="en-GB" dirty="0" smtClean="0"/>
              <a:t>low latency</a:t>
            </a:r>
          </a:p>
          <a:p>
            <a:endParaRPr lang="en-GB" dirty="0"/>
          </a:p>
          <a:p>
            <a:r>
              <a:rPr lang="en-GB" dirty="0" smtClean="0"/>
              <a:t>Challenges: </a:t>
            </a:r>
          </a:p>
          <a:p>
            <a:pPr lvl="1"/>
            <a:r>
              <a:rPr lang="en-GB" dirty="0" smtClean="0"/>
              <a:t>Complicated noise situation. </a:t>
            </a:r>
            <a:r>
              <a:rPr lang="en-GB" dirty="0"/>
              <a:t>Additionally, noise sources vary depending on the location within the accelerator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Cabling: new requirement gives us cables length up to 100m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system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Can 4"/>
          <p:cNvSpPr/>
          <p:nvPr/>
        </p:nvSpPr>
        <p:spPr>
          <a:xfrm>
            <a:off x="383763" y="30395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36163" y="31919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688563" y="33443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840963" y="34967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993363" y="36491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145763" y="38015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1298163" y="39539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1450563" y="41063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8671" y="2204864"/>
            <a:ext cx="1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Detectors: ICs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267670" y="3697796"/>
            <a:ext cx="576064" cy="667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HV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267670" y="4439970"/>
            <a:ext cx="1382465" cy="667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Signal acquisition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930845" y="3982970"/>
            <a:ext cx="1873404" cy="1174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processing,</a:t>
            </a:r>
          </a:p>
          <a:p>
            <a:pPr algn="ctr"/>
            <a:r>
              <a:rPr lang="en-US" dirty="0" smtClean="0"/>
              <a:t>interfacing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067944" y="5417714"/>
            <a:ext cx="2736304" cy="5693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EPICS </a:t>
            </a:r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275345" y="3019184"/>
            <a:ext cx="3510172" cy="5693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Timing receiver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542859" y="3140968"/>
            <a:ext cx="1296341" cy="28460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screens,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Archiver</a:t>
            </a:r>
            <a:r>
              <a:rPr lang="mr-IN" dirty="0" smtClean="0"/>
              <a:t>…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275930" y="4869160"/>
            <a:ext cx="99992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75930" y="4016558"/>
            <a:ext cx="999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29336" y="1977204"/>
            <a:ext cx="226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microTCA</a:t>
            </a:r>
            <a:r>
              <a:rPr lang="en-US" dirty="0" smtClean="0"/>
              <a:t> +/ custom CERN crate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92280" y="6399630"/>
            <a:ext cx="1918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ESS control room</a:t>
            </a:r>
            <a:endParaRPr lang="en-US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179512" y="2718043"/>
            <a:ext cx="2096418" cy="36383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986961" y="2718043"/>
            <a:ext cx="3988019" cy="36383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0530" y="6400793"/>
            <a:ext cx="1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Tunnel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359635" y="6426888"/>
            <a:ext cx="1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Gallery</a:t>
            </a:r>
            <a:endParaRPr lang="en-US" b="1" dirty="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275930" y="4725144"/>
            <a:ext cx="99992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275930" y="4581128"/>
            <a:ext cx="99992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275930" y="4437112"/>
            <a:ext cx="999926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-Right Arrow 45"/>
          <p:cNvSpPr/>
          <p:nvPr/>
        </p:nvSpPr>
        <p:spPr>
          <a:xfrm flipV="1">
            <a:off x="6804248" y="5579093"/>
            <a:ext cx="738612" cy="259769"/>
          </a:xfrm>
          <a:prstGeom prst="leftRightArrow">
            <a:avLst>
              <a:gd name="adj1" fmla="val 39125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549332" y="1490813"/>
            <a:ext cx="1511442" cy="8580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Post mortem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Elbow Connector 52"/>
          <p:cNvCxnSpPr>
            <a:stCxn id="51" idx="1"/>
          </p:cNvCxnSpPr>
          <p:nvPr/>
        </p:nvCxnSpPr>
        <p:spPr>
          <a:xfrm rot="10800000" flipV="1">
            <a:off x="5867548" y="1919826"/>
            <a:ext cx="681785" cy="787782"/>
          </a:xfrm>
          <a:prstGeom prst="bentConnector2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LHC-type</a:t>
            </a:r>
            <a:endParaRPr lang="en-US" dirty="0" smtClean="0"/>
          </a:p>
          <a:p>
            <a:pPr lvl="1"/>
            <a:r>
              <a:rPr lang="en-US" dirty="0" smtClean="0"/>
              <a:t>Design criteria: signal speed &amp; robustness against ageing</a:t>
            </a:r>
          </a:p>
          <a:p>
            <a:pPr lvl="1"/>
            <a:r>
              <a:rPr lang="en-US" dirty="0" smtClean="0"/>
              <a:t>Operated at 1.5 kV</a:t>
            </a:r>
          </a:p>
          <a:p>
            <a:pPr lvl="1"/>
            <a:r>
              <a:rPr lang="en-US" dirty="0" smtClean="0"/>
              <a:t>Low pass filter at HV input</a:t>
            </a:r>
            <a:endParaRPr lang="en-US" dirty="0"/>
          </a:p>
          <a:p>
            <a:pPr lvl="1"/>
            <a:r>
              <a:rPr lang="en-US" dirty="0" smtClean="0"/>
              <a:t>285 ionization chambers received			        at ESS in Jul.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636435"/>
            <a:ext cx="2200103" cy="292532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4865" y="5589240"/>
            <a:ext cx="5569263" cy="10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1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Electronics: </a:t>
            </a:r>
            <a:r>
              <a:rPr lang="en-US" dirty="0" smtClean="0"/>
              <a:t>Signal acquisition unit 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26502"/>
              </p:ext>
            </p:extLst>
          </p:nvPr>
        </p:nvGraphicFramePr>
        <p:xfrm>
          <a:off x="323528" y="1821214"/>
          <a:ext cx="8568952" cy="38133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0160"/>
                <a:gridCol w="2880320"/>
                <a:gridCol w="2909943"/>
                <a:gridCol w="1338529"/>
              </a:tblGrid>
              <a:tr h="111047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Signal acquisition: Dynamic range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Input current dynamic range: 10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nA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to 10 mA.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Two separate ranges shall be used: the low end set by the condition that the operators must be able to tune on beam loss measurements down to 10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mW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/m, while the high end shall allow recording of total beam loss during faults and machine studies</a:t>
                      </a: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BLM is required to be able to measure at least 1% of 1W/m loss during normal operation and up to 1% of the total beam loss.</a:t>
                      </a:r>
                    </a:p>
                  </a:txBody>
                  <a:tcPr marL="62215" marR="62215" marT="0" marB="0" anchor="ctr"/>
                </a:tc>
              </a:tr>
              <a:tr h="171407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Signal acquisition: Response time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NC LINAC: Calculated melting time values of 3-4 us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SC LINAC: 10 us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The signal acquisition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card 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shall therefore feature a bandwidth of at least 300 KHz and a minimum sampling rate of 1MSPS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“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Particle time” - PT: time between the onset of beam loss (the primary is lost) and the moment particle (primary or secondary) hits the detector.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Detection time: time needed for the detector signal to develop and to collect enough hits/current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Processing time: from the output of the detector to the BIS output on the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FPGA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  <a:tr h="4228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Signal acquisition: resolution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The signal acquisition card shall have a resolution of at least 20 bits 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  <a:tr h="4525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Signal acquisition: noise figure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The signal acquisition card shall have a typical noise better than 10 </a:t>
                      </a:r>
                      <a:r>
                        <a:rPr lang="en-US" sz="1100" dirty="0" err="1">
                          <a:effectLst/>
                          <a:latin typeface="+mn-lt"/>
                        </a:rPr>
                        <a:t>nA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 in its lowest range, including temperature induced noise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80526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rgbClr val="C00000"/>
                </a:solidFill>
              </a:rPr>
              <a:t>need a 300 KHz Bandwidth</a:t>
            </a:r>
          </a:p>
          <a:p>
            <a:r>
              <a:rPr lang="en-US" dirty="0" smtClean="0">
                <a:solidFill>
                  <a:srgbClr val="C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rgbClr val="C00000"/>
                </a:solidFill>
              </a:rPr>
              <a:t>want to be able to trigger on a 800 </a:t>
            </a:r>
            <a:r>
              <a:rPr lang="en-US" dirty="0" err="1">
                <a:solidFill>
                  <a:srgbClr val="C00000"/>
                </a:solidFill>
              </a:rPr>
              <a:t>nA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5 us </a:t>
            </a:r>
            <a:r>
              <a:rPr lang="en-US" dirty="0">
                <a:solidFill>
                  <a:srgbClr val="C00000"/>
                </a:solidFill>
              </a:rPr>
              <a:t>pulse width, with 100m max cable length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6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Electronics: </a:t>
            </a:r>
            <a:r>
              <a:rPr lang="en-US" dirty="0" smtClean="0"/>
              <a:t>Data acquisition, 2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COTS solution: </a:t>
            </a:r>
            <a:r>
              <a:rPr lang="en-GB" dirty="0" err="1" smtClean="0"/>
              <a:t>CAENels</a:t>
            </a:r>
            <a:r>
              <a:rPr lang="en-GB" dirty="0" smtClean="0"/>
              <a:t> PICO-8 </a:t>
            </a:r>
          </a:p>
          <a:p>
            <a:pPr lvl="1"/>
            <a:r>
              <a:rPr lang="en-US" dirty="0" smtClean="0"/>
              <a:t>8-channel 20 bit Bipolar Floating </a:t>
            </a:r>
            <a:r>
              <a:rPr lang="en-US" dirty="0" err="1" smtClean="0"/>
              <a:t>Picoammeter</a:t>
            </a:r>
            <a:r>
              <a:rPr lang="en-US" dirty="0" smtClean="0"/>
              <a:t> with MTCA.4 REAR I/O </a:t>
            </a:r>
            <a:endParaRPr lang="en-GB" dirty="0" smtClean="0"/>
          </a:p>
          <a:p>
            <a:pPr lvl="1"/>
            <a:r>
              <a:rPr lang="en-GB" dirty="0" smtClean="0"/>
              <a:t>full-scale </a:t>
            </a:r>
            <a:r>
              <a:rPr lang="en-GB" dirty="0" smtClean="0"/>
              <a:t>ranges of 10 mA and 500 </a:t>
            </a:r>
            <a:r>
              <a:rPr lang="en-GB" dirty="0" err="1" smtClean="0"/>
              <a:t>uA</a:t>
            </a:r>
            <a:endParaRPr lang="en-GB" dirty="0" smtClean="0"/>
          </a:p>
          <a:p>
            <a:pPr lvl="1"/>
            <a:r>
              <a:rPr lang="en-GB" dirty="0" smtClean="0"/>
              <a:t>input bandwidth: 300 </a:t>
            </a:r>
            <a:r>
              <a:rPr lang="en-GB" dirty="0" smtClean="0"/>
              <a:t>kHz</a:t>
            </a:r>
          </a:p>
          <a:p>
            <a:pPr lvl="1"/>
            <a:r>
              <a:rPr lang="en-GB" dirty="0" smtClean="0"/>
              <a:t>“manual” change between ranges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BLEDP: Current to Frequency Converter, fully differential integrator circuit.</a:t>
            </a:r>
          </a:p>
          <a:p>
            <a:pPr lvl="1"/>
            <a:r>
              <a:rPr lang="en-GB" dirty="0"/>
              <a:t>Current to frequency converter, fully differential front end</a:t>
            </a:r>
          </a:p>
          <a:p>
            <a:pPr lvl="1"/>
            <a:r>
              <a:rPr lang="en-US" dirty="0"/>
              <a:t>Measurement of the current input is performed by two different techniques: </a:t>
            </a:r>
          </a:p>
          <a:p>
            <a:pPr lvl="2"/>
            <a:r>
              <a:rPr lang="en-US" sz="1800" dirty="0"/>
              <a:t>Advanced Current to Frequency Converter (ACFC) used in the range </a:t>
            </a:r>
            <a:r>
              <a:rPr lang="en-US" sz="1800" b="1" dirty="0"/>
              <a:t>10pA to 30mA</a:t>
            </a:r>
          </a:p>
          <a:p>
            <a:pPr lvl="2"/>
            <a:r>
              <a:rPr lang="en-US" sz="1800" dirty="0"/>
              <a:t>Direct ADC acquisition (DADC) used in the range </a:t>
            </a:r>
            <a:r>
              <a:rPr lang="en-US" sz="1800" b="1" dirty="0"/>
              <a:t>20.3µA to 200mA</a:t>
            </a:r>
          </a:p>
          <a:p>
            <a:pPr lvl="2"/>
            <a:r>
              <a:rPr lang="en-US" sz="1800" b="1" dirty="0"/>
              <a:t>Transition between ranges managed by an FPGA</a:t>
            </a:r>
          </a:p>
          <a:p>
            <a:pPr lvl="2"/>
            <a:r>
              <a:rPr lang="en-US" sz="1800" b="1" dirty="0"/>
              <a:t>Optical output to post processing </a:t>
            </a:r>
            <a:r>
              <a:rPr lang="en-US" sz="1800" b="1" dirty="0" smtClean="0"/>
              <a:t>unit</a:t>
            </a:r>
          </a:p>
          <a:p>
            <a:pPr lvl="2"/>
            <a:r>
              <a:rPr lang="en-US" sz="1800" b="1" dirty="0" smtClean="0"/>
              <a:t>Bandwidth: 1 MHz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Electronics: </a:t>
            </a:r>
            <a:r>
              <a:rPr lang="en-US" dirty="0"/>
              <a:t>Data acquisition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 dirty="0" smtClean="0">
                <a:latin typeface="Arial" charset="0"/>
              </a:rPr>
              <a:t>Noise </a:t>
            </a:r>
            <a:r>
              <a:rPr lang="en-US" altLang="x-none" sz="2000" dirty="0" smtClean="0">
                <a:latin typeface="Arial" charset="0"/>
              </a:rPr>
              <a:t>levels, 250 KHz sampling rate (fits BLEDP)</a:t>
            </a:r>
            <a:r>
              <a:rPr lang="x-none" altLang="x-none" sz="2000" dirty="0" smtClean="0">
                <a:latin typeface="Arial" charset="0"/>
              </a:rPr>
              <a:t>:</a:t>
            </a:r>
            <a:endParaRPr lang="en-US" altLang="x-none" sz="20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800" dirty="0" smtClean="0">
                <a:latin typeface="Arial" charset="0"/>
              </a:rPr>
              <a:t>Pico8 range: 500 </a:t>
            </a:r>
            <a:r>
              <a:rPr lang="en-US" altLang="x-none" sz="1800" dirty="0" err="1" smtClean="0">
                <a:latin typeface="Arial" charset="0"/>
              </a:rPr>
              <a:t>uA</a:t>
            </a:r>
            <a:endParaRPr lang="en-US" altLang="x-none" sz="18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1800" dirty="0">
              <a:latin typeface="Arial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800" dirty="0" smtClean="0">
                <a:latin typeface="Arial" charset="0"/>
                <a:sym typeface="Wingdings"/>
              </a:rPr>
              <a:t> We need to find a lower capacitance cable if we go with the pico8</a:t>
            </a:r>
            <a:endParaRPr lang="en-US" altLang="x-none" sz="18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90837"/>
              </p:ext>
            </p:extLst>
          </p:nvPr>
        </p:nvGraphicFramePr>
        <p:xfrm>
          <a:off x="704405" y="3531132"/>
          <a:ext cx="7415384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248"/>
                <a:gridCol w="2472068"/>
                <a:gridCol w="2472068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PICO8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BLEDP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100m </a:t>
                      </a:r>
                      <a:r>
                        <a:rPr lang="en-US" sz="1600" dirty="0" err="1" smtClean="0">
                          <a:effectLst/>
                        </a:rPr>
                        <a:t>triax</a:t>
                      </a:r>
                      <a:r>
                        <a:rPr lang="en-US" sz="1600" dirty="0" smtClean="0">
                          <a:effectLst/>
                        </a:rPr>
                        <a:t> ( ~100pF/m)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291 </a:t>
                      </a:r>
                      <a:r>
                        <a:rPr lang="en-US" sz="1600" dirty="0" err="1" smtClean="0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130nA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9182"/>
              </p:ext>
            </p:extLst>
          </p:nvPr>
        </p:nvGraphicFramePr>
        <p:xfrm>
          <a:off x="709745" y="4924961"/>
          <a:ext cx="7415384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248"/>
                <a:gridCol w="2472068"/>
                <a:gridCol w="2472068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PICO8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BLEDP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100m coax ( ~50</a:t>
                      </a:r>
                      <a:r>
                        <a:rPr lang="en-US" sz="1600" baseline="0" dirty="0" smtClean="0">
                          <a:effectLst/>
                        </a:rPr>
                        <a:t> pF/m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190 </a:t>
                      </a:r>
                      <a:r>
                        <a:rPr lang="en-US" sz="1600" dirty="0" err="1" smtClean="0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130nA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73990"/>
              </p:ext>
            </p:extLst>
          </p:nvPr>
        </p:nvGraphicFramePr>
        <p:xfrm>
          <a:off x="705048" y="2538115"/>
          <a:ext cx="7415384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248"/>
                <a:gridCol w="2472068"/>
                <a:gridCol w="2472068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PICO8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ESS </a:t>
                      </a:r>
                      <a:r>
                        <a:rPr lang="en-US" sz="1600" dirty="0" err="1">
                          <a:effectLst/>
                        </a:rPr>
                        <a:t>testbench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2m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triax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100 </a:t>
                      </a:r>
                      <a:r>
                        <a:rPr lang="en-US" sz="1600" dirty="0" err="1" smtClean="0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9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Electronics: Data acquisition, 2 options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91" y="2132856"/>
            <a:ext cx="4799999" cy="360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44901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4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17139</TotalTime>
  <Words>911</Words>
  <Application>Microsoft Macintosh PowerPoint</Application>
  <PresentationFormat>On-screen Show (4:3)</PresentationFormat>
  <Paragraphs>183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Mangal</vt:lpstr>
      <vt:lpstr>Times New Roman</vt:lpstr>
      <vt:lpstr>Wingdings</vt:lpstr>
      <vt:lpstr>Arial</vt:lpstr>
      <vt:lpstr>Office Theme</vt:lpstr>
      <vt:lpstr>icBLM electronics</vt:lpstr>
      <vt:lpstr>Outline</vt:lpstr>
      <vt:lpstr>Conceptual system design</vt:lpstr>
      <vt:lpstr>Conceptual system design</vt:lpstr>
      <vt:lpstr>Detectors</vt:lpstr>
      <vt:lpstr>Electronics: Signal acquisition unit specifications</vt:lpstr>
      <vt:lpstr>Electronics: Data acquisition, 2 options</vt:lpstr>
      <vt:lpstr>Electronics: Data acquisition</vt:lpstr>
      <vt:lpstr>Electronics: Data acquisition, 2 options</vt:lpstr>
      <vt:lpstr>Debugging still needed on BLEDP</vt:lpstr>
      <vt:lpstr>Some more points to consider</vt:lpstr>
      <vt:lpstr>Electronics: HV unit</vt:lpstr>
      <vt:lpstr>Electronics: HV unit</vt:lpstr>
      <vt:lpstr>Conclusions &amp; Outlook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114</cp:revision>
  <cp:lastPrinted>2017-07-10T07:26:19Z</cp:lastPrinted>
  <dcterms:created xsi:type="dcterms:W3CDTF">2017-06-27T15:07:58Z</dcterms:created>
  <dcterms:modified xsi:type="dcterms:W3CDTF">2017-11-21T09:13:43Z</dcterms:modified>
</cp:coreProperties>
</file>