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390" r:id="rId2"/>
    <p:sldId id="462" r:id="rId3"/>
    <p:sldId id="504" r:id="rId4"/>
    <p:sldId id="458" r:id="rId5"/>
    <p:sldId id="463" r:id="rId6"/>
    <p:sldId id="496" r:id="rId7"/>
    <p:sldId id="498" r:id="rId8"/>
    <p:sldId id="497" r:id="rId9"/>
    <p:sldId id="465" r:id="rId10"/>
    <p:sldId id="499" r:id="rId11"/>
    <p:sldId id="471" r:id="rId12"/>
    <p:sldId id="507" r:id="rId13"/>
    <p:sldId id="505" r:id="rId14"/>
    <p:sldId id="506" r:id="rId15"/>
    <p:sldId id="476" r:id="rId16"/>
    <p:sldId id="472" r:id="rId17"/>
    <p:sldId id="474" r:id="rId18"/>
    <p:sldId id="513" r:id="rId19"/>
    <p:sldId id="512" r:id="rId20"/>
    <p:sldId id="511" r:id="rId21"/>
    <p:sldId id="508" r:id="rId22"/>
    <p:sldId id="489" r:id="rId23"/>
    <p:sldId id="486" r:id="rId24"/>
    <p:sldId id="481" r:id="rId25"/>
    <p:sldId id="485" r:id="rId26"/>
    <p:sldId id="501" r:id="rId27"/>
    <p:sldId id="461" r:id="rId28"/>
    <p:sldId id="483" r:id="rId29"/>
    <p:sldId id="491" r:id="rId30"/>
    <p:sldId id="490" r:id="rId31"/>
    <p:sldId id="492" r:id="rId32"/>
    <p:sldId id="454" r:id="rId33"/>
    <p:sldId id="422" r:id="rId34"/>
    <p:sldId id="493" r:id="rId35"/>
    <p:sldId id="377" r:id="rId36"/>
    <p:sldId id="386" r:id="rId37"/>
    <p:sldId id="388" r:id="rId38"/>
    <p:sldId id="503" r:id="rId39"/>
    <p:sldId id="509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B400"/>
    <a:srgbClr val="009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4" autoAdjust="0"/>
    <p:restoredTop sz="86418" autoAdjust="0"/>
  </p:normalViewPr>
  <p:slideViewPr>
    <p:cSldViewPr snapToGrid="0" snapToObjects="1">
      <p:cViewPr>
        <p:scale>
          <a:sx n="75" d="100"/>
          <a:sy n="75" d="100"/>
        </p:scale>
        <p:origin x="-1616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4C34D-610D-9F4D-BD57-774D39D88842}" type="datetimeFigureOut">
              <a:rPr lang="en-US" smtClean="0"/>
              <a:t>20.11.17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6EF3C-24CC-B84B-9788-4A033699DF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364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FE9F50-21F5-8B41-B1FC-AF6422195452}" type="slidenum">
              <a:rPr lang="en-GB" smtClean="0"/>
              <a:pPr/>
              <a:t>1</a:t>
            </a:fld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D587A-7B01-4D6F-A9A0-9FBD0542E5D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314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D587A-7B01-4D6F-A9A0-9FBD0542E5D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970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current schedule is not confirmed as some dates are speculative at this</a:t>
            </a:r>
            <a:r>
              <a:rPr lang="en-GB" baseline="0" dirty="0" smtClean="0"/>
              <a:t> time.</a:t>
            </a:r>
          </a:p>
          <a:p>
            <a:r>
              <a:rPr lang="en-GB" baseline="0" dirty="0" smtClean="0"/>
              <a:t>One of the constraints is design manpower at Daresbury, but this will not affect final delivery on current estimates.</a:t>
            </a:r>
          </a:p>
          <a:p>
            <a:r>
              <a:rPr lang="en-GB" baseline="0" dirty="0" smtClean="0"/>
              <a:t>Clearly, dump installation is critical, as beam-line installation cannot be completed without it in place.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Although this plan refers to the recently-revised date for Beam-on-Dump, delivery of Imaging Systems will proceed to planned dates.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D587A-7B01-4D6F-A9A0-9FBD0542E5D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348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F6EF3C-24CC-B84B-9788-4A033699DF7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194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20.11.17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209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20.11.17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137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20.11.17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685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20.11.17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7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20.11.17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537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20.11.17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03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20.11.17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8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20.11.17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7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20.11.17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22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20.11.17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274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1394-8DD7-6247-AB05-503F148BCC91}" type="datetimeFigureOut">
              <a:rPr lang="en-US" smtClean="0"/>
              <a:t>20.11.17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40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C1394-8DD7-6247-AB05-503F148BCC91}" type="datetimeFigureOut">
              <a:rPr lang="en-US" smtClean="0"/>
              <a:t>20.11.17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91EEF-0135-4B4A-AE3E-E6C1D67174A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1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Relationship Id="rId3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6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697" y="1669503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en-GB" sz="3000" b="1" dirty="0" smtClean="0"/>
              <a:t>ESS Target </a:t>
            </a:r>
            <a:r>
              <a:rPr lang="en-GB" sz="3000" b="1" dirty="0"/>
              <a:t>and Tuning Dump Imaging Systems</a:t>
            </a:r>
            <a:r>
              <a:rPr lang="en-US" sz="3000" b="1" dirty="0" smtClean="0">
                <a:solidFill>
                  <a:prstClr val="black"/>
                </a:solidFill>
                <a:latin typeface="Helvetica"/>
              </a:rPr>
              <a:t> </a:t>
            </a:r>
            <a:r>
              <a:rPr lang="en-US" sz="3000" b="1" dirty="0">
                <a:solidFill>
                  <a:prstClr val="black"/>
                </a:solidFill>
                <a:latin typeface="Helvetica"/>
              </a:rPr>
              <a:t/>
            </a:r>
            <a:br>
              <a:rPr lang="en-US" sz="3000" b="1" dirty="0">
                <a:solidFill>
                  <a:prstClr val="black"/>
                </a:solidFill>
                <a:latin typeface="Helvetica"/>
              </a:rPr>
            </a:br>
            <a:endParaRPr lang="en-US" sz="3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3112522"/>
            <a:ext cx="8619066" cy="467691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Prof. Erik Adli</a:t>
            </a:r>
            <a:endParaRPr lang="en-US" sz="1800" b="1" dirty="0">
              <a:solidFill>
                <a:schemeClr val="tx1"/>
              </a:solidFill>
            </a:endParaRPr>
          </a:p>
          <a:p>
            <a:r>
              <a:rPr lang="en-US" sz="1800" b="1" dirty="0" smtClean="0">
                <a:solidFill>
                  <a:schemeClr val="tx1"/>
                </a:solidFill>
              </a:rPr>
              <a:t>Department of Physics, University of Oslo, Norway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CEA, Paris, November 20, 2017</a:t>
            </a:r>
            <a:endParaRPr lang="en-US" sz="2400" b="1" dirty="0" smtClean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2552" y="66550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9" y="5429623"/>
            <a:ext cx="1428377" cy="1428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588" y="5467501"/>
            <a:ext cx="1434353" cy="140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8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117600"/>
            <a:ext cx="7594600" cy="4610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0163"/>
            <a:ext cx="6789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Prototype: </a:t>
            </a:r>
            <a:r>
              <a:rPr lang="en-US" sz="4000" b="1" dirty="0" smtClean="0"/>
              <a:t>Illumination system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0212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Integration and "bendamount"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1"/>
            <a:ext cx="7517538" cy="4212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92" y="4361894"/>
            <a:ext cx="2385475" cy="24961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2400" y="4962058"/>
            <a:ext cx="2455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Plan is to adopt </a:t>
            </a:r>
          </a:p>
          <a:p>
            <a:r>
              <a:rPr lang="en-US"/>
              <a:t>ESS-designed </a:t>
            </a:r>
          </a:p>
          <a:p>
            <a:r>
              <a:rPr lang="en-US"/>
              <a:t>"bendamount" for most of the imaging systems.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6162387"/>
            <a:ext cx="172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Fabian Rey (ESS)</a:t>
            </a:r>
          </a:p>
        </p:txBody>
      </p:sp>
    </p:spTree>
    <p:extLst>
      <p:ext uri="{BB962C8B-B14F-4D97-AF65-F5344CB8AC3E}">
        <p14:creationId xmlns:p14="http://schemas.microsoft.com/office/powerpoint/2010/main" val="3897832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9265"/>
            <a:ext cx="7907867" cy="2057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0434"/>
            <a:ext cx="8314267" cy="2854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333" y="0"/>
            <a:ext cx="758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"Bendamount" for first mirror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333" y="3657600"/>
            <a:ext cx="909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Simplified, better contact, less DOF, for first mirror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800" y="6177011"/>
            <a:ext cx="6620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Simplified solution required.  Current plan: measure, manifacture and install on the spot.</a:t>
            </a:r>
          </a:p>
        </p:txBody>
      </p:sp>
    </p:spTree>
    <p:extLst>
      <p:ext uri="{BB962C8B-B14F-4D97-AF65-F5344CB8AC3E}">
        <p14:creationId xmlns:p14="http://schemas.microsoft.com/office/powerpoint/2010/main" val="3991739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334"/>
            <a:ext cx="4707467" cy="1964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8912"/>
            <a:ext cx="6142567" cy="2401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70163"/>
            <a:ext cx="2672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Tolerancing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76784" y="1316995"/>
            <a:ext cx="3067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Prototype: tolerancing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2567" y="1913466"/>
            <a:ext cx="2939335" cy="39285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3984" y="3433662"/>
            <a:ext cx="2706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ZEMAX: tolerancing</a:t>
            </a:r>
          </a:p>
        </p:txBody>
      </p:sp>
    </p:spTree>
    <p:extLst>
      <p:ext uri="{BB962C8B-B14F-4D97-AF65-F5344CB8AC3E}">
        <p14:creationId xmlns:p14="http://schemas.microsoft.com/office/powerpoint/2010/main" val="3690302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822" y="118533"/>
            <a:ext cx="5982960" cy="6701366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1052296"/>
            <a:ext cx="3098775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Tolerancing </a:t>
            </a:r>
            <a:r>
              <a:rPr lang="en-US" sz="2400" dirty="0"/>
              <a:t>work lead</a:t>
            </a:r>
          </a:p>
          <a:p>
            <a:r>
              <a:rPr lang="en-US" sz="2400" dirty="0"/>
              <a:t>to tolerance limits</a:t>
            </a:r>
          </a:p>
          <a:p>
            <a:r>
              <a:rPr lang="en-US" sz="2400" dirty="0"/>
              <a:t>and also </a:t>
            </a:r>
            <a:r>
              <a:rPr lang="en-US" sz="2400" b="1" dirty="0"/>
              <a:t>tolerances</a:t>
            </a:r>
          </a:p>
          <a:p>
            <a:r>
              <a:rPr lang="en-US" sz="2400" b="1" dirty="0"/>
              <a:t>budgets</a:t>
            </a:r>
            <a:r>
              <a:rPr lang="en-US" sz="2400" dirty="0"/>
              <a:t>, developed</a:t>
            </a:r>
          </a:p>
          <a:p>
            <a:r>
              <a:rPr lang="en-US" sz="2400" dirty="0"/>
              <a:t>in collaboration</a:t>
            </a:r>
          </a:p>
          <a:p>
            <a:r>
              <a:rPr lang="en-US" sz="2400" dirty="0"/>
              <a:t>with target in-link</a:t>
            </a:r>
          </a:p>
          <a:p>
            <a:r>
              <a:rPr lang="en-US" sz="2400" dirty="0"/>
              <a:t>partners.</a:t>
            </a:r>
          </a:p>
          <a:p>
            <a:endParaRPr lang="en-US" sz="2400" dirty="0"/>
          </a:p>
          <a:p>
            <a:r>
              <a:rPr lang="en-US" sz="2400" dirty="0"/>
              <a:t>Final OK pending </a:t>
            </a:r>
            <a:r>
              <a:rPr lang="en-US" sz="2400" b="1" dirty="0"/>
              <a:t>full</a:t>
            </a:r>
          </a:p>
          <a:p>
            <a:r>
              <a:rPr lang="en-US" sz="2400" b="1" dirty="0"/>
              <a:t>thermal analysis</a:t>
            </a:r>
            <a:r>
              <a:rPr lang="en-US" sz="2400" dirty="0"/>
              <a:t> of</a:t>
            </a:r>
          </a:p>
          <a:p>
            <a:r>
              <a:rPr lang="en-US" sz="2400" dirty="0"/>
              <a:t>PBIP with components-</a:t>
            </a:r>
          </a:p>
        </p:txBody>
      </p:sp>
    </p:spTree>
    <p:extLst>
      <p:ext uri="{BB962C8B-B14F-4D97-AF65-F5344CB8AC3E}">
        <p14:creationId xmlns:p14="http://schemas.microsoft.com/office/powerpoint/2010/main" val="1025060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900"/>
            <a:ext cx="9144000" cy="3880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067" y="220133"/>
            <a:ext cx="8365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Installation and alignment plan is developing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787975"/>
            <a:ext cx="773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Important to get sufficient time to install and align components at ESS.</a:t>
            </a:r>
          </a:p>
        </p:txBody>
      </p:sp>
    </p:spTree>
    <p:extLst>
      <p:ext uri="{BB962C8B-B14F-4D97-AF65-F5344CB8AC3E}">
        <p14:creationId xmlns:p14="http://schemas.microsoft.com/office/powerpoint/2010/main" val="53189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857197"/>
            <a:ext cx="8617186" cy="5594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8533"/>
            <a:ext cx="89014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/>
              <a:t>Electronics: system architecture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45779" y="6400800"/>
            <a:ext cx="3075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(RTM: rear transition modules)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75199" y="948269"/>
            <a:ext cx="1194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"software"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11999" y="857197"/>
            <a:ext cx="127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"hardware"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2532" y="6266934"/>
            <a:ext cx="1162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Ole Røhne</a:t>
            </a:r>
          </a:p>
        </p:txBody>
      </p:sp>
    </p:spTree>
    <p:extLst>
      <p:ext uri="{BB962C8B-B14F-4D97-AF65-F5344CB8AC3E}">
        <p14:creationId xmlns:p14="http://schemas.microsoft.com/office/powerpoint/2010/main" val="2969053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8" y="799436"/>
            <a:ext cx="8420101" cy="60585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400" y="254000"/>
            <a:ext cx="8449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Electronics hardware: ESS selected solution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35600" y="732598"/>
            <a:ext cx="3708400" cy="2708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/>
              <a:t>For the moment, we develop algorithms on "Oslo-hardware".</a:t>
            </a:r>
          </a:p>
          <a:p>
            <a:endParaRPr lang="en-US" sz="1700"/>
          </a:p>
          <a:p>
            <a:r>
              <a:rPr lang="en-US" sz="1700"/>
              <a:t>Awaiting ESS mTCA-hardware prototype to start development on "final hardware.</a:t>
            </a:r>
          </a:p>
          <a:p>
            <a:endParaRPr lang="en-US" sz="1700"/>
          </a:p>
          <a:p>
            <a:r>
              <a:rPr lang="en-US" sz="1700"/>
              <a:t>Critical to have hardware in place soon, however, preferable to wait until hardware has been well tested at ESS.</a:t>
            </a:r>
          </a:p>
        </p:txBody>
      </p:sp>
    </p:spTree>
    <p:extLst>
      <p:ext uri="{BB962C8B-B14F-4D97-AF65-F5344CB8AC3E}">
        <p14:creationId xmlns:p14="http://schemas.microsoft.com/office/powerpoint/2010/main" val="2970221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9144000" cy="4761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400" y="254000"/>
            <a:ext cx="8449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Studies and selection of optimal cameras: dump</a:t>
            </a:r>
          </a:p>
        </p:txBody>
      </p:sp>
    </p:spTree>
    <p:extLst>
      <p:ext uri="{BB962C8B-B14F-4D97-AF65-F5344CB8AC3E}">
        <p14:creationId xmlns:p14="http://schemas.microsoft.com/office/powerpoint/2010/main" val="2255100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4" y="1210733"/>
            <a:ext cx="8737600" cy="57283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9467" y="186268"/>
            <a:ext cx="8449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Studies and selection of optimal cameras: target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534" y="948267"/>
            <a:ext cx="4605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Main criterion for target systems: maximize sensitivity.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95333" y="597134"/>
            <a:ext cx="4148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 10 more expensive than for dump</a:t>
            </a:r>
          </a:p>
          <a:p>
            <a:r>
              <a:rPr lang="en-US"/>
              <a:t>several factors better sensitivity</a:t>
            </a:r>
          </a:p>
          <a:p>
            <a:r>
              <a:rPr lang="en-US"/>
              <a:t>different interface (CameraLink)</a:t>
            </a:r>
          </a:p>
        </p:txBody>
      </p:sp>
    </p:spTree>
    <p:extLst>
      <p:ext uri="{BB962C8B-B14F-4D97-AF65-F5344CB8AC3E}">
        <p14:creationId xmlns:p14="http://schemas.microsoft.com/office/powerpoint/2010/main" val="137743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473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1) Target Imaging Systems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2) Tuning Dump Imaging Systems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8" y="2137362"/>
            <a:ext cx="3962400" cy="35119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68533" y="2861733"/>
            <a:ext cx="267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"Imaging System"</a:t>
            </a:r>
          </a:p>
          <a:p>
            <a:r>
              <a:rPr lang="en-US" sz="2400"/>
              <a:t>= "Profile Monitor"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2308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8493"/>
            <a:ext cx="8456706" cy="11876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733" y="2386981"/>
            <a:ext cx="5735595" cy="44252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332" y="135467"/>
            <a:ext cx="8974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Imaging system: components to be integrated specified in "building blocks" </a:t>
            </a:r>
          </a:p>
          <a:p>
            <a:r>
              <a:rPr lang="en-US" sz="2200"/>
              <a:t>- require ICS support for integration, Oslo will start developing from there</a:t>
            </a:r>
          </a:p>
        </p:txBody>
      </p:sp>
    </p:spTree>
    <p:extLst>
      <p:ext uri="{BB962C8B-B14F-4D97-AF65-F5344CB8AC3E}">
        <p14:creationId xmlns:p14="http://schemas.microsoft.com/office/powerpoint/2010/main" val="146088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55" y="935904"/>
            <a:ext cx="4656911" cy="5989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672" y="1078144"/>
            <a:ext cx="2652111" cy="26919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14502"/>
            <a:ext cx="7397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I</a:t>
            </a:r>
            <a:r>
              <a:rPr lang="en-US" sz="3600" b="1" dirty="0" smtClean="0"/>
              <a:t>mplementation of algorithms at Oslo</a:t>
            </a:r>
            <a:endParaRPr lang="en-US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108" y="3945467"/>
            <a:ext cx="2913379" cy="27943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599" y="631830"/>
            <a:ext cx="1964267" cy="7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7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879600"/>
            <a:ext cx="5924143" cy="474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0163"/>
            <a:ext cx="6375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I</a:t>
            </a:r>
            <a:r>
              <a:rPr lang="en-US" sz="3600" b="1" dirty="0" smtClean="0"/>
              <a:t>mplementation of FPGA at Oslo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6999" y="738629"/>
            <a:ext cx="8644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FPGA-functionality should ensure beam-synchronous response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Core algorithms implemented and benchmarked on Oslo FPGA-platform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By having access to a prototype of the ESS FPGA-platform, more confidence in results can be obtained, and double work avoided</a:t>
            </a:r>
          </a:p>
        </p:txBody>
      </p:sp>
    </p:spTree>
    <p:extLst>
      <p:ext uri="{BB962C8B-B14F-4D97-AF65-F5344CB8AC3E}">
        <p14:creationId xmlns:p14="http://schemas.microsoft.com/office/powerpoint/2010/main" val="151319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tegrated setup April 2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01067"/>
            <a:ext cx="3542272" cy="225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52700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82" y="2032000"/>
            <a:ext cx="2652613" cy="198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-1" y="-260478"/>
            <a:ext cx="8902699" cy="1143000"/>
          </a:xfrm>
        </p:spPr>
        <p:txBody>
          <a:bodyPr/>
          <a:lstStyle/>
          <a:p>
            <a:pPr algn="l"/>
            <a:r>
              <a:rPr lang="en-US" dirty="0" smtClean="0"/>
              <a:t>Photon source: luminoscent coating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2535" y="711201"/>
            <a:ext cx="900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 new materials/screens allowed inside the monotith. Thin luminoscent coatings must be applied to the proton beam window and beam entrance windows.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195" y="1592003"/>
            <a:ext cx="5738869" cy="48426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" y="1314862"/>
            <a:ext cx="4250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Same technique as SNS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54280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03" y="1124744"/>
            <a:ext cx="6028220" cy="290253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Robot 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mountable </a:t>
            </a:r>
            <a:endParaRPr lang="en-US" sz="2800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Stand-alone </a:t>
            </a:r>
            <a:r>
              <a:rPr lang="en-US" sz="2800" dirty="0">
                <a:solidFill>
                  <a:schemeClr val="tx1"/>
                </a:solidFill>
                <a:latin typeface="Garamond" panose="02020404030301010803" pitchFamily="18" charset="0"/>
              </a:rPr>
              <a:t>powder </a:t>
            </a:r>
            <a:r>
              <a:rPr lang="en-US" sz="28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feeder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Assembled </a:t>
            </a:r>
            <a:r>
              <a:rPr lang="en-US" sz="2800" b="1" dirty="0">
                <a:solidFill>
                  <a:schemeClr val="tx1"/>
                </a:solidFill>
                <a:latin typeface="Garamond" panose="02020404030301010803" pitchFamily="18" charset="0"/>
              </a:rPr>
              <a:t>and integrated with an existing robot at University West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746" y="1284359"/>
            <a:ext cx="2673297" cy="4752528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0" y="76202"/>
            <a:ext cx="9144000" cy="57156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600" b="1" dirty="0">
                <a:latin typeface="Calibri"/>
                <a:cs typeface="Calibri"/>
              </a:rPr>
              <a:t>ESS baseline: SNS-like combustion spray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10" y="3280483"/>
            <a:ext cx="2916323" cy="315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8741" y="648623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 </a:t>
            </a:r>
            <a:r>
              <a:rPr lang="en-US" dirty="0" smtClean="0"/>
              <a:t>particles</a:t>
            </a:r>
            <a:endParaRPr lang="sv-SE" dirty="0"/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H="1" flipV="1">
            <a:off x="2858823" y="4470757"/>
            <a:ext cx="515512" cy="201547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542551" y="5825896"/>
            <a:ext cx="246902" cy="694204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2"/>
          </p:cNvCxnSpPr>
          <p:nvPr/>
        </p:nvCxnSpPr>
        <p:spPr>
          <a:xfrm flipH="1" flipV="1">
            <a:off x="2050797" y="3856550"/>
            <a:ext cx="1036575" cy="2583283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1857" y="722646"/>
            <a:ext cx="8207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Contracted partner for ESS coating study: University West, Trollhattan</a:t>
            </a:r>
          </a:p>
        </p:txBody>
      </p:sp>
    </p:spTree>
    <p:extLst>
      <p:ext uri="{BB962C8B-B14F-4D97-AF65-F5344CB8AC3E}">
        <p14:creationId xmlns:p14="http://schemas.microsoft.com/office/powerpoint/2010/main" val="2467811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2475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/>
              <a:t>Update: target wheel needs to be coated in one, or two, pieces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622" y="3472656"/>
            <a:ext cx="3864378" cy="2658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72656"/>
            <a:ext cx="5284306" cy="24263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466" y="1401234"/>
            <a:ext cx="8678334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As consequence, portable combustion spray solutions preferred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This suggests to use a SNS-like </a:t>
            </a:r>
            <a:r>
              <a:rPr lang="hr-HR" sz="2200"/>
              <a:t>Cr:Al2O3 </a:t>
            </a:r>
            <a:r>
              <a:rPr lang="en-US" sz="2200" dirty="0"/>
              <a:t>coating for first target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Coating can in principle be done at ESS Lund, but a complicated set-up needs to be put in place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Schedule discussed with target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Industrialization of process underways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01953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47" y="1991731"/>
            <a:ext cx="3756468" cy="2089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332" y="4306623"/>
            <a:ext cx="3640668" cy="25576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678223"/>
            <a:ext cx="8551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Cr:Al2O3 coating used at SNS not expected to give sufficient luminosity for 5 MW 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6267" y="5694302"/>
            <a:ext cx="5333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Oslo aids ESS with R&amp;D for novel, </a:t>
            </a:r>
          </a:p>
          <a:p>
            <a:r>
              <a:rPr lang="en-US" sz="2200"/>
              <a:t>more performing coatings (different chemistries, coating techniques studied).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4733" y="0"/>
            <a:ext cx="79078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Coating R&amp;D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4" y="1076065"/>
            <a:ext cx="3242732" cy="28193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12066" y="1622399"/>
            <a:ext cx="2980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Oslo Cyclotron</a:t>
            </a:r>
          </a:p>
          <a:p>
            <a:r>
              <a:rPr lang="en-US" b="1"/>
              <a:t>test stand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66" y="3957446"/>
            <a:ext cx="4758267" cy="13812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44600" y="5338709"/>
            <a:ext cx="2980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Oslo Cyclotron test stand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64047" y="1260731"/>
            <a:ext cx="291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See Cyrille's talk (next)</a:t>
            </a:r>
          </a:p>
        </p:txBody>
      </p:sp>
    </p:spTree>
    <p:extLst>
      <p:ext uri="{BB962C8B-B14F-4D97-AF65-F5344CB8AC3E}">
        <p14:creationId xmlns:p14="http://schemas.microsoft.com/office/powerpoint/2010/main" val="3521867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9" y="3471522"/>
            <a:ext cx="4651026" cy="348807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-104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Tuning Dump Imaging Systems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23058"/>
            <a:ext cx="9343892" cy="3208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059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0163"/>
            <a:ext cx="4468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Simple optical system,</a:t>
            </a:r>
          </a:p>
          <a:p>
            <a:r>
              <a:rPr lang="en-US" sz="3600" b="1" dirty="0"/>
              <a:t>cameras in tunnel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3202993"/>
            <a:ext cx="3727008" cy="3502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678" y="3689350"/>
            <a:ext cx="4101462" cy="3016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700" y="1270492"/>
            <a:ext cx="8518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Radiation studies points to optimal camera locations (high alcoves inside wall)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Keeps optical system simple. 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Access to replace cameras and parts has been studied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Multiple-screen actuator system design, based on proven accelerator technology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Interfaces with vacuum vessel and dump well understood, due to continuous dialog Oslo (Ibison) and Cockcroft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1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GB" sz="4000" dirty="0" smtClean="0"/>
              <a:t>Dose from Beam on Dump</a:t>
            </a:r>
            <a:endParaRPr lang="en-GB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 G Ibison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43840" y="2606695"/>
            <a:ext cx="7733079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000" i="1" dirty="0" smtClean="0">
                <a:ea typeface="Calibri" pitchFamily="34" charset="0"/>
                <a:cs typeface="Times New Roman" pitchFamily="18" charset="0"/>
              </a:rPr>
              <a:t>Methodology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dirty="0" smtClean="0">
                <a:ea typeface="Calibri" pitchFamily="34" charset="0"/>
                <a:cs typeface="Times New Roman" pitchFamily="18" charset="0"/>
              </a:rPr>
              <a:t>Beam </a:t>
            </a:r>
            <a:r>
              <a:rPr lang="en-GB" altLang="en-US" dirty="0">
                <a:ea typeface="Calibri" pitchFamily="34" charset="0"/>
                <a:cs typeface="Times New Roman" pitchFamily="18" charset="0"/>
              </a:rPr>
              <a:t>energy </a:t>
            </a:r>
            <a:r>
              <a:rPr lang="en-GB" altLang="en-US" dirty="0" smtClean="0">
                <a:ea typeface="Calibri" pitchFamily="34" charset="0"/>
                <a:cs typeface="Times New Roman" pitchFamily="18" charset="0"/>
              </a:rPr>
              <a:t>taken as </a:t>
            </a:r>
            <a:r>
              <a:rPr lang="en-GB" altLang="en-US" dirty="0">
                <a:ea typeface="Calibri" pitchFamily="34" charset="0"/>
                <a:cs typeface="Times New Roman" pitchFamily="18" charset="0"/>
              </a:rPr>
              <a:t>2.0 GeV </a:t>
            </a:r>
            <a:r>
              <a:rPr lang="en-GB" altLang="en-US" dirty="0" smtClean="0">
                <a:ea typeface="Calibri" pitchFamily="34" charset="0"/>
                <a:cs typeface="Times New Roman" pitchFamily="18" charset="0"/>
              </a:rPr>
              <a:t>throughout (pessimistic)</a:t>
            </a:r>
            <a:endParaRPr lang="en-GB" altLang="en-US" dirty="0"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Raw FLUKA output gives ENERGY in </a:t>
            </a:r>
            <a:r>
              <a:rPr kumimoji="0" lang="en-GB" alt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GeV per particle per cm</a:t>
            </a:r>
            <a:r>
              <a:rPr kumimoji="0" lang="en-GB" altLang="en-US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3</a:t>
            </a: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 in each ‘region’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Absorbed Dose per particle (in </a:t>
            </a:r>
            <a:r>
              <a:rPr kumimoji="0" lang="en-GB" altLang="en-US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Grays</a:t>
            </a: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libri" pitchFamily="34" charset="0"/>
              </a:rPr>
              <a:t>) derived specifically for ‘camera’ regions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GB" alt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Tuning Dump Utilization and Average Beam Current gives </a:t>
            </a:r>
            <a:r>
              <a:rPr lang="en-GB" altLang="en-US" i="1" u="sng" dirty="0">
                <a:ea typeface="Calibri" pitchFamily="34" charset="0"/>
                <a:cs typeface="Calibri" pitchFamily="34" charset="0"/>
              </a:rPr>
              <a:t>Dose per </a:t>
            </a:r>
            <a:r>
              <a:rPr lang="en-GB" altLang="en-US" i="1" u="sng" dirty="0" smtClean="0">
                <a:ea typeface="Calibri" pitchFamily="34" charset="0"/>
                <a:cs typeface="Calibri" pitchFamily="34" charset="0"/>
              </a:rPr>
              <a:t>Year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914400"/>
            <a:ext cx="7696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 smtClean="0"/>
              <a:t>Origins of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 studies </a:t>
            </a:r>
            <a:r>
              <a:rPr lang="en-GB" dirty="0"/>
              <a:t>‘on dump’, </a:t>
            </a:r>
            <a:r>
              <a:rPr lang="en-GB" dirty="0" smtClean="0"/>
              <a:t>beam not </a:t>
            </a:r>
            <a:r>
              <a:rPr lang="en-GB" dirty="0"/>
              <a:t>deflected to </a:t>
            </a:r>
            <a:r>
              <a:rPr lang="en-GB" dirty="0" smtClean="0"/>
              <a:t>target -&gt; enters </a:t>
            </a:r>
            <a:r>
              <a:rPr lang="en-GB" dirty="0"/>
              <a:t>dump </a:t>
            </a:r>
            <a:r>
              <a:rPr lang="en-GB" dirty="0" smtClean="0"/>
              <a:t>beam-line</a:t>
            </a:r>
          </a:p>
          <a:p>
            <a:pPr marL="742950" lvl="1" indent="-285750">
              <a:buFont typeface="Calibri" panose="020F0502020204030204" pitchFamily="34" charset="0"/>
              <a:buChar char="—"/>
            </a:pPr>
            <a:r>
              <a:rPr lang="en-GB" dirty="0" smtClean="0"/>
              <a:t>Passes </a:t>
            </a:r>
            <a:r>
              <a:rPr lang="en-GB" dirty="0"/>
              <a:t>through </a:t>
            </a:r>
            <a:r>
              <a:rPr lang="en-GB" dirty="0" smtClean="0"/>
              <a:t>imaging vessel, stopped in dump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Radiation from </a:t>
            </a:r>
            <a:r>
              <a:rPr lang="en-GB" dirty="0"/>
              <a:t>particles back-scattered </a:t>
            </a:r>
            <a:r>
              <a:rPr lang="en-GB" dirty="0" smtClean="0"/>
              <a:t>through </a:t>
            </a:r>
            <a:r>
              <a:rPr lang="en-GB" dirty="0"/>
              <a:t>dump </a:t>
            </a:r>
            <a:r>
              <a:rPr lang="en-GB" dirty="0" smtClean="0"/>
              <a:t>entrance</a:t>
            </a:r>
          </a:p>
          <a:p>
            <a:pPr marL="742950" lvl="1" indent="-285750">
              <a:buFont typeface="Calibri" panose="020F0502020204030204" pitchFamily="34" charset="0"/>
              <a:buChar char="—"/>
            </a:pPr>
            <a:r>
              <a:rPr lang="en-GB" dirty="0" smtClean="0"/>
              <a:t>Primary </a:t>
            </a:r>
            <a:r>
              <a:rPr lang="en-GB" dirty="0"/>
              <a:t>protons and </a:t>
            </a:r>
            <a:r>
              <a:rPr lang="en-GB" dirty="0" err="1" smtClean="0"/>
              <a:t>secondaries</a:t>
            </a:r>
            <a:r>
              <a:rPr lang="en-GB" dirty="0" smtClean="0"/>
              <a:t> (e.g. neutrons </a:t>
            </a:r>
            <a:r>
              <a:rPr lang="en-GB" dirty="0"/>
              <a:t>and </a:t>
            </a:r>
            <a:r>
              <a:rPr lang="en-GB" dirty="0" smtClean="0"/>
              <a:t>gamma-rays)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Scattering in </a:t>
            </a:r>
            <a:r>
              <a:rPr lang="en-GB" b="1" i="1" dirty="0"/>
              <a:t>scintillation screen </a:t>
            </a:r>
            <a:r>
              <a:rPr lang="en-GB" b="1" i="1" dirty="0" smtClean="0"/>
              <a:t> </a:t>
            </a:r>
            <a:r>
              <a:rPr lang="en-GB" dirty="0" smtClean="0"/>
              <a:t>contributes strongly to ambient dose</a:t>
            </a:r>
            <a:endParaRPr lang="en-GB" dirty="0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0"/>
          <a:stretch/>
        </p:blipFill>
        <p:spPr bwMode="auto">
          <a:xfrm>
            <a:off x="2594624" y="4302363"/>
            <a:ext cx="2754630" cy="1805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679" y="4386183"/>
            <a:ext cx="2754630" cy="17214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292975" y="4961811"/>
            <a:ext cx="1241425" cy="800100"/>
            <a:chOff x="0" y="0"/>
            <a:chExt cx="1241685" cy="800209"/>
          </a:xfrm>
        </p:grpSpPr>
        <p:sp>
          <p:nvSpPr>
            <p:cNvPr id="11" name="Text Box 38"/>
            <p:cNvSpPr txBox="1"/>
            <p:nvPr/>
          </p:nvSpPr>
          <p:spPr>
            <a:xfrm>
              <a:off x="531755" y="221089"/>
              <a:ext cx="709930" cy="57912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1000" u="sng" strike="noStrike">
                  <a:solidFill>
                    <a:srgbClr val="0000FF"/>
                  </a:solidFill>
                  <a:effectLst/>
                  <a:highlight>
                    <a:srgbClr val="D3D3D3"/>
                  </a:highlight>
                  <a:ea typeface="Calibri"/>
                  <a:cs typeface="Times New Roman"/>
                </a:rPr>
                <a:t>Camera 3</a:t>
              </a:r>
              <a:endParaRPr lang="en-GB" sz="1200">
                <a:effectLst/>
                <a:ea typeface="Calibri"/>
                <a:cs typeface="Times New Roman"/>
              </a:endParaRPr>
            </a:p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1000" u="sng" strike="noStrike">
                  <a:solidFill>
                    <a:srgbClr val="0000FF"/>
                  </a:solidFill>
                  <a:effectLst/>
                  <a:highlight>
                    <a:srgbClr val="D3D3D3"/>
                  </a:highlight>
                  <a:ea typeface="Calibri"/>
                  <a:cs typeface="Times New Roman"/>
                </a:rPr>
                <a:t> Camera 4</a:t>
              </a:r>
              <a:endParaRPr lang="en-GB" sz="1200">
                <a:effectLst/>
                <a:ea typeface="Calibri"/>
                <a:cs typeface="Times New Roman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173318" y="0"/>
              <a:ext cx="436282" cy="27491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0" y="221130"/>
              <a:ext cx="608966" cy="393700"/>
            </a:xfrm>
            <a:prstGeom prst="straightConnector1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  <a:tailEnd type="arrow"/>
            </a:ln>
            <a:effectLst/>
          </p:spPr>
        </p:cxnSp>
      </p:grpSp>
      <p:sp>
        <p:nvSpPr>
          <p:cNvPr id="14" name="Rectangle 13"/>
          <p:cNvSpPr/>
          <p:nvPr/>
        </p:nvSpPr>
        <p:spPr>
          <a:xfrm>
            <a:off x="182880" y="4380204"/>
            <a:ext cx="2164080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dirty="0" smtClean="0"/>
              <a:t>FLUKA Particle tracks </a:t>
            </a:r>
            <a:r>
              <a:rPr lang="en-GB" dirty="0"/>
              <a:t>showing </a:t>
            </a:r>
            <a:r>
              <a:rPr lang="en-GB" b="1" i="1" dirty="0"/>
              <a:t>scattering</a:t>
            </a:r>
            <a:r>
              <a:rPr lang="en-GB" b="1" i="1" dirty="0" smtClean="0"/>
              <a:t> by screen</a:t>
            </a:r>
            <a:endParaRPr lang="en-GB" b="1" i="1" dirty="0"/>
          </a:p>
        </p:txBody>
      </p:sp>
      <p:sp>
        <p:nvSpPr>
          <p:cNvPr id="15" name="Rectangle 14"/>
          <p:cNvSpPr/>
          <p:nvPr/>
        </p:nvSpPr>
        <p:spPr>
          <a:xfrm>
            <a:off x="2944624" y="6107668"/>
            <a:ext cx="11682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Screen IN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6307861" y="6091237"/>
            <a:ext cx="1289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Screen OUT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3104772" y="5568457"/>
            <a:ext cx="1057273" cy="525780"/>
            <a:chOff x="0" y="0"/>
            <a:chExt cx="1057760" cy="525867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794870" y="0"/>
              <a:ext cx="262890" cy="340360"/>
            </a:xfrm>
            <a:prstGeom prst="straightConnector1">
              <a:avLst/>
            </a:prstGeom>
            <a:noFill/>
            <a:ln w="9525" cap="flat" cmpd="sng" algn="ctr">
              <a:solidFill>
                <a:sysClr val="window" lastClr="FFFFFF"/>
              </a:solidFill>
              <a:prstDash val="solid"/>
              <a:tailEnd type="arrow"/>
            </a:ln>
            <a:effectLst/>
          </p:spPr>
        </p:cxnSp>
        <p:sp>
          <p:nvSpPr>
            <p:cNvPr id="19" name="Text Box 46"/>
            <p:cNvSpPr txBox="1"/>
            <p:nvPr/>
          </p:nvSpPr>
          <p:spPr>
            <a:xfrm>
              <a:off x="0" y="221067"/>
              <a:ext cx="977265" cy="304800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ts val="1400"/>
                </a:lnSpc>
                <a:spcAft>
                  <a:spcPts val="1200"/>
                </a:spcAft>
              </a:pPr>
              <a:r>
                <a:rPr lang="en-GB" sz="1000" u="sng" strike="noStrike">
                  <a:solidFill>
                    <a:srgbClr val="0000FF"/>
                  </a:solidFill>
                  <a:effectLst/>
                  <a:highlight>
                    <a:srgbClr val="D3D3D3"/>
                  </a:highlight>
                  <a:latin typeface="Calibri"/>
                  <a:ea typeface="Calibri"/>
                  <a:cs typeface="Times New Roman"/>
                </a:rPr>
                <a:t>Imaging Screen</a:t>
              </a:r>
              <a:endParaRPr lang="en-GB" sz="120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645902"/>
              </p:ext>
            </p:extLst>
          </p:nvPr>
        </p:nvGraphicFramePr>
        <p:xfrm>
          <a:off x="99060" y="5396190"/>
          <a:ext cx="2362200" cy="948690"/>
        </p:xfrm>
        <a:graphic>
          <a:graphicData uri="http://schemas.openxmlformats.org/drawingml/2006/table">
            <a:tbl>
              <a:tblPr firstRow="1" firstCol="1" bandRow="1"/>
              <a:tblGrid>
                <a:gridCol w="1043940"/>
                <a:gridCol w="609600"/>
                <a:gridCol w="708660"/>
              </a:tblGrid>
              <a:tr h="18034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Dose (</a:t>
                      </a:r>
                      <a:r>
                        <a:rPr lang="en-GB" sz="12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Gy</a:t>
                      </a:r>
                      <a:r>
                        <a:rPr lang="en-GB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en-GB" sz="1200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yr</a:t>
                      </a:r>
                      <a:r>
                        <a:rPr lang="en-GB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OUT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CAMERA 3</a:t>
                      </a: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45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034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/>
                          <a:ea typeface="Calibri"/>
                          <a:cs typeface="Times New Roman"/>
                        </a:rPr>
                        <a:t>CAMERA 4</a:t>
                      </a: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GB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0" marR="95250" marT="66675" marB="66675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8394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18879" y="70163"/>
            <a:ext cx="259136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/>
              <a:t>Schedule </a:t>
            </a:r>
            <a:endParaRPr lang="en-US" sz="5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3642"/>
            <a:ext cx="3412649" cy="33286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650" y="3838254"/>
            <a:ext cx="238218" cy="22092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541868" y="2909328"/>
            <a:ext cx="7721600" cy="2201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>
            <a:endCxn id="17" idx="2"/>
          </p:cNvCxnSpPr>
          <p:nvPr/>
        </p:nvCxnSpPr>
        <p:spPr>
          <a:xfrm flipV="1">
            <a:off x="778933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419600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941733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265333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590801" y="2909328"/>
            <a:ext cx="0" cy="2201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64479" y="2539996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2017-01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93278" y="2539996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2018-01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86682" y="2543197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2019-01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63082" y="2560130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2019-12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0282" y="2539996"/>
            <a:ext cx="95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2016-01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5" y="772448"/>
            <a:ext cx="2362724" cy="1327283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>
            <a:off x="778933" y="2336796"/>
            <a:ext cx="198598" cy="59266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0233" y="2135197"/>
            <a:ext cx="141740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Kick-off, 2016-02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592752" y="2190798"/>
            <a:ext cx="78739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PDR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2016-09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48" name="Straight Arrow Connector 47"/>
          <p:cNvCxnSpPr>
            <a:stCxn id="45" idx="2"/>
          </p:cNvCxnSpPr>
          <p:nvPr/>
        </p:nvCxnSpPr>
        <p:spPr>
          <a:xfrm flipH="1">
            <a:off x="1878388" y="2714018"/>
            <a:ext cx="108062" cy="36784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639611" y="1765865"/>
            <a:ext cx="1165804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Simulation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design frozen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2017-04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204631" y="2539996"/>
            <a:ext cx="0" cy="46933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609534" y="2159276"/>
            <a:ext cx="78739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CDR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2017-10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4037100" y="2682496"/>
            <a:ext cx="1" cy="39936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4976949" y="1572266"/>
            <a:ext cx="1619466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Delivery of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critical components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complete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2018-05 ?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5262598" y="2560130"/>
            <a:ext cx="139135" cy="44919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586516" y="1476214"/>
            <a:ext cx="1326004" cy="116955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Delivery of 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all components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complete</a:t>
            </a:r>
          </a:p>
          <a:p>
            <a:r>
              <a:rPr lang="en-US" sz="1400" dirty="0" smtClean="0">
                <a:solidFill>
                  <a:srgbClr val="008000"/>
                </a:solidFill>
              </a:rPr>
              <a:t>2019-12</a:t>
            </a:r>
          </a:p>
          <a:p>
            <a:r>
              <a:rPr lang="en-US" sz="1400" b="1" dirty="0">
                <a:solidFill>
                  <a:srgbClr val="008000"/>
                </a:solidFill>
              </a:rPr>
              <a:t>End of contract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7872165" y="2489419"/>
            <a:ext cx="139135" cy="449197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621413" y="1269996"/>
            <a:ext cx="3062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Imaging system milestones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93278" y="4449795"/>
            <a:ext cx="35702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CDR held in Oslo (Oct 2017)</a:t>
            </a:r>
          </a:p>
          <a:p>
            <a:endParaRPr lang="en-US" sz="2000" b="1" dirty="0" smtClean="0">
              <a:solidFill>
                <a:srgbClr val="008000"/>
              </a:solidFill>
            </a:endParaRPr>
          </a:p>
          <a:p>
            <a:r>
              <a:rPr lang="en-US" sz="2000" b="1" dirty="0">
                <a:solidFill>
                  <a:srgbClr val="008000"/>
                </a:solidFill>
              </a:rPr>
              <a:t>Currently implementing</a:t>
            </a:r>
          </a:p>
          <a:p>
            <a:r>
              <a:rPr lang="en-US" sz="2000" b="1" dirty="0">
                <a:solidFill>
                  <a:srgbClr val="008000"/>
                </a:solidFill>
              </a:rPr>
              <a:t>recommentations from the CDR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860764" y="3533221"/>
            <a:ext cx="1639191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ESS beam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on dump and target</a:t>
            </a:r>
          </a:p>
          <a:p>
            <a:r>
              <a:rPr lang="en-US" sz="1400" dirty="0" smtClean="0">
                <a:solidFill>
                  <a:srgbClr val="FF6600"/>
                </a:solidFill>
              </a:rPr>
              <a:t>late 2020</a:t>
            </a:r>
            <a:endParaRPr lang="en-US" sz="1400" dirty="0">
              <a:solidFill>
                <a:srgbClr val="FF6600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7323667" y="2991929"/>
            <a:ext cx="1820333" cy="54129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212" y="4408425"/>
            <a:ext cx="238218" cy="22092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212" y="4976001"/>
            <a:ext cx="238218" cy="22092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650" y="5450134"/>
            <a:ext cx="238218" cy="22092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09534" y="56710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06466" y="5365469"/>
            <a:ext cx="48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(   )</a:t>
            </a:r>
          </a:p>
        </p:txBody>
      </p:sp>
    </p:spTree>
    <p:extLst>
      <p:ext uri="{BB962C8B-B14F-4D97-AF65-F5344CB8AC3E}">
        <p14:creationId xmlns:p14="http://schemas.microsoft.com/office/powerpoint/2010/main" val="308321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50" y="152400"/>
            <a:ext cx="8229600" cy="792162"/>
          </a:xfrm>
        </p:spPr>
        <p:txBody>
          <a:bodyPr>
            <a:normAutofit/>
          </a:bodyPr>
          <a:lstStyle/>
          <a:p>
            <a:r>
              <a:rPr lang="en-GB" sz="4000" dirty="0" smtClean="0"/>
              <a:t>Screen Actuators</a:t>
            </a:r>
            <a:endParaRPr lang="en-GB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 G Ibison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5799138" cy="306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2" name="Content Placeholder 4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0322934"/>
              </p:ext>
            </p:extLst>
          </p:nvPr>
        </p:nvGraphicFramePr>
        <p:xfrm>
          <a:off x="495616" y="4420803"/>
          <a:ext cx="2836547" cy="1446597"/>
        </p:xfrm>
        <a:graphic>
          <a:graphicData uri="http://schemas.openxmlformats.org/drawingml/2006/table">
            <a:tbl>
              <a:tblPr firstRow="1" firstCol="1" bandRow="1"/>
              <a:tblGrid>
                <a:gridCol w="1418903"/>
                <a:gridCol w="1417644"/>
              </a:tblGrid>
              <a:tr h="482199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Orientation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Max Travel required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19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Vertical    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  <a:latin typeface="Calibri"/>
                          <a:ea typeface="Calibri"/>
                          <a:cs typeface="Times New Roman"/>
                        </a:rPr>
                        <a:t>600 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19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Horizontal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300 mm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43" name="Group 42"/>
          <p:cNvGrpSpPr/>
          <p:nvPr/>
        </p:nvGrpSpPr>
        <p:grpSpPr>
          <a:xfrm>
            <a:off x="3669194" y="3452454"/>
            <a:ext cx="5170006" cy="3082182"/>
            <a:chOff x="2779731" y="3652105"/>
            <a:chExt cx="5170006" cy="3082182"/>
          </a:xfrm>
        </p:grpSpPr>
        <p:grpSp>
          <p:nvGrpSpPr>
            <p:cNvPr id="44" name="Group 43"/>
            <p:cNvGrpSpPr/>
            <p:nvPr/>
          </p:nvGrpSpPr>
          <p:grpSpPr>
            <a:xfrm>
              <a:off x="4650649" y="3652105"/>
              <a:ext cx="3299088" cy="3082182"/>
              <a:chOff x="4650649" y="3652105"/>
              <a:chExt cx="3299088" cy="3082182"/>
            </a:xfrm>
          </p:grpSpPr>
          <p:pic>
            <p:nvPicPr>
              <p:cNvPr id="53" name="Picture 52"/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42" t="28006" r="27341" b="21304"/>
              <a:stretch/>
            </p:blipFill>
            <p:spPr bwMode="auto">
              <a:xfrm>
                <a:off x="4650649" y="3652105"/>
                <a:ext cx="3299088" cy="3082182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54" name="Group 53"/>
              <p:cNvGrpSpPr/>
              <p:nvPr/>
            </p:nvGrpSpPr>
            <p:grpSpPr>
              <a:xfrm>
                <a:off x="6033872" y="4185084"/>
                <a:ext cx="281392" cy="792088"/>
                <a:chOff x="4211960" y="4149080"/>
                <a:chExt cx="281392" cy="792088"/>
              </a:xfrm>
            </p:grpSpPr>
            <p:sp>
              <p:nvSpPr>
                <p:cNvPr id="56" name="Oval 55"/>
                <p:cNvSpPr/>
                <p:nvPr/>
              </p:nvSpPr>
              <p:spPr>
                <a:xfrm>
                  <a:off x="4211960" y="4149080"/>
                  <a:ext cx="281392" cy="360040"/>
                </a:xfrm>
                <a:prstGeom prst="ellipse">
                  <a:avLst/>
                </a:prstGeom>
                <a:blipFill>
                  <a:blip r:embed="rId5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4211960" y="4581128"/>
                  <a:ext cx="281392" cy="360040"/>
                </a:xfrm>
                <a:prstGeom prst="ellipse">
                  <a:avLst/>
                </a:prstGeom>
                <a:blipFill>
                  <a:blip r:embed="rId5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55" name="Oval 54"/>
              <p:cNvSpPr/>
              <p:nvPr/>
            </p:nvSpPr>
            <p:spPr>
              <a:xfrm>
                <a:off x="6306832" y="5229200"/>
                <a:ext cx="281392" cy="360040"/>
              </a:xfrm>
              <a:prstGeom prst="ellipse">
                <a:avLst/>
              </a:prstGeom>
              <a:blipFill>
                <a:blip r:embed="rId5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2814445" y="4435590"/>
              <a:ext cx="1631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vertical screens</a:t>
              </a:r>
              <a:endParaRPr lang="en-GB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815669" y="6178660"/>
              <a:ext cx="181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Horizontal screen</a:t>
              </a:r>
              <a:endParaRPr lang="en-GB" dirty="0"/>
            </a:p>
          </p:txBody>
        </p:sp>
        <p:sp>
          <p:nvSpPr>
            <p:cNvPr id="47" name="Line Callout 2 46"/>
            <p:cNvSpPr/>
            <p:nvPr/>
          </p:nvSpPr>
          <p:spPr>
            <a:xfrm>
              <a:off x="2800429" y="4473520"/>
              <a:ext cx="1631408" cy="396044"/>
            </a:xfrm>
            <a:prstGeom prst="borderCallout2">
              <a:avLst>
                <a:gd name="adj1" fmla="val 80318"/>
                <a:gd name="adj2" fmla="val 102571"/>
                <a:gd name="adj3" fmla="val 80319"/>
                <a:gd name="adj4" fmla="val 162072"/>
                <a:gd name="adj5" fmla="val -22181"/>
                <a:gd name="adj6" fmla="val 203127"/>
              </a:avLst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Line Callout 2 47"/>
            <p:cNvSpPr/>
            <p:nvPr/>
          </p:nvSpPr>
          <p:spPr>
            <a:xfrm>
              <a:off x="2779731" y="6151948"/>
              <a:ext cx="1828273" cy="396044"/>
            </a:xfrm>
            <a:prstGeom prst="borderCallout2">
              <a:avLst>
                <a:gd name="adj1" fmla="val 80318"/>
                <a:gd name="adj2" fmla="val 102571"/>
                <a:gd name="adj3" fmla="val 53383"/>
                <a:gd name="adj4" fmla="val 162906"/>
                <a:gd name="adj5" fmla="val -176104"/>
                <a:gd name="adj6" fmla="val 202422"/>
              </a:avLst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Up-Down Arrow 48"/>
            <p:cNvSpPr/>
            <p:nvPr/>
          </p:nvSpPr>
          <p:spPr>
            <a:xfrm>
              <a:off x="6384148" y="4293096"/>
              <a:ext cx="216024" cy="600739"/>
            </a:xfrm>
            <a:prstGeom prst="up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Up-Down Arrow 49"/>
            <p:cNvSpPr/>
            <p:nvPr/>
          </p:nvSpPr>
          <p:spPr>
            <a:xfrm rot="6240000">
              <a:off x="6725808" y="5233237"/>
              <a:ext cx="207211" cy="444545"/>
            </a:xfrm>
            <a:prstGeom prst="up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ight Arrow 50"/>
            <p:cNvSpPr/>
            <p:nvPr/>
          </p:nvSpPr>
          <p:spPr>
            <a:xfrm>
              <a:off x="3923928" y="5301208"/>
              <a:ext cx="684076" cy="20059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131840" y="5219908"/>
              <a:ext cx="7168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/>
                <a:t>beam</a:t>
              </a:r>
              <a:endParaRPr lang="en-GB" dirty="0"/>
            </a:p>
          </p:txBody>
        </p:sp>
      </p:grpSp>
      <p:pic>
        <p:nvPicPr>
          <p:cNvPr id="2083" name="Picture 45"/>
          <p:cNvPicPr>
            <a:picLocks noChangeAspect="1" noChangeArrowheads="1"/>
          </p:cNvPicPr>
          <p:nvPr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631870"/>
            <a:ext cx="356262" cy="117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2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680000">
            <a:off x="8312620" y="4845509"/>
            <a:ext cx="38100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90" name="Group 2089"/>
          <p:cNvGrpSpPr/>
          <p:nvPr/>
        </p:nvGrpSpPr>
        <p:grpSpPr>
          <a:xfrm>
            <a:off x="453341" y="990600"/>
            <a:ext cx="5217883" cy="2777650"/>
            <a:chOff x="453341" y="990600"/>
            <a:chExt cx="5217883" cy="2777650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453341" y="3172567"/>
              <a:ext cx="518545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0" name="Straight Connector 2079"/>
            <p:cNvCxnSpPr/>
            <p:nvPr/>
          </p:nvCxnSpPr>
          <p:spPr>
            <a:xfrm>
              <a:off x="457200" y="990600"/>
              <a:ext cx="0" cy="21819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2590800" y="1981200"/>
              <a:ext cx="0" cy="11913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505200" y="2576883"/>
              <a:ext cx="0" cy="11913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154680" y="2568534"/>
              <a:ext cx="0" cy="6040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1981200" y="1953367"/>
              <a:ext cx="61788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485765" y="1341120"/>
              <a:ext cx="5185459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/>
          <p:cNvSpPr/>
          <p:nvPr/>
        </p:nvSpPr>
        <p:spPr>
          <a:xfrm>
            <a:off x="6184094" y="1481418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Screen-in-beam selection </a:t>
            </a:r>
            <a:r>
              <a:rPr lang="en-GB" dirty="0" smtClean="0"/>
              <a:t>permutations</a:t>
            </a:r>
          </a:p>
          <a:p>
            <a:pPr lvl="1"/>
            <a:r>
              <a:rPr lang="en-GB" i="1" dirty="0" smtClean="0"/>
              <a:t>Vertical      = 2 screens</a:t>
            </a:r>
          </a:p>
          <a:p>
            <a:pPr lvl="1"/>
            <a:r>
              <a:rPr lang="en-GB" i="1" dirty="0" smtClean="0"/>
              <a:t>Horizontal = 1 screen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4571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GB" sz="3600" dirty="0" smtClean="0"/>
              <a:t>Planning and Scheduling - Outline</a:t>
            </a:r>
            <a:endParaRPr lang="en-GB" sz="36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043296"/>
              </p:ext>
            </p:extLst>
          </p:nvPr>
        </p:nvGraphicFramePr>
        <p:xfrm>
          <a:off x="381000" y="838200"/>
          <a:ext cx="8382000" cy="54953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43400"/>
                <a:gridCol w="1676400"/>
                <a:gridCol w="2362200"/>
              </a:tblGrid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>
                          <a:effectLst/>
                        </a:rPr>
                        <a:t>Milestone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>
                          <a:effectLst/>
                        </a:rPr>
                        <a:t>Date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Action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238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CDR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>
                          <a:effectLst/>
                        </a:rPr>
                        <a:t>Oct 2017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Oslo/ESS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64776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>
                          <a:effectLst/>
                        </a:rPr>
                        <a:t>Vessel Specification issued to manufacturer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>
                          <a:effectLst/>
                        </a:rPr>
                        <a:t>Jan 2018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STFC Daresbury (DL)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238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>
                          <a:effectLst/>
                        </a:rPr>
                        <a:t>Vessel </a:t>
                      </a:r>
                      <a:r>
                        <a:rPr lang="en-GB" sz="2000" dirty="0" smtClean="0">
                          <a:effectLst/>
                        </a:rPr>
                        <a:t>Delivered to DL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April 2018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r>
                        <a:rPr lang="en-GB" sz="2000" dirty="0" smtClean="0">
                          <a:effectLst/>
                        </a:rPr>
                        <a:t>Supplier/STFC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0646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>
                          <a:effectLst/>
                        </a:rPr>
                        <a:t>Actuators integrated and Tested </a:t>
                      </a:r>
                      <a:r>
                        <a:rPr lang="en-GB" sz="2000" dirty="0" smtClean="0">
                          <a:effectLst/>
                        </a:rPr>
                        <a:t> at DL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July 2018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STFC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Mirror Supports designed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Aug 2018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STFC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Camera</a:t>
                      </a:r>
                      <a:r>
                        <a:rPr lang="en-GB" sz="20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Housings prepared in walls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Sept 2018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ESS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Dump installed at ESS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Nov 2018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Bilbao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>
                          <a:effectLst/>
                        </a:rPr>
                        <a:t>Beam-line completed (upstream of Vessel)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>
                          <a:effectLst/>
                        </a:rPr>
                        <a:t>April 2019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r>
                        <a:rPr lang="en-GB" sz="2000" dirty="0" smtClean="0">
                          <a:effectLst/>
                        </a:rPr>
                        <a:t>ESS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>
                          <a:effectLst/>
                        </a:rPr>
                        <a:t>Vessel Integrated to Beam-Line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>
                          <a:effectLst/>
                        </a:rPr>
                        <a:t>May 2019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r>
                        <a:rPr lang="en-GB" sz="2000" dirty="0" smtClean="0">
                          <a:effectLst/>
                        </a:rPr>
                        <a:t>ESS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Mirror Supports installed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June 2019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ESS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64776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Mirrors fitted, System </a:t>
                      </a:r>
                      <a:r>
                        <a:rPr lang="en-GB" sz="2000" dirty="0">
                          <a:effectLst/>
                        </a:rPr>
                        <a:t>aligned and tested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>
                          <a:effectLst/>
                        </a:rPr>
                        <a:t>July 2019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Oslo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2389"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>
                          <a:effectLst/>
                        </a:rPr>
                        <a:t>First Beam-on-Dump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>
                          <a:effectLst/>
                        </a:rPr>
                        <a:t>Oct 2020</a:t>
                      </a:r>
                      <a:endParaRPr lang="en-GB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400"/>
                        </a:lnSpc>
                        <a:spcAft>
                          <a:spcPts val="12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ESS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23/10/2017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 G Ibison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12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0163"/>
            <a:ext cx="4989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Other risks to the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000" y="738629"/>
            <a:ext cx="8890000" cy="3631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300" dirty="0"/>
              <a:t>Target atmosphere specifications changed (or, concretized) from 1 atm He, to "0.1 – 1 mbar air".  Not received any formal specification document (still under discussion?)</a:t>
            </a:r>
          </a:p>
          <a:p>
            <a:pPr marL="285750" indent="-285750">
              <a:buFont typeface="Arial"/>
              <a:buChar char="•"/>
            </a:pPr>
            <a:r>
              <a:rPr lang="en-US" sz="2300" dirty="0"/>
              <a:t>Poor vacuum has seemingly lead to corrosion at SNS and KEK</a:t>
            </a:r>
          </a:p>
          <a:p>
            <a:pPr marL="285750" indent="-285750">
              <a:buFont typeface="Arial"/>
              <a:buChar char="•"/>
            </a:pPr>
            <a:r>
              <a:rPr lang="en-US" sz="2300" dirty="0"/>
              <a:t>At SNS the corrosion has lead to critical failure of their imaging system</a:t>
            </a:r>
          </a:p>
          <a:p>
            <a:pPr marL="285750" indent="-285750">
              <a:buFont typeface="Arial"/>
              <a:buChar char="•"/>
            </a:pPr>
            <a:r>
              <a:rPr lang="en-US" sz="2300" dirty="0"/>
              <a:t>Protective coating may help, however, risk for schedule delay</a:t>
            </a:r>
          </a:p>
          <a:p>
            <a:pPr marL="285750" indent="-285750">
              <a:buFont typeface="Arial"/>
              <a:buChar char="•"/>
            </a:pPr>
            <a:r>
              <a:rPr lang="en-US" sz="2300" dirty="0"/>
              <a:t>Strategy: tests of protective coating (acid, radiation) together with SNS</a:t>
            </a:r>
          </a:p>
          <a:p>
            <a:endParaRPr lang="en-US" sz="2300" dirty="0"/>
          </a:p>
          <a:p>
            <a:pPr marL="285750" indent="-285750">
              <a:buFont typeface="Arial"/>
              <a:buChar char="•"/>
            </a:pPr>
            <a:endParaRPr lang="en-US" sz="2300" dirty="0"/>
          </a:p>
          <a:p>
            <a:pPr marL="285750" indent="-285750">
              <a:buFont typeface="Arial"/>
              <a:buChar char="•"/>
            </a:pPr>
            <a:endParaRPr lang="en-US" sz="23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33" y="3337536"/>
            <a:ext cx="7927358" cy="336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77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The imaging system is a challenging system, and should be considered an experiment until fully commissioned</a:t>
            </a:r>
          </a:p>
          <a:p>
            <a:r>
              <a:rPr lang="en-US" sz="2600" dirty="0" smtClean="0"/>
              <a:t>Design for the imaging systems completed, verified by the CDR</a:t>
            </a:r>
          </a:p>
          <a:p>
            <a:r>
              <a:rPr lang="en-US" sz="2600" dirty="0"/>
              <a:t>Currently implementing recommendations from CDR before going into production</a:t>
            </a:r>
          </a:p>
          <a:p>
            <a:r>
              <a:rPr lang="en-US" sz="2600" dirty="0"/>
              <a:t>Imaging systems in principle on original schedule (commissioning end-2019). Oslo work scheduled currently being aligned to the updated ESS schedule</a:t>
            </a:r>
          </a:p>
          <a:p>
            <a:r>
              <a:rPr lang="en-US" sz="2600" dirty="0"/>
              <a:t>Collaboration and communication with ESS, Cockcroft, Bilbao... crucial.  Has been good in the CDR phase</a:t>
            </a:r>
          </a:p>
          <a:p>
            <a:endParaRPr 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221392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35" y="1496427"/>
            <a:ext cx="2949370" cy="2177357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387" y="1770139"/>
            <a:ext cx="3112572" cy="2343007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791" y="4382671"/>
            <a:ext cx="2852256" cy="2141442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61" y="3778222"/>
            <a:ext cx="3098940" cy="2304837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1001" y="4623205"/>
            <a:ext cx="2996977" cy="223479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0792" y="2627913"/>
            <a:ext cx="2560421" cy="1872547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917832" y="208958"/>
            <a:ext cx="3175369" cy="132343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The ESS project:</a:t>
            </a:r>
          </a:p>
          <a:p>
            <a:r>
              <a:rPr lang="en-US" sz="1600" dirty="0" smtClean="0"/>
              <a:t>Utilizing a </a:t>
            </a:r>
            <a:r>
              <a:rPr lang="en-US" sz="1600" b="1" dirty="0" smtClean="0"/>
              <a:t>broad spectrum of </a:t>
            </a:r>
          </a:p>
          <a:p>
            <a:r>
              <a:rPr lang="en-US" sz="1600" b="1" dirty="0" smtClean="0"/>
              <a:t>Oslo resources</a:t>
            </a:r>
            <a:r>
              <a:rPr lang="en-US" sz="1600" dirty="0" smtClean="0"/>
              <a:t>.  Increasing Oslo competence for future participation in accelerator projects.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585893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Thank you for listening!</a:t>
            </a:r>
          </a:p>
          <a:p>
            <a:endParaRPr lang="en-US" sz="2000" dirty="0"/>
          </a:p>
          <a:p>
            <a:r>
              <a:rPr lang="en-US" sz="2000" dirty="0"/>
              <a:t>Slide shows Oslo personnel involved in the </a:t>
            </a:r>
          </a:p>
          <a:p>
            <a:r>
              <a:rPr lang="en-US" sz="2000" dirty="0"/>
              <a:t>ESS IK-delivery.</a:t>
            </a:r>
          </a:p>
        </p:txBody>
      </p:sp>
    </p:spTree>
    <p:extLst>
      <p:ext uri="{BB962C8B-B14F-4D97-AF65-F5344CB8AC3E}">
        <p14:creationId xmlns:p14="http://schemas.microsoft.com/office/powerpoint/2010/main" val="3932775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11438"/>
            <a:ext cx="8229600" cy="1143000"/>
          </a:xfrm>
        </p:spPr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897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2" y="555599"/>
            <a:ext cx="7789333" cy="5650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3732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Note, the baseline solution : same chemistry for scintillators as used at CERN ("Chromox")</a:t>
            </a:r>
            <a:endParaRPr lang="en-US" sz="19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206273"/>
            <a:ext cx="8602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accelerator community,  worldwide, seems to have not pushed scintillator development the last few decades.  Opportunity to make progress?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3572934" y="1041920"/>
            <a:ext cx="1405466" cy="6175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Cr:Al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O</a:t>
            </a:r>
            <a:r>
              <a:rPr lang="en-US" baseline="-25000" dirty="0" smtClean="0">
                <a:solidFill>
                  <a:schemeClr val="tx1"/>
                </a:solidFill>
              </a:rPr>
              <a:t>3</a:t>
            </a:r>
            <a:endParaRPr lang="en-US" strike="sngStrike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2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0662"/>
            <a:ext cx="8229600" cy="1143000"/>
          </a:xfrm>
        </p:spPr>
        <p:txBody>
          <a:bodyPr/>
          <a:lstStyle/>
          <a:p>
            <a:r>
              <a:rPr lang="en-US" dirty="0" smtClean="0"/>
              <a:t>Older version of the designs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1858"/>
            <a:ext cx="8229600" cy="4964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Older versions of the PBIP optical design, before Oslo entered the project.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39" y="2566894"/>
            <a:ext cx="2733709" cy="4115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893" y="2503908"/>
            <a:ext cx="1844040" cy="4291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492" y="2503908"/>
            <a:ext cx="2890308" cy="20514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6878" y="4073562"/>
            <a:ext cx="2111599" cy="260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58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963919" y="1270777"/>
            <a:ext cx="4148667" cy="28011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124596"/>
            <a:ext cx="4622800" cy="269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1549402"/>
            <a:ext cx="2986511" cy="158378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56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 smtClean="0">
                <a:latin typeface="Arial" charset="0"/>
                <a:cs typeface="Arial" charset="0"/>
              </a:rPr>
              <a:t>ESS: Norwegian accelerator involvement</a:t>
            </a:r>
            <a:endParaRPr lang="en-GB" sz="3400" dirty="0">
              <a:latin typeface="Arial" charset="0"/>
              <a:cs typeface="Arial" charset="0"/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-12700" y="4071940"/>
            <a:ext cx="395816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/>
              <a:t>The accelerator will be the world’s most powerful </a:t>
            </a:r>
            <a:r>
              <a:rPr lang="en-US" sz="1600" b="1" dirty="0" smtClean="0"/>
              <a:t>proton driver (5 MW)</a:t>
            </a:r>
            <a:r>
              <a:rPr lang="en-US" sz="1600" dirty="0" smtClean="0"/>
              <a:t>.  Superconducting part: 310 m of Niobium Cavities in 2.1 K (liquid) He bath.</a:t>
            </a:r>
            <a:endParaRPr lang="en-US" sz="16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0979"/>
            <a:ext cx="4161367" cy="15370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666" y="2007168"/>
            <a:ext cx="3541520" cy="197690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963920" y="1176171"/>
            <a:ext cx="4148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Oslo:</a:t>
            </a:r>
            <a:r>
              <a:rPr lang="en-US" sz="1600" dirty="0" smtClean="0"/>
              <a:t> currently involved in the development of a novel and robust Machine Protection System with </a:t>
            </a:r>
            <a:r>
              <a:rPr lang="en-US" sz="1600" b="1" dirty="0" smtClean="0"/>
              <a:t>one PhD student </a:t>
            </a:r>
            <a:r>
              <a:rPr lang="en-US" sz="1600" dirty="0" smtClean="0"/>
              <a:t>(located at ESS).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725334" y="4120403"/>
            <a:ext cx="53872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Norway: 2.5% of construction cost, of which “</a:t>
            </a:r>
            <a:r>
              <a:rPr lang="en-US" dirty="0"/>
              <a:t>In-</a:t>
            </a:r>
            <a:r>
              <a:rPr lang="en-US" dirty="0" smtClean="0"/>
              <a:t>Kind” will be 150 MNOK (18 MEUR).   </a:t>
            </a:r>
          </a:p>
          <a:p>
            <a:r>
              <a:rPr lang="en-US" b="1" dirty="0" smtClean="0"/>
              <a:t>Accelerator initiatives :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Univ. of Oslo: </a:t>
            </a:r>
            <a:r>
              <a:rPr lang="en-US" dirty="0" smtClean="0"/>
              <a:t>in-kind project for </a:t>
            </a:r>
            <a:r>
              <a:rPr lang="en-US" b="1" dirty="0" smtClean="0"/>
              <a:t>imaging systems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Univ. of </a:t>
            </a:r>
            <a:r>
              <a:rPr lang="en-US" b="1" dirty="0" err="1"/>
              <a:t>Bergen</a:t>
            </a:r>
            <a:r>
              <a:rPr lang="en-US" b="1" dirty="0"/>
              <a:t>: </a:t>
            </a:r>
            <a:r>
              <a:rPr lang="en-US" dirty="0"/>
              <a:t>2 man-years at the Univ. of </a:t>
            </a:r>
            <a:r>
              <a:rPr lang="en-US" dirty="0" err="1"/>
              <a:t>Agder</a:t>
            </a:r>
            <a:r>
              <a:rPr lang="en-US" dirty="0"/>
              <a:t>: </a:t>
            </a:r>
            <a:r>
              <a:rPr lang="en-US" b="1" dirty="0"/>
              <a:t>expert on ion </a:t>
            </a:r>
            <a:r>
              <a:rPr lang="en-US" b="1" dirty="0" smtClean="0"/>
              <a:t>sources</a:t>
            </a:r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913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2" y="764705"/>
            <a:ext cx="8124498" cy="4983743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" y="44625"/>
            <a:ext cx="9143999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eaLnBrk="1" hangingPunct="1">
              <a:defRPr/>
            </a:pPr>
            <a:r>
              <a:rPr lang="en-US" sz="3600" b="1" dirty="0">
                <a:ln w="50800"/>
                <a:latin typeface="Calibri"/>
                <a:cs typeface="Calibri"/>
              </a:rPr>
              <a:t>Plasma spray trials with </a:t>
            </a:r>
            <a:r>
              <a:rPr lang="en-US" sz="3600" b="1" dirty="0" err="1">
                <a:ln w="50800"/>
                <a:latin typeface="Calibri"/>
                <a:cs typeface="Calibri"/>
              </a:rPr>
              <a:t>baseline</a:t>
            </a:r>
            <a:r>
              <a:rPr lang="en-US" sz="3600" b="1" dirty="0">
                <a:ln w="50800"/>
                <a:latin typeface="Calibri"/>
                <a:cs typeface="Calibri"/>
              </a:rPr>
              <a:t> powder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502" y="5801963"/>
            <a:ext cx="7911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err="1">
                <a:latin typeface="Garamond" panose="02020404030301010803" pitchFamily="18" charset="0"/>
              </a:rPr>
              <a:t>Varied</a:t>
            </a:r>
            <a:r>
              <a:rPr lang="sv-SE" sz="2800" dirty="0">
                <a:latin typeface="Garamond" panose="02020404030301010803" pitchFamily="18" charset="0"/>
              </a:rPr>
              <a:t> parameters over a </a:t>
            </a:r>
            <a:r>
              <a:rPr lang="sv-SE" sz="2800" dirty="0" err="1">
                <a:latin typeface="Garamond" panose="02020404030301010803" pitchFamily="18" charset="0"/>
              </a:rPr>
              <a:t>wide</a:t>
            </a:r>
            <a:r>
              <a:rPr lang="sv-SE" sz="2800" dirty="0">
                <a:latin typeface="Garamond" panose="02020404030301010803" pitchFamily="18" charset="0"/>
              </a:rPr>
              <a:t> plasma </a:t>
            </a:r>
            <a:r>
              <a:rPr lang="sv-SE" sz="2800" dirty="0" err="1">
                <a:latin typeface="Garamond" panose="02020404030301010803" pitchFamily="18" charset="0"/>
              </a:rPr>
              <a:t>power</a:t>
            </a:r>
            <a:r>
              <a:rPr lang="sv-SE" sz="2800" dirty="0">
                <a:latin typeface="Garamond" panose="02020404030301010803" pitchFamily="18" charset="0"/>
              </a:rPr>
              <a:t>, </a:t>
            </a:r>
            <a:r>
              <a:rPr lang="sv-SE" sz="2800" dirty="0" err="1">
                <a:latin typeface="Garamond" panose="02020404030301010803" pitchFamily="18" charset="0"/>
              </a:rPr>
              <a:t>enthalpy</a:t>
            </a:r>
            <a:r>
              <a:rPr lang="sv-SE" sz="2800" dirty="0">
                <a:latin typeface="Garamond" panose="02020404030301010803" pitchFamily="18" charset="0"/>
              </a:rPr>
              <a:t> </a:t>
            </a:r>
            <a:r>
              <a:rPr lang="sv-SE" sz="2800" dirty="0" err="1">
                <a:latin typeface="Garamond" panose="02020404030301010803" pitchFamily="18" charset="0"/>
              </a:rPr>
              <a:t>window</a:t>
            </a:r>
            <a:endParaRPr lang="sv-SE" sz="2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5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534631"/>
            <a:ext cx="3736653" cy="4705165"/>
            <a:chOff x="-3543210" y="-261605"/>
            <a:chExt cx="6849989" cy="8625452"/>
          </a:xfrm>
        </p:grpSpPr>
        <p:pic>
          <p:nvPicPr>
            <p:cNvPr id="6" name="Picture 5" descr="target components and glowing beam med r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48" r="3211"/>
            <a:stretch/>
          </p:blipFill>
          <p:spPr>
            <a:xfrm>
              <a:off x="-3451411" y="-261605"/>
              <a:ext cx="6618748" cy="536482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7691" y="1898289"/>
              <a:ext cx="1535118" cy="1193358"/>
            </a:xfrm>
            <a:prstGeom prst="rect">
              <a:avLst/>
            </a:prstGeom>
            <a:noFill/>
            <a:ln w="57150" cmpd="sng"/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44578" y="6208194"/>
              <a:ext cx="2362201" cy="21556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spcBef>
                  <a:spcPts val="600"/>
                </a:spcBef>
              </a:pPr>
              <a:r>
                <a:rPr lang="en-US" kern="1200" dirty="0" smtClean="0">
                  <a:latin typeface="Tahoma"/>
                  <a:cs typeface="Tahoma"/>
                </a:rPr>
                <a:t>Rotating 33 sector tungsten target</a:t>
              </a:r>
              <a:br>
                <a:rPr lang="en-US" kern="1200" dirty="0" smtClean="0">
                  <a:latin typeface="Tahoma"/>
                  <a:cs typeface="Tahoma"/>
                </a:rPr>
              </a:br>
              <a:r>
                <a:rPr lang="en-US" kern="1200" dirty="0" smtClean="0">
                  <a:latin typeface="Tahoma"/>
                  <a:cs typeface="Tahoma"/>
                </a:rPr>
                <a:t>      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521040" y="1961804"/>
              <a:ext cx="646296" cy="429878"/>
            </a:xfrm>
            <a:prstGeom prst="rect">
              <a:avLst/>
            </a:prstGeom>
            <a:noFill/>
            <a:ln w="57150" cmpd="sng"/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2481953" y="6557008"/>
              <a:ext cx="3251130" cy="1751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kern="1200" dirty="0" smtClean="0">
                  <a:latin typeface="Helvetica"/>
                  <a:cs typeface="Helvetica"/>
                </a:rPr>
                <a:t>Proton Beam Instrumentation Plug</a:t>
              </a:r>
              <a:endParaRPr lang="en-US" kern="1200" dirty="0">
                <a:latin typeface="Helvetica"/>
                <a:cs typeface="Helvetic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3543210" y="4489839"/>
              <a:ext cx="1866604" cy="1692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kern="120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Proton Beam </a:t>
              </a:r>
              <a:r>
                <a:rPr lang="en-US" kern="1200" dirty="0" err="1" smtClean="0">
                  <a:solidFill>
                    <a:srgbClr val="FF0000"/>
                  </a:solidFill>
                  <a:latin typeface="Helvetica"/>
                  <a:cs typeface="Helvetica"/>
                </a:rPr>
                <a:t>WIndow</a:t>
              </a:r>
              <a:endParaRPr lang="en-US" kern="1200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-3156025" y="3411530"/>
              <a:ext cx="133227" cy="10641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10" idx="0"/>
            </p:cNvCxnSpPr>
            <p:nvPr/>
          </p:nvCxnSpPr>
          <p:spPr>
            <a:xfrm flipV="1">
              <a:off x="-856388" y="3091648"/>
              <a:ext cx="1039112" cy="34653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0"/>
            </p:cNvCxnSpPr>
            <p:nvPr/>
          </p:nvCxnSpPr>
          <p:spPr>
            <a:xfrm flipV="1">
              <a:off x="2125680" y="2375951"/>
              <a:ext cx="1041656" cy="383224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163343" y="1763568"/>
            <a:ext cx="5023536" cy="4506510"/>
            <a:chOff x="4950108" y="-932697"/>
            <a:chExt cx="7542369" cy="6766101"/>
          </a:xfrm>
        </p:grpSpPr>
        <p:pic>
          <p:nvPicPr>
            <p:cNvPr id="16" name="Picture 15" descr="PBIP head cross section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85" r="33794" b="19819"/>
            <a:stretch/>
          </p:blipFill>
          <p:spPr>
            <a:xfrm>
              <a:off x="6707480" y="-82349"/>
              <a:ext cx="3973589" cy="396127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890583" y="-751491"/>
              <a:ext cx="5575022" cy="554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kern="1200" dirty="0" smtClean="0">
                  <a:solidFill>
                    <a:srgbClr val="FF0000"/>
                  </a:solidFill>
                  <a:latin typeface="Helvetica"/>
                  <a:cs typeface="Helvetica"/>
                </a:rPr>
                <a:t>Proton Beam Instrumentation Plug</a:t>
              </a:r>
              <a:endParaRPr lang="en-US" kern="1200" dirty="0">
                <a:solidFill>
                  <a:srgbClr val="FF0000"/>
                </a:solidFill>
                <a:latin typeface="Helvetica"/>
                <a:cs typeface="Helvetica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05220" y="3929063"/>
              <a:ext cx="1852195" cy="1802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kern="1200" dirty="0" smtClean="0">
                  <a:latin typeface="Tahoma"/>
                  <a:cs typeface="Tahoma"/>
                </a:rPr>
                <a:t>Beam position monitor (BPM)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871928" y="-4438"/>
              <a:ext cx="1620549" cy="18021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kern="1200" dirty="0" smtClean="0">
                  <a:solidFill>
                    <a:srgbClr val="FF0000"/>
                  </a:solidFill>
                  <a:latin typeface="Tahoma"/>
                  <a:cs typeface="Tahoma"/>
                </a:rPr>
                <a:t>Optics for Target imaging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80894" y="555848"/>
              <a:ext cx="1512573" cy="2633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kern="1200" dirty="0" smtClean="0">
                  <a:solidFill>
                    <a:srgbClr val="FF0000"/>
                  </a:solidFill>
                  <a:latin typeface="Tahoma"/>
                  <a:cs typeface="Tahoma"/>
                </a:rPr>
                <a:t>Optics for Proton Beam Window imaging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212539" y="3934779"/>
              <a:ext cx="1789699" cy="970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kern="1200" dirty="0" err="1" smtClean="0">
                  <a:latin typeface="Tahoma"/>
                  <a:cs typeface="Tahoma"/>
                </a:rPr>
                <a:t>Aperturemonitor</a:t>
              </a:r>
              <a:endParaRPr lang="en-US" kern="1200" dirty="0" smtClean="0">
                <a:latin typeface="Tahoma"/>
                <a:cs typeface="Tahoma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297849" y="4675471"/>
              <a:ext cx="1852195" cy="970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kern="1200" dirty="0" smtClean="0">
                  <a:latin typeface="Tahoma"/>
                  <a:cs typeface="Tahoma"/>
                </a:rPr>
                <a:t>Multi-wire grid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V="1">
              <a:off x="6707480" y="1024359"/>
              <a:ext cx="1798312" cy="6208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6707480" y="2375949"/>
              <a:ext cx="1135100" cy="16564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9223947" y="2375949"/>
              <a:ext cx="184941" cy="22995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10150043" y="2620558"/>
              <a:ext cx="905499" cy="126487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10523647" y="782698"/>
              <a:ext cx="425528" cy="2416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4950108" y="-932697"/>
              <a:ext cx="7351510" cy="6766101"/>
            </a:xfrm>
            <a:prstGeom prst="rect">
              <a:avLst/>
            </a:prstGeom>
            <a:noFill/>
            <a:ln w="76200" cmpd="sng"/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</p:grpSp>
      <p:sp>
        <p:nvSpPr>
          <p:cNvPr id="29" name="Freeform 28"/>
          <p:cNvSpPr/>
          <p:nvPr/>
        </p:nvSpPr>
        <p:spPr>
          <a:xfrm>
            <a:off x="2786955" y="1785500"/>
            <a:ext cx="1374467" cy="4514460"/>
          </a:xfrm>
          <a:custGeom>
            <a:avLst/>
            <a:gdLst>
              <a:gd name="connsiteX0" fmla="*/ 10845101 w 10845101"/>
              <a:gd name="connsiteY0" fmla="*/ 2172398 h 2172398"/>
              <a:gd name="connsiteX1" fmla="*/ 8856554 w 10845101"/>
              <a:gd name="connsiteY1" fmla="*/ 0 h 2172398"/>
              <a:gd name="connsiteX2" fmla="*/ 8037741 w 10845101"/>
              <a:gd name="connsiteY2" fmla="*/ 16711 h 2172398"/>
              <a:gd name="connsiteX3" fmla="*/ 0 w 10845101"/>
              <a:gd name="connsiteY3" fmla="*/ 2155687 h 2172398"/>
              <a:gd name="connsiteX4" fmla="*/ 10845101 w 10845101"/>
              <a:gd name="connsiteY4" fmla="*/ 2172398 h 2172398"/>
              <a:gd name="connsiteX0" fmla="*/ 6470618 w 6470618"/>
              <a:gd name="connsiteY0" fmla="*/ 2172398 h 4995572"/>
              <a:gd name="connsiteX1" fmla="*/ 4482071 w 6470618"/>
              <a:gd name="connsiteY1" fmla="*/ 0 h 4995572"/>
              <a:gd name="connsiteX2" fmla="*/ 3663258 w 6470618"/>
              <a:gd name="connsiteY2" fmla="*/ 16711 h 4995572"/>
              <a:gd name="connsiteX3" fmla="*/ 0 w 6470618"/>
              <a:gd name="connsiteY3" fmla="*/ 4995572 h 4995572"/>
              <a:gd name="connsiteX4" fmla="*/ 6470618 w 6470618"/>
              <a:gd name="connsiteY4" fmla="*/ 2172398 h 4995572"/>
              <a:gd name="connsiteX0" fmla="*/ 7852127 w 7852127"/>
              <a:gd name="connsiteY0" fmla="*/ 2172398 h 4995572"/>
              <a:gd name="connsiteX1" fmla="*/ 5863580 w 7852127"/>
              <a:gd name="connsiteY1" fmla="*/ 0 h 4995572"/>
              <a:gd name="connsiteX2" fmla="*/ 0 w 7852127"/>
              <a:gd name="connsiteY2" fmla="*/ 3544518 h 4995572"/>
              <a:gd name="connsiteX3" fmla="*/ 1381509 w 7852127"/>
              <a:gd name="connsiteY3" fmla="*/ 4995572 h 4995572"/>
              <a:gd name="connsiteX4" fmla="*/ 7852127 w 7852127"/>
              <a:gd name="connsiteY4" fmla="*/ 2172398 h 4995572"/>
              <a:gd name="connsiteX0" fmla="*/ 7852127 w 7852127"/>
              <a:gd name="connsiteY0" fmla="*/ 461412 h 3284586"/>
              <a:gd name="connsiteX1" fmla="*/ 1594931 w 7852127"/>
              <a:gd name="connsiteY1" fmla="*/ 0 h 3284586"/>
              <a:gd name="connsiteX2" fmla="*/ 0 w 7852127"/>
              <a:gd name="connsiteY2" fmla="*/ 1833532 h 3284586"/>
              <a:gd name="connsiteX3" fmla="*/ 1381509 w 7852127"/>
              <a:gd name="connsiteY3" fmla="*/ 3284586 h 3284586"/>
              <a:gd name="connsiteX4" fmla="*/ 7852127 w 7852127"/>
              <a:gd name="connsiteY4" fmla="*/ 461412 h 3284586"/>
              <a:gd name="connsiteX0" fmla="*/ 2736805 w 2736805"/>
              <a:gd name="connsiteY0" fmla="*/ 708359 h 3284586"/>
              <a:gd name="connsiteX1" fmla="*/ 1594931 w 2736805"/>
              <a:gd name="connsiteY1" fmla="*/ 0 h 3284586"/>
              <a:gd name="connsiteX2" fmla="*/ 0 w 2736805"/>
              <a:gd name="connsiteY2" fmla="*/ 1833532 h 3284586"/>
              <a:gd name="connsiteX3" fmla="*/ 1381509 w 2736805"/>
              <a:gd name="connsiteY3" fmla="*/ 3284586 h 3284586"/>
              <a:gd name="connsiteX4" fmla="*/ 2736805 w 2736805"/>
              <a:gd name="connsiteY4" fmla="*/ 708359 h 3284586"/>
              <a:gd name="connsiteX0" fmla="*/ 2736805 w 2792633"/>
              <a:gd name="connsiteY0" fmla="*/ 708359 h 7165173"/>
              <a:gd name="connsiteX1" fmla="*/ 1594931 w 2792633"/>
              <a:gd name="connsiteY1" fmla="*/ 0 h 7165173"/>
              <a:gd name="connsiteX2" fmla="*/ 0 w 2792633"/>
              <a:gd name="connsiteY2" fmla="*/ 1833532 h 7165173"/>
              <a:gd name="connsiteX3" fmla="*/ 2792633 w 2792633"/>
              <a:gd name="connsiteY3" fmla="*/ 7165173 h 7165173"/>
              <a:gd name="connsiteX4" fmla="*/ 2736805 w 2792633"/>
              <a:gd name="connsiteY4" fmla="*/ 708359 h 7165173"/>
              <a:gd name="connsiteX0" fmla="*/ 2842639 w 2898467"/>
              <a:gd name="connsiteY0" fmla="*/ 708359 h 7165173"/>
              <a:gd name="connsiteX1" fmla="*/ 1700765 w 2898467"/>
              <a:gd name="connsiteY1" fmla="*/ 0 h 7165173"/>
              <a:gd name="connsiteX2" fmla="*/ 0 w 2898467"/>
              <a:gd name="connsiteY2" fmla="*/ 1780615 h 7165173"/>
              <a:gd name="connsiteX3" fmla="*/ 2898467 w 2898467"/>
              <a:gd name="connsiteY3" fmla="*/ 7165173 h 7165173"/>
              <a:gd name="connsiteX4" fmla="*/ 2842639 w 2898467"/>
              <a:gd name="connsiteY4" fmla="*/ 708359 h 7165173"/>
              <a:gd name="connsiteX0" fmla="*/ 2888139 w 2943967"/>
              <a:gd name="connsiteY0" fmla="*/ 55714 h 6512528"/>
              <a:gd name="connsiteX1" fmla="*/ 0 w 2943967"/>
              <a:gd name="connsiteY1" fmla="*/ 0 h 6512528"/>
              <a:gd name="connsiteX2" fmla="*/ 45500 w 2943967"/>
              <a:gd name="connsiteY2" fmla="*/ 1127970 h 6512528"/>
              <a:gd name="connsiteX3" fmla="*/ 2943967 w 2943967"/>
              <a:gd name="connsiteY3" fmla="*/ 6512528 h 6512528"/>
              <a:gd name="connsiteX4" fmla="*/ 2888139 w 2943967"/>
              <a:gd name="connsiteY4" fmla="*/ 55714 h 6512528"/>
              <a:gd name="connsiteX0" fmla="*/ 2888139 w 2943967"/>
              <a:gd name="connsiteY0" fmla="*/ 55714 h 6512528"/>
              <a:gd name="connsiteX1" fmla="*/ 0 w 2943967"/>
              <a:gd name="connsiteY1" fmla="*/ 0 h 6512528"/>
              <a:gd name="connsiteX2" fmla="*/ 45500 w 2943967"/>
              <a:gd name="connsiteY2" fmla="*/ 1233804 h 6512528"/>
              <a:gd name="connsiteX3" fmla="*/ 2943967 w 2943967"/>
              <a:gd name="connsiteY3" fmla="*/ 6512528 h 6512528"/>
              <a:gd name="connsiteX4" fmla="*/ 2888139 w 2943967"/>
              <a:gd name="connsiteY4" fmla="*/ 55714 h 6512528"/>
              <a:gd name="connsiteX0" fmla="*/ 2888139 w 2943967"/>
              <a:gd name="connsiteY0" fmla="*/ 55714 h 6512528"/>
              <a:gd name="connsiteX1" fmla="*/ 0 w 2943967"/>
              <a:gd name="connsiteY1" fmla="*/ 0 h 6512528"/>
              <a:gd name="connsiteX2" fmla="*/ 284559 w 2943967"/>
              <a:gd name="connsiteY2" fmla="*/ 4490982 h 6512528"/>
              <a:gd name="connsiteX3" fmla="*/ 2943967 w 2943967"/>
              <a:gd name="connsiteY3" fmla="*/ 6512528 h 6512528"/>
              <a:gd name="connsiteX4" fmla="*/ 2888139 w 2943967"/>
              <a:gd name="connsiteY4" fmla="*/ 55714 h 6512528"/>
              <a:gd name="connsiteX0" fmla="*/ 2603580 w 2659408"/>
              <a:gd name="connsiteY0" fmla="*/ 0 h 6456814"/>
              <a:gd name="connsiteX1" fmla="*/ 29206 w 2659408"/>
              <a:gd name="connsiteY1" fmla="*/ 3769228 h 6456814"/>
              <a:gd name="connsiteX2" fmla="*/ 0 w 2659408"/>
              <a:gd name="connsiteY2" fmla="*/ 4435268 h 6456814"/>
              <a:gd name="connsiteX3" fmla="*/ 2659408 w 2659408"/>
              <a:gd name="connsiteY3" fmla="*/ 6456814 h 6456814"/>
              <a:gd name="connsiteX4" fmla="*/ 2603580 w 2659408"/>
              <a:gd name="connsiteY4" fmla="*/ 0 h 6456814"/>
              <a:gd name="connsiteX0" fmla="*/ 1363462 w 2659408"/>
              <a:gd name="connsiteY0" fmla="*/ 0 h 3603049"/>
              <a:gd name="connsiteX1" fmla="*/ 29206 w 2659408"/>
              <a:gd name="connsiteY1" fmla="*/ 915463 h 3603049"/>
              <a:gd name="connsiteX2" fmla="*/ 0 w 2659408"/>
              <a:gd name="connsiteY2" fmla="*/ 1581503 h 3603049"/>
              <a:gd name="connsiteX3" fmla="*/ 2659408 w 2659408"/>
              <a:gd name="connsiteY3" fmla="*/ 3603049 h 3603049"/>
              <a:gd name="connsiteX4" fmla="*/ 1363462 w 2659408"/>
              <a:gd name="connsiteY4" fmla="*/ 0 h 3603049"/>
              <a:gd name="connsiteX0" fmla="*/ 1363462 w 1374467"/>
              <a:gd name="connsiteY0" fmla="*/ 0 h 4514461"/>
              <a:gd name="connsiteX1" fmla="*/ 29206 w 1374467"/>
              <a:gd name="connsiteY1" fmla="*/ 915463 h 4514461"/>
              <a:gd name="connsiteX2" fmla="*/ 0 w 1374467"/>
              <a:gd name="connsiteY2" fmla="*/ 1581503 h 4514461"/>
              <a:gd name="connsiteX3" fmla="*/ 1374467 w 1374467"/>
              <a:gd name="connsiteY3" fmla="*/ 4514461 h 4514461"/>
              <a:gd name="connsiteX4" fmla="*/ 1363462 w 1374467"/>
              <a:gd name="connsiteY4" fmla="*/ 0 h 451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4467" h="4514461">
                <a:moveTo>
                  <a:pt x="1363462" y="0"/>
                </a:moveTo>
                <a:lnTo>
                  <a:pt x="29206" y="915463"/>
                </a:lnTo>
                <a:lnTo>
                  <a:pt x="0" y="1581503"/>
                </a:lnTo>
                <a:lnTo>
                  <a:pt x="1374467" y="4514461"/>
                </a:lnTo>
                <a:cubicBezTo>
                  <a:pt x="1370799" y="3009641"/>
                  <a:pt x="1367130" y="1504820"/>
                  <a:pt x="1363462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kern="1200"/>
          </a:p>
        </p:txBody>
      </p:sp>
      <p:sp>
        <p:nvSpPr>
          <p:cNvPr id="30" name="Rectangle 29"/>
          <p:cNvSpPr/>
          <p:nvPr/>
        </p:nvSpPr>
        <p:spPr>
          <a:xfrm>
            <a:off x="395536" y="6466509"/>
            <a:ext cx="6264696" cy="3600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Upstream: position, current, aperture, and loss monitors</a:t>
            </a:r>
            <a:endParaRPr lang="en-US" sz="2000" dirty="0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35496" y="6682533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457200" y="-10437"/>
            <a:ext cx="8229600" cy="11430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Target Systems: inside the monolith</a:t>
            </a:r>
            <a:endParaRPr lang="en-US" sz="4200" dirty="0"/>
          </a:p>
        </p:txBody>
      </p:sp>
      <p:sp>
        <p:nvSpPr>
          <p:cNvPr id="2" name="TextBox 1"/>
          <p:cNvSpPr txBox="1"/>
          <p:nvPr/>
        </p:nvSpPr>
        <p:spPr>
          <a:xfrm>
            <a:off x="4896562" y="970634"/>
            <a:ext cx="27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systems at the target 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76" y="888300"/>
            <a:ext cx="4315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Beam Profile Monitors inside a 5 MW target area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058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438" y="156635"/>
            <a:ext cx="2296763" cy="3145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1117"/>
            <a:ext cx="6553200" cy="45943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0163"/>
            <a:ext cx="5153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Target: Optical systems</a:t>
            </a:r>
            <a:endParaRPr lang="en-US" sz="4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635" y="3403603"/>
            <a:ext cx="1027860" cy="30310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369" y="5262033"/>
            <a:ext cx="8623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Shielding integrity constraints:  chicanes, narrow optical path (10 cm)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8 mirrors per system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First mirror curved for FOV (25 cm x 10 cm)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Final imaging by camera in an accessible area (accessible during operation)</a:t>
            </a:r>
          </a:p>
          <a:p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362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apture_PBIP_n_mirror_position_transpar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 r="25926"/>
          <a:stretch/>
        </p:blipFill>
        <p:spPr bwMode="auto">
          <a:xfrm>
            <a:off x="3259088" y="1210883"/>
            <a:ext cx="1958454" cy="50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14feb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/>
          <a:stretch>
            <a:fillRect/>
          </a:stretch>
        </p:blipFill>
        <p:spPr bwMode="auto">
          <a:xfrm>
            <a:off x="5398285" y="3615417"/>
            <a:ext cx="2948230" cy="324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123184" y="4801442"/>
            <a:ext cx="1800200" cy="576064"/>
          </a:xfrm>
          <a:prstGeom prst="straightConnector1">
            <a:avLst/>
          </a:prstGeom>
          <a:ln w="1905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35 Optical Slice Body A and Optics Block upper after chan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4" t="1576" r="41662" b="10577"/>
          <a:stretch/>
        </p:blipFill>
        <p:spPr bwMode="auto">
          <a:xfrm>
            <a:off x="1242864" y="1210883"/>
            <a:ext cx="1584176" cy="50036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70163"/>
            <a:ext cx="76107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Integration into the</a:t>
            </a:r>
          </a:p>
          <a:p>
            <a:r>
              <a:rPr lang="en-US" sz="3200" b="1" dirty="0" smtClean="0"/>
              <a:t>Proton Beam Instrumentation Plug ("PBIP")</a:t>
            </a:r>
            <a:endParaRPr 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03200" y="6248403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Design and tolerancing in close collaboration with target (ESS, and ESS Bilbao)</a:t>
            </a:r>
          </a:p>
        </p:txBody>
      </p:sp>
    </p:spTree>
    <p:extLst>
      <p:ext uri="{BB962C8B-B14F-4D97-AF65-F5344CB8AC3E}">
        <p14:creationId xmlns:p14="http://schemas.microsoft.com/office/powerpoint/2010/main" val="4794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369" y="156634"/>
            <a:ext cx="5546362" cy="4145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419" y="4487335"/>
            <a:ext cx="3882313" cy="2150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06801"/>
            <a:ext cx="5115525" cy="325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70163"/>
            <a:ext cx="33906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Transport to</a:t>
            </a:r>
          </a:p>
          <a:p>
            <a:r>
              <a:rPr lang="en-US" sz="4000" b="1" dirty="0" smtClean="0"/>
              <a:t>connection cell</a:t>
            </a:r>
            <a:endParaRPr lang="en-US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798" y="1653275"/>
            <a:ext cx="89069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dirty="0" smtClean="0"/>
              <a:t>Mirrors 5 to 8 in the connection cell</a:t>
            </a:r>
          </a:p>
          <a:p>
            <a:pPr marL="285750" indent="-285750">
              <a:buFont typeface="Arial"/>
              <a:buChar char="•"/>
            </a:pPr>
            <a:r>
              <a:rPr lang="nb-NO" dirty="0"/>
              <a:t>CAD models in place and </a:t>
            </a:r>
          </a:p>
          <a:p>
            <a:r>
              <a:rPr lang="nb-NO" dirty="0"/>
              <a:t>space</a:t>
            </a:r>
            <a:r>
              <a:rPr lang="nb-NO" dirty="0"/>
              <a:t> reserved in the</a:t>
            </a:r>
          </a:p>
          <a:p>
            <a:r>
              <a:rPr lang="nb-NO" dirty="0"/>
              <a:t>master ESS CAD model.  </a:t>
            </a:r>
          </a:p>
          <a:p>
            <a:pPr marL="285750" indent="-285750">
              <a:buFont typeface="Arial"/>
              <a:buChar char="•"/>
            </a:pPr>
            <a:r>
              <a:rPr lang="nb-NO" dirty="0"/>
              <a:t>space </a:t>
            </a:r>
            <a:r>
              <a:rPr lang="nb-NO" i="1" dirty="0"/>
              <a:t>around</a:t>
            </a:r>
            <a:r>
              <a:rPr lang="nb-NO" dirty="0"/>
              <a:t> space reserved (for access)</a:t>
            </a:r>
          </a:p>
          <a:p>
            <a:r>
              <a:rPr lang="nb-NO" dirty="0"/>
              <a:t>still an issue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72650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778049"/>
            <a:ext cx="8623300" cy="647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4000" y="70163"/>
            <a:ext cx="41333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Modelling: ZEMAX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12800" y="3609230"/>
            <a:ext cx="43242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Design</a:t>
            </a:r>
          </a:p>
          <a:p>
            <a:r>
              <a:rPr lang="en-US" sz="3200" b="1" dirty="0"/>
              <a:t>Performance, resolution</a:t>
            </a:r>
          </a:p>
          <a:p>
            <a:r>
              <a:rPr lang="en-US" sz="3200" b="1" dirty="0"/>
              <a:t>Tolerancing</a:t>
            </a:r>
          </a:p>
        </p:txBody>
      </p:sp>
    </p:spTree>
    <p:extLst>
      <p:ext uri="{BB962C8B-B14F-4D97-AF65-F5344CB8AC3E}">
        <p14:creationId xmlns:p14="http://schemas.microsoft.com/office/powerpoint/2010/main" val="154394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70163"/>
            <a:ext cx="6697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Prototype construction in Oslo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56622" y="778048"/>
            <a:ext cx="4387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Prototype constructed at Oslo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Invaluable for tolerance and alignment studies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Performance assumptions verified (resolution of 1 mm)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490" y="3399357"/>
            <a:ext cx="3217443" cy="34925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4637" y="1895431"/>
            <a:ext cx="2475192" cy="2270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4" y="778049"/>
            <a:ext cx="4551439" cy="605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55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10032</TotalTime>
  <Words>1742</Words>
  <Application>Microsoft Macintosh PowerPoint</Application>
  <PresentationFormat>On-screen Show (4:3)</PresentationFormat>
  <Paragraphs>305</Paragraphs>
  <Slides>39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ESS Target and Tuning Dump Imaging Systems  </vt:lpstr>
      <vt:lpstr>Outline</vt:lpstr>
      <vt:lpstr>PowerPoint Presentation</vt:lpstr>
      <vt:lpstr>Target Systems: inside the monolith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Integration and "bendamount"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Photon source: luminoscent coating</vt:lpstr>
      <vt:lpstr>PowerPoint Presentation</vt:lpstr>
      <vt:lpstr>Update: target wheel needs to be coated in one, or two, pieces</vt:lpstr>
      <vt:lpstr>PowerPoint Presentation</vt:lpstr>
      <vt:lpstr>PowerPoint Presentation</vt:lpstr>
      <vt:lpstr>PowerPoint Presentation</vt:lpstr>
      <vt:lpstr>Dose from Beam on Dump</vt:lpstr>
      <vt:lpstr>Screen Actuators</vt:lpstr>
      <vt:lpstr>Planning and Scheduling - Outline</vt:lpstr>
      <vt:lpstr>PowerPoint Presentation</vt:lpstr>
      <vt:lpstr>Summary</vt:lpstr>
      <vt:lpstr>PowerPoint Presentation</vt:lpstr>
      <vt:lpstr>Extra</vt:lpstr>
      <vt:lpstr>PowerPoint Presentation</vt:lpstr>
      <vt:lpstr>Older version of the designs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  Target Proton Beam Imaging System  Oslo internal kick-off meeting</dc:title>
  <dc:creator>E A</dc:creator>
  <cp:lastModifiedBy>E A</cp:lastModifiedBy>
  <cp:revision>1835</cp:revision>
  <cp:lastPrinted>2016-01-25T00:04:44Z</cp:lastPrinted>
  <dcterms:created xsi:type="dcterms:W3CDTF">2016-01-16T09:38:07Z</dcterms:created>
  <dcterms:modified xsi:type="dcterms:W3CDTF">2017-11-20T12:56:11Z</dcterms:modified>
</cp:coreProperties>
</file>