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7" r:id="rId4"/>
    <p:sldId id="296" r:id="rId5"/>
    <p:sldId id="314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76" r:id="rId14"/>
    <p:sldId id="313" r:id="rId15"/>
    <p:sldId id="310" r:id="rId16"/>
    <p:sldId id="311" r:id="rId17"/>
    <p:sldId id="298" r:id="rId18"/>
    <p:sldId id="27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/>
    <p:restoredTop sz="96687"/>
  </p:normalViewPr>
  <p:slideViewPr>
    <p:cSldViewPr snapToGrid="0" snapToObjects="1">
      <p:cViewPr>
        <p:scale>
          <a:sx n="83" d="100"/>
          <a:sy n="83" d="100"/>
        </p:scale>
        <p:origin x="1560" y="920"/>
      </p:cViewPr>
      <p:guideLst/>
    </p:cSldViewPr>
  </p:slideViewPr>
  <p:outlineViewPr>
    <p:cViewPr>
      <p:scale>
        <a:sx n="33" d="100"/>
        <a:sy n="33" d="100"/>
      </p:scale>
      <p:origin x="0" y="-6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l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l Sans Light" charset="0"/>
              </a:defRPr>
            </a:lvl1pPr>
          </a:lstStyle>
          <a:p>
            <a:fld id="{8B9F8045-17D6-F143-942B-77B451556090}" type="datetimeFigureOut">
              <a:rPr lang="en-US" smtClean="0"/>
              <a:pPr/>
              <a:t>11/19/17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l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l Sans Light" charset="0"/>
              </a:defRPr>
            </a:lvl1pPr>
          </a:lstStyle>
          <a:p>
            <a:fld id="{6F326B52-9386-5548-A525-0183B09B6E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5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9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32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4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34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62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39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4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715" y="696198"/>
            <a:ext cx="902569" cy="8801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548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27498"/>
            <a:ext cx="10614076" cy="1325563"/>
          </a:xfrm>
          <a:prstGeom prst="rect">
            <a:avLst/>
          </a:prstGeom>
        </p:spPr>
        <p:txBody>
          <a:bodyPr anchor="t"/>
          <a:lstStyle>
            <a:lvl1pPr>
              <a:defRPr sz="4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4" y="42715"/>
            <a:ext cx="598639" cy="5837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9522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434519"/>
            <a:ext cx="10515600" cy="2127956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715" y="1554329"/>
            <a:ext cx="902569" cy="8801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80823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charset="0"/>
                <a:ea typeface="Gill Sans SemiBold" charset="0"/>
                <a:cs typeface="Gill Sans Semi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7520" y="27498"/>
            <a:ext cx="10614076" cy="1325563"/>
          </a:xfrm>
          <a:prstGeom prst="rect">
            <a:avLst/>
          </a:prstGeom>
        </p:spPr>
        <p:txBody>
          <a:bodyPr anchor="t"/>
          <a:lstStyle>
            <a:lvl1pPr>
              <a:defRPr sz="4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4" y="42715"/>
            <a:ext cx="598639" cy="5837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370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7520" y="27498"/>
            <a:ext cx="10614076" cy="1325563"/>
          </a:xfrm>
          <a:prstGeom prst="rect">
            <a:avLst/>
          </a:prstGeom>
        </p:spPr>
        <p:txBody>
          <a:bodyPr anchor="t"/>
          <a:lstStyle>
            <a:lvl1pPr>
              <a:defRPr sz="40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74" y="42715"/>
            <a:ext cx="598639" cy="5837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06887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208-AAD4-C546-9146-D48C858FA762}" type="datetimeFigureOut">
              <a:rPr lang="en-US" smtClean="0"/>
              <a:t>11/19/17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CE8E-6DA3-044D-BE20-52B84C3C0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sz="2800"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sz="2400"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sz="2000"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sz="2000" b="0" i="0">
                <a:latin typeface="Gill Sans Light" charset="0"/>
                <a:ea typeface="Gill Sans Light" charset="0"/>
                <a:cs typeface="Gill Sans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3261F208-AAD4-C546-9146-D48C858FA762}" type="datetimeFigureOut">
              <a:rPr lang="en-US" smtClean="0"/>
              <a:pPr/>
              <a:t>11/19/17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27BDCE8E-6DA3-044D-BE20-52B84C3C0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s://confluence.esss.lu.se/display/ALSV/Accelerator+Lattice+Synoptic+View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100" Type="http://schemas.openxmlformats.org/officeDocument/2006/relationships/tags" Target="../tags/tag100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microsoft.com/office/2007/relationships/hdphoto" Target="../media/hdphoto1.wdp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THE STATE OF BEAM DIAGNOSTICS</a:t>
            </a: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Tom Shea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and the ESS Beam Diagnostics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124" y="5934670"/>
            <a:ext cx="1206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Input from: C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Thomas, B.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Cheymol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S. Molloy,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R. Baron,  H. </a:t>
            </a:r>
            <a:r>
              <a:rPr lang="en-US" dirty="0" err="1" smtClean="0">
                <a:latin typeface="Gill Sans Light" charset="0"/>
                <a:ea typeface="Gill Sans Light" charset="0"/>
                <a:cs typeface="Gill Sans Light" charset="0"/>
              </a:rPr>
              <a:t>Hassanzdegan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I. </a:t>
            </a:r>
            <a:r>
              <a:rPr lang="en-US" dirty="0" err="1" smtClean="0">
                <a:latin typeface="Gill Sans Light" charset="0"/>
                <a:ea typeface="Gill Sans Light" charset="0"/>
                <a:cs typeface="Gill Sans Light" charset="0"/>
              </a:rPr>
              <a:t>Kittelmann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T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 smtClean="0">
                <a:latin typeface="Gill Sans Light" charset="0"/>
                <a:ea typeface="Gill Sans Light" charset="0"/>
                <a:cs typeface="Gill Sans Light" charset="0"/>
              </a:rPr>
              <a:t>Grandsaert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H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Kocevor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C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Derrez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/>
            </a:r>
            <a:b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A. </a:t>
            </a:r>
            <a:r>
              <a:rPr lang="en-US" dirty="0" err="1" smtClean="0">
                <a:latin typeface="Gill Sans Light" charset="0"/>
                <a:ea typeface="Gill Sans Light" charset="0"/>
                <a:cs typeface="Gill Sans Light" charset="0"/>
              </a:rPr>
              <a:t>Jansson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M. </a:t>
            </a:r>
            <a:r>
              <a:rPr lang="en-US" dirty="0" err="1" smtClean="0">
                <a:latin typeface="Gill Sans Light" charset="0"/>
                <a:ea typeface="Gill Sans Light" charset="0"/>
                <a:cs typeface="Gill Sans Light" charset="0"/>
              </a:rPr>
              <a:t>Eshraqi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E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Adli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M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Poggi,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M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Ferianis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I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Bustinduy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P. Aden, T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Papaevangenlou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J.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Marroncle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L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Segui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S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Vilcins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, A 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J. </a:t>
            </a:r>
            <a:r>
              <a:rPr lang="en-US" dirty="0" err="1">
                <a:latin typeface="Gill Sans Light" charset="0"/>
                <a:ea typeface="Gill Sans Light" charset="0"/>
                <a:cs typeface="Gill Sans Light" charset="0"/>
              </a:rPr>
              <a:t>Johannson</a:t>
            </a: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to More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876" r="17263" b="5822"/>
          <a:stretch/>
        </p:blipFill>
        <p:spPr>
          <a:xfrm>
            <a:off x="48324" y="805912"/>
            <a:ext cx="9933876" cy="56586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880529" y="5734373"/>
            <a:ext cx="960895" cy="2014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20208" y="5434582"/>
            <a:ext cx="23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5"/>
                </a:solidFill>
              </a:rPr>
              <a:t>Link to </a:t>
            </a:r>
            <a:r>
              <a:rPr lang="sv-SE" sz="2400" dirty="0" err="1" smtClean="0">
                <a:solidFill>
                  <a:schemeClr val="accent5"/>
                </a:solidFill>
              </a:rPr>
              <a:t>insight</a:t>
            </a:r>
            <a:endParaRPr lang="sv-SE" sz="2400" dirty="0" smtClean="0">
              <a:solidFill>
                <a:schemeClr val="accent5"/>
              </a:solidFill>
            </a:endParaRPr>
          </a:p>
          <a:p>
            <a:r>
              <a:rPr lang="sv-SE" sz="2400" dirty="0" smtClean="0">
                <a:solidFill>
                  <a:schemeClr val="accent5"/>
                </a:solidFill>
              </a:rPr>
              <a:t>(</a:t>
            </a:r>
            <a:r>
              <a:rPr lang="sv-SE" sz="2400" dirty="0" err="1" smtClean="0">
                <a:solidFill>
                  <a:schemeClr val="accent5"/>
                </a:solidFill>
              </a:rPr>
              <a:t>other</a:t>
            </a:r>
            <a:r>
              <a:rPr lang="sv-SE" sz="2400" dirty="0" smtClean="0">
                <a:solidFill>
                  <a:schemeClr val="accent5"/>
                </a:solidFill>
              </a:rPr>
              <a:t> data </a:t>
            </a:r>
            <a:r>
              <a:rPr lang="sv-SE" sz="2400" dirty="0" err="1" smtClean="0">
                <a:solidFill>
                  <a:schemeClr val="accent5"/>
                </a:solidFill>
              </a:rPr>
              <a:t>sources</a:t>
            </a:r>
            <a:r>
              <a:rPr lang="sv-SE" sz="2400" dirty="0" smtClean="0">
                <a:solidFill>
                  <a:schemeClr val="accent5"/>
                </a:solidFill>
              </a:rPr>
              <a:t> to come)</a:t>
            </a:r>
            <a:endParaRPr lang="sv-SE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 Insight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89" y="3789040"/>
            <a:ext cx="4965753" cy="28094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83832" y="6118274"/>
            <a:ext cx="1008112" cy="19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337"/>
          <a:stretch/>
        </p:blipFill>
        <p:spPr>
          <a:xfrm>
            <a:off x="5059259" y="170482"/>
            <a:ext cx="6926100" cy="41946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3" idx="7"/>
          </p:cNvCxnSpPr>
          <p:nvPr/>
        </p:nvCxnSpPr>
        <p:spPr>
          <a:xfrm flipV="1">
            <a:off x="5444310" y="4365104"/>
            <a:ext cx="939723" cy="1781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Accessible on Confluence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6" y="790414"/>
            <a:ext cx="11989438" cy="4783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1018" y="5573941"/>
            <a:ext cx="6847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accent5"/>
                </a:solidFill>
                <a:hlinkClick r:id="rId4"/>
              </a:rPr>
              <a:t>Official </a:t>
            </a:r>
            <a:r>
              <a:rPr lang="sv-SE" sz="2400" dirty="0">
                <a:solidFill>
                  <a:schemeClr val="accent5"/>
                </a:solidFill>
                <a:hlinkClick r:id="rId4"/>
              </a:rPr>
              <a:t>Link: Accelerator Linac Synoptic Viewer</a:t>
            </a:r>
            <a:endParaRPr lang="sv-SE" sz="24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4160" y="6139740"/>
            <a:ext cx="80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confluence.esss.lu.se</a:t>
            </a:r>
            <a:r>
              <a:rPr lang="en-US" dirty="0"/>
              <a:t>/display/ALSV/</a:t>
            </a:r>
            <a:r>
              <a:rPr lang="en-US" dirty="0" err="1"/>
              <a:t>Accelerator+Lattice+Synoptic+Viewer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5749" y="116129"/>
            <a:ext cx="5231445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The entire lattice is under version control, including scripts that transform, verify and display the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We verified the locations of devices in the lattice and 3D model to micron accuracy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Effort of the Beam Physics and Beam Diagnostics Sections</a:t>
            </a:r>
            <a:endParaRPr lang="en-US" sz="24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3339" cy="68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047" y="801330"/>
            <a:ext cx="528345" cy="35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677" y="1305640"/>
            <a:ext cx="502213" cy="355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341" y="2335776"/>
            <a:ext cx="580871" cy="38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9330" y="5387873"/>
            <a:ext cx="606527" cy="4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from Lund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864"/>
            <a:ext cx="10515600" cy="49370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Irena returns</a:t>
            </a:r>
          </a:p>
          <a:p>
            <a:r>
              <a:rPr lang="en-US" dirty="0" smtClean="0"/>
              <a:t>Johan returns</a:t>
            </a:r>
          </a:p>
          <a:p>
            <a:r>
              <a:rPr lang="en-US" dirty="0" err="1" smtClean="0"/>
              <a:t>Slava</a:t>
            </a:r>
            <a:r>
              <a:rPr lang="en-US" dirty="0" smtClean="0"/>
              <a:t> arrives</a:t>
            </a:r>
          </a:p>
          <a:p>
            <a:r>
              <a:rPr lang="en-US" dirty="0" smtClean="0"/>
              <a:t>Maurizio departs</a:t>
            </a:r>
          </a:p>
          <a:p>
            <a:pPr lvl="1"/>
            <a:r>
              <a:rPr lang="en-US" dirty="0" smtClean="0"/>
              <a:t>Mehdi arrives</a:t>
            </a:r>
          </a:p>
          <a:p>
            <a:r>
              <a:rPr lang="en-US" dirty="0" smtClean="0"/>
              <a:t>Benjamin will depart</a:t>
            </a:r>
          </a:p>
          <a:p>
            <a:r>
              <a:rPr lang="en-US" dirty="0" smtClean="0"/>
              <a:t>Staff positions opening</a:t>
            </a:r>
          </a:p>
          <a:p>
            <a:pPr lvl="1"/>
            <a:r>
              <a:rPr lang="en-US" dirty="0" smtClean="0"/>
              <a:t>2 Technicians</a:t>
            </a:r>
          </a:p>
          <a:p>
            <a:pPr lvl="1"/>
            <a:r>
              <a:rPr lang="en-US" dirty="0" smtClean="0"/>
              <a:t>1 Engineer (plus 1 term appointment)</a:t>
            </a:r>
          </a:p>
          <a:p>
            <a:pPr lvl="1"/>
            <a:r>
              <a:rPr lang="en-US" dirty="0" smtClean="0"/>
              <a:t>1 Scientist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Lali</a:t>
            </a:r>
            <a:r>
              <a:rPr lang="en-US" dirty="0" smtClean="0"/>
              <a:t> “arrives” as Head of Operations Section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9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96" y="1081706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installation, testing and commissioning plan</a:t>
            </a:r>
          </a:p>
          <a:p>
            <a:r>
              <a:rPr lang="en-US" sz="2400" dirty="0" smtClean="0"/>
              <a:t>Ion Source and LEBT commissioning begins in April 2018</a:t>
            </a:r>
          </a:p>
          <a:p>
            <a:pPr lvl="1"/>
            <a:r>
              <a:rPr lang="en-US" sz="2000" dirty="0" smtClean="0"/>
              <a:t>Components arriving now through December</a:t>
            </a:r>
          </a:p>
          <a:p>
            <a:pPr lvl="1"/>
            <a:r>
              <a:rPr lang="en-US" sz="2000" dirty="0" smtClean="0"/>
              <a:t>Repairs needed</a:t>
            </a:r>
          </a:p>
          <a:p>
            <a:r>
              <a:rPr lang="en-US" sz="2400" dirty="0" smtClean="0"/>
              <a:t>Beam through entire </a:t>
            </a:r>
            <a:r>
              <a:rPr lang="en-US" sz="2400" dirty="0" err="1" smtClean="0"/>
              <a:t>linac</a:t>
            </a:r>
            <a:r>
              <a:rPr lang="en-US" sz="2400" dirty="0" smtClean="0"/>
              <a:t> now planned for late 2020</a:t>
            </a:r>
          </a:p>
          <a:p>
            <a:r>
              <a:rPr lang="en-US" sz="2400" dirty="0" smtClean="0"/>
              <a:t>Contract issue</a:t>
            </a:r>
          </a:p>
          <a:p>
            <a:pPr lvl="1"/>
            <a:r>
              <a:rPr lang="en-US" sz="2000" dirty="0" smtClean="0"/>
              <a:t>We want our partners to remain engaged through commissioning</a:t>
            </a:r>
          </a:p>
          <a:p>
            <a:pPr lvl="1"/>
            <a:r>
              <a:rPr lang="en-US" sz="2000" dirty="0" smtClean="0"/>
              <a:t>Many systems will see first beam after 2019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And we are considering additional scope:</a:t>
            </a:r>
          </a:p>
          <a:p>
            <a:pPr lvl="1"/>
            <a:r>
              <a:rPr lang="en-US" sz="2000" dirty="0" smtClean="0"/>
              <a:t>Scraper systems</a:t>
            </a:r>
          </a:p>
          <a:p>
            <a:pPr lvl="1"/>
            <a:r>
              <a:rPr lang="en-US" sz="2000" dirty="0" smtClean="0"/>
              <a:t>X-ray/gamma spectroscopy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23 unique system types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98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7079631" y="2053749"/>
            <a:ext cx="0" cy="461820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132408" y="2235200"/>
            <a:ext cx="12001956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50" name="OTLSHAPE_TB_00000000000000000000000000000000_TodayMarkerShape"/>
          <p:cNvSpPr/>
          <p:nvPr>
            <p:custDataLst>
              <p:tags r:id="rId3"/>
            </p:custDataLst>
          </p:nvPr>
        </p:nvSpPr>
        <p:spPr>
          <a:xfrm flipV="1">
            <a:off x="7034673" y="2048828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51" name="OTLSHAPE_TB_00000000000000000000000000000000_TodayMarkerText"/>
          <p:cNvSpPr txBox="1"/>
          <p:nvPr>
            <p:custDataLst>
              <p:tags r:id="rId4"/>
            </p:custDataLst>
          </p:nvPr>
        </p:nvSpPr>
        <p:spPr>
          <a:xfrm>
            <a:off x="6689770" y="1743733"/>
            <a:ext cx="538482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12" dirty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Today</a:t>
            </a:r>
          </a:p>
        </p:txBody>
      </p:sp>
      <p:cxnSp>
        <p:nvCxnSpPr>
          <p:cNvPr id="653" name="OTLSHAPE_TB_00000000000000000000000000000000_Separator1"/>
          <p:cNvCxnSpPr/>
          <p:nvPr>
            <p:custDataLst>
              <p:tags r:id="rId5"/>
            </p:custDataLst>
          </p:nvPr>
        </p:nvCxnSpPr>
        <p:spPr>
          <a:xfrm>
            <a:off x="1451326" y="228518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OTLSHAPE_M_ed58fcabe32a4b8c9b0a9d87b27253c8_Shape"/>
          <p:cNvSpPr/>
          <p:nvPr>
            <p:custDataLst>
              <p:tags r:id="rId6"/>
            </p:custDataLst>
          </p:nvPr>
        </p:nvSpPr>
        <p:spPr>
          <a:xfrm flipV="1">
            <a:off x="479558" y="1917967"/>
            <a:ext cx="228600" cy="254000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81" name="OTLSHAPE_M_87298c4b9b5c4bb1a8afbaa8b846ff01_Title"/>
          <p:cNvSpPr txBox="1"/>
          <p:nvPr>
            <p:custDataLst>
              <p:tags r:id="rId7"/>
            </p:custDataLst>
          </p:nvPr>
        </p:nvSpPr>
        <p:spPr>
          <a:xfrm>
            <a:off x="567722" y="2942772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Imaging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err="1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kickoff</a:t>
            </a: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84" name="OTLSHAPE_M_a7be58811dc0462a925c42271317be34_Title"/>
          <p:cNvSpPr txBox="1"/>
          <p:nvPr>
            <p:custDataLst>
              <p:tags r:id="rId8"/>
            </p:custDataLst>
          </p:nvPr>
        </p:nvSpPr>
        <p:spPr>
          <a:xfrm>
            <a:off x="8025519" y="1419052"/>
            <a:ext cx="11176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4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Ready for </a:t>
            </a:r>
            <a:br>
              <a:rPr lang="en-GB" sz="14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4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First </a:t>
            </a:r>
            <a:r>
              <a:rPr lang="en-GB" sz="1400" spc="-8" dirty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Protons </a:t>
            </a:r>
          </a:p>
        </p:txBody>
      </p:sp>
      <p:sp>
        <p:nvSpPr>
          <p:cNvPr id="686" name="OTLSHAPE_M_a7be58811dc0462a925c42271317be34_Shape"/>
          <p:cNvSpPr/>
          <p:nvPr>
            <p:custDataLst>
              <p:tags r:id="rId9"/>
            </p:custDataLst>
          </p:nvPr>
        </p:nvSpPr>
        <p:spPr>
          <a:xfrm flipV="1">
            <a:off x="8470019" y="1926749"/>
            <a:ext cx="228600" cy="254000"/>
          </a:xfrm>
          <a:prstGeom prst="triangl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89" name="OTLSHAPE_M_5f510a05d9c84b4eb2af5469733a6713_Shape"/>
          <p:cNvSpPr/>
          <p:nvPr>
            <p:custDataLst>
              <p:tags r:id="rId10"/>
            </p:custDataLst>
          </p:nvPr>
        </p:nvSpPr>
        <p:spPr>
          <a:xfrm>
            <a:off x="909574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94" name="OTLSHAPE_T_c84788fd19874543a5874965b3982236_ShapePercentage" hidden="1"/>
          <p:cNvSpPr/>
          <p:nvPr>
            <p:custDataLst>
              <p:tags r:id="rId11"/>
            </p:custDataLst>
          </p:nvPr>
        </p:nvSpPr>
        <p:spPr>
          <a:xfrm>
            <a:off x="4045920" y="355676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5" name="OTLSHAPE_T_c84788fd19874543a5874965b3982236_Duration" hidden="1"/>
          <p:cNvSpPr txBox="1"/>
          <p:nvPr>
            <p:custDataLst>
              <p:tags r:id="rId12"/>
            </p:custDataLst>
          </p:nvPr>
        </p:nvSpPr>
        <p:spPr>
          <a:xfrm>
            <a:off x="1524000" y="33862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696" name="OTLSHAPE_T_c84788fd19874543a5874965b3982236_TextPercentage" hidden="1"/>
          <p:cNvSpPr txBox="1"/>
          <p:nvPr>
            <p:custDataLst>
              <p:tags r:id="rId13"/>
            </p:custDataLst>
          </p:nvPr>
        </p:nvSpPr>
        <p:spPr>
          <a:xfrm>
            <a:off x="1524000" y="35412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97" name="OTLSHAPE_T_c84788fd19874543a5874965b3982236_StartDate" hidden="1"/>
          <p:cNvSpPr txBox="1"/>
          <p:nvPr>
            <p:custDataLst>
              <p:tags r:id="rId14"/>
            </p:custDataLst>
          </p:nvPr>
        </p:nvSpPr>
        <p:spPr>
          <a:xfrm>
            <a:off x="1524000" y="35412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98" name="OTLSHAPE_T_c84788fd19874543a5874965b3982236_EndDate" hidden="1"/>
          <p:cNvSpPr txBox="1"/>
          <p:nvPr>
            <p:custDataLst>
              <p:tags r:id="rId15"/>
            </p:custDataLst>
          </p:nvPr>
        </p:nvSpPr>
        <p:spPr>
          <a:xfrm>
            <a:off x="1524000" y="35412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02" name="OTLSHAPE_T_a3333a34a85544e58033f28e1956d195_ShapePercentage" hidden="1"/>
          <p:cNvSpPr/>
          <p:nvPr>
            <p:custDataLst>
              <p:tags r:id="rId16"/>
            </p:custDataLst>
          </p:nvPr>
        </p:nvSpPr>
        <p:spPr>
          <a:xfrm>
            <a:off x="5222196" y="390639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3" name="OTLSHAPE_T_a3333a34a85544e58033f28e1956d195_Duration" hidden="1"/>
          <p:cNvSpPr txBox="1"/>
          <p:nvPr>
            <p:custDataLst>
              <p:tags r:id="rId17"/>
            </p:custDataLst>
          </p:nvPr>
        </p:nvSpPr>
        <p:spPr>
          <a:xfrm>
            <a:off x="1524000" y="373587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9 days</a:t>
            </a:r>
          </a:p>
        </p:txBody>
      </p:sp>
      <p:sp>
        <p:nvSpPr>
          <p:cNvPr id="704" name="OTLSHAPE_T_a3333a34a85544e58033f28e1956d195_TextPercentage" hidden="1"/>
          <p:cNvSpPr txBox="1"/>
          <p:nvPr>
            <p:custDataLst>
              <p:tags r:id="rId18"/>
            </p:custDataLst>
          </p:nvPr>
        </p:nvSpPr>
        <p:spPr>
          <a:xfrm>
            <a:off x="1524000" y="38908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05" name="OTLSHAPE_T_a3333a34a85544e58033f28e1956d195_StartDate" hidden="1"/>
          <p:cNvSpPr txBox="1"/>
          <p:nvPr>
            <p:custDataLst>
              <p:tags r:id="rId19"/>
            </p:custDataLst>
          </p:nvPr>
        </p:nvSpPr>
        <p:spPr>
          <a:xfrm>
            <a:off x="1524000" y="38908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06" name="OTLSHAPE_T_a3333a34a85544e58033f28e1956d195_EndDate" hidden="1"/>
          <p:cNvSpPr txBox="1"/>
          <p:nvPr>
            <p:custDataLst>
              <p:tags r:id="rId20"/>
            </p:custDataLst>
          </p:nvPr>
        </p:nvSpPr>
        <p:spPr>
          <a:xfrm>
            <a:off x="1524000" y="38908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10" name="OTLSHAPE_T_5f6bc52b883a4139bc9546aae4892620_ShapePercentage" hidden="1"/>
          <p:cNvSpPr/>
          <p:nvPr>
            <p:custDataLst>
              <p:tags r:id="rId21"/>
            </p:custDataLst>
          </p:nvPr>
        </p:nvSpPr>
        <p:spPr>
          <a:xfrm>
            <a:off x="6633726" y="425602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1" name="OTLSHAPE_T_5f6bc52b883a4139bc9546aae4892620_Duration" hidden="1"/>
          <p:cNvSpPr txBox="1"/>
          <p:nvPr>
            <p:custDataLst>
              <p:tags r:id="rId22"/>
            </p:custDataLst>
          </p:nvPr>
        </p:nvSpPr>
        <p:spPr>
          <a:xfrm>
            <a:off x="1524000" y="408550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712" name="OTLSHAPE_T_5f6bc52b883a4139bc9546aae4892620_TextPercentage" hidden="1"/>
          <p:cNvSpPr txBox="1"/>
          <p:nvPr>
            <p:custDataLst>
              <p:tags r:id="rId23"/>
            </p:custDataLst>
          </p:nvPr>
        </p:nvSpPr>
        <p:spPr>
          <a:xfrm>
            <a:off x="1524000" y="42405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13" name="OTLSHAPE_T_5f6bc52b883a4139bc9546aae4892620_StartDate" hidden="1"/>
          <p:cNvSpPr txBox="1"/>
          <p:nvPr>
            <p:custDataLst>
              <p:tags r:id="rId24"/>
            </p:custDataLst>
          </p:nvPr>
        </p:nvSpPr>
        <p:spPr>
          <a:xfrm>
            <a:off x="1524000" y="42405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14" name="OTLSHAPE_T_5f6bc52b883a4139bc9546aae4892620_EndDate" hidden="1"/>
          <p:cNvSpPr txBox="1"/>
          <p:nvPr>
            <p:custDataLst>
              <p:tags r:id="rId25"/>
            </p:custDataLst>
          </p:nvPr>
        </p:nvSpPr>
        <p:spPr>
          <a:xfrm>
            <a:off x="1524000" y="42405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18" name="OTLSHAPE_T_69f9d6db434b4a938382af6a35e220d0_ShapePercentage" hidden="1"/>
          <p:cNvSpPr/>
          <p:nvPr>
            <p:custDataLst>
              <p:tags r:id="rId26"/>
            </p:custDataLst>
          </p:nvPr>
        </p:nvSpPr>
        <p:spPr>
          <a:xfrm>
            <a:off x="5692706" y="460565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9" name="OTLSHAPE_T_69f9d6db434b4a938382af6a35e220d0_Duration" hidden="1"/>
          <p:cNvSpPr txBox="1"/>
          <p:nvPr>
            <p:custDataLst>
              <p:tags r:id="rId27"/>
            </p:custDataLst>
          </p:nvPr>
        </p:nvSpPr>
        <p:spPr>
          <a:xfrm>
            <a:off x="1524000" y="443513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720" name="OTLSHAPE_T_69f9d6db434b4a938382af6a35e220d0_TextPercentage" hidden="1"/>
          <p:cNvSpPr txBox="1"/>
          <p:nvPr>
            <p:custDataLst>
              <p:tags r:id="rId28"/>
            </p:custDataLst>
          </p:nvPr>
        </p:nvSpPr>
        <p:spPr>
          <a:xfrm>
            <a:off x="1524000" y="45901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1" name="OTLSHAPE_T_69f9d6db434b4a938382af6a35e220d0_StartDate" hidden="1"/>
          <p:cNvSpPr txBox="1"/>
          <p:nvPr>
            <p:custDataLst>
              <p:tags r:id="rId29"/>
            </p:custDataLst>
          </p:nvPr>
        </p:nvSpPr>
        <p:spPr>
          <a:xfrm>
            <a:off x="1524000" y="45901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2" name="OTLSHAPE_T_69f9d6db434b4a938382af6a35e220d0_EndDate" hidden="1"/>
          <p:cNvSpPr txBox="1"/>
          <p:nvPr>
            <p:custDataLst>
              <p:tags r:id="rId30"/>
            </p:custDataLst>
          </p:nvPr>
        </p:nvSpPr>
        <p:spPr>
          <a:xfrm>
            <a:off x="1524000" y="45901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6" name="OTLSHAPE_T_3144da685b0e43ee8c308fbf462475db_ShapePercentage" hidden="1"/>
          <p:cNvSpPr/>
          <p:nvPr>
            <p:custDataLst>
              <p:tags r:id="rId31"/>
            </p:custDataLst>
          </p:nvPr>
        </p:nvSpPr>
        <p:spPr>
          <a:xfrm>
            <a:off x="6868982" y="495528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OTLSHAPE_T_3144da685b0e43ee8c308fbf462475db_Duration" hidden="1"/>
          <p:cNvSpPr txBox="1"/>
          <p:nvPr>
            <p:custDataLst>
              <p:tags r:id="rId32"/>
            </p:custDataLst>
          </p:nvPr>
        </p:nvSpPr>
        <p:spPr>
          <a:xfrm>
            <a:off x="1524000" y="478476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728" name="OTLSHAPE_T_3144da685b0e43ee8c308fbf462475db_TextPercentage" hidden="1"/>
          <p:cNvSpPr txBox="1"/>
          <p:nvPr>
            <p:custDataLst>
              <p:tags r:id="rId33"/>
            </p:custDataLst>
          </p:nvPr>
        </p:nvSpPr>
        <p:spPr>
          <a:xfrm>
            <a:off x="1524000" y="49397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9" name="OTLSHAPE_T_3144da685b0e43ee8c308fbf462475db_StartDate" hidden="1"/>
          <p:cNvSpPr txBox="1"/>
          <p:nvPr>
            <p:custDataLst>
              <p:tags r:id="rId34"/>
            </p:custDataLst>
          </p:nvPr>
        </p:nvSpPr>
        <p:spPr>
          <a:xfrm>
            <a:off x="1524000" y="49397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0" name="OTLSHAPE_T_3144da685b0e43ee8c308fbf462475db_EndDate" hidden="1"/>
          <p:cNvSpPr txBox="1"/>
          <p:nvPr>
            <p:custDataLst>
              <p:tags r:id="rId35"/>
            </p:custDataLst>
          </p:nvPr>
        </p:nvSpPr>
        <p:spPr>
          <a:xfrm>
            <a:off x="1524000" y="49397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4" name="OTLSHAPE_T_058914b555fc43ad89169981baaa4d66_ShapePercentage" hidden="1"/>
          <p:cNvSpPr/>
          <p:nvPr>
            <p:custDataLst>
              <p:tags r:id="rId36"/>
            </p:custDataLst>
          </p:nvPr>
        </p:nvSpPr>
        <p:spPr>
          <a:xfrm>
            <a:off x="7810002" y="530491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5" name="OTLSHAPE_T_058914b555fc43ad89169981baaa4d66_Duration" hidden="1"/>
          <p:cNvSpPr txBox="1"/>
          <p:nvPr>
            <p:custDataLst>
              <p:tags r:id="rId37"/>
            </p:custDataLst>
          </p:nvPr>
        </p:nvSpPr>
        <p:spPr>
          <a:xfrm>
            <a:off x="1524000" y="513439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736" name="OTLSHAPE_T_058914b555fc43ad89169981baaa4d66_TextPercentage" hidden="1"/>
          <p:cNvSpPr txBox="1"/>
          <p:nvPr>
            <p:custDataLst>
              <p:tags r:id="rId38"/>
            </p:custDataLst>
          </p:nvPr>
        </p:nvSpPr>
        <p:spPr>
          <a:xfrm>
            <a:off x="1524000" y="52894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37" name="OTLSHAPE_T_058914b555fc43ad89169981baaa4d66_StartDate" hidden="1"/>
          <p:cNvSpPr txBox="1"/>
          <p:nvPr>
            <p:custDataLst>
              <p:tags r:id="rId39"/>
            </p:custDataLst>
          </p:nvPr>
        </p:nvSpPr>
        <p:spPr>
          <a:xfrm>
            <a:off x="1524000" y="52894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8" name="OTLSHAPE_T_058914b555fc43ad89169981baaa4d66_EndDate" hidden="1"/>
          <p:cNvSpPr txBox="1"/>
          <p:nvPr>
            <p:custDataLst>
              <p:tags r:id="rId40"/>
            </p:custDataLst>
          </p:nvPr>
        </p:nvSpPr>
        <p:spPr>
          <a:xfrm>
            <a:off x="1524000" y="528942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2" name="OTLSHAPE_T_909499fba78c46ff9d8b3d23f546c1e8_ShapePercentage" hidden="1"/>
          <p:cNvSpPr/>
          <p:nvPr>
            <p:custDataLst>
              <p:tags r:id="rId41"/>
            </p:custDataLst>
          </p:nvPr>
        </p:nvSpPr>
        <p:spPr>
          <a:xfrm>
            <a:off x="8751022" y="565454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3" name="OTLSHAPE_T_909499fba78c46ff9d8b3d23f546c1e8_Duration" hidden="1"/>
          <p:cNvSpPr txBox="1"/>
          <p:nvPr>
            <p:custDataLst>
              <p:tags r:id="rId42"/>
            </p:custDataLst>
          </p:nvPr>
        </p:nvSpPr>
        <p:spPr>
          <a:xfrm>
            <a:off x="1524000" y="548403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744" name="OTLSHAPE_T_909499fba78c46ff9d8b3d23f546c1e8_TextPercentage" hidden="1"/>
          <p:cNvSpPr txBox="1"/>
          <p:nvPr>
            <p:custDataLst>
              <p:tags r:id="rId43"/>
            </p:custDataLst>
          </p:nvPr>
        </p:nvSpPr>
        <p:spPr>
          <a:xfrm>
            <a:off x="1524000" y="5639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45" name="OTLSHAPE_T_909499fba78c46ff9d8b3d23f546c1e8_StartDate" hidden="1"/>
          <p:cNvSpPr txBox="1"/>
          <p:nvPr>
            <p:custDataLst>
              <p:tags r:id="rId44"/>
            </p:custDataLst>
          </p:nvPr>
        </p:nvSpPr>
        <p:spPr>
          <a:xfrm>
            <a:off x="1524000" y="5639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6" name="OTLSHAPE_T_909499fba78c46ff9d8b3d23f546c1e8_EndDate" hidden="1"/>
          <p:cNvSpPr txBox="1"/>
          <p:nvPr>
            <p:custDataLst>
              <p:tags r:id="rId45"/>
            </p:custDataLst>
          </p:nvPr>
        </p:nvSpPr>
        <p:spPr>
          <a:xfrm>
            <a:off x="1524000" y="56390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0" name="OTLSHAPE_T_9cf1cf4170ef40ccb728e26aad650706_ShapePercentage" hidden="1"/>
          <p:cNvSpPr/>
          <p:nvPr>
            <p:custDataLst>
              <p:tags r:id="rId46"/>
            </p:custDataLst>
          </p:nvPr>
        </p:nvSpPr>
        <p:spPr>
          <a:xfrm>
            <a:off x="8986278" y="583366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1" name="OTLSHAPE_T_9cf1cf4170ef40ccb728e26aad650706_Duration" hidden="1"/>
          <p:cNvSpPr txBox="1"/>
          <p:nvPr>
            <p:custDataLst>
              <p:tags r:id="rId47"/>
            </p:custDataLst>
          </p:nvPr>
        </p:nvSpPr>
        <p:spPr>
          <a:xfrm>
            <a:off x="1524000" y="583366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10 days</a:t>
            </a:r>
          </a:p>
        </p:txBody>
      </p:sp>
      <p:sp>
        <p:nvSpPr>
          <p:cNvPr id="752" name="OTLSHAPE_T_9cf1cf4170ef40ccb728e26aad650706_TextPercentage" hidden="1"/>
          <p:cNvSpPr txBox="1"/>
          <p:nvPr>
            <p:custDataLst>
              <p:tags r:id="rId48"/>
            </p:custDataLst>
          </p:nvPr>
        </p:nvSpPr>
        <p:spPr>
          <a:xfrm>
            <a:off x="1524000" y="598868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53" name="OTLSHAPE_T_9cf1cf4170ef40ccb728e26aad650706_StartDate" hidden="1"/>
          <p:cNvSpPr txBox="1"/>
          <p:nvPr>
            <p:custDataLst>
              <p:tags r:id="rId49"/>
            </p:custDataLst>
          </p:nvPr>
        </p:nvSpPr>
        <p:spPr>
          <a:xfrm>
            <a:off x="1524000" y="598868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4" name="OTLSHAPE_T_9cf1cf4170ef40ccb728e26aad650706_EndDate" hidden="1"/>
          <p:cNvSpPr txBox="1"/>
          <p:nvPr>
            <p:custDataLst>
              <p:tags r:id="rId50"/>
            </p:custDataLst>
          </p:nvPr>
        </p:nvSpPr>
        <p:spPr>
          <a:xfrm>
            <a:off x="1524000" y="598868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8" name="OTLSHAPE_T_6baac7a6569548898531bbdafb83bdd0_ShapePercentage" hidden="1"/>
          <p:cNvSpPr/>
          <p:nvPr>
            <p:custDataLst>
              <p:tags r:id="rId51"/>
            </p:custDataLst>
          </p:nvPr>
        </p:nvSpPr>
        <p:spPr>
          <a:xfrm>
            <a:off x="4045920" y="60422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9" name="OTLSHAPE_T_6baac7a6569548898531bbdafb83bdd0_Duration" hidden="1"/>
          <p:cNvSpPr txBox="1"/>
          <p:nvPr>
            <p:custDataLst>
              <p:tags r:id="rId52"/>
            </p:custDataLst>
          </p:nvPr>
        </p:nvSpPr>
        <p:spPr>
          <a:xfrm>
            <a:off x="1524000" y="604228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50 days</a:t>
            </a:r>
          </a:p>
        </p:txBody>
      </p:sp>
      <p:sp>
        <p:nvSpPr>
          <p:cNvPr id="760" name="OTLSHAPE_T_6baac7a6569548898531bbdafb83bdd0_TextPercentage" hidden="1"/>
          <p:cNvSpPr txBox="1"/>
          <p:nvPr>
            <p:custDataLst>
              <p:tags r:id="rId53"/>
            </p:custDataLst>
          </p:nvPr>
        </p:nvSpPr>
        <p:spPr>
          <a:xfrm>
            <a:off x="1524000" y="61973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61" name="OTLSHAPE_T_6baac7a6569548898531bbdafb83bdd0_StartDate" hidden="1"/>
          <p:cNvSpPr txBox="1"/>
          <p:nvPr>
            <p:custDataLst>
              <p:tags r:id="rId54"/>
            </p:custDataLst>
          </p:nvPr>
        </p:nvSpPr>
        <p:spPr>
          <a:xfrm>
            <a:off x="1524000" y="61973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62" name="OTLSHAPE_T_6baac7a6569548898531bbdafb83bdd0_EndDate" hidden="1"/>
          <p:cNvSpPr txBox="1"/>
          <p:nvPr>
            <p:custDataLst>
              <p:tags r:id="rId55"/>
            </p:custDataLst>
          </p:nvPr>
        </p:nvSpPr>
        <p:spPr>
          <a:xfrm>
            <a:off x="1524000" y="619730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65" name="OTLSHAPE_T_bce02597ab0f41eb8a89cccc581a3dad_Shape"/>
          <p:cNvSpPr/>
          <p:nvPr>
            <p:custDataLst>
              <p:tags r:id="rId56"/>
            </p:custDataLst>
          </p:nvPr>
        </p:nvSpPr>
        <p:spPr>
          <a:xfrm>
            <a:off x="111464" y="4685459"/>
            <a:ext cx="5816446" cy="263056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Gill Sans Light" charset="0"/>
                <a:ea typeface="Gill Sans Light" charset="0"/>
                <a:cs typeface="Gill Sans Light" charset="0"/>
              </a:rPr>
              <a:t>Preliminary Design </a:t>
            </a:r>
            <a:r>
              <a:rPr lang="mr-IN" dirty="0" smtClean="0">
                <a:latin typeface="Gill Sans Light" charset="0"/>
                <a:ea typeface="Gill Sans Light" charset="0"/>
                <a:cs typeface="Gill Sans Light" charset="0"/>
              </a:rPr>
              <a:t>–</a:t>
            </a:r>
            <a:r>
              <a:rPr lang="en-GB" dirty="0" smtClean="0">
                <a:latin typeface="Gill Sans Light" charset="0"/>
                <a:ea typeface="Gill Sans Light" charset="0"/>
                <a:cs typeface="Gill Sans Light" charset="0"/>
              </a:rPr>
              <a:t> Technology prototypes</a:t>
            </a: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766" name="OTLSHAPE_T_bce02597ab0f41eb8a89cccc581a3dad_ShapePercentage" hidden="1"/>
          <p:cNvSpPr/>
          <p:nvPr>
            <p:custDataLst>
              <p:tags r:id="rId57"/>
            </p:custDataLst>
          </p:nvPr>
        </p:nvSpPr>
        <p:spPr>
          <a:xfrm>
            <a:off x="4045920" y="625089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7" name="OTLSHAPE_T_bce02597ab0f41eb8a89cccc581a3dad_Duration" hidden="1"/>
          <p:cNvSpPr txBox="1"/>
          <p:nvPr>
            <p:custDataLst>
              <p:tags r:id="rId58"/>
            </p:custDataLst>
          </p:nvPr>
        </p:nvSpPr>
        <p:spPr>
          <a:xfrm>
            <a:off x="1524000" y="625089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50 days</a:t>
            </a:r>
          </a:p>
        </p:txBody>
      </p:sp>
      <p:sp>
        <p:nvSpPr>
          <p:cNvPr id="768" name="OTLSHAPE_T_bce02597ab0f41eb8a89cccc581a3dad_TextPercentage" hidden="1"/>
          <p:cNvSpPr txBox="1"/>
          <p:nvPr>
            <p:custDataLst>
              <p:tags r:id="rId59"/>
            </p:custDataLst>
          </p:nvPr>
        </p:nvSpPr>
        <p:spPr>
          <a:xfrm>
            <a:off x="1524000" y="64059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69" name="OTLSHAPE_T_bce02597ab0f41eb8a89cccc581a3dad_StartDate" hidden="1"/>
          <p:cNvSpPr txBox="1"/>
          <p:nvPr>
            <p:custDataLst>
              <p:tags r:id="rId60"/>
            </p:custDataLst>
          </p:nvPr>
        </p:nvSpPr>
        <p:spPr>
          <a:xfrm>
            <a:off x="1524000" y="64059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70" name="OTLSHAPE_T_bce02597ab0f41eb8a89cccc581a3dad_EndDate" hidden="1"/>
          <p:cNvSpPr txBox="1"/>
          <p:nvPr>
            <p:custDataLst>
              <p:tags r:id="rId61"/>
            </p:custDataLst>
          </p:nvPr>
        </p:nvSpPr>
        <p:spPr>
          <a:xfrm>
            <a:off x="1524000" y="640592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74" name="OTLSHAPE_T_ce411dd661ec47368d04a15cf9237e11_ShapePercentage" hidden="1"/>
          <p:cNvSpPr/>
          <p:nvPr>
            <p:custDataLst>
              <p:tags r:id="rId62"/>
            </p:custDataLst>
          </p:nvPr>
        </p:nvSpPr>
        <p:spPr>
          <a:xfrm>
            <a:off x="6868982" y="645951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5" name="OTLSHAPE_T_ce411dd661ec47368d04a15cf9237e11_Duration" hidden="1"/>
          <p:cNvSpPr txBox="1"/>
          <p:nvPr>
            <p:custDataLst>
              <p:tags r:id="rId63"/>
            </p:custDataLst>
          </p:nvPr>
        </p:nvSpPr>
        <p:spPr>
          <a:xfrm>
            <a:off x="1524000" y="645951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>
                <a:solidFill>
                  <a:schemeClr val="accent2"/>
                </a:solidFill>
                <a:latin typeface="Calibri" panose="020F0502020204030204" pitchFamily="34" charset="0"/>
              </a:rPr>
              <a:t>20 days</a:t>
            </a:r>
          </a:p>
        </p:txBody>
      </p:sp>
      <p:sp>
        <p:nvSpPr>
          <p:cNvPr id="776" name="OTLSHAPE_T_ce411dd661ec47368d04a15cf9237e11_TextPercentage" hidden="1"/>
          <p:cNvSpPr txBox="1"/>
          <p:nvPr>
            <p:custDataLst>
              <p:tags r:id="rId64"/>
            </p:custDataLst>
          </p:nvPr>
        </p:nvSpPr>
        <p:spPr>
          <a:xfrm>
            <a:off x="1524000" y="661454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77" name="OTLSHAPE_T_ce411dd661ec47368d04a15cf9237e11_StartDate" hidden="1"/>
          <p:cNvSpPr txBox="1"/>
          <p:nvPr>
            <p:custDataLst>
              <p:tags r:id="rId65"/>
            </p:custDataLst>
          </p:nvPr>
        </p:nvSpPr>
        <p:spPr>
          <a:xfrm>
            <a:off x="1524000" y="661454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78" name="OTLSHAPE_T_ce411dd661ec47368d04a15cf9237e11_EndDate" hidden="1"/>
          <p:cNvSpPr txBox="1"/>
          <p:nvPr>
            <p:custDataLst>
              <p:tags r:id="rId66"/>
            </p:custDataLst>
          </p:nvPr>
        </p:nvSpPr>
        <p:spPr>
          <a:xfrm>
            <a:off x="1524000" y="661454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46" name="OTLSHAPE_TB_00000000000000000000000000000000_LeftEndCaps"/>
          <p:cNvSpPr txBox="1"/>
          <p:nvPr>
            <p:custDataLst>
              <p:tags r:id="rId67"/>
            </p:custDataLst>
          </p:nvPr>
        </p:nvSpPr>
        <p:spPr>
          <a:xfrm>
            <a:off x="277525" y="1348113"/>
            <a:ext cx="624145" cy="5539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8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January</a:t>
            </a:r>
            <a:br>
              <a:rPr lang="en-GB" spc="-38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pc="-38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2016</a:t>
            </a:r>
            <a:endParaRPr lang="en-GB" spc="-38" dirty="0">
              <a:solidFill>
                <a:schemeClr val="accent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39" name="OTLSHAPE_TB_00000000000000000000000000000000_Separator1"/>
          <p:cNvCxnSpPr/>
          <p:nvPr>
            <p:custDataLst>
              <p:tags r:id="rId68"/>
            </p:custDataLst>
          </p:nvPr>
        </p:nvCxnSpPr>
        <p:spPr>
          <a:xfrm>
            <a:off x="2333144" y="228819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OTLSHAPE_TB_00000000000000000000000000000000_Separator1"/>
          <p:cNvCxnSpPr/>
          <p:nvPr>
            <p:custDataLst>
              <p:tags r:id="rId69"/>
            </p:custDataLst>
          </p:nvPr>
        </p:nvCxnSpPr>
        <p:spPr>
          <a:xfrm>
            <a:off x="3186432" y="2286170"/>
            <a:ext cx="0" cy="254000"/>
          </a:xfrm>
          <a:prstGeom prst="line">
            <a:avLst/>
          </a:prstGeom>
          <a:ln w="2857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OTLSHAPE_TB_00000000000000000000000000000000_Separator1"/>
          <p:cNvCxnSpPr/>
          <p:nvPr>
            <p:custDataLst>
              <p:tags r:id="rId70"/>
            </p:custDataLst>
          </p:nvPr>
        </p:nvCxnSpPr>
        <p:spPr>
          <a:xfrm>
            <a:off x="584627" y="228518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OTLSHAPE_TB_00000000000000000000000000000000_Separator1"/>
          <p:cNvCxnSpPr/>
          <p:nvPr>
            <p:custDataLst>
              <p:tags r:id="rId71"/>
            </p:custDataLst>
          </p:nvPr>
        </p:nvCxnSpPr>
        <p:spPr>
          <a:xfrm>
            <a:off x="4906956" y="228518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OTLSHAPE_TB_00000000000000000000000000000000_Separator1"/>
          <p:cNvCxnSpPr/>
          <p:nvPr>
            <p:custDataLst>
              <p:tags r:id="rId72"/>
            </p:custDataLst>
          </p:nvPr>
        </p:nvCxnSpPr>
        <p:spPr>
          <a:xfrm>
            <a:off x="5788774" y="228819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OTLSHAPE_TB_00000000000000000000000000000000_Separator1"/>
          <p:cNvCxnSpPr/>
          <p:nvPr>
            <p:custDataLst>
              <p:tags r:id="rId73"/>
            </p:custDataLst>
          </p:nvPr>
        </p:nvCxnSpPr>
        <p:spPr>
          <a:xfrm>
            <a:off x="6642062" y="228617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OTLSHAPE_TB_00000000000000000000000000000000_Separator1"/>
          <p:cNvCxnSpPr/>
          <p:nvPr>
            <p:custDataLst>
              <p:tags r:id="rId74"/>
            </p:custDataLst>
          </p:nvPr>
        </p:nvCxnSpPr>
        <p:spPr>
          <a:xfrm>
            <a:off x="4029747" y="228518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TLSHAPE_M_ed58fcabe32a4b8c9b0a9d87b27253c8_Shape"/>
          <p:cNvSpPr/>
          <p:nvPr>
            <p:custDataLst>
              <p:tags r:id="rId75"/>
            </p:custDataLst>
          </p:nvPr>
        </p:nvSpPr>
        <p:spPr>
          <a:xfrm flipV="1">
            <a:off x="3907481" y="1947872"/>
            <a:ext cx="228600" cy="254000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48" name="OTLSHAPE_TB_00000000000000000000000000000000_LeftEndCaps"/>
          <p:cNvSpPr txBox="1"/>
          <p:nvPr>
            <p:custDataLst>
              <p:tags r:id="rId76"/>
            </p:custDataLst>
          </p:nvPr>
        </p:nvSpPr>
        <p:spPr>
          <a:xfrm>
            <a:off x="3705448" y="1378018"/>
            <a:ext cx="624145" cy="5539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January</a:t>
            </a:r>
            <a:b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2017</a:t>
            </a:r>
            <a:endParaRPr lang="en-GB" spc="-38" dirty="0">
              <a:solidFill>
                <a:schemeClr val="accent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50" name="OTLSHAPE_TB_00000000000000000000000000000000_Separator1"/>
          <p:cNvCxnSpPr/>
          <p:nvPr>
            <p:custDataLst>
              <p:tags r:id="rId77"/>
            </p:custDataLst>
          </p:nvPr>
        </p:nvCxnSpPr>
        <p:spPr>
          <a:xfrm>
            <a:off x="7534197" y="228518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OTLSHAPE_TB_00000000000000000000000000000000_Separator1"/>
          <p:cNvCxnSpPr/>
          <p:nvPr>
            <p:custDataLst>
              <p:tags r:id="rId78"/>
            </p:custDataLst>
          </p:nvPr>
        </p:nvCxnSpPr>
        <p:spPr>
          <a:xfrm>
            <a:off x="8416015" y="228819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OTLSHAPE_TB_00000000000000000000000000000000_Separator1"/>
          <p:cNvCxnSpPr/>
          <p:nvPr>
            <p:custDataLst>
              <p:tags r:id="rId79"/>
            </p:custDataLst>
          </p:nvPr>
        </p:nvCxnSpPr>
        <p:spPr>
          <a:xfrm>
            <a:off x="9258793" y="228617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TLSHAPE_M_ed58fcabe32a4b8c9b0a9d87b27253c8_Shape"/>
          <p:cNvSpPr/>
          <p:nvPr>
            <p:custDataLst>
              <p:tags r:id="rId80"/>
            </p:custDataLst>
          </p:nvPr>
        </p:nvSpPr>
        <p:spPr>
          <a:xfrm flipV="1">
            <a:off x="7431545" y="1947872"/>
            <a:ext cx="228600" cy="254000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4" name="OTLSHAPE_TB_00000000000000000000000000000000_LeftEndCaps"/>
          <p:cNvSpPr txBox="1"/>
          <p:nvPr>
            <p:custDataLst>
              <p:tags r:id="rId81"/>
            </p:custDataLst>
          </p:nvPr>
        </p:nvSpPr>
        <p:spPr>
          <a:xfrm>
            <a:off x="7229512" y="1378018"/>
            <a:ext cx="624145" cy="5539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January</a:t>
            </a:r>
            <a:b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2018</a:t>
            </a:r>
            <a:endParaRPr lang="en-GB" spc="-38" dirty="0">
              <a:solidFill>
                <a:schemeClr val="accent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55" name="OTLSHAPE_TB_00000000000000000000000000000000_Separator1"/>
          <p:cNvCxnSpPr/>
          <p:nvPr>
            <p:custDataLst>
              <p:tags r:id="rId82"/>
            </p:custDataLst>
          </p:nvPr>
        </p:nvCxnSpPr>
        <p:spPr>
          <a:xfrm>
            <a:off x="10096333" y="228819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OTLSHAPE_TB_00000000000000000000000000000000_Separator1"/>
          <p:cNvCxnSpPr/>
          <p:nvPr>
            <p:custDataLst>
              <p:tags r:id="rId83"/>
            </p:custDataLst>
          </p:nvPr>
        </p:nvCxnSpPr>
        <p:spPr>
          <a:xfrm>
            <a:off x="10939111" y="228617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TLSHAPE_M_ed58fcabe32a4b8c9b0a9d87b27253c8_Shape"/>
          <p:cNvSpPr/>
          <p:nvPr>
            <p:custDataLst>
              <p:tags r:id="rId84"/>
            </p:custDataLst>
          </p:nvPr>
        </p:nvSpPr>
        <p:spPr>
          <a:xfrm flipV="1">
            <a:off x="10829071" y="1947872"/>
            <a:ext cx="228600" cy="254000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8" name="OTLSHAPE_TB_00000000000000000000000000000000_LeftEndCaps"/>
          <p:cNvSpPr txBox="1"/>
          <p:nvPr>
            <p:custDataLst>
              <p:tags r:id="rId85"/>
            </p:custDataLst>
          </p:nvPr>
        </p:nvSpPr>
        <p:spPr>
          <a:xfrm>
            <a:off x="10627038" y="1378018"/>
            <a:ext cx="624145" cy="5539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January</a:t>
            </a:r>
            <a:b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pc="-38" dirty="0" smtClean="0">
                <a:solidFill>
                  <a:schemeClr val="accent2"/>
                </a:solidFill>
                <a:latin typeface="Gill Sans Light" charset="0"/>
                <a:ea typeface="Gill Sans Light" charset="0"/>
                <a:cs typeface="Gill Sans Light" charset="0"/>
              </a:rPr>
              <a:t>2019</a:t>
            </a:r>
            <a:endParaRPr lang="en-GB" spc="-38" dirty="0">
              <a:solidFill>
                <a:schemeClr val="accent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9" name="OTLSHAPE_M_87298c4b9b5c4bb1a8afbaa8b846ff01_Title"/>
          <p:cNvSpPr txBox="1"/>
          <p:nvPr>
            <p:custDataLst>
              <p:tags r:id="rId86"/>
            </p:custDataLst>
          </p:nvPr>
        </p:nvSpPr>
        <p:spPr>
          <a:xfrm>
            <a:off x="5572148" y="2963792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ICBLM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Proto</a:t>
            </a: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0" name="OTLSHAPE_M_5f510a05d9c84b4eb2af5469733a6713_Shape"/>
          <p:cNvSpPr/>
          <p:nvPr>
            <p:custDataLst>
              <p:tags r:id="rId87"/>
            </p:custDataLst>
          </p:nvPr>
        </p:nvSpPr>
        <p:spPr>
          <a:xfrm>
            <a:off x="5914000" y="265551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1" name="OTLSHAPE_M_87298c4b9b5c4bb1a8afbaa8b846ff01_Title"/>
          <p:cNvSpPr txBox="1"/>
          <p:nvPr>
            <p:custDataLst>
              <p:tags r:id="rId88"/>
            </p:custDataLst>
          </p:nvPr>
        </p:nvSpPr>
        <p:spPr>
          <a:xfrm>
            <a:off x="3019687" y="3268589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Imaging Proto, BPM Proto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2" name="OTLSHAPE_M_5f510a05d9c84b4eb2af5469733a6713_Shape"/>
          <p:cNvSpPr/>
          <p:nvPr>
            <p:custDataLst>
              <p:tags r:id="rId89"/>
            </p:custDataLst>
          </p:nvPr>
        </p:nvSpPr>
        <p:spPr>
          <a:xfrm>
            <a:off x="3361539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3" name="OTLSHAPE_M_87298c4b9b5c4bb1a8afbaa8b846ff01_Title"/>
          <p:cNvSpPr txBox="1"/>
          <p:nvPr>
            <p:custDataLst>
              <p:tags r:id="rId90"/>
            </p:custDataLst>
          </p:nvPr>
        </p:nvSpPr>
        <p:spPr>
          <a:xfrm>
            <a:off x="6358191" y="2976290"/>
            <a:ext cx="883032" cy="7301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Imaging Final,</a:t>
            </a:r>
          </a:p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Beam tests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4" name="OTLSHAPE_M_5f510a05d9c84b4eb2af5469733a6713_Shape"/>
          <p:cNvSpPr/>
          <p:nvPr>
            <p:custDataLst>
              <p:tags r:id="rId91"/>
            </p:custDataLst>
          </p:nvPr>
        </p:nvSpPr>
        <p:spPr>
          <a:xfrm>
            <a:off x="6781113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65" name="OTLSHAPE_TB_00000000000000000000000000000000_Separator1"/>
          <p:cNvCxnSpPr/>
          <p:nvPr>
            <p:custDataLst>
              <p:tags r:id="rId92"/>
            </p:custDataLst>
          </p:nvPr>
        </p:nvCxnSpPr>
        <p:spPr>
          <a:xfrm>
            <a:off x="11695856" y="2286170"/>
            <a:ext cx="0" cy="254000"/>
          </a:xfrm>
          <a:prstGeom prst="line">
            <a:avLst/>
          </a:prstGeom>
          <a:ln w="2857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TLSHAPE_M_87298c4b9b5c4bb1a8afbaa8b846ff01_Title"/>
          <p:cNvSpPr txBox="1"/>
          <p:nvPr>
            <p:custDataLst>
              <p:tags r:id="rId93"/>
            </p:custDataLst>
          </p:nvPr>
        </p:nvSpPr>
        <p:spPr>
          <a:xfrm>
            <a:off x="6928961" y="3856243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BLM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err="1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ElectronicsFinal</a:t>
            </a: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/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7" name="OTLSHAPE_M_5f510a05d9c84b4eb2af5469733a6713_Shape"/>
          <p:cNvSpPr/>
          <p:nvPr>
            <p:custDataLst>
              <p:tags r:id="rId94"/>
            </p:custDataLst>
          </p:nvPr>
        </p:nvSpPr>
        <p:spPr>
          <a:xfrm>
            <a:off x="7212765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39048" y="2888498"/>
            <a:ext cx="0" cy="43004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TLSHAPE_T_bce02597ab0f41eb8a89cccc581a3dad_Shape"/>
          <p:cNvSpPr/>
          <p:nvPr>
            <p:custDataLst>
              <p:tags r:id="rId95"/>
            </p:custDataLst>
          </p:nvPr>
        </p:nvSpPr>
        <p:spPr>
          <a:xfrm>
            <a:off x="2921877" y="5116087"/>
            <a:ext cx="5600818" cy="263056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Gill Sans Light" charset="0"/>
                <a:ea typeface="Gill Sans Light" charset="0"/>
                <a:cs typeface="Gill Sans Light" charset="0"/>
              </a:rPr>
              <a:t>Detailed Design </a:t>
            </a:r>
            <a:r>
              <a:rPr lang="mr-IN" dirty="0">
                <a:latin typeface="Gill Sans Light" charset="0"/>
                <a:ea typeface="Gill Sans Light" charset="0"/>
                <a:cs typeface="Gill Sans Light" charset="0"/>
              </a:rPr>
              <a:t>–</a:t>
            </a: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GB" dirty="0" smtClean="0">
                <a:latin typeface="Gill Sans Light" charset="0"/>
                <a:ea typeface="Gill Sans Light" charset="0"/>
                <a:cs typeface="Gill Sans Light" charset="0"/>
              </a:rPr>
              <a:t>Final prototypes</a:t>
            </a: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82512"/>
            <a:ext cx="315310" cy="47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2" name="OTLSHAPE_T_bce02597ab0f41eb8a89cccc581a3dad_Shape"/>
          <p:cNvSpPr/>
          <p:nvPr>
            <p:custDataLst>
              <p:tags r:id="rId96"/>
            </p:custDataLst>
          </p:nvPr>
        </p:nvSpPr>
        <p:spPr>
          <a:xfrm>
            <a:off x="4762567" y="5547012"/>
            <a:ext cx="7261267" cy="263056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Gill Sans Light" charset="0"/>
                <a:ea typeface="Gill Sans Light" charset="0"/>
                <a:cs typeface="Gill Sans Light" charset="0"/>
              </a:rPr>
              <a:t>Production</a:t>
            </a: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3" name="OTLSHAPE_T_bce02597ab0f41eb8a89cccc581a3dad_Shape"/>
          <p:cNvSpPr/>
          <p:nvPr>
            <p:custDataLst>
              <p:tags r:id="rId97"/>
            </p:custDataLst>
          </p:nvPr>
        </p:nvSpPr>
        <p:spPr>
          <a:xfrm>
            <a:off x="7296845" y="5970148"/>
            <a:ext cx="4838376" cy="263056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Gill Sans Light" charset="0"/>
                <a:ea typeface="Gill Sans Light" charset="0"/>
                <a:cs typeface="Gill Sans Light" charset="0"/>
              </a:rPr>
              <a:t>Deployment</a:t>
            </a: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6" name="OTLSHAPE_M_a7be58811dc0462a925c42271317be34_Shape"/>
          <p:cNvSpPr/>
          <p:nvPr>
            <p:custDataLst>
              <p:tags r:id="rId98"/>
            </p:custDataLst>
          </p:nvPr>
        </p:nvSpPr>
        <p:spPr>
          <a:xfrm flipV="1">
            <a:off x="11590454" y="1932016"/>
            <a:ext cx="228600" cy="254000"/>
          </a:xfrm>
          <a:prstGeom prst="triangl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7" name="OTLSHAPE_M_a7be58811dc0462a925c42271317be34_Title"/>
          <p:cNvSpPr txBox="1"/>
          <p:nvPr>
            <p:custDataLst>
              <p:tags r:id="rId99"/>
            </p:custDataLst>
          </p:nvPr>
        </p:nvSpPr>
        <p:spPr>
          <a:xfrm>
            <a:off x="11145954" y="1353740"/>
            <a:ext cx="11176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1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Ready for </a:t>
            </a:r>
            <a:br>
              <a:rPr lang="en-GB" sz="11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100" spc="-8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Bunched </a:t>
            </a:r>
            <a:r>
              <a:rPr lang="en-GB" sz="1100" spc="-8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/>
            </a:r>
            <a:br>
              <a:rPr lang="en-GB" sz="1100" spc="-8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100" spc="-8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Beam</a:t>
            </a:r>
            <a:endParaRPr lang="en-GB" sz="1100" spc="-8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8" name="OTLSHAPE_M_87298c4b9b5c4bb1a8afbaa8b846ff01_Title"/>
          <p:cNvSpPr txBox="1"/>
          <p:nvPr>
            <p:custDataLst>
              <p:tags r:id="rId100"/>
            </p:custDataLst>
          </p:nvPr>
        </p:nvSpPr>
        <p:spPr>
          <a:xfrm>
            <a:off x="3860418" y="2870830"/>
            <a:ext cx="883032" cy="6268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err="1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nBLM</a:t>
            </a: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/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2</a:t>
            </a:r>
            <a:r>
              <a:rPr lang="en-GB" sz="1600" baseline="300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nd</a:t>
            </a: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 Proto</a:t>
            </a: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9" name="OTLSHAPE_M_5f510a05d9c84b4eb2af5469733a6713_Shape"/>
          <p:cNvSpPr/>
          <p:nvPr>
            <p:custDataLst>
              <p:tags r:id="rId101"/>
            </p:custDataLst>
          </p:nvPr>
        </p:nvSpPr>
        <p:spPr>
          <a:xfrm>
            <a:off x="4163608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0" name="OTLSHAPE_T_bce02597ab0f41eb8a89cccc581a3dad_Shape"/>
          <p:cNvSpPr/>
          <p:nvPr>
            <p:custDataLst>
              <p:tags r:id="rId102"/>
            </p:custDataLst>
          </p:nvPr>
        </p:nvSpPr>
        <p:spPr>
          <a:xfrm>
            <a:off x="8416016" y="6408900"/>
            <a:ext cx="3719206" cy="263056"/>
          </a:xfrm>
          <a:prstGeom prst="roundRect">
            <a:avLst>
              <a:gd name="adj" fmla="val 100000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Gill Sans Light" charset="0"/>
                <a:ea typeface="Gill Sans Light" charset="0"/>
                <a:cs typeface="Gill Sans Light" charset="0"/>
              </a:rPr>
              <a:t>Operations</a:t>
            </a: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1819054" y="5379143"/>
            <a:ext cx="315310" cy="1342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294" y="4160492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Gill Sans Light" charset="0"/>
                <a:ea typeface="Gill Sans Light" charset="0"/>
                <a:cs typeface="Gill Sans Light" charset="0"/>
              </a:rPr>
              <a:t>Normal Conducting </a:t>
            </a:r>
            <a:r>
              <a:rPr lang="en-US" sz="2400" dirty="0" err="1" smtClean="0">
                <a:solidFill>
                  <a:srgbClr val="0070C0"/>
                </a:solidFill>
                <a:latin typeface="Gill Sans Light" charset="0"/>
                <a:ea typeface="Gill Sans Light" charset="0"/>
                <a:cs typeface="Gill Sans Light" charset="0"/>
              </a:rPr>
              <a:t>Linac</a:t>
            </a:r>
            <a:r>
              <a:rPr lang="en-US" sz="2400" dirty="0" smtClean="0">
                <a:solidFill>
                  <a:srgbClr val="0070C0"/>
                </a:solidFill>
                <a:latin typeface="Gill Sans Light" charset="0"/>
                <a:ea typeface="Gill Sans Light" charset="0"/>
                <a:cs typeface="Gill Sans Light" charset="0"/>
              </a:rPr>
              <a:t> Activities</a:t>
            </a:r>
            <a:endParaRPr lang="en-US" sz="2400" dirty="0">
              <a:solidFill>
                <a:srgbClr val="0070C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3" name="OTLSHAPE_M_87298c4b9b5c4bb1a8afbaa8b846ff01_Title"/>
          <p:cNvSpPr txBox="1"/>
          <p:nvPr>
            <p:custDataLst>
              <p:tags r:id="rId103"/>
            </p:custDataLst>
          </p:nvPr>
        </p:nvSpPr>
        <p:spPr>
          <a:xfrm>
            <a:off x="5091584" y="3403983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BPM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Final</a:t>
            </a: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4" name="OTLSHAPE_M_5f510a05d9c84b4eb2af5469733a6713_Shape"/>
          <p:cNvSpPr/>
          <p:nvPr>
            <p:custDataLst>
              <p:tags r:id="rId104"/>
            </p:custDataLst>
          </p:nvPr>
        </p:nvSpPr>
        <p:spPr>
          <a:xfrm>
            <a:off x="5418800" y="2665384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7305187" y="2887697"/>
            <a:ext cx="14717" cy="66109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TLSHAPE_M_87298c4b9b5c4bb1a8afbaa8b846ff01_Title"/>
          <p:cNvSpPr txBox="1"/>
          <p:nvPr>
            <p:custDataLst>
              <p:tags r:id="rId105"/>
            </p:custDataLst>
          </p:nvPr>
        </p:nvSpPr>
        <p:spPr>
          <a:xfrm>
            <a:off x="2079506" y="2942772"/>
            <a:ext cx="883032" cy="4299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Wire</a:t>
            </a:r>
            <a:b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GB" sz="1600" dirty="0" smtClean="0">
                <a:solidFill>
                  <a:schemeClr val="dk1"/>
                </a:solidFill>
                <a:latin typeface="Gill Sans Light" charset="0"/>
                <a:ea typeface="Gill Sans Light" charset="0"/>
                <a:cs typeface="Gill Sans Light" charset="0"/>
              </a:rPr>
              <a:t>PDR</a:t>
            </a:r>
            <a:endParaRPr lang="en-GB" sz="1600" dirty="0">
              <a:solidFill>
                <a:schemeClr val="dk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95" name="OTLSHAPE_M_5f510a05d9c84b4eb2af5469733a6713_Shape"/>
          <p:cNvSpPr/>
          <p:nvPr>
            <p:custDataLst>
              <p:tags r:id="rId106"/>
            </p:custDataLst>
          </p:nvPr>
        </p:nvSpPr>
        <p:spPr>
          <a:xfrm>
            <a:off x="2421358" y="2634498"/>
            <a:ext cx="228600" cy="254000"/>
          </a:xfrm>
          <a:prstGeom prst="triangle">
            <a:avLst/>
          </a:prstGeom>
          <a:solidFill>
            <a:schemeClr val="dk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1853107" y="2171967"/>
            <a:ext cx="315310" cy="1232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7656" y="2932064"/>
            <a:ext cx="402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In one year:</a:t>
            </a:r>
            <a:b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Deploy 15 </a:t>
            </a: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of 21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instrumentation systems</a:t>
            </a: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  <a:p>
            <a:pPr algn="ctr"/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(technology for 19 of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21)</a:t>
            </a: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Recent and Near Term Schedule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84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Outlook</a:t>
            </a: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495" y="950259"/>
            <a:ext cx="2163713" cy="28849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11" y="4030776"/>
            <a:ext cx="5098416" cy="2693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862" y="950259"/>
            <a:ext cx="5056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Example n</a:t>
            </a: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ear term challenges</a:t>
            </a:r>
            <a:b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(what keeps me up at night):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Readiness for LEBT commissioning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Cabling and infrastructure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Controls integration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latin typeface="Gill Sans Light" charset="0"/>
                <a:ea typeface="Gill Sans Light" charset="0"/>
                <a:cs typeface="Gill Sans Light" charset="0"/>
              </a:rPr>
              <a:t>Etc</a:t>
            </a:r>
            <a:r>
              <a:rPr lang="mr-IN" sz="2400" dirty="0" smtClean="0">
                <a:latin typeface="Gill Sans Light" charset="0"/>
                <a:ea typeface="Gill Sans Light" charset="0"/>
                <a:cs typeface="Gill Sans Light" charset="0"/>
              </a:rPr>
              <a:t>…</a:t>
            </a:r>
            <a:endParaRPr lang="en-US" sz="2400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Approach: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Leverage the capabilities of this large BI team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Data driven approach to deployment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 charset="0"/>
                <a:ea typeface="Gill Sans Light" charset="0"/>
                <a:cs typeface="Gill Sans Light" charset="0"/>
              </a:rPr>
              <a:t>Inclusive team: beam diagnostics, beam physics, operations, and controls</a:t>
            </a:r>
            <a:endParaRPr lang="en-US" sz="24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610" y="2420774"/>
            <a:ext cx="2241177" cy="1424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3141" y="378143"/>
            <a:ext cx="31637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Supply chain metrics: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500 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10,000 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tracked components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Test, install, integrate </a:t>
            </a:r>
            <a:b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~25 components per day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833" y="2335559"/>
            <a:ext cx="42266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Aarhus University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CEA </a:t>
            </a: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Saclay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Paris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CERN, Geneva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Cockcroft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Institute, Daresbury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DESY, Hamburg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Elettra</a:t>
            </a: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– </a:t>
            </a: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Sincrotrone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 Trieste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ESS Bilbao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INFN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, Catania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INFN, </a:t>
            </a: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Legnaro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Lund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University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University of </a:t>
            </a: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Oslo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Technical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University of Denmark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Science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and Technology Facilities </a:t>
            </a: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Council, Daresbury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Warsaw 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University of </a:t>
            </a: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Technology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99990" y="68628"/>
            <a:ext cx="6203367" cy="6789681"/>
            <a:chOff x="5999990" y="68628"/>
            <a:chExt cx="6203367" cy="678968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990" y="68628"/>
              <a:ext cx="6203367" cy="678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6110" y="2431474"/>
              <a:ext cx="135211" cy="1352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1967" y="1741978"/>
              <a:ext cx="174143" cy="18409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739980" y="2351359"/>
            <a:ext cx="383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Chinese ADS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J-PARC, Japan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Oak Ridge National Laboratory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Los Alamos National Laboratory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INR, Moscow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Högskola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Väst</a:t>
            </a:r>
            <a:r>
              <a:rPr lang="en-US" dirty="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, </a:t>
            </a:r>
            <a:r>
              <a:rPr lang="en-US" dirty="0" err="1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</a:rPr>
              <a:t>Trollhättan</a:t>
            </a:r>
            <a:endParaRPr lang="en-US" dirty="0">
              <a:solidFill>
                <a:srgbClr val="535353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934" y="25385"/>
            <a:ext cx="1417763" cy="1369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27498"/>
            <a:ext cx="6425951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ESS </a:t>
            </a:r>
            <a: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  <a:t>Diagnostics: </a:t>
            </a:r>
            <a:br>
              <a:rPr lang="en-US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mtClean="0">
                <a:latin typeface="Gill Sans Light" charset="0"/>
                <a:ea typeface="Gill Sans Light" charset="0"/>
                <a:cs typeface="Gill Sans Light" charset="0"/>
              </a:rPr>
              <a:t>20 </a:t>
            </a:r>
            <a:r>
              <a:rPr lang="en-US" smtClean="0"/>
              <a:t>Partners and </a:t>
            </a:r>
            <a:r>
              <a:rPr lang="en-US" dirty="0" smtClean="0"/>
              <a:t>Collaborators</a:t>
            </a: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77766"/>
            <a:ext cx="8963891" cy="608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86" y="825344"/>
            <a:ext cx="7351934" cy="1047025"/>
          </a:xfrm>
          <a:prstGeom prst="rect">
            <a:avLst/>
          </a:prstGeom>
        </p:spPr>
      </p:pic>
      <p:pic>
        <p:nvPicPr>
          <p:cNvPr id="8" name="Shape 8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106" y="2372931"/>
            <a:ext cx="1270661" cy="129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3600" y="3167529"/>
            <a:ext cx="3638400" cy="3690471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6200000">
            <a:off x="3693338" y="895744"/>
            <a:ext cx="2503001" cy="8038104"/>
          </a:xfrm>
          <a:prstGeom prst="bentArrow">
            <a:avLst>
              <a:gd name="adj1" fmla="val 4438"/>
              <a:gd name="adj2" fmla="val 9451"/>
              <a:gd name="adj3" fmla="val 13037"/>
              <a:gd name="adj4" fmla="val 3829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>
            <a:off x="7622540" y="2750288"/>
            <a:ext cx="1430824" cy="3249829"/>
          </a:xfrm>
          <a:prstGeom prst="bentArrow">
            <a:avLst>
              <a:gd name="adj1" fmla="val 7629"/>
              <a:gd name="adj2" fmla="val 15631"/>
              <a:gd name="adj3" fmla="val 18716"/>
              <a:gd name="adj4" fmla="val 38295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>
            <a:off x="5927340" y="1732130"/>
            <a:ext cx="1885973" cy="6425453"/>
          </a:xfrm>
          <a:prstGeom prst="bentArrow">
            <a:avLst>
              <a:gd name="adj1" fmla="val 6243"/>
              <a:gd name="adj2" fmla="val 12124"/>
              <a:gd name="adj3" fmla="val 14819"/>
              <a:gd name="adj4" fmla="val 3829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ight Triangle 38"/>
          <p:cNvSpPr/>
          <p:nvPr/>
        </p:nvSpPr>
        <p:spPr>
          <a:xfrm rot="16200000" flipH="1">
            <a:off x="5406524" y="383080"/>
            <a:ext cx="1303345" cy="3586903"/>
          </a:xfrm>
          <a:prstGeom prst="rtTriangl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64" y="2336441"/>
            <a:ext cx="2042556" cy="1305551"/>
          </a:xfrm>
          <a:prstGeom prst="rect">
            <a:avLst/>
          </a:prstGeom>
        </p:spPr>
      </p:pic>
      <p:sp>
        <p:nvSpPr>
          <p:cNvPr id="40" name="Diagonal Stripe 39"/>
          <p:cNvSpPr/>
          <p:nvPr/>
        </p:nvSpPr>
        <p:spPr>
          <a:xfrm>
            <a:off x="1082538" y="1524858"/>
            <a:ext cx="2343414" cy="1446734"/>
          </a:xfrm>
          <a:prstGeom prst="diagStripe">
            <a:avLst>
              <a:gd name="adj" fmla="val 77081"/>
            </a:avLst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30" y="2360970"/>
            <a:ext cx="1801568" cy="1302326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rot="16200000" flipH="1">
            <a:off x="2721146" y="2321298"/>
            <a:ext cx="2117134" cy="524258"/>
          </a:xfrm>
          <a:prstGeom prst="rtTriangl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71464" y="0"/>
            <a:ext cx="3220536" cy="312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856972" y="1524857"/>
            <a:ext cx="6771035" cy="296447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314" y="1276772"/>
            <a:ext cx="631825" cy="119119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549" y="1481213"/>
            <a:ext cx="1719966" cy="767012"/>
          </a:xfrm>
          <a:prstGeom prst="rect">
            <a:avLst/>
          </a:prstGeom>
        </p:spPr>
      </p:pic>
      <p:sp>
        <p:nvSpPr>
          <p:cNvPr id="47" name="Up Arrow 46"/>
          <p:cNvSpPr/>
          <p:nvPr/>
        </p:nvSpPr>
        <p:spPr>
          <a:xfrm>
            <a:off x="10080875" y="2467964"/>
            <a:ext cx="275880" cy="2394419"/>
          </a:xfrm>
          <a:prstGeom prst="upArrow">
            <a:avLst>
              <a:gd name="adj1" fmla="val 36563"/>
              <a:gd name="adj2" fmla="val 70210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382430" y="2438533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Electronics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ESS-Lund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4022" y="4451038"/>
            <a:ext cx="135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Gill Sans Light" charset="0"/>
                <a:ea typeface="Gill Sans Light" charset="0"/>
                <a:cs typeface="Gill Sans Light" charset="0"/>
              </a:rPr>
              <a:t>S</a:t>
            </a:r>
            <a:r>
              <a:rPr lang="en-US" sz="2000" dirty="0" err="1" smtClean="0">
                <a:latin typeface="Gill Sans Light" charset="0"/>
                <a:ea typeface="Gill Sans Light" charset="0"/>
                <a:cs typeface="Gill Sans Light" charset="0"/>
              </a:rPr>
              <a:t>triplines</a:t>
            </a:r>
            <a:endParaRPr lang="en-US" sz="2000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Bilbao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4424" y="3899133"/>
            <a:ext cx="149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Button BPMs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DESY,</a:t>
            </a:r>
            <a:b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Daresbury</a:t>
            </a:r>
          </a:p>
          <a:p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73452" y="4560853"/>
            <a:ext cx="1587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Gill Sans Light" charset="0"/>
                <a:ea typeface="Gill Sans Light" charset="0"/>
                <a:cs typeface="Gill Sans Light" charset="0"/>
              </a:rPr>
              <a:t>S</a:t>
            </a:r>
            <a:r>
              <a:rPr lang="en-US" sz="2000" dirty="0" err="1" smtClean="0">
                <a:latin typeface="Gill Sans Light" charset="0"/>
                <a:ea typeface="Gill Sans Light" charset="0"/>
                <a:cs typeface="Gill Sans Light" charset="0"/>
              </a:rPr>
              <a:t>triplines</a:t>
            </a:r>
            <a:endParaRPr lang="en-US" sz="2000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</a:t>
            </a:r>
            <a:r>
              <a:rPr lang="en-US" sz="2000" dirty="0" err="1" smtClean="0">
                <a:latin typeface="Gill Sans Light" charset="0"/>
                <a:ea typeface="Gill Sans Light" charset="0"/>
                <a:cs typeface="Gill Sans Light" charset="0"/>
              </a:rPr>
              <a:t>Legnaro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41229" y="142854"/>
            <a:ext cx="30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Gill Sans Light" charset="0"/>
                <a:ea typeface="Gill Sans Light" charset="0"/>
                <a:cs typeface="Gill Sans Light" charset="0"/>
              </a:rPr>
              <a:t>Position Monitors</a:t>
            </a:r>
            <a:endParaRPr lang="en-US" sz="320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7" name="Shape 8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864" y="2360970"/>
            <a:ext cx="1088242" cy="1641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77766"/>
            <a:ext cx="8963891" cy="608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86" y="825344"/>
            <a:ext cx="7351934" cy="1047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3600" y="3167529"/>
            <a:ext cx="3638400" cy="3690471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6200000">
            <a:off x="3886692" y="1089097"/>
            <a:ext cx="2164428" cy="7989969"/>
          </a:xfrm>
          <a:prstGeom prst="bentArrow">
            <a:avLst>
              <a:gd name="adj1" fmla="val 4438"/>
              <a:gd name="adj2" fmla="val 9451"/>
              <a:gd name="adj3" fmla="val 13037"/>
              <a:gd name="adj4" fmla="val 3829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>
            <a:off x="7088786" y="3284040"/>
            <a:ext cx="2204983" cy="2956479"/>
          </a:xfrm>
          <a:prstGeom prst="bentArrow">
            <a:avLst>
              <a:gd name="adj1" fmla="val 4292"/>
              <a:gd name="adj2" fmla="val 7527"/>
              <a:gd name="adj3" fmla="val 12996"/>
              <a:gd name="adj4" fmla="val 38295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>
            <a:off x="6580211" y="1531198"/>
            <a:ext cx="912929" cy="5854262"/>
          </a:xfrm>
          <a:prstGeom prst="bentArrow">
            <a:avLst>
              <a:gd name="adj1" fmla="val 11999"/>
              <a:gd name="adj2" fmla="val 17305"/>
              <a:gd name="adj3" fmla="val 24029"/>
              <a:gd name="adj4" fmla="val 3829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ight Triangle 38"/>
          <p:cNvSpPr/>
          <p:nvPr/>
        </p:nvSpPr>
        <p:spPr>
          <a:xfrm rot="5400000">
            <a:off x="5331023" y="383080"/>
            <a:ext cx="1303345" cy="3586903"/>
          </a:xfrm>
          <a:prstGeom prst="rtTriangl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gonal Stripe 39"/>
          <p:cNvSpPr/>
          <p:nvPr/>
        </p:nvSpPr>
        <p:spPr>
          <a:xfrm>
            <a:off x="1082538" y="1524858"/>
            <a:ext cx="2343414" cy="1446734"/>
          </a:xfrm>
          <a:prstGeom prst="diagStripe">
            <a:avLst>
              <a:gd name="adj" fmla="val 77081"/>
            </a:avLst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Triangle 42"/>
          <p:cNvSpPr/>
          <p:nvPr/>
        </p:nvSpPr>
        <p:spPr>
          <a:xfrm rot="16200000" flipH="1">
            <a:off x="5816687" y="2321298"/>
            <a:ext cx="2117134" cy="524258"/>
          </a:xfrm>
          <a:prstGeom prst="rtTriangl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71464" y="0"/>
            <a:ext cx="3220536" cy="312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856972" y="1524858"/>
            <a:ext cx="7032705" cy="2533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10080875" y="2268469"/>
            <a:ext cx="242765" cy="3596302"/>
          </a:xfrm>
          <a:prstGeom prst="upArrow">
            <a:avLst>
              <a:gd name="adj1" fmla="val 36563"/>
              <a:gd name="adj2" fmla="val 70210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331213" y="2346084"/>
            <a:ext cx="137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Electronics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Trieste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4022" y="4451038"/>
            <a:ext cx="1350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Scanning</a:t>
            </a:r>
          </a:p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Actuators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Bilbao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6153" y="3709663"/>
            <a:ext cx="2132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Fast Wire Scanners</a:t>
            </a:r>
            <a:b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 from CERN</a:t>
            </a:r>
          </a:p>
          <a:p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2936" y="3817883"/>
            <a:ext cx="1335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Scanning</a:t>
            </a:r>
          </a:p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Actuators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rom </a:t>
            </a:r>
            <a:r>
              <a:rPr lang="en-US" sz="2000" dirty="0" err="1" smtClean="0">
                <a:latin typeface="Gill Sans Light" charset="0"/>
                <a:ea typeface="Gill Sans Light" charset="0"/>
                <a:cs typeface="Gill Sans Light" charset="0"/>
              </a:rPr>
              <a:t>Århus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41229" y="142854"/>
            <a:ext cx="257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ill Sans Light" charset="0"/>
                <a:ea typeface="Gill Sans Light" charset="0"/>
                <a:cs typeface="Gill Sans Light" charset="0"/>
              </a:rPr>
              <a:t>Wire Scanners</a:t>
            </a:r>
            <a:endParaRPr lang="en-US" sz="32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73" y="249504"/>
            <a:ext cx="8979037" cy="520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70" y="1964910"/>
            <a:ext cx="583729" cy="2028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53813" y="1079851"/>
            <a:ext cx="984512" cy="838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23" y="1874772"/>
            <a:ext cx="1701892" cy="339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025" y="2088888"/>
            <a:ext cx="573338" cy="19568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45" y="2749708"/>
            <a:ext cx="1272686" cy="9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Keeping track of what we are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Lattice</a:t>
            </a:r>
            <a:br>
              <a:rPr lang="en-GB" dirty="0" smtClean="0"/>
            </a:br>
            <a:r>
              <a:rPr lang="en-GB" dirty="0" smtClean="0"/>
              <a:t>Synoptic Viewer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7709434" y="155783"/>
            <a:ext cx="3714036" cy="6383129"/>
            <a:chOff x="7639762" y="155783"/>
            <a:chExt cx="3714036" cy="6383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9762" y="155783"/>
              <a:ext cx="1020876" cy="2646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9762" y="481703"/>
              <a:ext cx="3714036" cy="4818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9762" y="1030950"/>
              <a:ext cx="3714036" cy="7710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9762" y="1806075"/>
              <a:ext cx="3116357" cy="679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9762" y="2594811"/>
              <a:ext cx="3327884" cy="6805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9762" y="3385557"/>
              <a:ext cx="3321279" cy="16555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9762" y="5175959"/>
              <a:ext cx="3639506" cy="7903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39762" y="5998893"/>
              <a:ext cx="3626886" cy="54001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46851" y="1545797"/>
            <a:ext cx="4690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u="sng" dirty="0">
                <a:solidFill>
                  <a:srgbClr val="00B0F0"/>
                </a:solidFill>
                <a:latin typeface="Gill Sans Light" charset="0"/>
                <a:ea typeface="Gill Sans Light" charset="0"/>
                <a:cs typeface="Gill Sans Light" charset="0"/>
              </a:rPr>
              <a:t>Features</a:t>
            </a:r>
            <a:r>
              <a:rPr lang="sv-SE" sz="3600" u="sng" dirty="0" smtClean="0">
                <a:solidFill>
                  <a:srgbClr val="00B0F0"/>
                </a:solidFill>
                <a:latin typeface="Gill Sans Light" charset="0"/>
                <a:ea typeface="Gill Sans Light" charset="0"/>
                <a:cs typeface="Gill Sans Light" charset="0"/>
              </a:rPr>
              <a:t>:</a:t>
            </a:r>
            <a:endParaRPr lang="sv-SE" sz="2400" u="sng" dirty="0">
              <a:solidFill>
                <a:srgbClr val="00B0F0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Over 1000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3D (and VR) views of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Apertures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ESS 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Links to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... And more?</a:t>
            </a:r>
            <a:endParaRPr lang="sv-SE" sz="2400" dirty="0">
              <a:solidFill>
                <a:schemeClr val="accent1">
                  <a:lumMod val="75000"/>
                </a:schemeClr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6105" y="8140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LEBT</a:t>
            </a:r>
            <a:endParaRPr lang="en-US" sz="200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5955" y="490224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M</a:t>
            </a:r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EBT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8240" y="119742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DTL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2465" y="1916545"/>
            <a:ext cx="89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Spokes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382" y="270843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Medium Beta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091" y="3901185"/>
            <a:ext cx="124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High Beta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1985" y="542804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HEBT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7858" y="6163744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 charset="0"/>
                <a:ea typeface="Gill Sans Light" charset="0"/>
                <a:cs typeface="Gill Sans Light" charset="0"/>
              </a:rPr>
              <a:t>A2T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978" y="5866548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Gill Sans Light" charset="0"/>
                <a:ea typeface="Gill Sans Light" charset="0"/>
                <a:cs typeface="Gill Sans Light" charset="0"/>
              </a:rPr>
              <a:t>Dump Line</a:t>
            </a:r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Display Lattice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113302" y="755917"/>
            <a:ext cx="10913389" cy="5906981"/>
            <a:chOff x="1578245" y="1337563"/>
            <a:chExt cx="9733351" cy="45969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16353"/>
            <a:stretch/>
          </p:blipFill>
          <p:spPr>
            <a:xfrm>
              <a:off x="1578245" y="1337563"/>
              <a:ext cx="9733351" cy="31007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55" t="54071" r="-155" b="4991"/>
            <a:stretch/>
          </p:blipFill>
          <p:spPr>
            <a:xfrm>
              <a:off x="1578245" y="4535826"/>
              <a:ext cx="8581102" cy="13986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734747" y="5722056"/>
            <a:ext cx="100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Gill Sans Light" charset="0"/>
                <a:ea typeface="Gill Sans Light" charset="0"/>
                <a:cs typeface="Gill Sans Light" charset="0"/>
              </a:rPr>
              <a:t>Energy</a:t>
            </a:r>
            <a:endParaRPr lang="en-US" sz="2400"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82200" y="6183721"/>
            <a:ext cx="752547" cy="355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Element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977" r="22105" b="3613"/>
          <a:stretch/>
        </p:blipFill>
        <p:spPr>
          <a:xfrm>
            <a:off x="2601133" y="650929"/>
            <a:ext cx="8356169" cy="60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118"/>
          <a:stretch/>
        </p:blipFill>
        <p:spPr>
          <a:xfrm>
            <a:off x="2154398" y="573438"/>
            <a:ext cx="10037602" cy="62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iJSb2FkbWFwIiwiSXNUZW1wbGF0ZSI6ZmFsc2UsIlZlcnNpb24iOnsiJGlkIjoiMiIsIlZlcnNpb24iOiIzLjEuMCIsIk9yaWdpbmFsQXNzZW1ibHlWZXJzaW9uIjoiMy4xNi4wNy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MsIkFic29sdXRlUG9zaXRpb24iOjE3Ni4wLCJNYXJnaW4iOnsiJGlkIjoiNDkiLCJUb3AiOjAsIkxlZnQiOjEwLCJSaWdodCI6MTAsIkJvdHRvbSI6MH0sIlBhZGRpbmciOnsiJGlkIjoiNTAiLCJUb3AiOjAsIkxlZnQiOjAsIlJpZ2h0IjowLCJCb3R0b20iOjB9LCJCYWNrZ3JvdW5kIjp7IiRpZCI6IjUxIiwiQ29sb3IiOnsiJGlkIjoiNTIiLCJBIjoyNTUsIlIiOjExNSwiRyI6MTE1LCJCIjoxMT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V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kRhdGVJc1Zpc2libGUiOnRydWUsIlRpdGxlUG9zaXRpb24iOjI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1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zEsIlRvZGF5TWFya2VyVGV4dCI6IlRvZGF5IiwiQXV0b1NjYWxlVHlwZSI6dHJ1ZX0sIk1pbGVzdG9uZXMiOlt7IiRpZCI6IjEyNCIsIkRhdGUiOiIyMDE3LTA5LTI1VDIzOjU5OjAwWiIsIlN0eWxlIjp7IiRpZCI6IjEyNSIsIlNoYXBlIjowLCJDb25uZWN0b3JNYXJnaW4iOnsiJHJlZiI6IjU0In0sIkNvbm5lY3RvclN0eWxlIjp7IiRpZCI6IjEyNiIsIkxpbmVDb2xvciI6eyIkaWQiOiIxMjciLCIkdHlwZSI6Ik5MUkUuQ29tbW9uLkRvbS5Tb2xpZENvbG9yQnJ1c2gsIE5MUkUuQ29tbW9uIiwiQ29sb3IiOnsiJGlkIjoiMTI4IiwiQSI6MTI3LCJSIjozMSwiRyI6NzMsIkIiOjEyNX19LCJMaW5lV2VpZ2h0IjoxLjAsIkxpbmVUeXBlIjowLCJQYXJlbnRTdHlsZSI6eyIkcmVmIjoiNTUifX0sIklzQmVsb3dUaW1lYmFuZCI6dHJ1ZSwiSGlkZURhdGUiOmZhbHNlLCJTaGFwZVNpemUiOjEsIlNwYWNpbmciOjIuMCwiUGFkZGluZyI6eyIkcmVmIjoiNTgifSwiU2hhcGVTdHlsZSI6eyIkaWQiOiIxMjkiLCJNYXJnaW4iOnsiJHJlZiI6IjYwIn0sIlBhZGRpbmciOnsiJHJlZiI6IjYxIn0sIkJhY2tncm91bmQiOnsiJGlkIjoiMTMwIiwiQ29sb3IiOnsiJGlkIjoiMTMxIiwiQSI6MjU1LCJSIjozMSwiRyI6NzMsIkIiOjEyNX19LCJJc1Zpc2libGUiOnRydWUsIldpZHRoIjoxOC4wLCJIZWlnaHQiOjIw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1ZjUxMGEwNS1kOWM4LTRiNGUtYjJhZi01NDY5NzMzYTY3MTMiLCJJbXBvcnRJZCI6bnVsbCwiVGl0bGUiOiJOUE0gdG8gRVNTIiwiTm90ZSI6bnVsbCwiSHlwZXJsaW5rIjpudWxsLCJJc0NoYW5nZWQiOmZhbHNlLCJJc05ldyI6ZmFsc2V9LHsiJGlkIjoiMTM5IiwiRGF0ZSI6IjIwMTctMTAtMThUMjM6NTk6MDBaIiwiU3R5bGUiOnsiJGlkIjoiMTQwIiwiU2hhcGUiOjAsIkNvbm5lY3Rvck1hcmdpbiI6eyIkcmVmIjoiNTQifSwiQ29ubmVjdG9yU3R5bGUiOnsiJGlkIjoiMTQxIiwiTGluZUNvbG9yIjp7IiRpZCI6IjE0MiIsIiR0eXBlIjoiTkxSRS5Db21tb24uRG9tLlNvbGlkQ29sb3JCcnVzaCwgTkxSRS5Db21tb24iLCJDb2xvciI6eyIkaWQiOiIxNDMiLCJBIjoxMjcsIlIiOjAsIkciOjExNCwiQiI6MTg4fX0sIkxpbmVXZWlnaHQiOjEuMCwiTGluZVR5cGUiOjAsIlBhcmVudFN0eWxlIjp7IiRyZWYiOiI1NSJ9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wLCJHIjoxMTQsIkIiOjE4OH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IsIkZvcmVncm91bmQiOnsiJHJlZiI6IjY3In0sIk1heFdpZHRoIjoxMTcuNTA0MDk2OTg0ODYzMjg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cmVmIjoiNzkifSwiSXNWaXNpYmxlIjp0cnVlLCJQYXJlbnRTdHlsZSI6eyIkcmVmIjoiNTMifX0sIlBvc2l0aW9uIjp7IlJhdGlvIjowLjEyMDkyODQwNDA2NjI5Nzc1LCJJc0N1c3RvbSI6dHJ1ZX0sIkRhdGVGb3JtYXQiOnsiJHJlZiI6Ijc5In0sIklkIjoiOTA4NDc1NzctMTA1MC00ZDM5LTlkZjktYWE1NWQ5ZjU1Y2VkIiwiSW1wb3J0SWQiOm51bGwsIlRpdGxlIjoiSVNyYyBhbmQgTEVCVCBEaXNhc3NlbWJseSBCZWdpbnMiLCJOb3RlIjpudWxsLCJIeXBlcmxpbmsiOm51bGwsIklzQ2hhbmdlZCI6ZmFsc2UsIklzTmV3IjpmYWxzZX0seyIkaWQiOiIxNTQiLCJEYXRlIjoiMjAxNy0xMC0yMFQyMzo1OTowMFoiLCJTdHlsZSI6eyIkaWQiOiIxNTUiLCJTaGFwZSI6MCwiQ29ubmVjdG9yTWFyZ2luIjp7IiRyZWYiOiI1NCJ9LCJDb25uZWN0b3JTdHlsZSI6eyIkaWQiOiIxNTYiLCJMaW5lQ29sb3IiOnsiJHJlZiI6IjEyNyJ9LCJMaW5lV2VpZ2h0IjoxLjAsIkxpbmVUeXBlIjowLCJQYXJlbnRTdHlsZSI6eyIkcmVmIjoiNTUifX0sIklzQmVsb3dUaW1lYmFuZCI6dHJ1ZSwiSGlkZURhdGUiOmZhbHNlLCJTaGFwZVNpemUiOjEsIlNwYWNpbmciOjIuMCwiUGFkZGluZyI6eyIkcmVmIjoiNTgifSwiU2hhcGVTdHlsZSI6eyIkaWQiOiIxNTciLCJNYXJnaW4iOnsiJHJlZiI6IjYwIn0sIlBhZGRpbmciOnsiJHJlZiI6IjYxIn0sIkJhY2tncm91bmQiOnsiJHJlZiI6IjEzMCJ9LCJJc1Zpc2libGUiOnRydWUsIldpZHRoIjoxOC4wLCJIZWlnaHQiOjIwLjAsIkJvcmRlclN0eWxlIjp7IiRpZCI6IjE1OCIsIkxpbmVDb2xvciI6eyIkcmVmIjoiNjMifSwiTGluZVdlaWdodCI6MC4wLCJMaW5lVHlwZSI6MCwiUGFyZW50U3R5bGUiOnsiJHJlZiI6IjYyIn19LCJQYXJlbnRTdHlsZSI6eyIkcmVmIjoiNTkifX0sIlRpdGxlU3R5bGUiOnsiJGlkIjoiMTU5IiwiRm9udFNldHRpbmdzIjp7IiRpZCI6IjE2M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xIiwiTGluZUNvbG9yIjpudWxsLCJMaW5lV2VpZ2h0IjowLjAsIkxpbmVUeXBlIjowLCJQYXJlbnRTdHlsZSI6bnVsbH0sIlBhcmVudFN0eWxlIjp7IiRyZWYiOiI2NSJ9fSwiRGF0ZVN0eWxlIjp7IiRpZCI6IjE2MiIsIkZvbnRTZXR0aW5ncyI6eyIkaWQiOiIxNj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OTcwOTcxZi1jNjJhLTRiN2EtYTg2OC1jZWM3YjllZGMwZmQiLCJJbXBvcnRJZCI6bnVsbCwiVGl0bGUiOiJFTVUgYW5kIEFDQ1QiLCJOb3RlIjpudWxsLCJIeXBlcmxpbmsiOm51bGwsIklzQ2hhbmdlZCI6ZmFsc2UsIklzTmV3IjpmYWxzZX0seyIkaWQiOiIxNjUiLCJEYXRlIjoiMjAxNy0xMi0wMVQyMzo1OTowMFoiLCJTdHlsZSI6eyIkaWQiOiIxNjYiLCJTaGFwZSI6MCwiQ29ubmVjdG9yTWFyZ2luIjp7IiRyZWYiOiI1NCJ9LCJDb25uZWN0b3JTdHlsZSI6eyIkaWQiOiIxNjciLCJMaW5lQ29sb3IiOnsiJGlkIjoiMTY4IiwiJHR5cGUiOiJOTFJFLkNvbW1vbi5Eb20uU29saWRDb2xvckJydXNoLCBOTFJFLkNvbW1vbiIsIkNvbG9yIjp7IiRpZCI6IjE2OSIsIkEiOjEyNywiUiI6NzksIkciOjEyOSwiQiI6MTg5fX0sIkxpbmVXZWlnaHQiOjEuMCwiTGluZVR5cGUiOjAsIlBhcmVudFN0eWxlIjp7IiRyZWYiOiI1NSJ9fSwiSXNCZWxvd1RpbWViYW5kIjpmYWxzZSwiSGlkZURhdGUiOmZhbHNlLCJTaGFwZVNpemUiOjEsIlNwYWNpbmciOjIuMCwiUGFkZGluZyI6eyIkcmVmIjoiNTgifSwiU2hhcGVTdHlsZSI6eyIkaWQiOiIxNzAiLCJNYXJnaW4iOnsiJHJlZiI6IjYwIn0sIlBhZGRpbmciOnsiJHJlZiI6IjYxIn0sIkJhY2tncm91bmQiOnsiJGlkIjoiMTcxIiwiQ29sb3IiOnsiJGlkIjoiMTcyIiwiQSI6MjU1LCJSIjo3OSwiRyI6MTI5LCJCIjoxODl9fSwiSXNWaXNpYmxlIjp0cnVlLCJXaWR0aCI6MTguMCwiSGVpZ2h0IjoyMC4wLCJCb3JkZXJTdHlsZSI6eyIkaWQiOiIxNzMiLCJMaW5lQ29sb3IiOnsiJHJlZiI6IjYzIn0sIkxpbmVXZWlnaHQiOjAuMCwiTGluZVR5cGUiOjAsIlBhcmVudFN0eWxlIjp7IiRyZWYiOiI2MiJ9fSwiUGFyZW50U3R5bGUiOnsiJHJlZiI6IjU5In19LCJUaXRsZVN0eWxlIjp7IiRpZCI6IjE3NCIsIkZvbnRTZXR0aW5ncyI6eyIkaWQiOiIxNz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NiIsIkxpbmVDb2xvciI6bnVsbCwiTGluZVdlaWdodCI6MC4wLCJMaW5lVHlwZSI6MCwiUGFyZW50U3R5bGUiOm51bGx9LCJQYXJlbnRTdHlsZSI6eyIkcmVmIjoiNjUifX0sIkRhdGVTdHlsZSI6eyIkaWQiOiIxNzciLCJGb250U2V0dGluZ3MiOnsiJGlkIjoiMTc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5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TM3Mjc0YTEtOTdhOS00ZTcyLTkwZmQtY2FkMWY3MTU0YjE0IiwiSW1wb3J0SWQiOm51bGwsIlRpdGxlIjoiRmlyc3QgRGVsaXZlcnkgdG8gTHVuZCIsIk5vdGUiOm51bGwsIkh5cGVybGluayI6bnVsbCwiSXNDaGFuZ2VkIjpmYWxzZSwiSXNOZXciOmZhbHNlfSx7IiRpZCI6IjE4MCIsIkRhdGUiOiIyMDE4LTAxLTA4VDIzOjU5OjAwWiIsIlN0eWxlIjp7IiRpZCI6IjE4MSIsIlNoYXBlIjowLCJDb25uZWN0b3JNYXJnaW4iOnsiJHJlZiI6IjU0In0sIkNvbm5lY3RvclN0eWxlIjp7IiRpZCI6IjE4MiIsIkxpbmVDb2xvciI6eyIkaWQiOiIxODMiLCIkdHlwZSI6Ik5MUkUuQ29tbW9uLkRvbS5Tb2xpZENvbG9yQnJ1c2gsIE5MUkUuQ29tbW9uIiwiQ29sb3IiOnsiJGlkIjoiMTg0IiwiQSI6MTI3LCJSIjoxOTIsIkciOjgwLCJCIjo3N319LCJMaW5lV2VpZ2h0IjoxLjAsIkxpbmVUeXBlIjowLCJQYXJlbnRTdHlsZSI6eyIkcmVmIjoiNTUifX0sIklzQmVsb3dUaW1lYmFuZCI6ZmFsc2UsIkhpZGVEYXRlIjpmYWxzZSwiU2hhcGVTaXplIjoxLCJTcGFjaW5nIjoyLjAsIlBhZGRpbmciOnsiJHJlZiI6IjU4In0sIlNoYXBlU3R5bGUiOnsiJGlkIjoiMTg1IiwiTWFyZ2luIjp7IiRyZWYiOiI2MCJ9LCJQYWRkaW5nIjp7IiRyZWYiOiI2MSJ9LCJCYWNrZ3JvdW5kIjp7IiRpZCI6IjE4NiIsIkNvbG9yIjp7IiRpZCI6IjE4NyIsIkEiOjI1NSwiUiI6MTkyLCJHIjo4MCwiQiI6Nzd9fSwiSXNWaXNpYmxlIjp0cnVlLCJXaWR0aCI6MTguMCwiSGVpZ2h0IjoyMC4wLCJCb3JkZXJTdHlsZSI6eyIkaWQiOiIxODgiLCJMaW5lQ29sb3IiOnsiJHJlZiI6IjYzIn0sIkxpbmVXZWlnaHQiOjAuMCwiTGluZVR5cGUiOjAsIlBhcmVudFN0eWxlIjp7IiRyZWYiOiI2MiJ9fSwiUGFyZW50U3R5bGUiOnsiJHJlZiI6IjU5In19LCJUaXRsZVN0eWxlIjp7IiRpZCI6IjE4OSIsIkZvbnRTZXR0aW5ncyI6eyIkaWQiOiIxOTA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SIsIkxpbmVDb2xvciI6bnVsbCwiTGluZVdlaWdodCI6MC4wLCJMaW5lVHlwZSI6MCwiUGFyZW50U3R5bGUiOm51bGx9LCJQYXJlbnRTdHlsZSI6eyIkcmVmIjoiNjUifX0sIkRhdGVTdHlsZSI6eyIkaWQiOiIxOTIiLCJGb250U2V0dGluZ3MiOnsiJGlkIjoiMTk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Q1OGZjYWItZTMyYS00YjhjLTliMGEtOWQ4N2IyNzI1M2M4IiwiSW1wb3J0SWQiOm51bGwsIlRpdGxlIjoiU2Vjb25kIERlbGl2ZXJ5IHRvIEx1bmQiLCJOb3RlIjpudWxsLCJIeXBlcmxpbmsiOm51bGwsIklzQ2hhbmdlZCI6ZmFsc2UsIklzTmV3IjpmYWxzZX0seyIkaWQiOiIxOTUiLCJEYXRlIjoiMjAxOC0wMS0xNVQyMzo1OTowMFoiLCJTdHlsZSI6eyIkaWQiOiIxOTYiLCJTaGFwZSI6MCwiQ29ubmVjdG9yTWFyZ2luIjp7IiRyZWYiOiI1NCJ9LCJDb25uZWN0b3JTdHlsZSI6eyIkaWQiOiIxOTciLCJMaW5lQ29sb3IiOnsiJGlkIjoiMTk4IiwiJHR5cGUiOiJOTFJFLkNvbW1vbi5Eb20uU29saWRDb2xvckJydXNoLCBOTFJFLkNvbW1vbiIsIkNvbG9yIjp7IiRpZCI6IjE5OSIsIkEiOjEyNywiUiI6MTU1LCJHIjoxODcsIkIiOjg5fX0sIkxpbmVXZWlnaHQiOjEuMCwiTGluZVR5cGUiOjAsIlBhcmVudFN0eWxlIjp7IiRyZWYiOiI1NSJ9fSwiSXNCZWxvd1RpbWViYW5kIjpmYWxzZSwiSGlkZURhdGUiOmZhbHNlLCJTaGFwZVNpemUiOjEsIlNwYWNpbmciOjIuMCwiUGFkZGluZyI6eyIkcmVmIjoiNTgifSwiU2hhcGVTdHlsZSI6eyIkaWQiOiIyMDAiLCJNYXJnaW4iOnsiJHJlZiI6IjYwIn0sIlBhZGRpbmciOnsiJHJlZiI6IjYxIn0sIkJhY2tncm91bmQiOnsiJGlkIjoiMjAxIiwiQ29sb3IiOnsiJGlkIjoiMjAyIiwiQSI6MjU1LCJSIjoxNTUsIkciOjE4NywiQiI6ODl9fSwiSXNWaXNpYmxlIjp0cnVlLCJXaWR0aCI6MTguMCwiSGVpZ2h0IjoyMC4wLCJCb3JkZXJTdHlsZSI6eyIkaWQiOiIyMDMiLCJMaW5lQ29sb3IiOnsiJHJlZiI6IjYzIn0sIkxpbmVXZWlnaHQiOjAuMCwiTGluZVR5cGUiOjAsIlBhcmVudFN0eWxlIjp7IiRyZWYiOiI2MiJ9fSwiUGFyZW50U3R5bGUiOnsiJHJlZiI6IjU5In19LCJUaXRsZVN0eWxlIjp7IiRpZCI6IjIwNCIsIkZvbnRTZXR0aW5ncyI6eyIkaWQiOiIyMDUiLCJGb250U2l6ZSI6MTEsIkZvbnROYW1lIjoiQ2FsaWJyaSIsIklzQm9sZCI6dHJ1ZSwiSXNJdGFsaWMiOmZhbHNlLCJJc1VuZGVybGluZWQiOmZhbHNlLCJQYXJlbnRTdHlsZSI6eyIkcmVmIjoiNjYifX0sIkF1dG9TaXplIjoyLCJGb3JlZ3JvdW5kIjp7IiRyZWYiOiI2NyJ9LCJNYXhXaWR0aCI6MTE2LjYyMDc4ODU3NDIxODc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YiLCJMaW5lQ29sb3IiOm51bGwsIkxpbmVXZWlnaHQiOjAuMCwiTGluZVR5cGUiOjAsIlBhcmVudFN0eWxlIjpudWxsfSwiUGFyZW50U3R5bGUiOnsiJHJlZiI6IjY1In19LCJEYXRlU3R5bGUiOnsiJGlkIjoiMjA3IiwiRm9udFNldHRpbmdzIjp7IiRpZCI6IjIw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OSIsIkxpbmVDb2xvciI6bnVsbCwiTGluZVdlaWdodCI6MC4wLCJMaW5lVHlwZSI6MCwiUGFyZW50U3R5bGUiOm51bGx9LCJQYXJlbnRTdHlsZSI6eyIkcmVmIjoiNzIifX0sIkRhdGVGb3JtYXQiOnsiJHJlZiI6Ijc5In0sIklzVmlzaWJsZSI6dHJ1ZSwiUGFyZW50U3R5bGUiOnsiJHJlZiI6IjUzIn19LCJQb3NpdGlvbiI6eyJSYXRpbyI6MC4xOTkxNjA1NDA1NDU0MjgyMywiSXNDdXN0b20iOnRydWV9LCJEYXRlRm9ybWF0Ijp7IiRyZWYiOiI3OSJ9LCJJZCI6ImZkYzM5ZTQ4LTRjYTItNDg2NS1hMWUyLWRhZGNhYzNmODhlMSIsIkltcG9ydElkIjpudWxsLCJUaXRsZSI6IklTcmMgYW5kIExFQlQgQXNzZW1ibHkgQmVnaW5zIGF0IEVTUyIsIk5vdGUiOm51bGwsIkh5cGVybGluayI6bnVsbCwiSXNDaGFuZ2VkIjpmYWxzZSwiSXNOZXciOmZhbHNlfSx7IiRpZCI6IjIxMCIsIkRhdGUiOiIyMDE4LTAyLTA2VDIzOjU5OjAwWiIsIlN0eWxlIjp7IiRpZCI6IjIxMSIsIlNoYXBlIjowLCJDb25uZWN0b3JNYXJnaW4iOnsiJHJlZiI6IjU0In0sIkNvbm5lY3RvclN0eWxlIjp7IiRpZCI6IjIxMiIsIkxpbmVDb2xvciI6eyIkaWQiOiIyMTMiLCIkdHlwZSI6Ik5MUkUuQ29tbW9uLkRvbS5Tb2xpZENvbG9yQnJ1c2gsIE5MUkUuQ29tbW9uIiwiQ29sb3IiOnsiJGlkIjoiMjE0IiwiQSI6MTI3LCJSIjoxMjgsIkciOjEwMCwiQiI6MTYyfX0sIkxpbmVXZWlnaHQiOjEuMCwiTGluZVR5cGUiOjAsIlBhcmVudFN0eWxlIjp7IiRyZWYiOiI1NSJ9fSwiSXNCZWxvd1RpbWViYW5kIjpmYWxzZSwiSGlkZURhdGUiOmZhbHNlLCJTaGFwZVNpemUiOjEsIlNwYWNpbmciOjIuMCwiUGFkZGluZyI6eyIkcmVmIjoiNTgifSwiU2hhcGVTdHlsZSI6eyIkaWQiOiIyMTUiLCJNYXJnaW4iOnsiJHJlZiI6IjYwIn0sIlBhZGRpbmciOnsiJHJlZiI6IjYxIn0sIkJhY2tncm91bmQiOnsiJGlkIjoiMjE2IiwiQ29sb3IiOnsiJGlkIjoiMjE3IiwiQSI6MjU1LCJSIjoxMjgsIkciOjEwMCwiQiI6MTYyfX0sIklzVmlzaWJsZSI6dHJ1ZSwiV2lkdGgiOjE4LjAsIkhlaWdodCI6MjAuMCwiQm9yZGVyU3R5bGUiOnsiJGlkIjoiMjE4IiwiTGluZUNvbG9yIjp7IiRyZWYiOiI2MyJ9LCJMaW5lV2VpZ2h0IjowLjAsIkxpbmVUeXBlIjowLCJQYXJlbnRTdHlsZSI6eyIkcmVmIjoiNjIifX0sIlBhcmVudFN0eWxlIjp7IiRyZWYiOiI1OSJ9fSwiVGl0bGVTdHlsZSI6eyIkaWQiOiIyMTkiLCJGb250U2V0dGluZ3MiOnsiJGlkIjoiMjIwIiwiRm9udFNpemUiOjExLCJGb250TmFtZSI6IkNhbGlicmkiLCJJc0JvbGQiOnRydWUsIklzSXRhbGljIjpmYWxzZSwiSXNVbmRlcmxpbmVkIjpmYWxzZSwiUGFyZW50U3R5bGUiOnsiJHJlZiI6IjY2In19LCJBdXRvU2l6ZSI6MiwiRm9yZWdyb3VuZCI6eyIkcmVmIjoiNjcifSwiTWF4V2lkdGgiOjEyNS40MDQwOTA4ODEzNDc2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NzI5OGM0Yi05YjVjLTRiYjEtYThhZi1iYWE4Yjg0NmZmMDEiLCJJbXBvcnRJZCI6bnVsbCwiVGl0bGUiOiJJU3JjIGFuZCBMRUJUIEFzc2VtYmx5IENvbXBsZXRlZCIsIk5vdGUiOm51bGwsIkh5cGVybGluayI6bnVsbCwiSXNDaGFuZ2VkIjpmYWxzZSwiSXNOZXciOmZhbHNlfSx7IiRpZCI6IjIyNSIsIkRhdGUiOiIyMDE4LTAzLTI2VDIzOjU5OjAwWiIsIlN0eWxlIjp7IiRpZCI6IjIyNiIsIlNoYXBlIjowLCJDb25uZWN0b3JNYXJnaW4iOnsiJHJlZiI6IjU0In0sIkNvbm5lY3RvclN0eWxlIjp7IiRpZCI6IjIyNyIsIkxpbmVDb2xvciI6eyIkaWQiOiIyMjgiLCIkdHlwZSI6Ik5MUkUuQ29tbW9uLkRvbS5Tb2xpZENvbG9yQnJ1c2gsIE5MUkUuQ29tbW9uIiwiQ29sb3IiOnsiJGlkIjoiMjI5IiwiQSI6MTI3LCJSIjoyNDcsIkciOjE1MCwiQiI6NzB9fSwiTGluZVdlaWdodCI6MS4wLCJMaW5lVHlwZSI6MCwiUGFyZW50U3R5bGUiOnsiJHJlZiI6IjU1In19LCJJc0JlbG93VGltZWJhbmQiOmZhbHNlLCJIaWRlRGF0ZSI6ZmFsc2UsIlNoYXBlU2l6ZSI6MSwiU3BhY2luZyI6Mi4wLCJQYWRkaW5nIjp7IiRyZWYiOiI1OCJ9LCJTaGFwZVN0eWxlIjp7IiRpZCI6IjIzMCIsIk1hcmdpbiI6eyIkcmVmIjoiNjAifSwiUGFkZGluZyI6eyIkcmVmIjoiNjEifSwiQmFja2dyb3VuZCI6eyIkaWQiOiIyMzEiLCJDb2xvciI6eyIkaWQiOiIyMzIiLCJBIjoyNTUsIlIiOjI0NywiRyI6MTUwLCJCIjo3MH19LCJJc1Zpc2libGUiOnRydWUsIldpZHRoIjoxOC4wLCJIZWlnaHQiOjIwLjAsIkJvcmRlclN0eWxlIjp7IiRpZCI6IjIzMyIsIkxpbmVDb2xvciI6eyIkcmVmIjoiNjMifSwiTGluZVdlaWdodCI6MC4wLCJMaW5lVHlwZSI6MCwiUGFyZW50U3R5bGUiOnsiJHJlZiI6IjYyIn19LCJQYXJlbnRTdHlsZSI6eyIkcmVmIjoiNTkifX0sIlRpdGxlU3R5bGUiOnsiJGlkIjoiMjM0IiwiRm9udFNldHRpbmdzIjp7IiRpZCI6IjIz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2IiwiTGluZUNvbG9yIjpudWxsLCJMaW5lV2VpZ2h0IjowLjAsIkxpbmVUeXBlIjowLCJQYXJlbnRTdHlsZSI6bnVsbH0sIlBhcmVudFN0eWxlIjp7IiRyZWYiOiI2NSJ9fSwiRGF0ZVN0eWxlIjp7IiRpZCI6IjIzNyIsIkZvbnRTZXR0aW5ncyI6eyIkaWQiOiIyMz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k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N2JlNTg4MS0xZGMwLTQ2MmEtOTI1Yy00MjI3MTMxN2JlMzQiLCJJbXBvcnRJZCI6bnVsbCwiVGl0bGUiOiJGaXJzdCBQcm90b25zIGF0IEVTUyIsIk5vdGUiOm51bGwsIkh5cGVybGluayI6bnVsbCwiSXNDaGFuZ2VkIjpmYWxzZSwiSXNOZXciOmZhbHNlfV0sIlRhc2tzIjpbeyIkaWQiOiIyNDAiLCJHcm91cE5hbWUiOm51bGwsIlN0YXJ0RGF0ZSI6IjIwMTctMTAtMTZUMDA6MDA6MDBaIiwiRW5kRGF0ZSI6IjIwMTctMTEtMTdUMjM6NTk6MDBaIiwiUGVyY2VudGFnZUNvbXBsZXRlIjpudWxsLCJTdHlsZSI6eyIkaWQiOiIyNDEiLCJTaGFwZSI6MiwiU2hhcGVUaGlja25lc3MiOjAsIkR1cmF0aW9uRm9ybWF0IjowLCJJbmNsdWRlTm9uV29ya2luZ0RheXNJbkR1cmF0aW9uIjpmYWxzZSwiUGVyY2VudGFnZUNvbXBsZXRlU3R5bGUiOnsiJGlkIjoiMjQyIiwiRm9udFNldHRpbmdzIjp7IiRpZCI6IjI0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CIsIkxpbmVDb2xvciI6bnVsbCwiTGluZVdlaWdodCI6MC4wLCJMaW5lVHlwZSI6MCwiUGFyZW50U3R5bGUiOm51bGx9LCJQYXJlbnRTdHlsZSI6eyIkcmVmIjoiODEifX0sIkR1cmF0aW9uU3R5bGUiOnsiJGlkIjoiMjQ1IiwiRm9udFNldHRpbmdzIjp7IiRpZCI6IjI0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NyIsIkxpbmVDb2xvciI6bnVsbCwiTGluZVdlaWdodCI6MC4wLCJMaW5lVHlwZSI6MCwiUGFyZW50U3R5bGUiOm51bGx9LCJQYXJlbnRTdHlsZSI6eyIkcmVmIjoiODgifX0sIkhvcml6b250YWxDb25uZWN0b3JTdHlsZSI6eyIkaWQiOiIyNDgiLCJMaW5lQ29sb3IiOnsiJHJlZiI6Ijk2In0sIkxpbmVXZWlnaHQiOjEuMCwiTGluZVR5cGUiOjAsIlBhcmVudFN0eWxlIjp7IiRyZWYiOiI5NSJ9fSwiVmVydGljYWxDb25uZWN0b3JTdHlsZSI6eyIkaWQiOiIyNDkiLCJMaW5lQ29sb3IiOnsiJHJlZiI6Ijk5In0sIkxpbmVXZWlnaHQiOjAuMCwiTGluZVR5cGUiOjAsIlBhcmVudFN0eWxlIjp7IiRyZWYiOiI5OCJ9fSwiTWFyZ2luIjpudWxsLCJTdGFydERhdGVQb3NpdGlvbiI6MywiRW5kRGF0ZVBvc2l0aW9uIjozLCJEYXRlSXNWaXNpYmxlIjp0cnVlLCJUaXRsZVBvc2l0aW9uIjoyLCJEdXJhdGlvblBvc2l0aW9uIjo2LCJQZXJjZW50YWdlQ29tcGxldGVkUG9zaXRpb24iOjYsIlNwYWNpbmciOjMsIklzQmVsb3dUaW1lYmFuZCI6dHJ1ZSwiUGVyY2VudGFnZUNvbXBsZXRlU2hhcGVPcGFjaXR5IjozNSwiU2hhcGVTdHlsZSI6eyIkaWQiOiIyNTAiLCJNYXJnaW4iOnsiJHJlZiI6IjEwMiJ9LCJQYWRkaW5nIjp7IiRyZWYiOiIxMDMifSwiQmFja2dyb3VuZCI6eyIkaWQiOiIyNTEiLCJDb2xvciI6eyIkaWQiOiIyNTIiLCJBIjoyNTUsIlIiOjAsIkciOjExNCwiQiI6MTg4fX0sIklzVmlzaWJsZSI6dHJ1ZSwiV2lkdGgiOjAuMCwiSGVpZ2h0IjoxMC4wLCJCb3JkZXJTdHlsZSI6eyIkaWQiOiIyNTMiLCJMaW5lQ29sb3IiOnsiJHJlZiI6IjEwNSJ9LCJMaW5lV2VpZ2h0IjowLjAsIkxpbmVUeXBlIjowLCJQYXJlbnRTdHlsZSI6eyIkcmVmIjoiMTA0In19LCJQYXJlbnRTdHlsZSI6eyIkcmVmIjoiMTAxIn19LCJUaXRsZVN0eWxlIjp7IiRpZCI6IjI1NCIsIkZvbnRTZXR0aW5ncyI6eyIkaWQiOiIyNTU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U2IiwiTGluZUNvbG9yIjpudWxsLCJMaW5lV2VpZ2h0IjowLjAsIkxpbmVUeXBlIjowLCJQYXJlbnRTdHlsZSI6bnVsbH0sIlBhcmVudFN0eWxlIjp7IiRyZWYiOiIxMDcifX0sIkRhdGVTdHlsZSI6eyIkaWQiOiIyNTciLCJGb250U2V0dGluZ3MiOnsiJGlkIjoiMjU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k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mM4NDc4OGZkLTE5ODctNDU0My1hNTg3LTQ5NjViMzk4MjIzNiIsIkltcG9ydElkIjpudWxsLCJUaXRsZSI6IklTcmMgYW5kIExFQlQgRGlzYXNzZW1ibHkgIiwiTm90ZSI6bnVsbCwiSHlwZXJsaW5rIjpudWxsLCJJc0NoYW5nZWQiOmZhbHNlLCJJc05ldyI6ZmFsc2V9LHsiJGlkIjoiMjYwIiwiR3JvdXBOYW1lIjpudWxsLCJTdGFydERhdGUiOiIyMDE3LTExLTIwVDAwOjAwOjAwWiIsIkVuZERhdGUiOiIyMDE3LTExLTMwVDIzOjU5OjAwWiIsIlBlcmNlbnRhZ2VDb21wbGV0ZSI6bnVsbCwiU3R5bGUiOnsiJGlkIjoiMjYxIiwiU2hhcGUiOjIsIlNoYXBlVGhpY2tuZXNzIjowLCJEdXJhdGlvbkZvcm1hdCI6MCwiSW5jbHVkZU5vbldvcmtpbmdEYXlzSW5EdXJhdGlvbiI6ZmFsc2UsIlBlcmNlbnRhZ2VDb21wbGV0ZVN0eWxlIjp7IiRpZCI6IjI2MiIsIkZvbnRTZXR0aW5ncyI6eyIkaWQiOiIyNj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QiLCJMaW5lQ29sb3IiOm51bGwsIkxpbmVXZWlnaHQiOjAuMCwiTGluZVR5cGUiOjAsIlBhcmVudFN0eWxlIjpudWxsfSwiUGFyZW50U3R5bGUiOnsiJHJlZiI6IjgxIn19LCJEdXJhdGlvblN0eWxlIjp7IiRpZCI6IjI2NSIsIkZvbnRTZXR0aW5ncyI6eyIkaWQiOiIyNj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jciLCJMaW5lQ29sb3IiOm51bGwsIkxpbmVXZWlnaHQiOjAuMCwiTGluZVR5cGUiOjAsIlBhcmVudFN0eWxlIjpudWxsfSwiUGFyZW50U3R5bGUiOnsiJHJlZiI6Ijg4In19LCJIb3Jpem9udGFsQ29ubmVjdG9yU3R5bGUiOnsiJGlkIjoiMjY4IiwiTGluZUNvbG9yIjp7IiRyZWYiOiI5NiJ9LCJMaW5lV2VpZ2h0IjoxLjAsIkxpbmVUeXBlIjowLCJQYXJlbnRTdHlsZSI6eyIkcmVmIjoiOTUifX0sIlZlcnRpY2FsQ29ubmVjdG9yU3R5bGUiOnsiJGlkIjoiMjY5IiwiTGluZUNvbG9yIjp7IiRyZWYiOiI5OSJ9LCJMaW5lV2VpZ2h0IjowLjAsIkxpbmVUeXBlIjowLCJQYXJlbnRTdHlsZSI6eyIkcmVmIjoiOTgifX0sIk1hcmdpbiI6bnVsbCwiU3RhcnREYXRlUG9zaXRpb24iOjMsIkVuZERhdGVQb3NpdGlvbiI6MywiRGF0ZUlzVmlzaWJsZSI6dHJ1ZSwiVGl0bGVQb3NpdGlvbiI6MiwiRHVyYXRpb25Qb3NpdGlvbiI6NiwiUGVyY2VudGFnZUNvbXBsZXRlZFBvc2l0aW9uIjo2LCJTcGFjaW5nIjozLCJJc0JlbG93VGltZWJhbmQiOnRydWUsIlBlcmNlbnRhZ2VDb21wbGV0ZVNoYXBlT3BhY2l0eSI6MzUsIlNoYXBlU3R5bGUiOnsiJGlkIjoiMjcwIiwiTWFyZ2luIjp7IiRyZWYiOiIxMDIifSwiUGFkZGluZyI6eyIkcmVmIjoiMTAzIn0sIkJhY2tncm91bmQiOnsiJGlkIjoiMjcxIiwiQ29sb3IiOnsiJGlkIjoiMjcyIiwiQSI6MjU1LCJSIjo3OSwiRyI6MTI5LCJCIjoxODl9fSwiSXNWaXNpYmxlIjp0cnVlLCJXaWR0aCI6MC4wLCJIZWlnaHQiOjEwLjAsIkJvcmRlclN0eWxlIjp7IiRpZCI6IjI3MyIsIkxpbmVDb2xvciI6eyIkcmVmIjoiMTA1In0sIkxpbmVXZWlnaHQiOjAuMCwiTGluZVR5cGUiOjAsIlBhcmVudFN0eWxlIjp7IiRyZWYiOiIxMDQifX0sIlBhcmVudFN0eWxlIjp7IiRyZWYiOiIxMDEifX0sIlRpdGxlU3R5bGUiOnsiJGlkIjoiMjc0IiwiRm9udFNldHRpbmdzIjp7IiRpZCI6IjI3NS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YiLCJMaW5lQ29sb3IiOm51bGwsIkxpbmVXZWlnaHQiOjAuMCwiTGluZVR5cGUiOjAsIlBhcmVudFN0eWxlIjpudWxsfSwiUGFyZW50U3R5bGUiOnsiJHJlZiI6IjEwNyJ9fSwiRGF0ZVN0eWxlIjp7IiRpZCI6IjI3NyIsIkZvbnRTZXR0aW5ncyI6eyIkaWQiOiIyNzg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3OSIsIkxpbmVDb2xvciI6bnVsbCwiTGluZVdlaWdodCI6MC4wLCJMaW5lVHlwZSI6MCwiUGFyZW50U3R5bGUiOm51bGx9LCJQYXJlbnRTdHlsZSI6eyIkcmVmIjoiMTE0In19LCJEYXRlRm9ybWF0Ijp7IiRyZWYiOiIxMjEifSwiSXNWaXNpYmxlIjp0cnVlLCJQYXJlbnRTdHlsZSI6eyIkcmVmIjoiODAifX0sIkluZGV4IjoyLCJTbWFydER1cmF0aW9uQWN0aXZhdGVkIjpmYWxzZSwiRGF0ZUZvcm1hdCI6eyIkcmVmIjoiMTIxIn0sIklkIjoiYTMzMzNhMzQtYTg1NS00NGU1LTgwMzMtZjI4ZTE5NTZkMTk1IiwiSW1wb3J0SWQiOm51bGwsIlRpdGxlIjoiVHJhbnNwb3J0IHRvIEx1bmQiLCJOb3RlIjpudWxsLCJIeXBlcmxpbmsiOm51bGwsIklzQ2hhbmdlZCI6ZmFsc2UsIklzTmV3IjpmYWxzZX0seyIkaWQiOiIyODAiLCJHcm91cE5hbWUiOm51bGwsIlN0YXJ0RGF0ZSI6IjIwMTgtMDEtMDFUMDA6MDA6MDBaIiwiRW5kRGF0ZSI6IjIwMTgtMDEtMDhUMjM6NTk6MDBaIiwiUGVyY2VudGFnZUNvbXBsZXRlIjpudWxsLCJTdHlsZSI6eyIkaWQiOiIyODEiLCJTaGFwZSI6MiwiU2hhcGVUaGlja25lc3MiOjAsIkR1cmF0aW9uRm9ybWF0IjowLCJJbmNsdWRlTm9uV29ya2luZ0RheXNJbkR1cmF0aW9uIjpmYWxzZSwiUGVyY2VudGFnZUNvbXBsZXRlU3R5bGUiOnsiJGlkIjoiMjgyIiwiRm9udFNldHRpbmdzIjp7IiRpZCI6IjI4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NCIsIkxpbmVDb2xvciI6bnVsbCwiTGluZVdlaWdodCI6MC4wLCJMaW5lVHlwZSI6MCwiUGFyZW50U3R5bGUiOm51bGx9LCJQYXJlbnRTdHlsZSI6eyIkcmVmIjoiODEifX0sIkR1cmF0aW9uU3R5bGUiOnsiJGlkIjoiMjg1IiwiRm9udFNldHRpbmdzIjp7IiRpZCI6IjI4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NyIsIkxpbmVDb2xvciI6bnVsbCwiTGluZVdlaWdodCI6MC4wLCJMaW5lVHlwZSI6MCwiUGFyZW50U3R5bGUiOm51bGx9LCJQYXJlbnRTdHlsZSI6eyIkcmVmIjoiODgifX0sIkhvcml6b250YWxDb25uZWN0b3JTdHlsZSI6eyIkaWQiOiIyODgiLCJMaW5lQ29sb3IiOnsiJHJlZiI6Ijk2In0sIkxpbmVXZWlnaHQiOjEuMCwiTGluZVR5cGUiOjAsIlBhcmVudFN0eWxlIjp7IiRyZWYiOiI5NSJ9fSwiVmVydGljYWxDb25uZWN0b3JTdHlsZSI6eyIkaWQiOiIyODkiLCJMaW5lQ29sb3IiOnsiJHJlZiI6Ijk5In0sIkxpbmVXZWlnaHQiOjAuMCwiTGluZVR5cGUiOjAsIlBhcmVudFN0eWxlIjp7IiRyZWYiOiI5OCJ9fSwiTWFyZ2luIjpudWxsLCJTdGFydERhdGVQb3NpdGlvbiI6MywiRW5kRGF0ZVBvc2l0aW9uIjozLCJEYXRlSXNWaXNpYmxlIjp0cnVlLCJUaXRsZVBvc2l0aW9uIjoyLCJEdXJhdGlvblBvc2l0aW9uIjo2LCJQZXJjZW50YWdlQ29tcGxldGVkUG9zaXRpb24iOjYsIlNwYWNpbmciOjMsIklzQmVsb3dUaW1lYmFuZCI6dHJ1ZSwiUGVyY2VudGFnZUNvbXBsZXRlU2hhcGVPcGFjaXR5IjozNSwiU2hhcGVTdHlsZSI6eyIkaWQiOiIyOTAiLCJNYXJnaW4iOnsiJHJlZiI6IjEwMiJ9LCJQYWRkaW5nIjp7IiRyZWYiOiIxMDMifSwiQmFja2dyb3VuZCI6eyIkcmVmIjoiMjcxIn0sIklzVmlzaWJsZSI6dHJ1ZSwiV2lkdGgiOjAuMCwiSGVpZ2h0IjoxMC4wLCJCb3JkZXJTdHlsZSI6eyIkaWQiOiIyOTEiLCJMaW5lQ29sb3IiOnsiJHJlZiI6IjEwNSJ9LCJMaW5lV2VpZ2h0IjowLjAsIkxpbmVUeXBlIjowLCJQYXJlbnRTdHlsZSI6eyIkcmVmIjoiMTA0In19LCJQYXJlbnRTdHlsZSI6eyIkcmVmIjoiMTAxIn19LCJUaXRsZVN0eWxlIjp7IiRpZCI6IjI5MiIsIkZvbnRTZXR0aW5ncyI6eyIkaWQiOiIyOTM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0IiwiTGluZUNvbG9yIjpudWxsLCJMaW5lV2VpZ2h0IjowLjAsIkxpbmVUeXBlIjowLCJQYXJlbnRTdHlsZSI6bnVsbH0sIlBhcmVudFN0eWxlIjp7IiRyZWYiOiIxMDcifX0sIkRhdGVTdHlsZSI6eyIkaWQiOiIyOTUiLCJGb250U2V0dGluZ3MiOnsiJGlkIjoiMjk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Tc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jVmNmJjNTJiLTg4M2EtNDEzOS1iYzk1LTQ2YWFlNDg5MjYyMCIsIkltcG9ydElkIjpudWxsLCJUaXRsZSI6IlRyYW5zcG9ydCB0byBMdW5kIiwiTm90ZSI6bnVsbCwiSHlwZXJsaW5rIjpudWxsLCJJc0NoYW5nZWQiOmZhbHNlLCJJc05ldyI6ZmFsc2V9LHsiJGlkIjoiMjk4IiwiR3JvdXBOYW1lIjpudWxsLCJTdGFydERhdGUiOiIyMDE3LTEyLTA0VDAwOjAwOjAwWiIsIkVuZERhdGUiOiIyMDE3LTEyLTIyVDIzOjU5OjAwWiIsIlBlcmNlbnRhZ2VDb21wbGV0ZSI6bnVsbCwiU3R5bGUiOnsiJGlkIjoiMjk5IiwiU2hhcGUiOjIsIlNoYXBlVGhpY2tuZXNzIjowLCJEdXJhdGlvbkZvcm1hdCI6MCwiSW5jbHVkZU5vbldvcmtpbmdEYXlzSW5EdXJhdGlvbiI6ZmFsc2UsIlBlcmNlbnRhZ2VDb21wbGV0ZVN0eWxlIjp7IiRpZCI6IjMwMCIsIkZvbnRTZXR0aW5ncyI6eyIkaWQiOiIzM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IiLCJMaW5lQ29sb3IiOm51bGwsIkxpbmVXZWlnaHQiOjAuMCwiTGluZVR5cGUiOjAsIlBhcmVudFN0eWxlIjpudWxsfSwiUGFyZW50U3R5bGUiOnsiJHJlZiI6IjgxIn19LCJEdXJhdGlvblN0eWxlIjp7IiRpZCI6IjMwMyIsIkZvbnRTZXR0aW5ncyI6eyIkaWQiOiIzM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UiLCJMaW5lQ29sb3IiOm51bGwsIkxpbmVXZWlnaHQiOjAuMCwiTGluZVR5cGUiOjAsIlBhcmVudFN0eWxlIjpudWxsfSwiUGFyZW50U3R5bGUiOnsiJHJlZiI6Ijg4In19LCJIb3Jpem9udGFsQ29ubmVjdG9yU3R5bGUiOnsiJGlkIjoiMzA2IiwiTGluZUNvbG9yIjp7IiRyZWYiOiI5NiJ9LCJMaW5lV2VpZ2h0IjoxLjAsIkxpbmVUeXBlIjowLCJQYXJlbnRTdHlsZSI6eyIkcmVmIjoiOTUifX0sIlZlcnRpY2FsQ29ubmVjdG9yU3R5bGUiOnsiJGlkIjoiMzA3IiwiTGluZUNvbG9yIjp7IiRyZWYiOiI5OSJ9LCJMaW5lV2VpZ2h0IjowLjAsIkxpbmVUeXBlIjowLCJQYXJlbnRTdHlsZSI6eyIkcmVmIjoiOTgifX0sIk1hcmdpbiI6bnVsbCwiU3RhcnREYXRlUG9zaXRpb24iOjMsIkVuZERhdGVQb3NpdGlvbiI6MywiRGF0ZUlzVmlzaWJsZSI6dHJ1ZSwiVGl0bGVQb3NpdGlvbiI6MiwiRHVyYXRpb25Qb3NpdGlvbiI6NiwiUGVyY2VudGFnZUNvbXBsZXRlZFBvc2l0aW9uIjo2LCJTcGFjaW5nIjozLCJJc0JlbG93VGltZWJhbmQiOnRydWUsIlBlcmNlbnRhZ2VDb21wbGV0ZVNoYXBlT3BhY2l0eSI6MzUsIlNoYXBlU3R5bGUiOnsiJGlkIjoiMzA4IiwiTWFyZ2luIjp7IiRyZWYiOiIxMDIifSwiUGFkZGluZyI6eyIkcmVmIjoiMTAzIn0sIkJhY2tncm91bmQiOnsiJGlkIjoiMzA5IiwiQ29sb3IiOnsiJGlkIjoiMzEwIiwiQSI6MjU1LCJSIjoxOTIsIkciOjgwLCJCIjo3N319LCJJc1Zpc2libGUiOnRydWUsIldpZHRoIjowLjAsIkhlaWdodCI6MTAuMCwiQm9yZGVyU3R5bGUiOnsiJGlkIjoiMzExIiwiTGluZUNvbG9yIjp7IiRyZWYiOiIxMDUifSwiTGluZVdlaWdodCI6MC4wLCJMaW5lVHlwZSI6MCwiUGFyZW50U3R5bGUiOnsiJHJlZiI6IjEwNCJ9fSwiUGFyZW50U3R5bGUiOnsiJHJlZiI6IjEwMSJ9fSwiVGl0bGVTdHlsZSI6eyIkaWQiOiIzMTIiLCJGb250U2V0dGluZ3MiOnsiJGlkIjoiMzE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NCIsIkxpbmVDb2xvciI6bnVsbCwiTGluZVdlaWdodCI6MC4wLCJMaW5lVHlwZSI6MCwiUGFyZW50U3R5bGUiOm51bGx9LCJQYXJlbnRTdHlsZSI6eyIkcmVmIjoiMTA3In19LCJEYXRlU3R5bGUiOnsiJGlkIjoiMzE1IiwiRm9udFNldHRpbmdzIjp7IiRpZCI6IjMx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E3IiwiTGluZUNvbG9yIjpudWxsLCJMaW5lV2VpZ2h0IjowLjAsIkxpbmVUeXBlIjowLCJQYXJlbnRTdHlsZSI6bnVsbH0sIlBhcmVudFN0eWxlIjp7IiRyZWYiOiIxMTQifX0sIkRhdGVGb3JtYXQiOnsiJHJlZiI6IjEyMSJ9LCJJc1Zpc2libGUiOnRydWUsIlBhcmVudFN0eWxlIjp7IiRyZWYiOiI4MCJ9fSwiSW5kZXgiOjQsIlNtYXJ0RHVyYXRpb25BY3RpdmF0ZWQiOmZhbHNlLCJEYXRlRm9ybWF0Ijp7IiRyZWYiOiIxMjEifSwiSWQiOiI2OWY5ZDZkYi00MzRiLTRhOTMtODM4Mi1hZjZhMzVlMjIwZDAiLCJJbXBvcnRJZCI6bnVsbCwiVGl0bGUiOiJMb2NhbCBDaGVja3MvVmVyaWZpY2F0aW9ucyIsIk5vdGUiOm51bGwsIkh5cGVybGluayI6bnVsbCwiSXNDaGFuZ2VkIjpmYWxzZSwiSXNOZXciOmZhbHNlfSx7IiRpZCI6IjMxOCIsIkdyb3VwTmFtZSI6bnVsbCwiU3RhcnREYXRlIjoiMjAxOC0wMS0wOFQwMDowMDowMFoiLCJFbmREYXRlIjoiMjAxOC0wMi0wNFQyMzo1OTowMFoiLCJQZXJjZW50YWdlQ29tcGxldGUiOm51bGwsIlN0eWxlIjp7IiRpZCI6IjMxOSIsIlNoYXBlIjoyLCJTaGFwZVRoaWNrbmVzcyI6MCwiRHVyYXRpb25Gb3JtYXQiOjAsIkluY2x1ZGVOb25Xb3JraW5nRGF5c0luRHVyYXRpb24iOmZhbHNlLCJQZXJjZW50YWdlQ29tcGxldGVTdHlsZSI6eyIkaWQiOiIzMjAiLCJGb250U2V0dGluZ3MiOnsiJGlkIjoiMzI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yIiwiTGluZUNvbG9yIjpudWxsLCJMaW5lV2VpZ2h0IjowLjAsIkxpbmVUeXBlIjowLCJQYXJlbnRTdHlsZSI6bnVsbH0sIlBhcmVudFN0eWxlIjp7IiRyZWYiOiI4MSJ9fSwiRHVyYXRpb25TdHlsZSI6eyIkaWQiOiIzMjMiLCJGb250U2V0dGluZ3MiOnsiJGlkIjoiMzI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I1IiwiTGluZUNvbG9yIjpudWxsLCJMaW5lV2VpZ2h0IjowLjAsIkxpbmVUeXBlIjowLCJQYXJlbnRTdHlsZSI6bnVsbH0sIlBhcmVudFN0eWxlIjp7IiRyZWYiOiI4OCJ9fSwiSG9yaXpvbnRhbENvbm5lY3RvclN0eWxlIjp7IiRpZCI6IjMyNiIsIkxpbmVDb2xvciI6eyIkcmVmIjoiOTYifSwiTGluZVdlaWdodCI6MS4wLCJMaW5lVHlwZSI6MCwiUGFyZW50U3R5bGUiOnsiJHJlZiI6Ijk1In19LCJWZXJ0aWNhbENvbm5lY3RvclN0eWxlIjp7IiRpZCI6IjMyNyIsIkxpbmVDb2xvciI6eyIkcmVmIjoiOTkifSwiTGluZVdlaWdodCI6MC4wLCJMaW5lVHlwZSI6MCwiUGFyZW50U3R5bGUiOnsiJHJlZiI6Ijk4In19LCJNYXJnaW4iOm51bGwsIlN0YXJ0RGF0ZVBvc2l0aW9uIjozLCJFbmREYXRlUG9zaXRpb24iOjMsIkRhdGVJc1Zpc2libGUiOnRydWUsIlRpdGxlUG9zaXRpb24iOjIsIkR1cmF0aW9uUG9zaXRpb24iOjYsIlBlcmNlbnRhZ2VDb21wbGV0ZWRQb3NpdGlvbiI6NiwiU3BhY2luZyI6MywiSXNCZWxvd1RpbWViYW5kIjp0cnVlLCJQZXJjZW50YWdlQ29tcGxldGVTaGFwZU9wYWNpdHkiOjM1LCJTaGFwZVN0eWxlIjp7IiRpZCI6IjMyOCIsIk1hcmdpbiI6eyIkcmVmIjoiMTAyIn0sIlBhZGRpbmciOnsiJHJlZiI6IjEwMyJ9LCJCYWNrZ3JvdW5kIjp7IiRpZCI6IjMyOSIsIkNvbG9yIjp7IiRpZCI6IjMzMCIsIkEiOjI1NSwiUiI6MTI4LCJHIjoxMDAsIkIiOjE2Mn19LCJJc1Zpc2libGUiOnRydWUsIldpZHRoIjowLjAsIkhlaWdodCI6MTAuMCwiQm9yZGVyU3R5bGUiOnsiJGlkIjoiMzMxIiwiTGluZUNvbG9yIjp7IiRyZWYiOiIxMDUifSwiTGluZVdlaWdodCI6MC4wLCJMaW5lVHlwZSI6MCwiUGFyZW50U3R5bGUiOnsiJHJlZiI6IjEwNCJ9fSwiUGFyZW50U3R5bGUiOnsiJHJlZiI6IjEwMSJ9fSwiVGl0bGVTdHlsZSI6eyIkaWQiOiIzMzIiLCJGb250U2V0dGluZ3MiOnsiJGlkIjoiMzM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NCIsIkxpbmVDb2xvciI6bnVsbCwiTGluZVdlaWdodCI6MC4wLCJMaW5lVHlwZSI6MCwiUGFyZW50U3R5bGUiOm51bGx9LCJQYXJlbnRTdHlsZSI6eyIkcmVmIjoiMTA3In19LCJEYXRlU3R5bGUiOnsiJGlkIjoiMzM1IiwiRm9udFNldHRpbmdzIjp7IiRpZCI6IjMz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M3IiwiTGluZUNvbG9yIjpudWxsLCJMaW5lV2VpZ2h0IjowLjAsIkxpbmVUeXBlIjowLCJQYXJlbnRTdHlsZSI6bnVsbH0sIlBhcmVudFN0eWxlIjp7IiRyZWYiOiIxMTQifX0sIkRhdGVGb3JtYXQiOnsiJHJlZiI6IjEyMSJ9LCJJc1Zpc2libGUiOnRydWUsIlBhcmVudFN0eWxlIjp7IiRyZWYiOiI4MCJ9fSwiSW5kZXgiOjUsIlNtYXJ0RHVyYXRpb25BY3RpdmF0ZWQiOmZhbHNlLCJEYXRlRm9ybWF0Ijp7IiRyZWYiOiIxMjEifSwiSWQiOiIzMTQ0ZGE2OC01YjBlLTQzZWUtOGMzMC04ZmJmNDYyNDc1ZGIiLCJJbXBvcnRJZCI6bnVsbCwiVGl0bGUiOiJJU3JjIGFuZCBMRUJUIEFzc2VtYmx5IiwiTm90ZSI6bnVsbCwiSHlwZXJsaW5rIjpudWxsLCJJc0NoYW5nZWQiOmZhbHNlLCJJc05ldyI6ZmFsc2V9LHsiJGlkIjoiMzM4IiwiR3JvdXBOYW1lIjpudWxsLCJTdGFydERhdGUiOiIyMDE4LTAyLTA1VDAwOjAwOjAwWiIsIkVuZERhdGUiOiIyMDE4LTAzLTA0VDIzOjU5OjAwWiIsIlBlcmNlbnRhZ2VDb21wbGV0ZSI6bnVsbCwiU3R5bGUiOnsiJGlkIjoiMzM5IiwiU2hhcGUiOjIsIlNoYXBlVGhpY2tuZXNzIjowLCJEdXJhdGlvbkZvcm1hdCI6MCwiSW5jbHVkZU5vbldvcmtpbmdEYXlzSW5EdXJhdGlvbiI6ZmFsc2UsIlBlcmNlbnRhZ2VDb21wbGV0ZVN0eWxlIjp7IiRpZCI6IjM0MCIsIkZvbnRTZXR0aW5ncyI6eyIkaWQiOiIzN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IiLCJMaW5lQ29sb3IiOm51bGwsIkxpbmVXZWlnaHQiOjAuMCwiTGluZVR5cGUiOjAsIlBhcmVudFN0eWxlIjpudWxsfSwiUGFyZW50U3R5bGUiOnsiJHJlZiI6IjgxIn19LCJEdXJhdGlvblN0eWxlIjp7IiRpZCI6IjM0MyIsIkZvbnRTZXR0aW5ncyI6eyIkaWQiOiIzN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UiLCJMaW5lQ29sb3IiOm51bGwsIkxpbmVXZWlnaHQiOjAuMCwiTGluZVR5cGUiOjAsIlBhcmVudFN0eWxlIjpudWxsfSwiUGFyZW50U3R5bGUiOnsiJHJlZiI6Ijg4In19LCJIb3Jpem9udGFsQ29ubmVjdG9yU3R5bGUiOnsiJGlkIjoiMzQ2IiwiTGluZUNvbG9yIjp7IiRyZWYiOiI5NiJ9LCJMaW5lV2VpZ2h0IjoxLjAsIkxpbmVUeXBlIjowLCJQYXJlbnRTdHlsZSI6eyIkcmVmIjoiOTUifX0sIlZlcnRpY2FsQ29ubmVjdG9yU3R5bGUiOnsiJGlkIjoiMzQ3IiwiTGluZUNvbG9yIjp7IiRyZWYiOiI5OSJ9LCJMaW5lV2VpZ2h0IjowLjAsIkxpbmVUeXBlIjowLCJQYXJlbnRTdHlsZSI6eyIkcmVmIjoiOTgifX0sIk1hcmdpbiI6bnVsbCwiU3RhcnREYXRlUG9zaXRpb24iOjMsIkVuZERhdGVQb3NpdGlvbiI6MywiRGF0ZUlzVmlzaWJsZSI6dHJ1ZSwiVGl0bGVQb3NpdGlvbiI6MiwiRHVyYXRpb25Qb3NpdGlvbiI6NiwiUGVyY2VudGFnZUNvbXBsZXRlZFBvc2l0aW9uIjo2LCJTcGFjaW5nIjozLCJJc0JlbG93VGltZWJhbmQiOnRydWUsIlBlcmNlbnRhZ2VDb21wbGV0ZVNoYXBlT3BhY2l0eSI6MzUsIlNoYXBlU3R5bGUiOnsiJGlkIjoiMzQ4IiwiTWFyZ2luIjp7IiRyZWYiOiIxMDIifSwiUGFkZGluZyI6eyIkcmVmIjoiMTAzIn0sIkJhY2tncm91bmQiOnsiJGlkIjoiMzQ5IiwiQ29sb3IiOnsiJGlkIjoiMzUwIiwiQSI6MjU1LCJSIjoyNDcsIkciOjE1MCwiQiI6NzB9fSwiSXNWaXNpYmxlIjp0cnVlLCJXaWR0aCI6MC4wLCJIZWlnaHQiOjEwLjAsIkJvcmRlclN0eWxlIjp7IiRpZCI6IjM1MSIsIkxpbmVDb2xvciI6eyIkcmVmIjoiMTA1In0sIkxpbmVXZWlnaHQiOjAuMCwiTGluZVR5cGUiOjAsIlBhcmVudFN0eWxlIjp7IiRyZWYiOiIxMDQifX0sIlBhcmVudFN0eWxlIjp7IiRyZWYiOiIxMDEifX0sIlRpdGxlU3R5bGUiOnsiJGlkIjoiMzUyIiwiRm9udFNldHRpbmdzIjp7IiRpZCI6IjM1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QiLCJMaW5lQ29sb3IiOm51bGwsIkxpbmVXZWlnaHQiOjAuMCwiTGluZVR5cGUiOjAsIlBhcmVudFN0eWxlIjpudWxsfSwiUGFyZW50U3R5bGUiOnsiJHJlZiI6IjEwNyJ9fSwiRGF0ZVN0eWxlIjp7IiRpZCI6IjM1NSIsIkZvbnRTZXR0aW5ncyI6eyIkaWQiOiIz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1Ny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MDU4OTE0YjUtNTVmYy00M2FkLTg5MTYtOTk4MWJhYWE0ZDY2IiwiSW1wb3J0SWQiOm51bGwsIlRpdGxlIjoiTG9jYWwgYW5kIEludGVncmF0ZWQgSGFyZHdhcmUgVGVzdHMgIiwiTm90ZSI6bnVsbCwiSHlwZXJsaW5rIjpudWxsLCJJc0NoYW5nZWQiOmZhbHNlLCJJc05ldyI6ZmFsc2V9LHsiJGlkIjoiMzU4IiwiR3JvdXBOYW1lIjpudWxsLCJTdGFydERhdGUiOiIyMDE4LTAzLTA1VDAwOjAwOjAwWiIsIkVuZERhdGUiOiIyMDE4LTAzLTExVDIzOjU5OjAwWiIsIlBlcmNlbnRhZ2VDb21wbGV0ZSI6bnVsbCwiU3R5bGUiOnsiJGlkIjoiMzU5IiwiU2hhcGUiOjIsIlNoYXBlVGhpY2tuZXNzIjowLCJEdXJhdGlvbkZvcm1hdCI6MCwiSW5jbHVkZU5vbldvcmtpbmdEYXlzSW5EdXJhdGlvbiI6ZmFsc2UsIlBlcmNlbnRhZ2VDb21wbGV0ZVN0eWxlIjp7IiRpZCI6IjM2MCIsIkZvbnRTZXR0aW5ncyI6eyIkaWQiOiIzN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IiLCJMaW5lQ29sb3IiOm51bGwsIkxpbmVXZWlnaHQiOjAuMCwiTGluZVR5cGUiOjAsIlBhcmVudFN0eWxlIjpudWxsfSwiUGFyZW50U3R5bGUiOnsiJHJlZiI6IjgxIn19LCJEdXJhdGlvblN0eWxlIjp7IiRpZCI6IjM2MyIsIkZvbnRTZXR0aW5ncyI6eyIkaWQiOiIzNj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UiLCJMaW5lQ29sb3IiOm51bGwsIkxpbmVXZWlnaHQiOjAuMCwiTGluZVR5cGUiOjAsIlBhcmVudFN0eWxlIjpudWxsfSwiUGFyZW50U3R5bGUiOnsiJHJlZiI6Ijg4In19LCJIb3Jpem9udGFsQ29ubmVjdG9yU3R5bGUiOnsiJGlkIjoiMzY2IiwiTGluZUNvbG9yIjp7IiRyZWYiOiI5NiJ9LCJMaW5lV2VpZ2h0IjoxLjAsIkxpbmVUeXBlIjowLCJQYXJlbnRTdHlsZSI6eyIkcmVmIjoiOTUifX0sIlZlcnRpY2FsQ29ubmVjdG9yU3R5bGUiOnsiJGlkIjoiMzY3IiwiTGluZUNvbG9yIjp7IiRyZWYiOiI5OSJ9LCJMaW5lV2VpZ2h0IjowLjAsIkxpbmVUeXBlIjowLCJQYXJlbnRTdHlsZSI6eyIkcmVmIjoiOTgifX0sIk1hcmdpbiI6bnVsbCwiU3RhcnREYXRlUG9zaXRpb24iOjMsIkVuZERhdGVQb3NpdGlvbiI6MywiRGF0ZUlzVmlzaWJsZSI6dHJ1ZSwiVGl0bGVQb3NpdGlvbiI6MiwiRHVyYXRpb25Qb3NpdGlvbiI6NiwiUGVyY2VudGFnZUNvbXBsZXRlZFBvc2l0aW9uIjo2LCJTcGFjaW5nIjozLCJJc0JlbG93VGltZWJhbmQiOnRydWUsIlBlcmNlbnRhZ2VDb21wbGV0ZVNoYXBlT3BhY2l0eSI6MzUsIlNoYXBlU3R5bGUiOnsiJGlkIjoiMzY4IiwiTWFyZ2luIjp7IiRyZWYiOiIxMDIifSwiUGFkZGluZyI6eyIkcmVmIjoiMTAzIn0sIkJhY2tncm91bmQiOnsiJGlkIjoiMzY5IiwiQ29sb3IiOnsiJGlkIjoiMzcwIiwiQSI6MjU1LCJSIjozMSwiRyI6NzMsIkIiOjEyNX19LCJJc1Zpc2libGUiOnRydWUsIldpZHRoIjowLjAsIkhlaWdodCI6MTAuMCwiQm9yZGVyU3R5bGUiOnsiJGlkIjoiMzcxIiwiTGluZUNvbG9yIjp7IiRyZWYiOiIxMDUifSwiTGluZVdlaWdodCI6MC4wLCJMaW5lVHlwZSI6MCwiUGFyZW50U3R5bGUiOnsiJHJlZiI6IjEwNCJ9fSwiUGFyZW50U3R5bGUiOnsiJHJlZiI6IjEwMSJ9fSwiVGl0bGVTdHlsZSI6eyIkaWQiOiIzNzIiLCJGb250U2V0dGluZ3MiOnsiJGlkIjoiMzc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NCIsIkxpbmVDb2xvciI6bnVsbCwiTGluZVdlaWdodCI6MC4wLCJMaW5lVHlwZSI6MCwiUGFyZW50U3R5bGUiOm51bGx9LCJQYXJlbnRTdHlsZSI6eyIkcmVmIjoiMTA3In19LCJEYXRlU3R5bGUiOnsiJGlkIjoiMzc1IiwiRm9udFNldHRpbmdzIjp7IiRpZCI6IjM3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c3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5MDk0OTlmYi1hNzhjLTQ2ZmYtOWQ4Yi0zZDIzZjU0NmMxZTgiLCJJbXBvcnRJZCI6bnVsbCwiVGl0bGUiOiJQU1MgVmFsaWRhdGlvbiIsIk5vdGUiOm51bGwsIkh5cGVybGluayI6bnVsbCwiSXNDaGFuZ2VkIjpmYWxzZSwiSXNOZXciOmZhbHNlfSx7IiRpZCI6IjM3OCIsIkdyb3VwTmFtZSI6bnVsbCwiU3RhcnREYXRlIjoiMjAxOC0wMy0xMlQwMDowMDowMFoiLCJFbmREYXRlIjoiMjAxOC0wMy0yNVQyMzo1OTowMFoiLCJQZXJjZW50YWdlQ29tcGxldGUiOm51bGwsIlN0eWxlIjp7IiRpZCI6IjM3OSIsIlNoYXBlIjoyLCJTaGFwZVRoaWNrbmVzcyI6MCwiRHVyYXRpb25Gb3JtYXQiOjAsIkluY2x1ZGVOb25Xb3JraW5nRGF5c0luRHVyYXRpb24iOmZhbHNlLCJQZXJjZW50YWdlQ29tcGxldGVTdHlsZSI6eyIkaWQiOiIzODAiLCJGb250U2V0dGluZ3MiOnsiJGlkIjoiMzg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yIiwiTGluZUNvbG9yIjpudWxsLCJMaW5lV2VpZ2h0IjowLjAsIkxpbmVUeXBlIjowLCJQYXJlbnRTdHlsZSI6bnVsbH0sIlBhcmVudFN0eWxlIjp7IiRyZWYiOiI4MSJ9fSwiRHVyYXRpb25TdHlsZSI6eyIkaWQiOiIzODMiLCJGb250U2V0dGluZ3MiOnsiJGlkIjoiMzg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g1IiwiTGluZUNvbG9yIjpudWxsLCJMaW5lV2VpZ2h0IjowLjAsIkxpbmVUeXBlIjowLCJQYXJlbnRTdHlsZSI6bnVsbH0sIlBhcmVudFN0eWxlIjp7IiRyZWYiOiI4OCJ9fSwiSG9yaXpvbnRhbENvbm5lY3RvclN0eWxlIjp7IiRpZCI6IjM4NiIsIkxpbmVDb2xvciI6eyIkcmVmIjoiOTYifSwiTGluZVdlaWdodCI6MS4wLCJMaW5lVHlwZSI6MCwiUGFyZW50U3R5bGUiOnsiJHJlZiI6Ijk1In19LCJWZXJ0aWNhbENvbm5lY3RvclN0eWxlIjp7IiRpZCI6IjM4NyIsIkxpbmVDb2xvciI6eyIkcmVmIjoiOTkifSwiTGluZVdlaWdodCI6MC4wLCJMaW5lVHlwZSI6MCwiUGFyZW50U3R5bGUiOnsiJHJlZiI6Ijk4In19LCJNYXJnaW4iOm51bGwsIlN0YXJ0RGF0ZVBvc2l0aW9uIjozLCJFbmREYXRlUG9zaXRpb24iOjMsIkRhdGVJc1Zpc2libGUiOnRydWUsIlRpdGxlUG9zaXRpb24iOjIsIkR1cmF0aW9uUG9zaXRpb24iOjYsIlBlcmNlbnRhZ2VDb21wbGV0ZWRQb3NpdGlvbiI6NiwiU3BhY2luZyI6MywiSXNCZWxvd1RpbWViYW5kIjp0cnVlLCJQZXJjZW50YWdlQ29tcGxldGVTaGFwZU9wYWNpdHkiOjM1LCJTaGFwZVN0eWxlIjp7IiRpZCI6IjM4OCIsIk1hcmdpbiI6eyIkcmVmIjoiMTAyIn0sIlBhZGRpbmciOnsiJHJlZiI6IjEwMyJ9LCJCYWNrZ3JvdW5kIjp7IiRpZCI6IjM4OSIsIkNvbG9yIjp7IiRpZCI6IjM5MCIsIkEiOjI1NSwiUiI6NzksIkciOjEyOSwiQiI6MTg5fX0sIklzVmlzaWJsZSI6dHJ1ZSwiV2lkdGgiOjAuMCwiSGVpZ2h0IjoxMC4wLCJCb3JkZXJTdHlsZSI6eyIkaWQiOiIzOTEiLCJMaW5lQ29sb3IiOnsiJHJlZiI6IjEwNSJ9LCJMaW5lV2VpZ2h0IjowLjAsIkxpbmVUeXBlIjowLCJQYXJlbnRTdHlsZSI6eyIkcmVmIjoiMTA0In19LCJQYXJlbnRTdHlsZSI6eyIkcmVmIjoiMTAxIn19LCJUaXRsZVN0eWxlIjp7IiRpZCI6IjM5MiIsIkZvbnRTZXR0aW5ncyI6eyIkaWQiOiIzOTM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zk0IiwiTGluZUNvbG9yIjpudWxsLCJMaW5lV2VpZ2h0IjowLjAsIkxpbmVUeXBlIjowLCJQYXJlbnRTdHlsZSI6bnVsbH0sIlBhcmVudFN0eWxlIjp7IiRyZWYiOiIxMDcifX0sIkRhdGVTdHlsZSI6eyIkaWQiOiIzOTUiLCJGb250U2V0dGluZ3MiOnsiJGlkIjoiMzk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Tc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ljZjFjZjQxLTcwZWYtNDBjYy1iNzI4LWUyNmFhZDY1MDcwNiIsIkltcG9ydElkIjpudWxsLCJUaXRsZSI6IlNSUiIsIk5vdGUiOm51bGwsIkh5cGVybGluayI6bnVsbCwiSXNDaGFuZ2VkIjpmYWxzZSwiSXNOZXciOmZhbHNlfSx7IiRpZCI6IjM5OCIsIkdyb3VwTmFtZSI6bnVsbCwiU3RhcnREYXRlIjoiMjAxNy0xMC0xNlQwMDowMDowMFoiLCJFbmREYXRlIjoiMjAxNy0xMi0yMlQyMzo1OTowMFoiLCJQZXJjZW50YWdlQ29tcGxldGUiOm51bGwsIlN0eWxlIjp7IiRpZCI6IjM5OSIsIlNoYXBlIjoyLCJTaGFwZVRoaWNrbmVzcyI6MCwiRHVyYXRpb25Gb3JtYXQiOjAsIkluY2x1ZGVOb25Xb3JraW5nRGF5c0luRHVyYXRpb24iOmZhbHNlLCJQZXJjZW50YWdlQ29tcGxldGVTdHlsZSI6eyIkaWQiOiI0MDAiLCJGb250U2V0dGluZ3MiOnsiJGlkIjoiNDAxIiwiRm9udFNpemUiOjEwLCJGb250TmFtZSI6IkNhbGlicmkiLCJJc0JvbGQiOmZhbHNlLCJJc0l0YWxpYyI6ZmFsc2UsIklzVW5kZXJsaW5lZCI6ZmFsc2UsIlBhcmVudFN0eWxlIjp7IiRyZWYiOiI4MiJ9fSwiQXV0b1NpemUiOjAsIkZvcmVncm91bmQiOnsiJGlkIjoiNDAyIiwiQ29sb3IiOnsiJGlkIjoiNDAzIiwiQSI6MjU1LCJSIjoxOTIsIkciOjgwLCJCIjo3N31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CIsIkxpbmVDb2xvciI6bnVsbCwiTGluZVdlaWdodCI6MC4wLCJMaW5lVHlwZSI6MCwiUGFyZW50U3R5bGUiOm51bGx9LCJQYXJlbnRTdHlsZSI6eyIkcmVmIjoiODEifX0sIkR1cmF0aW9uU3R5bGUiOnsiJGlkIjoiNDA1IiwiRm9udFNldHRpbmdzIjp7IiRpZCI6IjQw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wNyIsIkxpbmVDb2xvciI6bnVsbCwiTGluZVdlaWdodCI6MC4wLCJMaW5lVHlwZSI6MCwiUGFyZW50U3R5bGUiOm51bGx9LCJQYXJlbnRTdHlsZSI6eyIkcmVmIjoiODgifX0sIkhvcml6b250YWxDb25uZWN0b3JTdHlsZSI6eyIkaWQiOiI0MDgiLCJMaW5lQ29sb3IiOnsiJHJlZiI6Ijk2In0sIkxpbmVXZWlnaHQiOjEuMCwiTGluZVR5cGUiOjAsIlBhcmVudFN0eWxlIjp7IiRyZWYiOiI5NSJ9fSwiVmVydGljYWxDb25uZWN0b3JTdHlsZSI6eyIkaWQiOiI0MDkiLCJMaW5lQ29sb3IiOnsiJHJlZiI6Ijk5In0sIkxpbmVXZWlnaHQiOjAuMCwiTGluZVR5cGUiOjAsIlBhcmVudFN0eWxlIjp7IiRyZWYiOiI5OCJ9fSwiTWFyZ2luIjpudWxsLCJTdGFydERhdGVQb3NpdGlvbiI6MywiRW5kRGF0ZVBvc2l0aW9uIjozLCJEYXRlSXNWaXNpYmxlIjp0cnVlLCJUaXRsZVBvc2l0aW9uIjoyLCJEdXJhdGlvblBvc2l0aW9uIjo2LCJQZXJjZW50YWdlQ29tcGxldGVkUG9zaXRpb24iOjYsIlNwYWNpbmciOjMsIklzQmVsb3dUaW1lYmFuZCI6dHJ1ZSwiUGVyY2VudGFnZUNvbXBsZXRlU2hhcGVPcGFjaXR5IjozNSwiU2hhcGVTdHlsZSI6eyIkaWQiOiI0MTAiLCJNYXJnaW4iOnsiJHJlZiI6IjEwMiJ9LCJQYWRkaW5nIjp7IiRyZWYiOiIxMDMifSwiQmFja2dyb3VuZCI6eyIkaWQiOiI0MTEiLCJDb2xvciI6eyIkaWQiOiI0MTIiLCJBIjoyNTUsIlIiOjE1NSwiRyI6MTg3LCJCIjo4OX19LCJJc1Zpc2libGUiOnRydWUsIldpZHRoIjowLjAsIkhlaWdodCI6MTAuMCwiQm9yZGVyU3R5bGUiOnsiJGlkIjoiNDEzIiwiTGluZUNvbG9yIjp7IiRyZWYiOiIxMDUifSwiTGluZVdlaWdodCI6MC4wLCJMaW5lVHlwZSI6MCwiUGFyZW50U3R5bGUiOnsiJHJlZiI6IjEwNCJ9fSwiUGFyZW50U3R5bGUiOnsiJHJlZiI6IjEwMSJ9fSwiVGl0bGVTdHlsZSI6eyIkaWQiOiI0MTQiLCJGb250U2V0dGluZ3MiOnsiJGlkIjoiNDE1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QxNiIsIkxpbmVDb2xvciI6bnVsbCwiTGluZVdlaWdodCI6MC4wLCJMaW5lVHlwZSI6MCwiUGFyZW50U3R5bGUiOm51bGx9LCJQYXJlbnRTdHlsZSI6eyIkcmVmIjoiMTA3In19LCJEYXRlU3R5bGUiOnsiJGlkIjoiNDE3IiwiRm9udFNldHRpbmdzIjp7IiRpZCI6IjQx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E5IiwiTGluZUNvbG9yIjpudWxsLCJMaW5lV2VpZ2h0IjowLjAsIkxpbmVUeXBlIjowLCJQYXJlbnRTdHlsZSI6bnVsbH0sIlBhcmVudFN0eWxlIjp7IiRyZWYiOiIxMTQifX0sIkRhdGVGb3JtYXQiOnsiJHJlZiI6IjEyMSJ9LCJJc1Zpc2libGUiOnRydWUsIlBhcmVudFN0eWxlIjp7IiRyZWYiOiI4MCJ9fSwiSW5kZXgiOjksIlNtYXJ0RHVyYXRpb25BY3RpdmF0ZWQiOmZhbHNlLCJEYXRlRm9ybWF0Ijp7IiRyZWYiOiIxMjEifSwiSWQiOiI2YmFhYzdhNi01Njk1LTQ4ODktODUzMS1iYmRhZmI4M2JkZDAiLCJJbXBvcnRJZCI6bnVsbCwiVGl0bGUiOiJDRiBBbmNpbGxhcmF5IEVxdWlwbWVudCBJbnN0YWxsYXRpb24iLCJOb3RlIjpudWxsLCJIeXBlcmxpbmsiOm51bGwsIklzQ2hhbmdlZCI6ZmFsc2UsIklzTmV3IjpmYWxzZX0seyIkaWQiOiI0MjAiLCJHcm91cE5hbWUiOm51bGwsIlN0YXJ0RGF0ZSI6IjIwMTctMTAtMTZUMDA6MDA6MDBaIiwiRW5kRGF0ZSI6IjIwMTctMTItMjJUMjM6NTk6MDBaIiwiUGVyY2VudGFnZUNvbXBsZXRlIjpudWxsLCJTdHlsZSI6eyIkaWQiOiI0MjEiLCJTaGFwZSI6MiwiU2hhcGVUaGlja25lc3MiOjAsIkR1cmF0aW9uRm9ybWF0IjowLCJJbmNsdWRlTm9uV29ya2luZ0RheXNJbkR1cmF0aW9uIjpmYWxzZSwiUGVyY2VudGFnZUNvbXBsZXRlU3R5bGUiOnsiJGlkIjoiNDIyIiwiRm9udFNldHRpbmdzIjp7IiRpZCI6IjQy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CIsIkxpbmVDb2xvciI6bnVsbCwiTGluZVdlaWdodCI6MC4wLCJMaW5lVHlwZSI6MCwiUGFyZW50U3R5bGUiOm51bGx9LCJQYXJlbnRTdHlsZSI6eyIkcmVmIjoiODEifX0sIkR1cmF0aW9uU3R5bGUiOnsiJGlkIjoiNDI1IiwiRm9udFNldHRpbmdzIjp7IiRpZCI6IjQy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yNyIsIkxpbmVDb2xvciI6bnVsbCwiTGluZVdlaWdodCI6MC4wLCJMaW5lVHlwZSI6MCwiUGFyZW50U3R5bGUiOm51bGx9LCJQYXJlbnRTdHlsZSI6eyIkcmVmIjoiODgifX0sIkhvcml6b250YWxDb25uZWN0b3JTdHlsZSI6eyIkaWQiOiI0MjgiLCJMaW5lQ29sb3IiOnsiJHJlZiI6Ijk2In0sIkxpbmVXZWlnaHQiOjEuMCwiTGluZVR5cGUiOjAsIlBhcmVudFN0eWxlIjp7IiRyZWYiOiI5NSJ9fSwiVmVydGljYWxDb25uZWN0b3JTdHlsZSI6eyIkaWQiOiI0MjkiLCJMaW5lQ29sb3IiOnsiJHJlZiI6Ijk5In0sIkxpbmVXZWlnaHQiOjAuMCwiTGluZVR5cGUiOjAsIlBhcmVudFN0eWxlIjp7IiRyZWYiOiI5OCJ9fSwiTWFyZ2luIjpudWxsLCJTdGFydERhdGVQb3NpdGlvbiI6MywiRW5kRGF0ZVBvc2l0aW9uIjozLCJEYXRlSXNWaXNpYmxlIjp0cnVlLCJUaXRsZVBvc2l0aW9uIjoyLCJEdXJhdGlvblBvc2l0aW9uIjo2LCJQZXJjZW50YWdlQ29tcGxldGVkUG9zaXRpb24iOjYsIlNwYWNpbmciOjMsIklzQmVsb3dUaW1lYmFuZCI6dHJ1ZSwiUGVyY2VudGFnZUNvbXBsZXRlU2hhcGVPcGFjaXR5IjozNSwiU2hhcGVTdHlsZSI6eyIkaWQiOiI0MzAiLCJNYXJnaW4iOnsiJHJlZiI6IjEwMiJ9LCJQYWRkaW5nIjp7IiRyZWYiOiIxMDMifSwiQmFja2dyb3VuZCI6eyIkaWQiOiI0MzEiLCJDb2xvciI6eyIkaWQiOiI0MzIiLCJBIjoyNTUsIlIiOjc1LCJHIjoxNzIsIkIiOjE5OH19LCJJc1Zpc2libGUiOnRydWUsIldpZHRoIjowLjAsIkhlaWdodCI6MTAuMCwiQm9yZGVyU3R5bGUiOnsiJGlkIjoiNDMzIiwiTGluZUNvbG9yIjp7IiRyZWYiOiIxMDUifSwiTGluZVdlaWdodCI6MC4wLCJMaW5lVHlwZSI6MCwiUGFyZW50U3R5bGUiOnsiJHJlZiI6IjEwNCJ9fSwiUGFyZW50U3R5bGUiOnsiJHJlZiI6IjEwMSJ9fSwiVGl0bGVTdHlsZSI6eyIkaWQiOiI0MzQiLCJGb250U2V0dGluZ3MiOnsiJGlkIjoiNDM1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QzNiIsIkxpbmVDb2xvciI6bnVsbCwiTGluZVdlaWdodCI6MC4wLCJMaW5lVHlwZSI6MCwiUGFyZW50U3R5bGUiOm51bGx9LCJQYXJlbnRTdHlsZSI6eyIkcmVmIjoiMTA3In19LCJEYXRlU3R5bGUiOnsiJGlkIjoiNDM3IiwiRm9udFNldHRpbmdzIjp7IiRpZCI6IjQz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M5IiwiTGluZUNvbG9yIjpudWxsLCJMaW5lV2VpZ2h0IjowLjAsIkxpbmVUeXBlIjowLCJQYXJlbnRTdHlsZSI6bnVsbH0sIlBhcmVudFN0eWxlIjp7IiRyZWYiOiIxMTQifX0sIkRhdGVGb3JtYXQiOnsiJHJlZiI6IjEyMSJ9LCJJc1Zpc2libGUiOnRydWUsIlBhcmVudFN0eWxlIjp7IiRyZWYiOiI4MCJ9fSwiSW5kZXgiOjEwLCJTbWFydER1cmF0aW9uQWN0aXZhdGVkIjpmYWxzZSwiRGF0ZUZvcm1hdCI6eyIkcmVmIjoiMTIxIn0sIklkIjoiYmNlMDI1OTctYWIwZi00MWViLThhODktY2NjYzU4MWEzZGFkIiwiSW1wb3J0SWQiOm51bGwsIlRpdGxlIjoiSUNTIEluc3RhbGxhdGlvbiIsIk5vdGUiOm51bGwsIkh5cGVybGluayI6bnVsbCwiSXNDaGFuZ2VkIjpmYWxzZSwiSXNOZXciOmZhbHNlfSx7IiRpZCI6IjQ0MCIsIkdyb3VwTmFtZSI6bnVsbCwiU3RhcnREYXRlIjoiMjAxOC0wMS0wOFQwMDowMDowMFoiLCJFbmREYXRlIjoiMjAxOC0wMi0wNFQyMzo1OTowMFoiLCJQZXJjZW50YWdlQ29tcGxldGUiOm51bGwsIlN0eWxlIjp7IiRpZCI6IjQ0MSIsIlNoYXBlIjoyLCJTaGFwZVRoaWNrbmVzcyI6MCwiRHVyYXRpb25Gb3JtYXQiOjAsIkluY2x1ZGVOb25Xb3JraW5nRGF5c0luRHVyYXRpb24iOmZhbHNlLCJQZXJjZW50YWdlQ29tcGxldGVTdHlsZSI6eyIkaWQiOiI0NDIiLCJGb250U2V0dGluZ3MiOnsiJGlkIjoiNDQ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0IiwiTGluZUNvbG9yIjpudWxsLCJMaW5lV2VpZ2h0IjowLjAsIkxpbmVUeXBlIjowLCJQYXJlbnRTdHlsZSI6bnVsbH0sIlBhcmVudFN0eWxlIjp7IiRyZWYiOiI4MSJ9fSwiRHVyYXRpb25TdHlsZSI6eyIkaWQiOiI0NDUiLCJGb250U2V0dGluZ3MiOnsiJGlkIjoiNDQ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Q3IiwiTGluZUNvbG9yIjpudWxsLCJMaW5lV2VpZ2h0IjowLjAsIkxpbmVUeXBlIjowLCJQYXJlbnRTdHlsZSI6bnVsbH0sIlBhcmVudFN0eWxlIjp7IiRyZWYiOiI4OCJ9fSwiSG9yaXpvbnRhbENvbm5lY3RvclN0eWxlIjp7IiRpZCI6IjQ0OCIsIkxpbmVDb2xvciI6eyIkcmVmIjoiOTYifSwiTGluZVdlaWdodCI6MS4wLCJMaW5lVHlwZSI6MCwiUGFyZW50U3R5bGUiOnsiJHJlZiI6Ijk1In19LCJWZXJ0aWNhbENvbm5lY3RvclN0eWxlIjp7IiRpZCI6IjQ0OSIsIkxpbmVDb2xvciI6eyIkcmVmIjoiOTkifSwiTGluZVdlaWdodCI6MC4wLCJMaW5lVHlwZSI6MCwiUGFyZW50U3R5bGUiOnsiJHJlZiI6Ijk4In19LCJNYXJnaW4iOm51bGwsIlN0YXJ0RGF0ZVBvc2l0aW9uIjozLCJFbmREYXRlUG9zaXRpb24iOjMsIkRhdGVJc1Zpc2libGUiOnRydWUsIlRpdGxlUG9zaXRpb24iOjIsIkR1cmF0aW9uUG9zaXRpb24iOjYsIlBlcmNlbnRhZ2VDb21wbGV0ZWRQb3NpdGlvbiI6NiwiU3BhY2luZyI6MywiSXNCZWxvd1RpbWViYW5kIjp0cnVlLCJQZXJjZW50YWdlQ29tcGxldGVTaGFwZU9wYWNpdHkiOjM1LCJTaGFwZVN0eWxlIjp7IiRpZCI6IjQ1MCIsIk1hcmdpbiI6eyIkcmVmIjoiMTAyIn0sIlBhZGRpbmciOnsiJHJlZiI6IjEwMyJ9LCJCYWNrZ3JvdW5kIjp7IiRyZWYiOiI0MzEifSwiSXNWaXNpYmxlIjp0cnVlLCJXaWR0aCI6MC4wLCJIZWlnaHQiOjEwLjAsIkJvcmRlclN0eWxlIjp7IiRpZCI6IjQ1MSIsIkxpbmVDb2xvciI6eyIkcmVmIjoiMTA1In0sIkxpbmVXZWlnaHQiOjAuMCwiTGluZVR5cGUiOjAsIlBhcmVudFN0eWxlIjp7IiRyZWYiOiIxMDQifX0sIlBhcmVudFN0eWxlIjp7IiRyZWYiOiIxMDEifX0sIlRpdGxlU3R5bGUiOnsiJGlkIjoiNDUyIiwiRm9udFNldHRpbmdzIjp7IiRpZCI6IjQ1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NTQiLCJMaW5lQ29sb3IiOm51bGwsIkxpbmVXZWlnaHQiOjAuMCwiTGluZVR5cGUiOjAsIlBhcmVudFN0eWxlIjpudWxsfSwiUGFyZW50U3R5bGUiOnsiJHJlZiI6IjEwNyJ9fSwiRGF0ZVN0eWxlIjp7IiRpZCI6IjQ1NSIsIkZvbnRTZXR0aW5ncyI6eyIkaWQiOiI0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1NyIsIkxpbmVDb2xvciI6bnVsbCwiTGluZVdlaWdodCI6MC4wLCJMaW5lVHlwZSI6MCwiUGFyZW50U3R5bGUiOm51bGx9LCJQYXJlbnRTdHlsZSI6eyIkcmVmIjoiMTE0In19LCJEYXRlRm9ybWF0Ijp7IiRyZWYiOiIxMjEifSwiSXNWaXNpYmxlIjp0cnVlLCJQYXJlbnRTdHlsZSI6eyIkcmVmIjoiODAifX0sIkluZGV4IjoxMSwiU21hcnREdXJhdGlvbkFjdGl2YXRlZCI6ZmFsc2UsIkRhdGVGb3JtYXQiOnsiJHJlZiI6IjEyMSJ9LCJJZCI6ImNlNDExZGQ2LTYxZWMtNDczNi04ZDA0LWExNWNmOTIzN2UxMSIsIkltcG9ydElkIjpudWxsLCJUaXRsZSI6IklDUyBJbnN0YWxsYXRpb24iLCJOb3RlIjpudWxsLCJIeXBlcmxpbmsiOm51bGwsIklzQ2hhbmdlZCI6ZmFsc2UsIklzTmV3IjpmYWxzZX1dLCJNc1Byb2plY3RJdGVtc1RyZWUiOnsiJGlkIjoiNDU4IiwiUm9vdCI6eyJJbXBvcnRJZCI6bnVsbCwiSXNJbXBvcnRlZCI6ZmFsc2UsIkNoaWxkcmVuIjpbXX19LCJNZXRhZGF0YSI6eyIkaWQiOiI0NTkifSwiU2V0dGluZ3MiOnsiJGlkIjoiNDYwIiwiSW1wYU9wdGlvbnMiOnsiJGlkIjoiNDYx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UNvbmZpZ3VyYXRpb24iOnsiJGlkIjoiNDYyIiwiVXNlVGltZSI6ZmFsc2UsIldvcmtEYXlTdGFydCI6IjAwOjAwOjAwIiwiV29ya0RheUVuZCI6IjIzOjU5OjAwIn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12770</TotalTime>
  <Words>474</Words>
  <Application>Microsoft Macintosh PowerPoint</Application>
  <PresentationFormat>Widescreen</PresentationFormat>
  <Paragraphs>174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Gill Sans Light</vt:lpstr>
      <vt:lpstr>Gill Sans SemiBold</vt:lpstr>
      <vt:lpstr>Arial</vt:lpstr>
      <vt:lpstr>Office Theme</vt:lpstr>
      <vt:lpstr>THE STATE OF BEAM DIAGNOSTICS</vt:lpstr>
      <vt:lpstr>ESS Diagnostics:  20 Partners and Collaborators</vt:lpstr>
      <vt:lpstr>PowerPoint Presentation</vt:lpstr>
      <vt:lpstr>PowerPoint Presentation</vt:lpstr>
      <vt:lpstr>The Big Picture</vt:lpstr>
      <vt:lpstr>Accelerator Lattice Synoptic Viewer</vt:lpstr>
      <vt:lpstr>Display Lattice Data</vt:lpstr>
      <vt:lpstr>3D Element</vt:lpstr>
      <vt:lpstr>Data</vt:lpstr>
      <vt:lpstr>Link to More Data</vt:lpstr>
      <vt:lpstr>Data in Insight</vt:lpstr>
      <vt:lpstr>Accessible on Confluence</vt:lpstr>
      <vt:lpstr>PowerPoint Presentation</vt:lpstr>
      <vt:lpstr>News from Lund</vt:lpstr>
      <vt:lpstr>People Changes</vt:lpstr>
      <vt:lpstr>Schedule Changes</vt:lpstr>
      <vt:lpstr>Recent and Near Term Schedule</vt:lpstr>
      <vt:lpstr>Outlook</vt:lpstr>
      <vt:lpstr>Thank you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STATUS OF DIAGNOSTICS FOR THE ESS PROJECT</dc:title>
  <dc:creator>Tom Shea</dc:creator>
  <cp:lastModifiedBy>Tom Shea</cp:lastModifiedBy>
  <cp:revision>187</cp:revision>
  <dcterms:created xsi:type="dcterms:W3CDTF">2017-08-13T17:06:27Z</dcterms:created>
  <dcterms:modified xsi:type="dcterms:W3CDTF">2017-11-20T07:23:13Z</dcterms:modified>
</cp:coreProperties>
</file>