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notesMasterIdLst>
    <p:notesMasterId r:id="rId59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311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4" r:id="rId54"/>
    <p:sldId id="305" r:id="rId55"/>
    <p:sldId id="306" r:id="rId56"/>
    <p:sldId id="307" r:id="rId57"/>
    <p:sldId id="308" r:id="rId58"/>
  </p:sldIdLst>
  <p:sldSz cx="10080625" cy="7559675"/>
  <p:notesSz cx="7559675" cy="10691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39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microsoft.com/office/2015/10/relationships/revisionInfo" Target="revisionInfo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264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265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GB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266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GB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267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69AA4BC3-B4DF-4FC7-8745-BA1DD4894EAD}" type="slidenum">
              <a:rPr lang="en-GB" sz="1400">
                <a:latin typeface="Times New Roman"/>
              </a:rPr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CustomShape 1"/>
          <p:cNvSpPr/>
          <p:nvPr/>
        </p:nvSpPr>
        <p:spPr>
          <a:xfrm>
            <a:off x="4278960" y="10157400"/>
            <a:ext cx="3277800" cy="531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5BDDE56A-1D61-46CC-BDDC-207DE716EE35}" type="slidenum">
              <a:rPr lang="en-GB" sz="1400">
                <a:latin typeface="Times New Roman"/>
                <a:ea typeface="DejaVu Sans"/>
              </a:rPr>
              <a:t>17</a:t>
            </a:fld>
            <a:endParaRPr/>
          </a:p>
        </p:txBody>
      </p:sp>
      <p:sp>
        <p:nvSpPr>
          <p:cNvPr id="55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760" cy="4808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CustomShape 1"/>
          <p:cNvSpPr/>
          <p:nvPr/>
        </p:nvSpPr>
        <p:spPr>
          <a:xfrm>
            <a:off x="4282200" y="10155240"/>
            <a:ext cx="3274560" cy="534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A39ECC25-5C66-483C-8D1B-361EF6067885}" type="slidenum">
              <a:rPr lang="en-GB" sz="1400">
                <a:solidFill>
                  <a:srgbClr val="000000"/>
                </a:solidFill>
                <a:latin typeface="Times New Roman"/>
                <a:ea typeface="DejaVu Sans"/>
              </a:rPr>
              <a:t>44</a:t>
            </a:fld>
            <a:endParaRPr/>
          </a:p>
        </p:txBody>
      </p:sp>
      <p:sp>
        <p:nvSpPr>
          <p:cNvPr id="569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6560" cy="49176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CustomShape 1"/>
          <p:cNvSpPr/>
          <p:nvPr/>
        </p:nvSpPr>
        <p:spPr>
          <a:xfrm>
            <a:off x="4282200" y="10155240"/>
            <a:ext cx="3274560" cy="534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E972F51B-2376-427F-A6DB-9D99B806C5A3}" type="slidenum">
              <a:rPr lang="en-GB" sz="1400">
                <a:solidFill>
                  <a:srgbClr val="000000"/>
                </a:solidFill>
                <a:latin typeface="Times New Roman"/>
                <a:ea typeface="DejaVu Sans"/>
              </a:rPr>
              <a:t>45</a:t>
            </a:fld>
            <a:endParaRPr/>
          </a:p>
        </p:txBody>
      </p:sp>
      <p:sp>
        <p:nvSpPr>
          <p:cNvPr id="571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6560" cy="49176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CustomShape 1"/>
          <p:cNvSpPr/>
          <p:nvPr/>
        </p:nvSpPr>
        <p:spPr>
          <a:xfrm>
            <a:off x="4282200" y="10155240"/>
            <a:ext cx="3274560" cy="534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4E18B7AC-8849-49ED-8B25-7D370A21E3FD}" type="slidenum">
              <a:rPr lang="en-GB" sz="1400">
                <a:solidFill>
                  <a:srgbClr val="000000"/>
                </a:solidFill>
                <a:latin typeface="Times New Roman"/>
                <a:ea typeface="DejaVu Sans"/>
              </a:rPr>
              <a:t>46</a:t>
            </a:fld>
            <a:endParaRPr/>
          </a:p>
        </p:txBody>
      </p:sp>
      <p:sp>
        <p:nvSpPr>
          <p:cNvPr id="573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6560" cy="49176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CustomShape 1"/>
          <p:cNvSpPr/>
          <p:nvPr/>
        </p:nvSpPr>
        <p:spPr>
          <a:xfrm>
            <a:off x="4282200" y="10155240"/>
            <a:ext cx="3274560" cy="534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D650BC69-7A0C-4473-A559-08EF069F6F7B}" type="slidenum">
              <a:rPr lang="en-GB" sz="1400">
                <a:solidFill>
                  <a:srgbClr val="000000"/>
                </a:solidFill>
                <a:latin typeface="Times New Roman"/>
                <a:ea typeface="DejaVu Sans"/>
              </a:rPr>
              <a:t>47</a:t>
            </a:fld>
            <a:endParaRPr/>
          </a:p>
        </p:txBody>
      </p:sp>
      <p:sp>
        <p:nvSpPr>
          <p:cNvPr id="575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6560" cy="49176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CustomShape 1"/>
          <p:cNvSpPr/>
          <p:nvPr/>
        </p:nvSpPr>
        <p:spPr>
          <a:xfrm>
            <a:off x="4282200" y="10155240"/>
            <a:ext cx="3274560" cy="534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5353D4C9-F729-42DD-97BB-9AAB0A7D5DD4}" type="slidenum">
              <a:rPr lang="en-GB" sz="1400">
                <a:solidFill>
                  <a:srgbClr val="000000"/>
                </a:solidFill>
                <a:latin typeface="Times New Roman"/>
                <a:ea typeface="DejaVu Sans"/>
              </a:rPr>
              <a:t>48</a:t>
            </a:fld>
            <a:endParaRPr/>
          </a:p>
        </p:txBody>
      </p:sp>
      <p:sp>
        <p:nvSpPr>
          <p:cNvPr id="579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6560" cy="49176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CustomShape 1"/>
          <p:cNvSpPr/>
          <p:nvPr/>
        </p:nvSpPr>
        <p:spPr>
          <a:xfrm>
            <a:off x="4278960" y="10157400"/>
            <a:ext cx="3277800" cy="531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80E70B09-584A-44B0-B9A6-801B0FA97E46}" type="slidenum">
              <a:rPr lang="en-GB" sz="1400">
                <a:latin typeface="Times New Roman"/>
                <a:ea typeface="DejaVu Sans"/>
              </a:rPr>
              <a:t>24</a:t>
            </a:fld>
            <a:endParaRPr/>
          </a:p>
        </p:txBody>
      </p:sp>
      <p:sp>
        <p:nvSpPr>
          <p:cNvPr id="55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760" cy="4808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CustomShape 1"/>
          <p:cNvSpPr/>
          <p:nvPr/>
        </p:nvSpPr>
        <p:spPr>
          <a:xfrm>
            <a:off x="4278960" y="10157400"/>
            <a:ext cx="3277800" cy="531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97BC0DAA-0569-4E83-9AC3-BE5AC660C229}" type="slidenum">
              <a:rPr lang="en-GB" sz="1400">
                <a:latin typeface="Times New Roman"/>
                <a:ea typeface="DejaVu Sans"/>
              </a:rPr>
              <a:t>25</a:t>
            </a:fld>
            <a:endParaRPr/>
          </a:p>
        </p:txBody>
      </p:sp>
      <p:sp>
        <p:nvSpPr>
          <p:cNvPr id="55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760" cy="4808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CustomShape 1"/>
          <p:cNvSpPr/>
          <p:nvPr/>
        </p:nvSpPr>
        <p:spPr>
          <a:xfrm>
            <a:off x="4278960" y="10157400"/>
            <a:ext cx="3277800" cy="531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70073093-D0DE-432F-AB79-298A3617C3DF}" type="slidenum">
              <a:rPr lang="en-GB" sz="1400">
                <a:latin typeface="Times New Roman"/>
                <a:ea typeface="DejaVu Sans"/>
              </a:rPr>
              <a:t>28</a:t>
            </a:fld>
            <a:endParaRPr/>
          </a:p>
        </p:txBody>
      </p:sp>
      <p:sp>
        <p:nvSpPr>
          <p:cNvPr id="55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760" cy="4808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CustomShape 1"/>
          <p:cNvSpPr/>
          <p:nvPr/>
        </p:nvSpPr>
        <p:spPr>
          <a:xfrm>
            <a:off x="4278960" y="10157400"/>
            <a:ext cx="3277800" cy="531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D0783D23-D019-4526-A7D3-311D7AA61E2C}" type="slidenum">
              <a:rPr lang="en-GB" sz="1400">
                <a:latin typeface="Times New Roman"/>
                <a:ea typeface="DejaVu Sans"/>
              </a:rPr>
              <a:t>29</a:t>
            </a:fld>
            <a:endParaRPr/>
          </a:p>
        </p:txBody>
      </p:sp>
      <p:sp>
        <p:nvSpPr>
          <p:cNvPr id="56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760" cy="4808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CustomShape 1"/>
          <p:cNvSpPr/>
          <p:nvPr/>
        </p:nvSpPr>
        <p:spPr>
          <a:xfrm>
            <a:off x="4278960" y="10157400"/>
            <a:ext cx="3277800" cy="531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15D2F42C-4703-46A9-BD68-1A9F2E74C3E1}" type="slidenum">
              <a:rPr lang="en-GB" sz="1400">
                <a:latin typeface="Times New Roman"/>
                <a:ea typeface="DejaVu Sans"/>
              </a:rPr>
              <a:t>30</a:t>
            </a:fld>
            <a:endParaRPr/>
          </a:p>
        </p:txBody>
      </p:sp>
      <p:sp>
        <p:nvSpPr>
          <p:cNvPr id="56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760" cy="4808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96912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2800">
                <a:latin typeface="Arial"/>
              </a:rPr>
              <a:t>The aims of the studies are:</a:t>
            </a:r>
            <a:endParaRPr/>
          </a:p>
          <a:p>
            <a:r>
              <a:rPr lang="en-GB" sz="2400">
                <a:latin typeface="Arial"/>
              </a:rPr>
              <a:t>To determine the geometrical shape that favors a more</a:t>
            </a:r>
            <a:endParaRPr/>
          </a:p>
          <a:p>
            <a:pPr>
              <a:lnSpc>
                <a:spcPct val="100000"/>
              </a:lnSpc>
            </a:pPr>
            <a:r>
              <a:rPr lang="en-GB" sz="2400">
                <a:latin typeface="Arial"/>
              </a:rPr>
              <a:t>efficient recapture.</a:t>
            </a:r>
            <a:endParaRPr/>
          </a:p>
          <a:p>
            <a:pPr>
              <a:lnSpc>
                <a:spcPct val="100000"/>
              </a:lnSpc>
            </a:pPr>
            <a:r>
              <a:rPr lang="en-GB" sz="2400">
                <a:latin typeface="Arial"/>
              </a:rPr>
              <a:t>To study the electron recapture map (in case some parts</a:t>
            </a:r>
            <a:endParaRPr/>
          </a:p>
          <a:p>
            <a:pPr>
              <a:lnSpc>
                <a:spcPct val="100000"/>
              </a:lnSpc>
            </a:pPr>
            <a:r>
              <a:rPr lang="en-GB" sz="2400">
                <a:latin typeface="Arial"/>
              </a:rPr>
              <a:t>need protection).</a:t>
            </a:r>
            <a:endParaRPr/>
          </a:p>
          <a:p>
            <a:pPr>
              <a:lnSpc>
                <a:spcPct val="100000"/>
              </a:lnSpc>
            </a:pPr>
            <a:r>
              <a:rPr lang="en-GB" sz="2400">
                <a:latin typeface="Arial"/>
              </a:rPr>
              <a:t>To evaluate the voltage level needs of the repeller.</a:t>
            </a:r>
            <a:endParaRPr/>
          </a:p>
          <a:p>
            <a:pPr>
              <a:lnSpc>
                <a:spcPct val="100000"/>
              </a:lnSpc>
            </a:pPr>
            <a:r>
              <a:rPr lang="en-GB" sz="2800">
                <a:latin typeface="Arial"/>
              </a:rPr>
              <a:t>Electrostatic field simulations made with Comsol, particle</a:t>
            </a:r>
            <a:endParaRPr/>
          </a:p>
          <a:p>
            <a:pPr>
              <a:lnSpc>
                <a:spcPct val="100000"/>
              </a:lnSpc>
            </a:pPr>
            <a:r>
              <a:rPr lang="en-GB" sz="2800">
                <a:latin typeface="Arial"/>
              </a:rPr>
              <a:t>dynamics studies performed with GPT.</a:t>
            </a:r>
            <a:endParaRPr/>
          </a:p>
          <a:p>
            <a:pPr>
              <a:lnSpc>
                <a:spcPct val="100000"/>
              </a:lnSpc>
            </a:pPr>
            <a:r>
              <a:rPr lang="en-GB" sz="2800">
                <a:latin typeface="Arial"/>
              </a:rPr>
              <a:t>A considerable effort was made to create an accurate secondary electron beam (beam footprint, collector angle, emission angle probability and energy distribution, etc).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GB" sz="2000">
                <a:solidFill>
                  <a:srgbClr val="000000"/>
                </a:solidFill>
                <a:latin typeface="Times New Roman"/>
              </a:rPr>
              <a:t>The video below, created from the results of a typical simulation, allows to observe the electron trajectories, impact position and recapture time.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96912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2800">
                <a:latin typeface="Arial"/>
              </a:rPr>
              <a:t>The aims of the studies are:</a:t>
            </a:r>
            <a:endParaRPr/>
          </a:p>
          <a:p>
            <a:r>
              <a:rPr lang="en-GB" sz="2400">
                <a:latin typeface="Arial"/>
              </a:rPr>
              <a:t>To determine the geometrical shape that favors a more</a:t>
            </a:r>
            <a:endParaRPr/>
          </a:p>
          <a:p>
            <a:pPr>
              <a:lnSpc>
                <a:spcPct val="100000"/>
              </a:lnSpc>
            </a:pPr>
            <a:r>
              <a:rPr lang="en-GB" sz="2400">
                <a:latin typeface="Arial"/>
              </a:rPr>
              <a:t>efficient recapture.</a:t>
            </a:r>
            <a:endParaRPr/>
          </a:p>
          <a:p>
            <a:pPr>
              <a:lnSpc>
                <a:spcPct val="100000"/>
              </a:lnSpc>
            </a:pPr>
            <a:r>
              <a:rPr lang="en-GB" sz="2400">
                <a:latin typeface="Arial"/>
              </a:rPr>
              <a:t>To study the electron recapture map (in case some parts</a:t>
            </a:r>
            <a:endParaRPr/>
          </a:p>
          <a:p>
            <a:pPr>
              <a:lnSpc>
                <a:spcPct val="100000"/>
              </a:lnSpc>
            </a:pPr>
            <a:r>
              <a:rPr lang="en-GB" sz="2400">
                <a:latin typeface="Arial"/>
              </a:rPr>
              <a:t>need protection).</a:t>
            </a:r>
            <a:endParaRPr/>
          </a:p>
          <a:p>
            <a:pPr>
              <a:lnSpc>
                <a:spcPct val="100000"/>
              </a:lnSpc>
            </a:pPr>
            <a:r>
              <a:rPr lang="en-GB" sz="2400">
                <a:latin typeface="Arial"/>
              </a:rPr>
              <a:t>To evaluate the voltage level needs of the repeller.</a:t>
            </a:r>
            <a:endParaRPr/>
          </a:p>
          <a:p>
            <a:pPr>
              <a:lnSpc>
                <a:spcPct val="100000"/>
              </a:lnSpc>
            </a:pPr>
            <a:r>
              <a:rPr lang="en-GB" sz="2800">
                <a:latin typeface="Arial"/>
              </a:rPr>
              <a:t>Electrostatic field simulations made with Comsol, particle</a:t>
            </a:r>
            <a:endParaRPr/>
          </a:p>
          <a:p>
            <a:pPr>
              <a:lnSpc>
                <a:spcPct val="100000"/>
              </a:lnSpc>
            </a:pPr>
            <a:r>
              <a:rPr lang="en-GB" sz="2800">
                <a:latin typeface="Arial"/>
              </a:rPr>
              <a:t>dynamics studies performed with GPT.</a:t>
            </a:r>
            <a:endParaRPr/>
          </a:p>
          <a:p>
            <a:pPr>
              <a:lnSpc>
                <a:spcPct val="100000"/>
              </a:lnSpc>
            </a:pPr>
            <a:r>
              <a:rPr lang="en-GB" sz="2800">
                <a:latin typeface="Arial"/>
              </a:rPr>
              <a:t>A considerable effort was made to create an accurate secondary electron beam (beam footprint, collector angle, emission angle probability and energy distribution, etc).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GB" sz="2000">
                <a:solidFill>
                  <a:srgbClr val="000000"/>
                </a:solidFill>
                <a:latin typeface="Times New Roman"/>
              </a:rPr>
              <a:t>The video below, created from the results of a typical simulation, allows to observe the electron trajectories, impact position and recapture time.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CustomShape 1"/>
          <p:cNvSpPr/>
          <p:nvPr/>
        </p:nvSpPr>
        <p:spPr>
          <a:xfrm>
            <a:off x="4282200" y="10155240"/>
            <a:ext cx="3274560" cy="534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7B1879D8-DBC8-45F5-A1ED-5C3445D3E658}" type="slidenum">
              <a:rPr lang="en-GB" sz="1400">
                <a:solidFill>
                  <a:srgbClr val="000000"/>
                </a:solidFill>
                <a:latin typeface="Times New Roman"/>
                <a:ea typeface="DejaVu Sans"/>
              </a:rPr>
              <a:t>43</a:t>
            </a:fld>
            <a:endParaRPr/>
          </a:p>
        </p:txBody>
      </p:sp>
      <p:sp>
        <p:nvSpPr>
          <p:cNvPr id="567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6560" cy="49176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7" name="Imagen 36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8" name="Imagen 37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4" name="Imagen 73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75" name="Imagen 74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11" name="Imagen 110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12" name="Imagen 111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48" name="Imagen 147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49" name="Imagen 148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5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1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85" name="Imagen 184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86" name="Imagen 185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8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222" name="Imagen 221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223" name="Imagen 222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0" y="7020000"/>
            <a:ext cx="10077120" cy="555120"/>
          </a:xfrm>
          <a:prstGeom prst="rect">
            <a:avLst/>
          </a:prstGeom>
          <a:solidFill>
            <a:srgbClr val="D22630"/>
          </a:solidFill>
          <a:ln>
            <a:noFill/>
          </a:ln>
        </p:spPr>
      </p:sp>
      <p:pic>
        <p:nvPicPr>
          <p:cNvPr id="6" name="7 Imagen"/>
          <p:cNvPicPr/>
          <p:nvPr/>
        </p:nvPicPr>
        <p:blipFill>
          <a:blip r:embed="rId14"/>
          <a:stretch>
            <a:fillRect/>
          </a:stretch>
        </p:blipFill>
        <p:spPr>
          <a:xfrm>
            <a:off x="0" y="-19080"/>
            <a:ext cx="2157120" cy="1433520"/>
          </a:xfrm>
          <a:prstGeom prst="rect">
            <a:avLst/>
          </a:prstGeom>
          <a:ln>
            <a:noFill/>
          </a:ln>
        </p:spPr>
      </p:pic>
      <p:pic>
        <p:nvPicPr>
          <p:cNvPr id="2" name="8 Imagen"/>
          <p:cNvPicPr/>
          <p:nvPr/>
        </p:nvPicPr>
        <p:blipFill>
          <a:blip r:embed="rId15"/>
          <a:stretch>
            <a:fillRect/>
          </a:stretch>
        </p:blipFill>
        <p:spPr>
          <a:xfrm>
            <a:off x="648000" y="5399640"/>
            <a:ext cx="1437120" cy="1239120"/>
          </a:xfrm>
          <a:prstGeom prst="rect">
            <a:avLst/>
          </a:prstGeom>
          <a:ln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0" y="720"/>
            <a:ext cx="10077120" cy="1256400"/>
          </a:xfrm>
          <a:prstGeom prst="rect">
            <a:avLst/>
          </a:prstGeom>
          <a:solidFill>
            <a:srgbClr val="D22630"/>
          </a:solidFill>
          <a:ln w="9360">
            <a:solidFill>
              <a:srgbClr val="BE4B48"/>
            </a:solidFill>
            <a:miter/>
          </a:ln>
        </p:spPr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0" y="720"/>
            <a:ext cx="10077120" cy="1256400"/>
          </a:xfrm>
          <a:prstGeom prst="rect">
            <a:avLst/>
          </a:prstGeom>
          <a:solidFill>
            <a:srgbClr val="D22630"/>
          </a:solidFill>
          <a:ln w="9360">
            <a:solidFill>
              <a:srgbClr val="BE4B48"/>
            </a:solidFill>
            <a:miter/>
          </a:ln>
        </p:spPr>
      </p:sp>
      <p:sp>
        <p:nvSpPr>
          <p:cNvPr id="77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0" y="720"/>
            <a:ext cx="10078200" cy="1257480"/>
          </a:xfrm>
          <a:prstGeom prst="rect">
            <a:avLst/>
          </a:prstGeom>
          <a:solidFill>
            <a:srgbClr val="D22630"/>
          </a:solidFill>
          <a:ln w="9360">
            <a:solidFill>
              <a:srgbClr val="BE4B48"/>
            </a:solidFill>
            <a:miter/>
          </a:ln>
        </p:spPr>
      </p:sp>
      <p:sp>
        <p:nvSpPr>
          <p:cNvPr id="114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0" y="720"/>
            <a:ext cx="10078920" cy="1258200"/>
          </a:xfrm>
          <a:prstGeom prst="rect">
            <a:avLst/>
          </a:prstGeom>
          <a:solidFill>
            <a:srgbClr val="D22630"/>
          </a:solidFill>
          <a:ln w="9360">
            <a:solidFill>
              <a:srgbClr val="BE4B48"/>
            </a:solidFill>
            <a:miter/>
          </a:ln>
        </p:spPr>
      </p:sp>
      <p:sp>
        <p:nvSpPr>
          <p:cNvPr id="151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0" y="720"/>
            <a:ext cx="10078920" cy="1258200"/>
          </a:xfrm>
          <a:prstGeom prst="rect">
            <a:avLst/>
          </a:prstGeom>
          <a:solidFill>
            <a:srgbClr val="D22630"/>
          </a:solidFill>
          <a:ln w="9360">
            <a:solidFill>
              <a:srgbClr val="BE4B48"/>
            </a:solidFill>
            <a:miter/>
          </a:ln>
        </p:spPr>
      </p:sp>
      <p:sp>
        <p:nvSpPr>
          <p:cNvPr id="188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1404000" y="2511000"/>
            <a:ext cx="7557120" cy="132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98000"/>
              </a:lnSpc>
            </a:pPr>
            <a:r>
              <a:rPr lang="en-GB" sz="4400" b="1">
                <a:solidFill>
                  <a:srgbClr val="000000"/>
                </a:solidFill>
                <a:latin typeface="Times New Roman"/>
                <a:ea typeface="DejaVu Sans"/>
              </a:rPr>
              <a:t>Control Integration of PBI for MEBT</a:t>
            </a:r>
            <a:endParaRPr/>
          </a:p>
        </p:txBody>
      </p:sp>
      <p:pic>
        <p:nvPicPr>
          <p:cNvPr id="269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57120" cy="1433520"/>
          </a:xfrm>
          <a:prstGeom prst="rect">
            <a:avLst/>
          </a:prstGeom>
          <a:ln>
            <a:noFill/>
          </a:ln>
        </p:spPr>
      </p:pic>
      <p:pic>
        <p:nvPicPr>
          <p:cNvPr id="270" name="3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540000" y="5400000"/>
            <a:ext cx="1437120" cy="1239120"/>
          </a:xfrm>
          <a:prstGeom prst="rect">
            <a:avLst/>
          </a:prstGeom>
          <a:ln>
            <a:noFill/>
          </a:ln>
        </p:spPr>
      </p:pic>
      <p:sp>
        <p:nvSpPr>
          <p:cNvPr id="271" name="CustomShape 2"/>
          <p:cNvSpPr/>
          <p:nvPr/>
        </p:nvSpPr>
        <p:spPr>
          <a:xfrm>
            <a:off x="4811760" y="5280120"/>
            <a:ext cx="3855960" cy="15501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00000"/>
                </a:solidFill>
                <a:latin typeface="Times New Roman"/>
                <a:ea typeface="DejaVu Sans"/>
              </a:rPr>
              <a:t>ESS-Bilbao </a:t>
            </a:r>
            <a:endParaRPr b="1" dirty="0"/>
          </a:p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00000"/>
                </a:solidFill>
                <a:latin typeface="Times New Roman"/>
                <a:ea typeface="DejaVu Sans"/>
              </a:rPr>
              <a:t>Control &amp; Beam Instrumentation Group</a:t>
            </a:r>
          </a:p>
          <a:p>
            <a:pPr>
              <a:lnSpc>
                <a:spcPct val="100000"/>
              </a:lnSpc>
            </a:pPr>
            <a:r>
              <a:rPr lang="es-ES" b="1" dirty="0">
                <a:solidFill>
                  <a:srgbClr val="000000"/>
                </a:solidFill>
                <a:latin typeface="Times New Roman"/>
              </a:rPr>
              <a:t>imazkiaran@essbilbao.org</a:t>
            </a:r>
            <a:endParaRPr b="1" dirty="0"/>
          </a:p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00000"/>
                </a:solidFill>
                <a:latin typeface="Times New Roman"/>
                <a:ea typeface="DejaVu Sans"/>
              </a:rPr>
              <a:t>November – 2017</a:t>
            </a:r>
            <a:endParaRPr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1B2263E-A08A-41F5-895C-68C0EF263E97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10</a:t>
            </a:fld>
            <a:endParaRPr/>
          </a:p>
        </p:txBody>
      </p:sp>
      <p:sp>
        <p:nvSpPr>
          <p:cNvPr id="303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  <a:ea typeface="DejaVu Sans"/>
              </a:rPr>
              <a:t>  HW for initial developments (II)</a:t>
            </a:r>
            <a:endParaRPr/>
          </a:p>
        </p:txBody>
      </p:sp>
      <p:sp>
        <p:nvSpPr>
          <p:cNvPr id="304" name="CustomShape 3"/>
          <p:cNvSpPr/>
          <p:nvPr/>
        </p:nvSpPr>
        <p:spPr>
          <a:xfrm>
            <a:off x="409680" y="1440000"/>
            <a:ext cx="4917600" cy="6197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2000" b="1" dirty="0" err="1">
                <a:solidFill>
                  <a:srgbClr val="000000"/>
                </a:solidFill>
                <a:latin typeface="Times New Roman"/>
                <a:ea typeface="DejaVu Sans"/>
              </a:rPr>
              <a:t>Beckhoff</a:t>
            </a:r>
            <a:r>
              <a:rPr lang="en-GB" sz="2000" b="1" dirty="0">
                <a:solidFill>
                  <a:srgbClr val="000000"/>
                </a:solidFill>
                <a:latin typeface="Times New Roman"/>
                <a:ea typeface="DejaVu Sans"/>
              </a:rPr>
              <a:t> test stands:</a:t>
            </a:r>
            <a:endParaRPr dirty="0"/>
          </a:p>
          <a:p>
            <a:r>
              <a:rPr lang="en-GB" sz="2000" b="1" dirty="0">
                <a:solidFill>
                  <a:srgbClr val="000000"/>
                </a:solidFill>
                <a:latin typeface="Times New Roman"/>
                <a:ea typeface="DejaVu Sans"/>
              </a:rPr>
              <a:t>Analog I/O &amp; Digital I/O modules test stand:</a:t>
            </a:r>
            <a:endParaRPr dirty="0"/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Repeller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power supplies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Supplies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control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Switches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I/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Os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for general controls: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auxiliar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power supplies, functions multiplexors...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en-GB" sz="2000" b="1" dirty="0">
                <a:solidFill>
                  <a:srgbClr val="000000"/>
                </a:solidFill>
                <a:latin typeface="Times New Roman"/>
                <a:ea typeface="DejaVu Sans"/>
              </a:rPr>
              <a:t>Linear movement test stand</a:t>
            </a:r>
            <a:endParaRPr dirty="0"/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Stepper motors modules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Absolute encoders modules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305" name="Imagen 304"/>
          <p:cNvPicPr/>
          <p:nvPr/>
        </p:nvPicPr>
        <p:blipFill>
          <a:blip r:embed="rId2"/>
          <a:stretch>
            <a:fillRect/>
          </a:stretch>
        </p:blipFill>
        <p:spPr>
          <a:xfrm>
            <a:off x="6021360" y="1622520"/>
            <a:ext cx="3335760" cy="1973160"/>
          </a:xfrm>
          <a:prstGeom prst="rect">
            <a:avLst/>
          </a:prstGeom>
          <a:ln>
            <a:noFill/>
          </a:ln>
        </p:spPr>
      </p:pic>
      <p:pic>
        <p:nvPicPr>
          <p:cNvPr id="306" name="Imagen 305"/>
          <p:cNvPicPr/>
          <p:nvPr/>
        </p:nvPicPr>
        <p:blipFill>
          <a:blip r:embed="rId3"/>
          <a:stretch>
            <a:fillRect/>
          </a:stretch>
        </p:blipFill>
        <p:spPr>
          <a:xfrm>
            <a:off x="5212080" y="4654800"/>
            <a:ext cx="4387320" cy="2220120"/>
          </a:xfrm>
          <a:prstGeom prst="rect">
            <a:avLst/>
          </a:prstGeom>
          <a:ln>
            <a:noFill/>
          </a:ln>
        </p:spPr>
      </p:pic>
      <p:pic>
        <p:nvPicPr>
          <p:cNvPr id="307" name="Imagen 306"/>
          <p:cNvPicPr/>
          <p:nvPr/>
        </p:nvPicPr>
        <p:blipFill>
          <a:blip r:embed="rId4"/>
          <a:stretch>
            <a:fillRect/>
          </a:stretch>
        </p:blipFill>
        <p:spPr>
          <a:xfrm>
            <a:off x="324000" y="4788000"/>
            <a:ext cx="4751280" cy="2153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D177CEF-0FBF-44CB-8A69-17AC9AC0991D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11</a:t>
            </a:fld>
            <a:endParaRPr/>
          </a:p>
        </p:txBody>
      </p:sp>
      <p:sp>
        <p:nvSpPr>
          <p:cNvPr id="309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  <a:ea typeface="DejaVu Sans"/>
              </a:rPr>
              <a:t>  HW for initial developments (III)</a:t>
            </a:r>
            <a:endParaRPr/>
          </a:p>
        </p:txBody>
      </p:sp>
      <p:sp>
        <p:nvSpPr>
          <p:cNvPr id="310" name="CustomShape 3"/>
          <p:cNvSpPr/>
          <p:nvPr/>
        </p:nvSpPr>
        <p:spPr>
          <a:xfrm>
            <a:off x="114909" y="1401097"/>
            <a:ext cx="7401360" cy="2456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2400" b="1" dirty="0">
                <a:solidFill>
                  <a:srgbClr val="000000"/>
                </a:solidFill>
                <a:latin typeface="Times New Roman"/>
                <a:ea typeface="DejaVu Sans"/>
              </a:rPr>
              <a:t>Test Rack and accessories:</a:t>
            </a:r>
            <a:endParaRPr sz="2400" dirty="0"/>
          </a:p>
          <a:p>
            <a:r>
              <a:rPr lang="en-GB" sz="2400" b="1" dirty="0">
                <a:solidFill>
                  <a:srgbClr val="000000"/>
                </a:solidFill>
                <a:latin typeface="Times New Roman"/>
                <a:ea typeface="DejaVu Sans"/>
              </a:rPr>
              <a:t>FC and EMU crate.</a:t>
            </a:r>
            <a:endParaRPr sz="2400" dirty="0"/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General MRF event generator VME-EVG-230.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MRF VME Optical Fan-Out Board: VME-FOUT-12.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Chopper: Synchronizing for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Pulsers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triggering</a:t>
            </a:r>
            <a:r>
              <a:rPr lang="en-GB" sz="2400" dirty="0">
                <a:solidFill>
                  <a:srgbClr val="000000"/>
                </a:solidFill>
                <a:latin typeface="Times New Roman"/>
              </a:rPr>
              <a:t>.</a:t>
            </a:r>
            <a:endParaRPr sz="2400" dirty="0">
              <a:solidFill>
                <a:srgbClr val="000000"/>
              </a:solidFill>
              <a:latin typeface="Times New Roman"/>
            </a:endParaRPr>
          </a:p>
          <a:p>
            <a:pPr>
              <a:buSzPct val="50000"/>
            </a:pPr>
            <a:endParaRPr sz="2400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311" name="Imagen 310"/>
          <p:cNvPicPr/>
          <p:nvPr/>
        </p:nvPicPr>
        <p:blipFill>
          <a:blip r:embed="rId2"/>
          <a:stretch>
            <a:fillRect/>
          </a:stretch>
        </p:blipFill>
        <p:spPr>
          <a:xfrm>
            <a:off x="2471597" y="3631384"/>
            <a:ext cx="7152840" cy="3475440"/>
          </a:xfrm>
          <a:prstGeom prst="rect">
            <a:avLst/>
          </a:prstGeom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2D9FFDF-AEF1-4F7C-8134-B8DA7F6F4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717" y="1399442"/>
            <a:ext cx="2796720" cy="2097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3EF69938-3A84-442C-8E0F-F1FA491D2CE8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12</a:t>
            </a:fld>
            <a:endParaRPr/>
          </a:p>
        </p:txBody>
      </p:sp>
      <p:sp>
        <p:nvSpPr>
          <p:cNvPr id="314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 Definitive HW (I)</a:t>
            </a:r>
            <a:endParaRPr dirty="0"/>
          </a:p>
        </p:txBody>
      </p:sp>
      <p:sp>
        <p:nvSpPr>
          <p:cNvPr id="315" name="CustomShape 3"/>
          <p:cNvSpPr/>
          <p:nvPr/>
        </p:nvSpPr>
        <p:spPr>
          <a:xfrm>
            <a:off x="335880" y="1407240"/>
            <a:ext cx="8830980" cy="275048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b="1" dirty="0" err="1">
                <a:solidFill>
                  <a:srgbClr val="000000"/>
                </a:solidFill>
                <a:latin typeface="Times New Roman"/>
              </a:rPr>
              <a:t>MicroTCA</a:t>
            </a:r>
            <a:r>
              <a:rPr lang="en-GB" b="1" dirty="0">
                <a:solidFill>
                  <a:srgbClr val="000000"/>
                </a:solidFill>
                <a:latin typeface="Times New Roman"/>
              </a:rPr>
              <a:t>  crate for each FC, EMU and Scrappers.</a:t>
            </a:r>
            <a:endParaRPr lang="en-GB" dirty="0"/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 err="1">
                <a:solidFill>
                  <a:srgbClr val="000000"/>
                </a:solidFill>
                <a:latin typeface="Times New Roman"/>
              </a:rPr>
              <a:t>mTCA</a:t>
            </a: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 crate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Schroff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custom 3U crate up to 6 AMC cards, 4 RTMS, redundant Power Supplies, 1 MCH slot.</a:t>
            </a: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MCH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NAT-MCH-PHYS-R1</a:t>
            </a: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CPUs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</a:t>
            </a:r>
          </a:p>
          <a:p>
            <a:pPr marL="971550" lvl="1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IFC_1410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QorIQ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T2081 &amp;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Kintex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UltraScale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AMC by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IOxOS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marL="971550" lvl="1" indent="-514350">
              <a:buSzPct val="50000"/>
              <a:buFont typeface="Times New Roman" panose="02020603050405020304" pitchFamily="18" charset="0"/>
              <a:buChar char="●"/>
            </a:pPr>
            <a:r>
              <a:rPr lang="es-ES" sz="2000" dirty="0">
                <a:solidFill>
                  <a:srgbClr val="000000"/>
                </a:solidFill>
                <a:latin typeface="Times New Roman"/>
              </a:rPr>
              <a:t>AM 900/412-99 </a:t>
            </a:r>
            <a:r>
              <a:rPr lang="es-ES" sz="2000" dirty="0" err="1">
                <a:solidFill>
                  <a:srgbClr val="000000"/>
                </a:solidFill>
                <a:latin typeface="Times New Roman"/>
              </a:rPr>
              <a:t>by</a:t>
            </a:r>
            <a:r>
              <a:rPr lang="es-ES" sz="20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s-ES" sz="2000" dirty="0" err="1">
                <a:solidFill>
                  <a:srgbClr val="000000"/>
                </a:solidFill>
                <a:latin typeface="Times New Roman"/>
              </a:rPr>
              <a:t>Concurrent</a:t>
            </a:r>
            <a:r>
              <a:rPr lang="es-ES" sz="2000" dirty="0">
                <a:solidFill>
                  <a:srgbClr val="000000"/>
                </a:solidFill>
                <a:latin typeface="Times New Roman"/>
              </a:rPr>
              <a:t> Technologies.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 marL="5143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Digitizer boards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</a:t>
            </a:r>
          </a:p>
          <a:p>
            <a:pPr marL="971550" lvl="2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IOxOS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FMC ADC 3111, 8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analog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channels, 250 MSPS, 16 bits </a:t>
            </a: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for FC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marL="971550" lvl="2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2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IOxOS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FMC ADC 3117, 20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analog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channels, 5 MSPS, 16 bits </a:t>
            </a: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for EMU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. 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 marL="5143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Event Receiver board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MTCA EVR-300U by MRF.</a:t>
            </a:r>
          </a:p>
          <a:p>
            <a:pPr marL="0" lvl="1">
              <a:lnSpc>
                <a:spcPct val="100000"/>
              </a:lnSpc>
              <a:buSzPct val="50000"/>
            </a:pP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00000"/>
                </a:solidFill>
                <a:latin typeface="Times New Roman"/>
                <a:ea typeface="DejaVu Sans"/>
              </a:rPr>
              <a:t>VME Board in VME crate added for testing commitments:</a:t>
            </a:r>
            <a:endParaRPr dirty="0"/>
          </a:p>
          <a:p>
            <a:pPr marL="971550" lvl="2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Event Generator VME-EVG-230 by MRF.</a:t>
            </a:r>
          </a:p>
          <a:p>
            <a:pPr marL="971550" lvl="2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CPU: IFC1210-Intelligent FPGA Controller P2020 VME64x from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IOxOS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marL="971550" lvl="2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en-GB" b="1" dirty="0" err="1">
                <a:solidFill>
                  <a:srgbClr val="000000"/>
                </a:solidFill>
                <a:latin typeface="Times New Roman"/>
                <a:ea typeface="DejaVu Sans"/>
              </a:rPr>
              <a:t>Beckhoff</a:t>
            </a:r>
            <a:r>
              <a:rPr lang="en-GB" b="1" dirty="0">
                <a:solidFill>
                  <a:srgbClr val="000000"/>
                </a:solidFill>
                <a:latin typeface="Times New Roman"/>
                <a:ea typeface="DejaVu Sans"/>
              </a:rPr>
              <a:t> test stand for EMU movement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b="1" dirty="0" err="1">
                <a:solidFill>
                  <a:srgbClr val="000000"/>
                </a:solidFill>
                <a:latin typeface="Times New Roman"/>
                <a:ea typeface="DejaVu Sans"/>
              </a:rPr>
              <a:t>Beckhoff</a:t>
            </a:r>
            <a:r>
              <a:rPr lang="en-GB" b="1" dirty="0">
                <a:solidFill>
                  <a:srgbClr val="000000"/>
                </a:solidFill>
                <a:latin typeface="Times New Roman"/>
                <a:ea typeface="DejaVu Sans"/>
              </a:rPr>
              <a:t> test stand for Digital/Analog I/O for EMU &amp; FC.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B11484F1-6E85-46CD-899C-A4C20F713AEF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13</a:t>
            </a:fld>
            <a:endParaRPr/>
          </a:p>
        </p:txBody>
      </p:sp>
      <p:sp>
        <p:nvSpPr>
          <p:cNvPr id="317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 Summary</a:t>
            </a:r>
            <a:endParaRPr dirty="0"/>
          </a:p>
        </p:txBody>
      </p:sp>
      <p:sp>
        <p:nvSpPr>
          <p:cNvPr id="318" name="CustomShape 3"/>
          <p:cNvSpPr/>
          <p:nvPr/>
        </p:nvSpPr>
        <p:spPr>
          <a:xfrm>
            <a:off x="1270440" y="1547640"/>
            <a:ext cx="2904120" cy="4855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Introduction</a:t>
            </a: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General HW</a:t>
            </a: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latin typeface="Times New Roman"/>
              </a:rPr>
              <a:t>General SW</a:t>
            </a: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Faraday Cup</a:t>
            </a: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Emittance Meter Unit</a:t>
            </a: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Scrappers</a:t>
            </a:r>
          </a:p>
          <a:p>
            <a:pPr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393DD5B5-5B34-481F-A222-239112F38C06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14</a:t>
            </a:fld>
            <a:endParaRPr/>
          </a:p>
        </p:txBody>
      </p:sp>
      <p:sp>
        <p:nvSpPr>
          <p:cNvPr id="320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 General SW (I)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321" name="CustomShape 3"/>
          <p:cNvSpPr/>
          <p:nvPr/>
        </p:nvSpPr>
        <p:spPr>
          <a:xfrm>
            <a:off x="885240" y="1300320"/>
            <a:ext cx="8510760" cy="5251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1" dirty="0">
                <a:latin typeface="Times New Roman"/>
              </a:rPr>
              <a:t>BI control developed in EPICS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000" b="1" dirty="0">
                <a:latin typeface="Times New Roman"/>
              </a:rPr>
              <a:t>EPICS V3: 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dirty="0">
                <a:latin typeface="Times New Roman"/>
              </a:rPr>
              <a:t>Actual EEE version 3.15.4  Previewed last V3 version Base 3.16.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dirty="0">
                <a:latin typeface="Times New Roman"/>
              </a:rPr>
              <a:t>Communication protocol: Channel Access.</a:t>
            </a:r>
            <a:endParaRPr dirty="0"/>
          </a:p>
          <a:p>
            <a:pPr>
              <a:lnSpc>
                <a:spcPct val="100000"/>
              </a:lnSpc>
            </a:pPr>
            <a:endParaRPr sz="1600" dirty="0"/>
          </a:p>
          <a:p>
            <a:pPr>
              <a:lnSpc>
                <a:spcPct val="100000"/>
              </a:lnSpc>
            </a:pPr>
            <a:r>
              <a:rPr lang="en-GB" sz="2000" b="1" dirty="0">
                <a:latin typeface="Times New Roman"/>
              </a:rPr>
              <a:t>EPICS V4: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dirty="0">
                <a:latin typeface="Times New Roman"/>
              </a:rPr>
              <a:t>New capabilities to improve data quality:</a:t>
            </a:r>
            <a:endParaRPr dirty="0"/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dirty="0">
                <a:solidFill>
                  <a:srgbClr val="000000"/>
                </a:solidFill>
                <a:latin typeface="Times New Roman"/>
              </a:rPr>
              <a:t>Better handling of measurement data.</a:t>
            </a:r>
            <a:endParaRPr dirty="0">
              <a:solidFill>
                <a:srgbClr val="000000"/>
              </a:solidFill>
              <a:latin typeface="Times New Roman"/>
            </a:endParaRPr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dirty="0">
                <a:solidFill>
                  <a:srgbClr val="000000"/>
                </a:solidFill>
                <a:latin typeface="Times New Roman"/>
              </a:rPr>
              <a:t>Rich metadata, synchronous data.</a:t>
            </a:r>
            <a:endParaRPr dirty="0">
              <a:solidFill>
                <a:srgbClr val="000000"/>
              </a:solidFill>
              <a:latin typeface="Times New Roman"/>
            </a:endParaRPr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dirty="0">
                <a:solidFill>
                  <a:srgbClr val="000000"/>
                </a:solidFill>
                <a:latin typeface="Times New Roman"/>
              </a:rPr>
              <a:t>Handling complex and large data.</a:t>
            </a:r>
            <a:endParaRPr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en-GB" dirty="0">
                <a:latin typeface="Times New Roman"/>
              </a:rPr>
              <a:t>Communication protocol: </a:t>
            </a:r>
            <a:r>
              <a:rPr lang="en-GB" dirty="0" err="1">
                <a:latin typeface="Times New Roman"/>
              </a:rPr>
              <a:t>PvAccess</a:t>
            </a:r>
            <a:r>
              <a:rPr lang="en-GB" dirty="0">
                <a:latin typeface="Times New Roman"/>
              </a:rPr>
              <a:t>.</a:t>
            </a:r>
            <a:endParaRPr dirty="0"/>
          </a:p>
          <a:p>
            <a:pPr marL="971550" lvl="1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dirty="0">
                <a:solidFill>
                  <a:srgbClr val="000000"/>
                </a:solidFill>
                <a:latin typeface="Times New Roman"/>
              </a:rPr>
              <a:t>Streaming.</a:t>
            </a:r>
            <a:endParaRPr dirty="0">
              <a:solidFill>
                <a:srgbClr val="000000"/>
              </a:solidFill>
              <a:latin typeface="Times New Roman"/>
            </a:endParaRPr>
          </a:p>
          <a:p>
            <a:pPr marL="971550" lvl="1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dirty="0">
                <a:solidFill>
                  <a:srgbClr val="000000"/>
                </a:solidFill>
                <a:latin typeface="Times New Roman"/>
              </a:rPr>
              <a:t>Complex structures.</a:t>
            </a:r>
            <a:endParaRPr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sz="2000" b="1" dirty="0">
                <a:latin typeface="Times New Roman"/>
              </a:rPr>
              <a:t>EPICS V7: EPICS V3 + EPICS V4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dirty="0">
                <a:latin typeface="Times New Roman"/>
              </a:rPr>
              <a:t>EPICS specific network protocols Channel Access and </a:t>
            </a:r>
            <a:r>
              <a:rPr lang="en-GB" dirty="0" err="1">
                <a:latin typeface="Times New Roman"/>
              </a:rPr>
              <a:t>pvAccess</a:t>
            </a:r>
            <a:r>
              <a:rPr lang="en-GB" dirty="0">
                <a:latin typeface="Times New Roman"/>
              </a:rPr>
              <a:t>.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dirty="0" err="1">
                <a:latin typeface="Times New Roman"/>
              </a:rPr>
              <a:t>pvAccess</a:t>
            </a:r>
            <a:r>
              <a:rPr lang="en-GB" dirty="0">
                <a:latin typeface="Times New Roman"/>
              </a:rPr>
              <a:t> for all control system applications.</a:t>
            </a:r>
            <a:endParaRPr dirty="0"/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dirty="0">
                <a:solidFill>
                  <a:srgbClr val="000000"/>
                </a:solidFill>
                <a:latin typeface="Times New Roman"/>
              </a:rPr>
              <a:t>IOC development is not (much) affected</a:t>
            </a:r>
            <a:endParaRPr dirty="0">
              <a:solidFill>
                <a:srgbClr val="000000"/>
              </a:solidFill>
              <a:latin typeface="Times New Roman"/>
            </a:endParaRPr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dirty="0">
                <a:solidFill>
                  <a:srgbClr val="000000"/>
                </a:solidFill>
                <a:latin typeface="Times New Roman"/>
              </a:rPr>
              <a:t>CS-Studio needs some additional work</a:t>
            </a:r>
            <a:endParaRPr dirty="0">
              <a:solidFill>
                <a:srgbClr val="000000"/>
              </a:solidFill>
              <a:latin typeface="Times New Roman"/>
            </a:endParaRPr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dirty="0">
                <a:solidFill>
                  <a:srgbClr val="000000"/>
                </a:solidFill>
                <a:latin typeface="Times New Roman"/>
              </a:rPr>
              <a:t>Archiver Appliance will/does support V4 structures</a:t>
            </a:r>
            <a:endParaRPr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en-GB" dirty="0" err="1">
                <a:latin typeface="Times New Roman"/>
              </a:rPr>
              <a:t>pvAccess</a:t>
            </a:r>
            <a:r>
              <a:rPr lang="en-GB" dirty="0">
                <a:latin typeface="Times New Roman"/>
              </a:rPr>
              <a:t> Gateway Alpha version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dirty="0" err="1">
                <a:latin typeface="Times New Roman"/>
              </a:rPr>
              <a:t>pvAccess</a:t>
            </a:r>
            <a:r>
              <a:rPr lang="en-GB" dirty="0">
                <a:latin typeface="Times New Roman"/>
              </a:rPr>
              <a:t> Database links 2018 Q2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7F9CA51-7AF1-4898-AF3D-A5C17AE51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595" y="1896171"/>
            <a:ext cx="1416685" cy="12473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D7D44C2-F174-42B0-AA37-C4D972F3F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845" y="4739640"/>
            <a:ext cx="1733848" cy="1085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888860F3-AE92-414D-BAB6-545B92E79A0D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15</a:t>
            </a:fld>
            <a:endParaRPr/>
          </a:p>
        </p:txBody>
      </p:sp>
      <p:sp>
        <p:nvSpPr>
          <p:cNvPr id="323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 General SW (II)</a:t>
            </a:r>
            <a:endParaRPr dirty="0"/>
          </a:p>
        </p:txBody>
      </p:sp>
      <p:sp>
        <p:nvSpPr>
          <p:cNvPr id="324" name="CustomShape 3"/>
          <p:cNvSpPr/>
          <p:nvPr/>
        </p:nvSpPr>
        <p:spPr>
          <a:xfrm>
            <a:off x="891540" y="1547640"/>
            <a:ext cx="8221980" cy="5251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600" b="1" dirty="0">
                <a:solidFill>
                  <a:srgbClr val="000000"/>
                </a:solidFill>
                <a:latin typeface="Times New Roman"/>
                <a:ea typeface="DejaVu Sans"/>
              </a:rPr>
              <a:t>VME SW developments:</a:t>
            </a:r>
            <a:endParaRPr dirty="0"/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US" sz="2400" dirty="0">
                <a:solidFill>
                  <a:srgbClr val="000000"/>
                </a:solidFill>
                <a:latin typeface="Times New Roman"/>
              </a:rPr>
              <a:t>VME crate for each instrument application (sharing crate for tests)</a:t>
            </a:r>
            <a:endParaRPr lang="en-GB" sz="2400" dirty="0">
              <a:solidFill>
                <a:srgbClr val="000000"/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400" dirty="0">
                <a:solidFill>
                  <a:srgbClr val="000000"/>
                </a:solidFill>
                <a:latin typeface="Times New Roman"/>
              </a:rPr>
              <a:t>Main IOC running over CPU IFC1210-Intelligent FPGA </a:t>
            </a:r>
          </a:p>
          <a:p>
            <a:pPr>
              <a:buSzPct val="50000"/>
            </a:pPr>
            <a:r>
              <a:rPr lang="en-GB" sz="2400" dirty="0">
                <a:solidFill>
                  <a:srgbClr val="000000"/>
                </a:solidFill>
                <a:latin typeface="Times New Roman"/>
              </a:rPr>
              <a:t>       Controller P2020 VME64x by </a:t>
            </a:r>
            <a:r>
              <a:rPr lang="en-GB" sz="2400" dirty="0" err="1">
                <a:solidFill>
                  <a:srgbClr val="000000"/>
                </a:solidFill>
                <a:latin typeface="Times New Roman"/>
              </a:rPr>
              <a:t>IOxOS</a:t>
            </a:r>
            <a:r>
              <a:rPr lang="en-GB" sz="2400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400" dirty="0">
                <a:solidFill>
                  <a:srgbClr val="000000"/>
                </a:solidFill>
                <a:latin typeface="Times New Roman"/>
              </a:rPr>
              <a:t>Motion IOC running over either PC or </a:t>
            </a:r>
            <a:r>
              <a:rPr lang="en-GB" sz="2400" dirty="0" err="1">
                <a:solidFill>
                  <a:srgbClr val="000000"/>
                </a:solidFill>
                <a:latin typeface="Times New Roman"/>
              </a:rPr>
              <a:t>Beckhoff</a:t>
            </a:r>
            <a:r>
              <a:rPr lang="en-GB" sz="2400" dirty="0">
                <a:solidFill>
                  <a:srgbClr val="000000"/>
                </a:solidFill>
                <a:latin typeface="Times New Roman"/>
              </a:rPr>
              <a:t> CPU for </a:t>
            </a:r>
          </a:p>
          <a:p>
            <a:pPr>
              <a:lnSpc>
                <a:spcPct val="100000"/>
              </a:lnSpc>
              <a:buSzPct val="50000"/>
            </a:pPr>
            <a:r>
              <a:rPr lang="en-GB" sz="2400" dirty="0">
                <a:solidFill>
                  <a:srgbClr val="000000"/>
                </a:solidFill>
                <a:latin typeface="Times New Roman"/>
              </a:rPr>
              <a:t>       </a:t>
            </a:r>
            <a:r>
              <a:rPr lang="en-GB" sz="2400" dirty="0" err="1">
                <a:solidFill>
                  <a:srgbClr val="000000"/>
                </a:solidFill>
                <a:latin typeface="Times New Roman"/>
              </a:rPr>
              <a:t>Beckhoff</a:t>
            </a:r>
            <a:r>
              <a:rPr lang="en-GB" sz="2400" dirty="0">
                <a:solidFill>
                  <a:srgbClr val="000000"/>
                </a:solidFill>
                <a:latin typeface="Times New Roman"/>
              </a:rPr>
              <a:t> system control.</a:t>
            </a:r>
            <a:endParaRPr sz="2400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buSzPct val="50000"/>
            </a:pPr>
            <a:endParaRPr sz="2400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en-GB" sz="2600" b="1" dirty="0">
                <a:solidFill>
                  <a:srgbClr val="000000"/>
                </a:solidFill>
                <a:latin typeface="Times New Roman"/>
                <a:ea typeface="DejaVu Sans"/>
              </a:rPr>
              <a:t>Definitive SW:</a:t>
            </a:r>
            <a:endParaRPr dirty="0"/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400" dirty="0" err="1">
                <a:solidFill>
                  <a:srgbClr val="000000"/>
                </a:solidFill>
                <a:latin typeface="Times New Roman"/>
              </a:rPr>
              <a:t>mTCA</a:t>
            </a:r>
            <a:r>
              <a:rPr lang="en-GB" sz="2400" dirty="0">
                <a:solidFill>
                  <a:srgbClr val="000000"/>
                </a:solidFill>
                <a:latin typeface="Times New Roman"/>
              </a:rPr>
              <a:t> crate for each instrument application.</a:t>
            </a: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400" dirty="0">
                <a:solidFill>
                  <a:srgbClr val="000000"/>
                </a:solidFill>
                <a:latin typeface="Times New Roman"/>
              </a:rPr>
              <a:t>Main IOC running over IFC_1410 </a:t>
            </a:r>
            <a:r>
              <a:rPr lang="en-GB" sz="2400" dirty="0" err="1">
                <a:solidFill>
                  <a:srgbClr val="000000"/>
                </a:solidFill>
                <a:latin typeface="Times New Roman"/>
              </a:rPr>
              <a:t>QorIQ</a:t>
            </a:r>
            <a:r>
              <a:rPr lang="en-GB" sz="2400" dirty="0">
                <a:solidFill>
                  <a:srgbClr val="000000"/>
                </a:solidFill>
                <a:latin typeface="Times New Roman"/>
              </a:rPr>
              <a:t> T2081 &amp; </a:t>
            </a:r>
            <a:r>
              <a:rPr lang="en-GB" sz="2400" dirty="0" err="1">
                <a:solidFill>
                  <a:srgbClr val="000000"/>
                </a:solidFill>
                <a:latin typeface="Times New Roman"/>
              </a:rPr>
              <a:t>Kintex</a:t>
            </a:r>
            <a:r>
              <a:rPr lang="en-GB" sz="2400" dirty="0">
                <a:solidFill>
                  <a:srgbClr val="000000"/>
                </a:solidFill>
                <a:latin typeface="Times New Roman"/>
              </a:rPr>
              <a:t> </a:t>
            </a:r>
          </a:p>
          <a:p>
            <a:pPr>
              <a:buSzPct val="50000"/>
            </a:pPr>
            <a:r>
              <a:rPr lang="en-GB" sz="2400" dirty="0">
                <a:solidFill>
                  <a:srgbClr val="000000"/>
                </a:solidFill>
                <a:latin typeface="Times New Roman"/>
              </a:rPr>
              <a:t>       </a:t>
            </a:r>
            <a:r>
              <a:rPr lang="en-GB" sz="2400" dirty="0" err="1">
                <a:solidFill>
                  <a:srgbClr val="000000"/>
                </a:solidFill>
                <a:latin typeface="Times New Roman"/>
              </a:rPr>
              <a:t>UltraScale</a:t>
            </a:r>
            <a:r>
              <a:rPr lang="en-GB" sz="2400" dirty="0">
                <a:solidFill>
                  <a:srgbClr val="000000"/>
                </a:solidFill>
                <a:latin typeface="Times New Roman"/>
              </a:rPr>
              <a:t> AMC by </a:t>
            </a:r>
            <a:r>
              <a:rPr lang="en-GB" sz="2400" dirty="0" err="1">
                <a:solidFill>
                  <a:srgbClr val="000000"/>
                </a:solidFill>
                <a:latin typeface="Times New Roman"/>
              </a:rPr>
              <a:t>IOxOS</a:t>
            </a:r>
            <a:r>
              <a:rPr lang="en-GB" sz="2400" dirty="0">
                <a:solidFill>
                  <a:srgbClr val="000000"/>
                </a:solidFill>
                <a:latin typeface="Times New Roman"/>
              </a:rPr>
              <a:t> </a:t>
            </a: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400" b="1" dirty="0">
                <a:solidFill>
                  <a:srgbClr val="000000"/>
                </a:solidFill>
                <a:latin typeface="Times New Roman"/>
              </a:rPr>
              <a:t>1st approximation</a:t>
            </a:r>
            <a:r>
              <a:rPr lang="en-GB" sz="2400" dirty="0">
                <a:solidFill>
                  <a:srgbClr val="000000"/>
                </a:solidFill>
                <a:latin typeface="Times New Roman"/>
              </a:rPr>
              <a:t>: Motion IOC running over PC for </a:t>
            </a:r>
            <a:r>
              <a:rPr lang="en-GB" sz="2400" dirty="0" err="1">
                <a:solidFill>
                  <a:srgbClr val="000000"/>
                </a:solidFill>
                <a:latin typeface="Times New Roman"/>
              </a:rPr>
              <a:t>Beckhoff</a:t>
            </a:r>
            <a:r>
              <a:rPr lang="en-GB" sz="2400" dirty="0">
                <a:solidFill>
                  <a:srgbClr val="000000"/>
                </a:solidFill>
                <a:latin typeface="Times New Roman"/>
              </a:rPr>
              <a:t> </a:t>
            </a:r>
          </a:p>
          <a:p>
            <a:pPr>
              <a:buSzPct val="50000"/>
            </a:pPr>
            <a:r>
              <a:rPr lang="en-GB" sz="2400" dirty="0">
                <a:solidFill>
                  <a:srgbClr val="000000"/>
                </a:solidFill>
                <a:latin typeface="Times New Roman"/>
              </a:rPr>
              <a:t>       system control.</a:t>
            </a: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US" sz="2400" b="1" dirty="0">
                <a:solidFill>
                  <a:srgbClr val="000000"/>
                </a:solidFill>
                <a:latin typeface="Times New Roman"/>
              </a:rPr>
              <a:t>2nd approximation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: Motion IOC running over CPU </a:t>
            </a:r>
            <a:r>
              <a:rPr lang="es-ES" sz="2400" dirty="0">
                <a:solidFill>
                  <a:srgbClr val="000000"/>
                </a:solidFill>
                <a:latin typeface="Times New Roman"/>
              </a:rPr>
              <a:t>AM 900/412-99 </a:t>
            </a:r>
          </a:p>
          <a:p>
            <a:pPr>
              <a:buSzPct val="50000"/>
            </a:pPr>
            <a:r>
              <a:rPr lang="es-ES" sz="2400" dirty="0">
                <a:solidFill>
                  <a:srgbClr val="000000"/>
                </a:solidFill>
                <a:latin typeface="Times New Roman"/>
              </a:rPr>
              <a:t>       </a:t>
            </a:r>
            <a:r>
              <a:rPr lang="es-ES" sz="2400" dirty="0" err="1">
                <a:solidFill>
                  <a:srgbClr val="000000"/>
                </a:solidFill>
                <a:latin typeface="Times New Roman"/>
              </a:rPr>
              <a:t>by</a:t>
            </a:r>
            <a:r>
              <a:rPr lang="es-ES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Times New Roman"/>
              </a:rPr>
              <a:t>Concurrent</a:t>
            </a:r>
            <a:r>
              <a:rPr lang="es-ES" sz="2400" dirty="0">
                <a:solidFill>
                  <a:srgbClr val="000000"/>
                </a:solidFill>
                <a:latin typeface="Times New Roman"/>
              </a:rPr>
              <a:t> Technologies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for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Beckhoff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 system control.</a:t>
            </a: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endParaRPr sz="2400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A77131FA-D765-4A38-B16A-1691F02A1D17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16</a:t>
            </a:fld>
            <a:endParaRPr/>
          </a:p>
        </p:txBody>
      </p:sp>
      <p:sp>
        <p:nvSpPr>
          <p:cNvPr id="326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  <a:ea typeface="DejaVu Sans"/>
              </a:rPr>
              <a:t>  Summary</a:t>
            </a:r>
            <a:endParaRPr/>
          </a:p>
        </p:txBody>
      </p:sp>
      <p:sp>
        <p:nvSpPr>
          <p:cNvPr id="327" name="CustomShape 3"/>
          <p:cNvSpPr/>
          <p:nvPr/>
        </p:nvSpPr>
        <p:spPr>
          <a:xfrm>
            <a:off x="1270440" y="1547640"/>
            <a:ext cx="2904120" cy="4855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bg1">
                    <a:lumMod val="50000"/>
                  </a:schemeClr>
                </a:solidFill>
                <a:latin typeface="Times New Roman"/>
                <a:ea typeface="DejaVu Sans"/>
              </a:rPr>
              <a:t> </a:t>
            </a:r>
            <a:r>
              <a:rPr lang="en-GB" sz="2600" dirty="0">
                <a:solidFill>
                  <a:schemeClr val="bg1">
                    <a:lumMod val="65000"/>
                  </a:schemeClr>
                </a:solidFill>
                <a:latin typeface="Times New Roman"/>
              </a:rPr>
              <a:t>Introduction</a:t>
            </a:r>
            <a:endParaRPr sz="2600" dirty="0">
              <a:solidFill>
                <a:schemeClr val="bg1">
                  <a:lumMod val="65000"/>
                </a:schemeClr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bg1">
                    <a:lumMod val="65000"/>
                  </a:schemeClr>
                </a:solidFill>
                <a:latin typeface="Times New Roman"/>
              </a:rPr>
              <a:t> General HW</a:t>
            </a:r>
            <a:endParaRPr sz="2600" dirty="0">
              <a:solidFill>
                <a:schemeClr val="bg1">
                  <a:lumMod val="65000"/>
                </a:schemeClr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bg1">
                    <a:lumMod val="65000"/>
                  </a:schemeClr>
                </a:solidFill>
                <a:latin typeface="Times New Roman"/>
              </a:rPr>
              <a:t> General SW</a:t>
            </a:r>
            <a:endParaRPr sz="2600" dirty="0">
              <a:solidFill>
                <a:schemeClr val="bg1">
                  <a:lumMod val="65000"/>
                </a:schemeClr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GB" sz="2600" dirty="0">
                <a:latin typeface="Times New Roman"/>
              </a:rPr>
              <a:t>Faraday Cup</a:t>
            </a: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GB" sz="2600" dirty="0">
                <a:solidFill>
                  <a:schemeClr val="bg1">
                    <a:lumMod val="65000"/>
                  </a:schemeClr>
                </a:solidFill>
                <a:latin typeface="Times New Roman"/>
              </a:rPr>
              <a:t>Emittance Meter Unit</a:t>
            </a: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bg1">
                    <a:lumMod val="65000"/>
                  </a:schemeClr>
                </a:solidFill>
                <a:latin typeface="Times New Roman"/>
              </a:rPr>
              <a:t> Scrappers</a:t>
            </a:r>
            <a:endParaRPr sz="2600" dirty="0">
              <a:solidFill>
                <a:schemeClr val="bg1">
                  <a:lumMod val="65000"/>
                </a:schemeClr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B095D023-EDBA-4A15-B6AA-5E7825C16166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17</a:t>
            </a:fld>
            <a:endParaRPr/>
          </a:p>
        </p:txBody>
      </p:sp>
      <p:sp>
        <p:nvSpPr>
          <p:cNvPr id="329" name="CustomShape 2"/>
          <p:cNvSpPr/>
          <p:nvPr/>
        </p:nvSpPr>
        <p:spPr>
          <a:xfrm>
            <a:off x="360000" y="576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000">
                <a:solidFill>
                  <a:srgbClr val="FFFFFF"/>
                </a:solidFill>
                <a:latin typeface="Times New Roman"/>
                <a:ea typeface="DejaVu Sans"/>
              </a:rPr>
              <a:t>HW descripiton FC General interface layout</a:t>
            </a:r>
            <a:endParaRPr/>
          </a:p>
        </p:txBody>
      </p:sp>
      <p:pic>
        <p:nvPicPr>
          <p:cNvPr id="330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504000" y="1368000"/>
            <a:ext cx="8671680" cy="5749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362A78C-4B2B-4987-89F5-CA0EE814620C}"/>
              </a:ext>
            </a:extLst>
          </p:cNvPr>
          <p:cNvSpPr/>
          <p:nvPr/>
        </p:nvSpPr>
        <p:spPr>
          <a:xfrm>
            <a:off x="360000" y="2381760"/>
            <a:ext cx="9501480" cy="4297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1" name="CustomShape 1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  <a:ea typeface="DejaVu Sans"/>
              </a:rPr>
              <a:t>ESS Requirements for FC Acquistion</a:t>
            </a:r>
            <a:endParaRPr/>
          </a:p>
        </p:txBody>
      </p:sp>
      <p:sp>
        <p:nvSpPr>
          <p:cNvPr id="332" name="CustomShape 2"/>
          <p:cNvSpPr/>
          <p:nvPr/>
        </p:nvSpPr>
        <p:spPr>
          <a:xfrm>
            <a:off x="360000" y="1440000"/>
            <a:ext cx="9357120" cy="4381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en-GB" sz="3200" dirty="0">
                <a:latin typeface="Times New Roman"/>
                <a:ea typeface="DejaVu Sans"/>
              </a:rPr>
              <a:t>L4_Requirements_MEBT_PBI_2016-11-09</a:t>
            </a:r>
            <a:endParaRPr dirty="0"/>
          </a:p>
        </p:txBody>
      </p:sp>
      <p:sp>
        <p:nvSpPr>
          <p:cNvPr id="333" name="CustomShape 3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73A121B7-5F2A-4403-A484-0E23B6D03A84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18</a:t>
            </a:fld>
            <a:endParaRPr/>
          </a:p>
        </p:txBody>
      </p:sp>
      <p:graphicFrame>
        <p:nvGraphicFramePr>
          <p:cNvPr id="334" name="Table 4"/>
          <p:cNvGraphicFramePr/>
          <p:nvPr/>
        </p:nvGraphicFramePr>
        <p:xfrm>
          <a:off x="390240" y="2381760"/>
          <a:ext cx="9471240" cy="4297680"/>
        </p:xfrm>
        <a:graphic>
          <a:graphicData uri="http://schemas.openxmlformats.org/drawingml/2006/table">
            <a:tbl>
              <a:tblPr/>
              <a:tblGrid>
                <a:gridCol w="95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4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35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8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Arial"/>
                        </a:rPr>
                        <a:t>User Defined ID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Arial"/>
                        </a:rPr>
                        <a:t>DOORS-ID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Arial"/>
                        </a:rPr>
                        <a:t>Name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Arial"/>
                        </a:rPr>
                        <a:t>Description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Arial"/>
                        </a:rPr>
                        <a:t>MEBT-L4-PBI-010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Arial"/>
                        </a:rPr>
                        <a:t>MEBT.PBI-44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Arial"/>
                        </a:rPr>
                        <a:t>MEBT PBI peak current range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Arial"/>
                        </a:rPr>
                        <a:t>Proton beam instrumentation in the MEBT section shall function over a peak beam current range of 3 mA to 65 mA.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Arial"/>
                        </a:rPr>
                        <a:t>MEBT-L4-PBI-340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Arial"/>
                        </a:rPr>
                        <a:t>MEBT.PBI-77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Arial"/>
                        </a:rPr>
                        <a:t>MEBT invasive measurements beam modes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Arial"/>
                        </a:rPr>
                        <a:t>All invasive measurements in the MEBT section shall be possible for beam pulse lengths of 5 microseconds at 14 Hz and 50 microseconds at 1 Hz.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604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Arial"/>
                        </a:rPr>
                        <a:t>MEBT beam current invasive calibration measurement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Arial"/>
                        </a:rPr>
                        <a:t>There shall be a possibility to measure beam current with higher accuracy for calibration purposes in the MEBT section. This measurement can be invasive.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604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Arial"/>
                        </a:rPr>
                        <a:t>MEBT beam current invasive calibration measurement error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Arial"/>
                        </a:rPr>
                        <a:t>The high accuracy beam current measurement shall have a total measurement error of less than ±0.1 mA.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604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Arial"/>
                        </a:rPr>
                        <a:t>MEBT beam current invasive calibration measurement precision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Arial"/>
                        </a:rPr>
                        <a:t>The high accuracy beam current measurement shall have a precision of sigma ≤ 0.01 mA.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172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Arial"/>
                        </a:rPr>
                        <a:t>MEBT beam current invasive calibration measurement integration time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Arial"/>
                        </a:rPr>
                        <a:t>The high accuracy beam current measurement time resolution, defined as the interval between independent reported measurement readouts, shall be ≤ 1 µs.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6E958A80-E187-4E12-94EE-46DA67AA731C}"/>
              </a:ext>
            </a:extLst>
          </p:cNvPr>
          <p:cNvSpPr/>
          <p:nvPr/>
        </p:nvSpPr>
        <p:spPr>
          <a:xfrm>
            <a:off x="236220" y="1986116"/>
            <a:ext cx="5739060" cy="34560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4AE01FB-6A86-4F28-A748-058E7F4E43E9}"/>
              </a:ext>
            </a:extLst>
          </p:cNvPr>
          <p:cNvSpPr/>
          <p:nvPr/>
        </p:nvSpPr>
        <p:spPr>
          <a:xfrm>
            <a:off x="236220" y="2331720"/>
            <a:ext cx="5739060" cy="374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5" name="CustomShape 1"/>
          <p:cNvSpPr/>
          <p:nvPr/>
        </p:nvSpPr>
        <p:spPr>
          <a:xfrm>
            <a:off x="361752" y="-7632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  <a:ea typeface="DejaVu Sans"/>
              </a:rPr>
              <a:t>Design Parameters related to control</a:t>
            </a:r>
            <a:endParaRPr/>
          </a:p>
        </p:txBody>
      </p:sp>
      <p:sp>
        <p:nvSpPr>
          <p:cNvPr id="336" name="CustomShape 2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C832444C-368B-4CB2-A873-CF835851B92A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19</a:t>
            </a:fld>
            <a:endParaRPr/>
          </a:p>
        </p:txBody>
      </p:sp>
      <p:sp>
        <p:nvSpPr>
          <p:cNvPr id="337" name="CustomShape 3"/>
          <p:cNvSpPr/>
          <p:nvPr/>
        </p:nvSpPr>
        <p:spPr>
          <a:xfrm>
            <a:off x="6104785" y="1684020"/>
            <a:ext cx="3747240" cy="6222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b="1" dirty="0">
                <a:latin typeface="Arial"/>
              </a:rPr>
              <a:t>Design steps</a:t>
            </a:r>
            <a:r>
              <a:rPr lang="en-GB" dirty="0">
                <a:latin typeface="Arial"/>
              </a:rPr>
              <a:t> </a:t>
            </a:r>
            <a:endParaRPr dirty="0"/>
          </a:p>
          <a:p>
            <a:endParaRPr dirty="0"/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dirty="0">
                <a:latin typeface="Times New Roman"/>
              </a:rPr>
              <a:t>Front End gain amplifier stage: 100</a:t>
            </a:r>
            <a:endParaRPr dirty="0"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endParaRPr dirty="0"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dirty="0">
                <a:latin typeface="Times New Roman"/>
              </a:rPr>
              <a:t>Sample frequency &gt; 400 </a:t>
            </a:r>
            <a:r>
              <a:rPr lang="en-GB" dirty="0" err="1">
                <a:latin typeface="Times New Roman"/>
              </a:rPr>
              <a:t>KHz</a:t>
            </a:r>
            <a:endParaRPr dirty="0"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dirty="0">
                <a:latin typeface="Times New Roman"/>
              </a:rPr>
              <a:t>Sample frequency &gt; 40 </a:t>
            </a:r>
            <a:r>
              <a:rPr lang="en-GB" dirty="0" err="1">
                <a:latin typeface="Times New Roman"/>
              </a:rPr>
              <a:t>KHz</a:t>
            </a:r>
            <a:endParaRPr dirty="0"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endParaRPr dirty="0"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dirty="0">
                <a:latin typeface="Times New Roman"/>
              </a:rPr>
              <a:t>ADC Sample frequency: </a:t>
            </a:r>
            <a:r>
              <a:rPr lang="en-GB" dirty="0" err="1">
                <a:latin typeface="Times New Roman"/>
              </a:rPr>
              <a:t>IOxOS</a:t>
            </a:r>
            <a:r>
              <a:rPr lang="en-GB" dirty="0">
                <a:latin typeface="Times New Roman"/>
              </a:rPr>
              <a:t> FMC ADC3111 20 channels ADC 16-bit 5 </a:t>
            </a:r>
            <a:r>
              <a:rPr lang="en-GB" dirty="0" err="1">
                <a:latin typeface="Times New Roman"/>
              </a:rPr>
              <a:t>Msps</a:t>
            </a:r>
            <a:r>
              <a:rPr lang="en-GB" dirty="0">
                <a:latin typeface="Times New Roman"/>
              </a:rPr>
              <a:t>.</a:t>
            </a:r>
            <a:endParaRPr dirty="0"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dirty="0">
                <a:latin typeface="Times New Roman"/>
              </a:rPr>
              <a:t>Calibration procedure.</a:t>
            </a:r>
            <a:endParaRPr dirty="0"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dirty="0">
                <a:latin typeface="Times New Roman"/>
              </a:rPr>
              <a:t>Front End design.</a:t>
            </a:r>
            <a:endParaRPr dirty="0"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dirty="0">
                <a:latin typeface="Times New Roman"/>
              </a:rPr>
              <a:t>Front End Components tolerance and features.</a:t>
            </a:r>
            <a:endParaRPr dirty="0"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dirty="0">
                <a:latin typeface="Times New Roman"/>
              </a:rPr>
              <a:t>“Environment”.</a:t>
            </a:r>
            <a:endParaRPr dirty="0"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en-GB" sz="1820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graphicFrame>
        <p:nvGraphicFramePr>
          <p:cNvPr id="338" name="Table 4"/>
          <p:cNvGraphicFramePr/>
          <p:nvPr>
            <p:extLst>
              <p:ext uri="{D42A27DB-BD31-4B8C-83A1-F6EECF244321}">
                <p14:modId xmlns:p14="http://schemas.microsoft.com/office/powerpoint/2010/main" val="2900601700"/>
              </p:ext>
            </p:extLst>
          </p:nvPr>
        </p:nvGraphicFramePr>
        <p:xfrm>
          <a:off x="236220" y="1966320"/>
          <a:ext cx="5739060" cy="4107960"/>
        </p:xfrm>
        <a:graphic>
          <a:graphicData uri="http://schemas.openxmlformats.org/drawingml/2006/table">
            <a:tbl>
              <a:tblPr/>
              <a:tblGrid>
                <a:gridCol w="3489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776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GB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Arial"/>
                        </a:rPr>
                        <a:t>Parameter</a:t>
                      </a:r>
                      <a:endParaRPr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GB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Arial"/>
                        </a:rPr>
                        <a:t>Value</a:t>
                      </a:r>
                      <a:endParaRPr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76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GB" dirty="0">
                          <a:latin typeface="Arial"/>
                        </a:rPr>
                        <a:t>Min Intensity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GB" dirty="0">
                          <a:latin typeface="Arial"/>
                        </a:rPr>
                        <a:t>3 mA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76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GB" dirty="0">
                          <a:latin typeface="Arial"/>
                        </a:rPr>
                        <a:t>Max Intensity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GB" dirty="0">
                          <a:latin typeface="Arial"/>
                        </a:rPr>
                        <a:t>62.5 mA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7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GB" dirty="0">
                          <a:latin typeface="Arial"/>
                        </a:rPr>
                        <a:t>Mode I: Fast Tuning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GB" dirty="0">
                          <a:latin typeface="Arial"/>
                        </a:rPr>
                        <a:t>5 µs - 14 Hz - 16 W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7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GB" dirty="0">
                          <a:latin typeface="Arial"/>
                        </a:rPr>
                        <a:t>Mode II: Slow Tuning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GB" dirty="0">
                          <a:latin typeface="Arial"/>
                        </a:rPr>
                        <a:t>50 µs - 1 Hz - 11 W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37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GB">
                          <a:latin typeface="Arial"/>
                        </a:rPr>
                        <a:t>Sample Frequency (Integration time ≤1 usec)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GB" dirty="0">
                          <a:latin typeface="Arial"/>
                        </a:rPr>
                        <a:t>&gt;= 2 MHz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76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GB">
                          <a:latin typeface="Arial"/>
                        </a:rPr>
                        <a:t>Measurement Error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GB" dirty="0">
                          <a:latin typeface="Arial"/>
                        </a:rPr>
                        <a:t>&lt; 0.1 mA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776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GB">
                          <a:latin typeface="Arial"/>
                        </a:rPr>
                        <a:t>Measurement Precision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GB" dirty="0">
                          <a:latin typeface="Arial"/>
                        </a:rPr>
                        <a:t>&lt; 0.01 mA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164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179A7DA0-0D7C-4A7E-A2E2-14E0945AFA13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2</a:t>
            </a:fld>
            <a:endParaRPr/>
          </a:p>
        </p:txBody>
      </p:sp>
      <p:sp>
        <p:nvSpPr>
          <p:cNvPr id="273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  <a:ea typeface="DejaVu Sans"/>
              </a:rPr>
              <a:t>  Summary</a:t>
            </a:r>
            <a:endParaRPr/>
          </a:p>
        </p:txBody>
      </p:sp>
      <p:sp>
        <p:nvSpPr>
          <p:cNvPr id="274" name="CustomShape 3"/>
          <p:cNvSpPr/>
          <p:nvPr/>
        </p:nvSpPr>
        <p:spPr>
          <a:xfrm>
            <a:off x="1694520" y="1547640"/>
            <a:ext cx="2055960" cy="42314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rgbClr val="000000"/>
                </a:solidFill>
                <a:latin typeface="Times New Roman"/>
                <a:ea typeface="DejaVu Sans"/>
              </a:rPr>
              <a:t>Introduction</a:t>
            </a:r>
            <a:endParaRPr lang="en-GB" dirty="0"/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rgbClr val="000000"/>
                </a:solidFill>
                <a:latin typeface="Times New Roman"/>
                <a:ea typeface="DejaVu Sans"/>
              </a:rPr>
              <a:t>General HW</a:t>
            </a:r>
            <a:endParaRPr lang="en-GB" dirty="0"/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latin typeface="Times New Roman"/>
                <a:ea typeface="DejaVu Sans"/>
              </a:rPr>
              <a:t>General SW</a:t>
            </a: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latin typeface="Times New Roman"/>
              </a:rPr>
              <a:t>Faraday Cup</a:t>
            </a: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latin typeface="Times New Roman"/>
              </a:rPr>
              <a:t>Emittance Meter Unit</a:t>
            </a: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latin typeface="Times New Roman"/>
                <a:ea typeface="DejaVu Sans"/>
              </a:rPr>
              <a:t>Scrapers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2"/>
          <p:cNvPicPr/>
          <p:nvPr/>
        </p:nvPicPr>
        <p:blipFill>
          <a:blip r:embed="rId2"/>
          <a:srcRect l="379432"/>
          <a:stretch>
            <a:fillRect/>
          </a:stretch>
        </p:blipFill>
        <p:spPr>
          <a:xfrm>
            <a:off x="8882640" y="4338720"/>
            <a:ext cx="763200" cy="2801880"/>
          </a:xfrm>
          <a:prstGeom prst="rect">
            <a:avLst/>
          </a:prstGeom>
          <a:ln w="9360">
            <a:noFill/>
          </a:ln>
        </p:spPr>
      </p:pic>
      <p:sp>
        <p:nvSpPr>
          <p:cNvPr id="340" name="CustomShape 1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FC HW: </a:t>
            </a:r>
            <a:r>
              <a:rPr lang="en-GB" sz="4400" dirty="0" err="1">
                <a:solidFill>
                  <a:srgbClr val="FFFFFF"/>
                </a:solidFill>
                <a:latin typeface="Times New Roman"/>
                <a:ea typeface="DejaVu Sans"/>
              </a:rPr>
              <a:t>mTCA</a:t>
            </a: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platform </a:t>
            </a:r>
            <a:endParaRPr dirty="0"/>
          </a:p>
        </p:txBody>
      </p:sp>
      <p:sp>
        <p:nvSpPr>
          <p:cNvPr id="341" name="CustomShape 2"/>
          <p:cNvSpPr/>
          <p:nvPr/>
        </p:nvSpPr>
        <p:spPr>
          <a:xfrm>
            <a:off x="360000" y="1265040"/>
            <a:ext cx="9826220" cy="4381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000000"/>
                </a:solidFill>
                <a:latin typeface="Arial"/>
                <a:ea typeface="DejaVu Sans"/>
              </a:rPr>
              <a:t>Main control IOC and signal acquisition</a:t>
            </a:r>
            <a:r>
              <a:rPr lang="en-GB" sz="1820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dirty="0"/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 err="1">
                <a:solidFill>
                  <a:srgbClr val="000000"/>
                </a:solidFill>
                <a:latin typeface="Times New Roman"/>
              </a:rPr>
              <a:t>mTCA</a:t>
            </a: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 crate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Schroff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custom 3U crate up to 6 AMC cards, 4 RTMS, redundant Power Supplies, 1 MCH slot.</a:t>
            </a: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MCH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NAT-MCH-PHYS-R1</a:t>
            </a: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CPUs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</a:t>
            </a:r>
          </a:p>
          <a:p>
            <a:pPr marL="971550" lvl="1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IFC_1410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QorIQ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T2081 &amp;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Kintex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UltraScale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AMC by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IOxOS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marL="971550" lvl="1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AM 900/412-99 by Concurrent Technologies.</a:t>
            </a:r>
          </a:p>
          <a:p>
            <a:pPr marL="5143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Digitizer board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</a:t>
            </a:r>
          </a:p>
          <a:p>
            <a:pPr marL="971550" lvl="2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IOxOS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FMC ADC 3111, 8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analog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channels, 250 MSPS, 16 bits. (not yet in Bilbao)</a:t>
            </a:r>
            <a:r>
              <a:rPr lang="en-GB" sz="2000" dirty="0"/>
              <a:t>.</a:t>
            </a:r>
            <a:endParaRPr lang="en-GB" sz="2000" dirty="0">
              <a:solidFill>
                <a:srgbClr val="000000"/>
              </a:solidFill>
              <a:latin typeface="Times New Roman"/>
            </a:endParaRPr>
          </a:p>
          <a:p>
            <a:pPr marL="971550" lvl="2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IOxOS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FMC </a:t>
            </a:r>
            <a:r>
              <a:rPr lang="en-GB" sz="2000" strike="sngStrike" dirty="0">
                <a:solidFill>
                  <a:srgbClr val="000000"/>
                </a:solidFill>
                <a:latin typeface="Times New Roman"/>
              </a:rPr>
              <a:t>ADC 3110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, 8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analog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channels, 250 MSPS, 16 bits. (provided to Bilbao).</a:t>
            </a:r>
          </a:p>
          <a:p>
            <a:pPr marL="5143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Event Receiver board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MTCA EVR-300U by MRF. (not yet in Bilbao)</a:t>
            </a:r>
            <a:endParaRPr dirty="0"/>
          </a:p>
          <a:p>
            <a:pPr>
              <a:lnSpc>
                <a:spcPct val="100000"/>
              </a:lnSpc>
            </a:pPr>
            <a:endParaRPr lang="es-ES"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000000"/>
                </a:solidFill>
                <a:latin typeface="Times New Roman"/>
                <a:ea typeface="DejaVu Sans"/>
              </a:rPr>
              <a:t>External integrated systems controlled from the 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000000"/>
                </a:solidFill>
                <a:latin typeface="Times New Roman"/>
                <a:ea typeface="DejaVu Sans"/>
              </a:rPr>
              <a:t>previous crate HW:</a:t>
            </a:r>
            <a:endParaRPr dirty="0"/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FC insert/retraction: solenoid valve.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Repeller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control.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Interlocks interface.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000000"/>
                </a:solidFill>
                <a:latin typeface="Times New Roman"/>
              </a:rPr>
              <a:t>Interlocks Siemens PLC for cooling and slow interlocks functions.</a:t>
            </a:r>
            <a:endParaRPr sz="2400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342" name="CustomShape 3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3FB2841-1F73-4CF8-AD24-B6CCF2E11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990" y="4914436"/>
            <a:ext cx="2995130" cy="2246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869ED56-581D-48CB-876B-F2CE749B848D}"/>
              </a:ext>
            </a:extLst>
          </p:cNvPr>
          <p:cNvSpPr/>
          <p:nvPr/>
        </p:nvSpPr>
        <p:spPr>
          <a:xfrm>
            <a:off x="810720" y="2130840"/>
            <a:ext cx="4863730" cy="4588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43" name="Picture 2"/>
          <p:cNvPicPr/>
          <p:nvPr/>
        </p:nvPicPr>
        <p:blipFill>
          <a:blip r:embed="rId2"/>
          <a:srcRect l="379432"/>
          <a:stretch>
            <a:fillRect/>
          </a:stretch>
        </p:blipFill>
        <p:spPr>
          <a:xfrm>
            <a:off x="8882640" y="4338720"/>
            <a:ext cx="763200" cy="2801880"/>
          </a:xfrm>
          <a:prstGeom prst="rect">
            <a:avLst/>
          </a:prstGeom>
          <a:ln w="9360"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Front End</a:t>
            </a:r>
            <a:endParaRPr dirty="0"/>
          </a:p>
        </p:txBody>
      </p:sp>
      <p:sp>
        <p:nvSpPr>
          <p:cNvPr id="345" name="CustomShape 2"/>
          <p:cNvSpPr/>
          <p:nvPr/>
        </p:nvSpPr>
        <p:spPr>
          <a:xfrm>
            <a:off x="360000" y="1440000"/>
            <a:ext cx="9357120" cy="4381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GB" sz="2540" dirty="0">
                <a:solidFill>
                  <a:srgbClr val="000000"/>
                </a:solidFill>
                <a:latin typeface="Arial"/>
                <a:ea typeface="DejaVu Sans"/>
              </a:rPr>
              <a:t>Front End: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346" name="CustomShape 3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6B3DDE70-527A-4C3B-974D-FDD7389AB43D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21</a:t>
            </a:fld>
            <a:endParaRPr/>
          </a:p>
        </p:txBody>
      </p:sp>
      <p:graphicFrame>
        <p:nvGraphicFramePr>
          <p:cNvPr id="347" name="Table 4"/>
          <p:cNvGraphicFramePr/>
          <p:nvPr/>
        </p:nvGraphicFramePr>
        <p:xfrm>
          <a:off x="810720" y="2130840"/>
          <a:ext cx="4876560" cy="4588920"/>
        </p:xfrm>
        <a:graphic>
          <a:graphicData uri="http://schemas.openxmlformats.org/drawingml/2006/table">
            <a:tbl>
              <a:tblPr/>
              <a:tblGrid>
                <a:gridCol w="3554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5240">
                <a:tc>
                  <a:txBody>
                    <a:bodyPr/>
                    <a:lstStyle/>
                    <a:p>
                      <a:r>
                        <a:rPr lang="en-GB">
                          <a:latin typeface="Arial"/>
                        </a:rPr>
                        <a:t>Min beam current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rial"/>
                        </a:rPr>
                        <a:t>3 mA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/>
                        </a:rPr>
                        <a:t>Max beam current 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rial"/>
                        </a:rPr>
                        <a:t>62.5 mA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24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240">
                <a:tc>
                  <a:txBody>
                    <a:bodyPr/>
                    <a:lstStyle/>
                    <a:p>
                      <a:r>
                        <a:rPr lang="en-GB">
                          <a:latin typeface="Arial"/>
                        </a:rPr>
                        <a:t>Banwidth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rial"/>
                        </a:rPr>
                        <a:t>&gt;=2 MHz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240">
                <a:tc>
                  <a:txBody>
                    <a:bodyPr/>
                    <a:lstStyle/>
                    <a:p>
                      <a:r>
                        <a:rPr lang="en-GB">
                          <a:latin typeface="Arial"/>
                        </a:rPr>
                        <a:t>Total measurement error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rial"/>
                        </a:rPr>
                        <a:t>±0.1 mA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1880">
                <a:tc>
                  <a:txBody>
                    <a:bodyPr/>
                    <a:lstStyle/>
                    <a:p>
                      <a:r>
                        <a:rPr lang="en-GB">
                          <a:latin typeface="Arial"/>
                        </a:rPr>
                        <a:t>Measurement  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rial"/>
                        </a:rPr>
                        <a:t> &lt; 0.01 mA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5240">
                <a:tc>
                  <a:txBody>
                    <a:bodyPr/>
                    <a:lstStyle/>
                    <a:p>
                      <a:r>
                        <a:rPr lang="en-GB">
                          <a:latin typeface="Arial"/>
                        </a:rPr>
                        <a:t>Output voltage Differential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rial"/>
                        </a:rPr>
                        <a:t>±10 V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5600">
                <a:tc>
                  <a:txBody>
                    <a:bodyPr/>
                    <a:lstStyle/>
                    <a:p>
                      <a:r>
                        <a:rPr lang="en-GB">
                          <a:latin typeface="Arial"/>
                        </a:rPr>
                        <a:t>ADC resolution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/>
                        </a:rPr>
                        <a:t>16 bits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48" name="CustomShape 5"/>
          <p:cNvSpPr/>
          <p:nvPr/>
        </p:nvSpPr>
        <p:spPr>
          <a:xfrm>
            <a:off x="5835960" y="1906920"/>
            <a:ext cx="3747240" cy="6222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endParaRPr/>
          </a:p>
          <a:p>
            <a:r>
              <a:rPr lang="en-GB" sz="182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2" name="AutoShape 2" descr="data:image/jpeg;base64,/9j/4AAQSkZJRgABAQAAAQABAAD/2wBDABALDA4MChAODQ4SERATGCgaGBYWGDEjJR0oOjM9PDkzODdASFxOQERXRTc4UG1RV19iZ2hnPk1xeXBkeFxlZ2P/2wBDARESEhgVGC8aGi9jQjhCY2NjY2NjY2NjY2NjY2NjY2NjY2NjY2NjY2NjY2NjY2NjY2NjY2NjY2NjY2NjY2NjY2P/wAARCALOBQ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HNJmkooEOozSUmaAHZoptFAxc0ZpM0UALnmgmm5pe1AgpKKSgYZpr8qaWkPSgBY2yvXmlqOLgkU80ALSUZooAKa3WnU1ulADgeKM801TS0ALSGikoAWkozRQAUUlGaAHA0E80gPNBoATNFFLtY9qAEop4hdui1Ktm56jFAFeirq2PqakWzjHXmgDOFHls3QVrCCMfwinhFHQAUAZSW0jDpUq2TnrxWjiigCktio5JqVbSMds1YooAjWJB0UU/AHSlooASjFLRQAlFLRQAlFLRQAlFLRQAlFFFABRRRQAUUUUAFJS0UAJRS4ooASilooATFFLRigBKMU7FJigBMUYp1GKAG4oxTqKAExRRRQAUUUUAFFFLigBKKXFFACYopaXFADaMU7FFACUUtFACUUtJQAYopaSgBKKWigBKSlpKAENJTqSgBKKKKAEpRSFgO9MaZF70ASClqq10vao3uGPQUAXSwHU1G0yrVJpHPeoSSTQBde7UdKge7Y9Krmg0gHmZ2/ipmT1JpKQHLUwLKE4FSrIy9DUI+7UiAkcCkBYWf+8Me4qVXVuhqqVwOeKbyOlAF3NBqos7L15FTJKrDOcexoAeaSnZyMikIpgJSFQeCM0tFAFaWyik7bT7VRm011+4citfFFAHNyRPHwykVC1dO8aOMMoNU5tMikGU+U0AYRpKvT6bNH0G4e1UmRlPzAigBtNJp56VGaAClzSUtABTTS0hoAYahbrUrn5ahNACUlLRQACpYfvimBSaeFKYJoA1I0Y09k+UlulZy3rr0oe7kdSD0oAY5bzTs5GamjVj94Yot+V5qegBoXFLgUtFABilFAFFAC0tApRQAtOFNFKKAHdacKZThQAtFFFAC5ozSUUAGaWkooAUUlHSloABzS0UUgNCkpKKYC9KWm5ooELRmkooGLRSUUCFpQeKaaUGgYhpKU000AFFFIfagBgOJPrUpqGTqDUoOQMUABNFJRQAZoPSijtQA1T2p2aQK2elSCFz/DQAyirC2kh6jFSrY+poAo0YJ7VpLZxjrzUogjHRRQBlCNz2NSLayN2rTCgdqdigDPWxbualFmv8Rq3iigCBbaMds1II0HRRT6KAG4FLS0UAJS0UUAFFFFABRRRQAlLRRQAUlLSUAFFFFABRRRQAUUUUAFJS4ooASilxS4oAbS0tFACYoxS0UAJRiloxQAlFLRQAmKXFFFABRRRQAUlLijFACUUtGKAEop1AFADaMU6igBuKXFLRQAmKKXFFACYpcUUUAFJS0UAJS0UUAFJS0UAJRS0lABRS0maACkpC6jvUT3CL1NAE1JVN75R93n6VXe9c9BikBpF1Heo3nRe9ZbTyN1b8qZknrzQBoPeKOnNQteMeg/OqtLimA8zOxxu4pMknmmDAY5NNe6hj+84z7UgLApapi/jbO1WJ+lMN5MTwir9TQBebhaiyMVRaWV3BeTI9BxVpJUPT9aYEmaQ0daQ0ANJp0YywqOpoh81ICf0p6uVIINRmloAW4cFgw4NAbK1VmbMoGanTpQA40oPSkp8K7pVFAF1RhQKKdSUwG4op2KSgBKKWigBKMUuKSgBCKilt4pR86A1NiigDKn0hW/1TYPoazJ7CeE8rketdRSEZ6igDjypHUYorp5rCCXqmD6is6fRmGTE2fagDINNNWJrWWI4ZCPwqueKAIpDUZp78mmgZYUASx2zOM9BViOzU9aVGKqBUgk9aAHi2VAOKgvAPLGKn38daguXLLjGKQFClHWg0DrTAuW33TU9RQDCCpaAClpKWgAxS0UtAC0UClFAC4ooFLQACl5oxRigBw60daSlFABS0UCgBKOlFFAB1ooFFACg0tIBS9KAL1ICaQHNLmgQtJRRQAUZpM0tAAaKKSgBaPrSUuD6UDFPSmVKI2I4FOW2kPagCA0VbWyY9TUq2SDrQBmOCVNSRozL0rUFtGP4c08RqOgFAGYLeRu2KlWyc9a0MYoxQBTFkvc1KtrGO1T0tAEYiQdFFOCgdKdRQAmKKWigBKWiigBKKKKACiiigAoopaAEopaSgAooooAKKKKACiiigAooxS4oASilxRigBKKWigBMUYpaKAExS0UUAFFFFABRRRQAUUUUAJS0UYoAKKXFGKAEoxS0YoATFGKWigBKKWlxQA3FFOooATFGKWigBKKKKACilooASiiloASiiigAoopaAEopaSgApKQuo6monuUUdaAJqDVJ75e36VXe9dun60gNMuo6mo2uEXvWU00jdWqMknvmmBovfqOnP0qB712zgfnVWigB7TyN/Fj6VGST1oooASilpKACikooAXNGT60lIzYBoAp3ALTfeO360iRoOi5prMSSaVHIIpDJenbFNINa1m1lcwhJX8ubpk8A/j/jTbrSZY/mT5gehHelcLGURR0p8qPGSGBGKhLUwJllZO/FSCcN14qpnNFAi8DmrsATaPWsiNiOhrQgmIXlaAJ3HzYFJ0PNKjIxzuwfeiQHk4pgVfvzfSrIpsVuclvWpdmBSAbVi0XMhPpVfHIq5aLhSfWgCekpaKYDaKWigBtFLRQAlFLRQAlFLSYoAKSlooASkpaKAGOisMMoI96pXGlwS5wNp9q0KSgDmbnRZ48snzD2qgsEiSYdSK7XFRSQRyDDoDQBy9Fbc+lRtzGdp9DVJ9Okj+8Mj2oAo5xTGJPvVphFGeetN+0RL0UUAUTDIzcKaclpKT92rX21R0FKbtsZoAclu4UcVItuxqt9pc96cszn+KgCwLc560v2c+oqDc5/jo3P/AHqAJ/IPrR5LVEGf+9S7pB3oAlEL+lHlP6VGJJfWnCaUUAO2n0pAPagTuOozThOB95aAEpaeJoieRTsRv0OKAIqWpDH6HNNMbDtQA2lowfSigBKKWigBKBRS0AGaM0lFAF0UtOSGQn7tTLaOe1AivzQaurZepqUWiD3oAzgCe1OETntWmsKAfdp4UDtigZmraue1SrZH+Kr2KMUAVls0HWpBAg7VNSUANCAdBTsUtFACYooooAKKKKACiiigAooooAKKKKACiiigApKWigApKWigAooooAKKKMUAFJS0tACUYpaKAExRilooASjFLRQAUlLRQAlLRRQAlLRRQAlKKMUYoAKSlpaAEpKdRigBKKXFGKAEpcUUtADcUuKWigBMUUtFACUUtFACUuKKKACkpaKAEopaMUAJRS0UAJRS0UAJRS0mRQAUUwyqO9RPdovegCxRkVnyagO3P0qB7126frQBqGRR3qJ7pF7/AJ1kvM7dWNMyT1NAGk+oKOnP0qu967dP1qrRQBIZpG6sajySeTRRQAtJRRQAGkoooAWkNFJQAtFFFACUlLSGgAoopDQAU1vuGlJAGT0qCa4VVIP4UAQkU2o1n3Z4qQHNIBwJHSrtnqVxa8K+U7o3I/KqNLSsM6Bbuxvl2yqI3/Mf4j9arXOjcb4WyD0yePzrJyRVq2v5YeN2V7g0rDK8ltLG+x1IPvU0enyuN23CjqT2qzf6vbrbARREzE5DE4C/hWPJeXN7IBJI7knABOaaEaYht4eGmUt6LzTXuFXhEPsSay5FkjkKvlWHY0q3DDGeRTsI0YpGZxk8emKteYwXgkVRtJFck55q2e1AD42I+bNTrOejcioAMLSZoAuqY36HB96sxFUjAP51lZPapVlZe+R70AagIPSlqgk49dtWEm455HqKAJqMU1ZA3Q0+mA2ilooASkpaKAEopaKAEpKWigBKSnUlACUUUUAJRRRQAmKDzS0UAVZ7KCb7yDPqKzrjRTyYWz7GtqjFAHIy2U0LfOhFJLGVjrrmRWGCM/Wqlxp0My4A2n2oA5UEinq56VqXGjSJynzCs97d4j8ykfUUAAfHenrL61VcMG6UK+O9AF4OKeDVIP61Ir+hpAWxS1XEvrUiyimBNR2poYGnA0ABUHqKTZ6Zp1LQAgLp0OaeLhx1GaZS4pASi4Q9RinDy36VXwDRtAPFMCcxE/dprIy9RTFkdehqVbgZ+YUAR5pM1YOxxxTDD6GgCKinFSKb0NIDpwoHaloopgFLRRQAUUUUAFFFFABRRRQAUUUUAFJS0UAJRS0UAJRRS0AJRS0YoASilxRigBKKdijFADaKdijFACUlOxRQAlFLRQAlFLRQAUlLRQAlFLRQAlFLiigBKKWigBKWiigAoxS0YoASilooATFFLRQAYoopaAEooooAKKKKACjFFLQAmKWikoAKKKKACiiigAooooAKKKQsB1NAC0UhdR3FMMyDvQBJRVZ7uNf4hn0qs9+OgJI9qANEkCoJblY+Dx9az2vmP3Vx9TVZ3LsWY5NAGg+of3earPeu3Tj61X7UlAEjTO3VjTM0UUAFJRS0AJS0UUAFFJRQAtFJRQAtJRRQAdqKKKAEooooAWkoooAKSlpKAEpM0ppp5oAiuHO3Aqmz5jYN17VeZc5qpNEQ4FAFeKMjk1YHFAGKKQDsjAx170UlLQAZoopD0oGVLhstUIbByOKkl+ZzUXemApkJYliST3NPDg1CQRTiwwMCgROrFTkGrUN8wIEnI9azwxFPDA0AbsdxFIuFYZ9KkFYILA8Gr1pdktskP0NAGgWwOmalZSmA3fmmRLvdR6mnXDZkbHbigBKcrFTxQqhLcE8sTTVJZioGT1oAnWf1H41Ok3o2fY1SpRQBorKD14NSAg96zVlYdeR71Mkw9cUgLlJUay+v5ipA6nvQAUUtJTATFFLRQAlJS0UAJSYpaKAExSUtFACUUUUAFFFFABRRRQAYqOSCOUYdQfwqWkoAzJ9HjfJjO0+lZdxpMseTtyPUV1GKT6igDjDAyHmmElTXXzWcMw+ZBn1rOuNFzkxnI9DQBhpJk+tSbsVLLYSQt8yEVWlVs9KAJ1k96eJaohiPapVkoAvCWpAwNUA49akWQ/WgC5mlqustSCT1oAk5opAQaWkAtJilopgIBg8GpElZaZijFAFhHRhz1oaEHlTVfp0qRJStAHS0UUUAJS0UUAFFFHWgAoopaAEopcUUAJRS4ooASjFLRQAlLiiloASiiigAopaSgAooooAKKKKACiiigAooooAKKWkoAKKWigBKKWigBKWiigAoopaAEopaKAEopaKACiiigAooooAKSlooAKSlooAKKKKACkpaKACiiigBKWiml1HUigBaKia4Rage+QdCP50AXKQsq9Tisx78npk1Xe6kbocUAbDToveoHvkXuKyTIzdWJptAGg+oE/dyarvdyN0OKr0UASi4kGfmprSyP1Y0yigAooooAKWiigAoopKAClpKKACiiigApetJRQAUUUUAFFFJQAtFFFABSUUmaAFopKKAFooooASg0UlACGgLmlHWtGO3j8sFVBPuaAM7bVW4I87Gegrbkgj2EkBTWBcJ85cH2oASio1kHepAQaQC0UUUAFI5wppabJ0H1oGUZMrIaE561eeJJAN3UUnkptxtpgUyuaZt/CrLwsOV5qP68UCISpFJmp6YUoARXIqzBbNKocNxmqhGKu6bcCKXa/3G4NJgbtkuCP8AZWmH5mJ9TUZm+yllb7jjg1LCN7rjkGhO4D7jjYnoKIBtjkk9sU2c5mant8lqB/eNMCE5ZgF4JNTSgIxAPSktlDSjPIHNMkbc7H3oAcp3DI5FLT8eXbIv97mo48vNsHTHWgBysy9DUqzev5ioTgE0cHpQBcSU9jkVKsgPsaz+RT1lPfmkBfzmiqizdNp/A1OsqnrxQBJSUZBHWlpgJSYpaKAEooooASilooASiiigBKWiigAooooAKKX60UAGKSlooAayKwwwyKpz6ZBLyBtPtV6igDnrjR5FyUG4e1Zz2rRtyCPrXZVHLBHKMOgNAHHFCO1Jkiuin0dHyY2wfQ1mz6bNFnKEj1FAFNWyOaeH96a0ZUEYxUO0g+lAFwSVIsnvVEORTlmB9qANAOKcCDVNX9DTxJ60gLdFQLLxUgcH2pgPo6/SkBpaAOoooooAKKWigBMUtFFAAKKKWgBKWiigAooooASiiigAopaKAEoopaAEopaKACkpaKAEpaKKACiiigAopaKAEopaKAEopcUUAJS0UtACUUUUAFFFFABRRS0AJRS0UAJRRRQAUUUUAFFFFABRQSB1phlQd6AH0VA90i+n4mq8l+ozg/lQBepDIo7isp75j0H51A1xI38WKANd7lF/+vUD36jofyrLLMeppKALr35PTP41A9zI3fH0qGikApdm6sTSUUUwCiiigAoopKAFpKKKACilpM0AFFJRQAtFFJQAtFFFABR1oooAKKKKACiiigAqPa8jcHAqSpI2SMZAy1ADCu04PWkoJLEk9aSgBaSikoAKKSlFABRRRQAooopKACkoJooAVB8wrQBwgqigy4q8T8lICldMT3qi4ypq3cn8aqt0pgUZODUYl296bck+YRnioKANCO4D9alGD0rMUN1FWIXcNg0gLlMf76inIyk4Y4pkhxMPTFAElJSblHegEGgBaXylccj8aAKelAFWS1dOV5FQjr81avpSyW0Ui8jB9RTAydm59o5zUr2Tqu5Dn271YGnkSgh/lq0LZiQEkP401bqJ3C3P2uyMbj50FVre+ktJdrruC8VcS2lt7gNvUjvii7tyZAyBSDzzUJJOwBFdRzHg4Y9jVy4I+Vc9BWelpMzAAJmq881xA5EiHjjNacq7iuzZt/ljkf2xUCjcwHqazE1Jgu0kgHtVy1vI/MVnPA9KOULl+5OGC/3RSWw2rJIfpULyiVywOQTU5Gy0A7sakogfLAD1NWJQECqOCBzUcC751HYc0s7bpWNACR5kZgo+7RUkI2W7t3Y4qB8kqFPJNIB+acHI+lOlUIwUelRqQ2cc4oAmWXHfFTrN61TpQSKYF9XU9KWqQepUmI75pAWKSmLKp68VJn0pgJRS0UAJRiiigAoxRRQAUUUUARSSbTgUglB68Go3bLk0oINICYP6c08MD9aq9OhxThIR97mgCzSVGrg9D+dO3Y6jFMB9FICDS0ABpCB0p1JQBWnsYJvvIAfUVnXGjMMmI7h6Gtqgkd6AOSms5Ijh0IqsY8V2rxpIuGUEfSqNxpMMmSnyGgDmOR0pRIR1rTuNJmiyQu4eoqi8JU4IIoAA3Gc04OR3qJwduBUYLLQBdWX8KlEtUBJxzUgcdjSA7miiimAUUUUAFFFLQAlFLRQAlLRRQAUUUUAFFFFABRRS0AJiilooASilooAKSlooAKKKKACiiigAoopaAEoopaAEopaKAEopaKACiiigAooooAKKKKACkpCyjqRTGnQe9AElFVXvUXuBVeTUPTJoA0SwHU00zIO+ayHvHbpxUTzSN1Y0gNZ7tF7gVXfUB2JP0rNJzRTAtPeueg/OoWnkbqxqOikApYnvSUUUwCiiigAooooAKKKSgBaSiloASlpKKACiiigAooooADSUUYoAKKSigApaSloAWikooAWiikoAWikooAWkpaSgAooNFABSUGigBaQ0UUAJSiiigAoFFLQAUhpTTTQAUCkp1AD4vvirbn5aqwffqxIeKAKFwfmqu/Sp5z89V5DhTQBlTHMjGmUrHLH60lAEsUoXhhkVKQCNyHiiKBHXIPNSBQi46CkNEIlYH5qdvDUMFPSoXBU8UjRxRNnmpY2xVZWOOamTkVRkWQakQZqsuRViN6AJR1qTdio0OTUhXNACg1NCyg5aq/IpQ1AFl23uTT2jPk4P3hyKroxB4qVZT5gJPtUSAltOSz+gqF1DkgjOfWpVcRrIg6k5H0pIV3TKPxpp6AVL/TIiwEXyNjn0rKkt5oDkqQPUdK6Gdt0rGnOi/YgrAEOeRVXAwra6KkA1sPcLMibOgFZV1YFCWhBK9SPSks7gq21qrcnY27QY8yT0FQFsg+pqwPksh/tmoYU3TKvvUFFiX5Io09s1HbrvuB6LzRcvmY+g4p9t8sMknrwKAGStudmp0C+XbMxHLGoW547mrMw2RontzQBXdipAHc4qV0KHBpsK77hR2HNOmbLk0wG0UtsmY5HfkZ4prMFGTwKQDwx+tPWQjoajIPGRSUwLSzf3h+NShg3SqIJFOD/hSAuUtV1lI68ipVkBoAdRS0UwCmSNtQ0+q9w3IWgCImikzRmgBc0tNBHepEZCemDQAm2gOy96SWQqwGABTc5oAlEq9/lPtUquevUe1VaUbh04pAXAwP1pGkVe+TUKPnhxmmSMA2F6UwJWlJ9qhaX05NV5pCvA5Y06GNxguck0AXbfJXJOampqLtUCn0AJUM1rFMDvQGpqKAMi40YHLQt+BrMnsZYT88ZHuK6qkKhhgjNAHGNFjpTCpFdXPp0EuTt2n1FZlxpMqZKfOKAOnopaKACiiigAooooAKKKWgBKKWigAooooAKKKKACiiloASjFLRQAlFLRQAlLRRQAUlLRQAlLRRQAUUUUAFFLSUAFFFH6UAFFNMiDuKja5Rf/AK9AE1FUXv1H8X5VXe/J6DP1oA1C6jqaY1wi1kNdSN3xUTOzdSTQBqvfKv8AEKrPf56ZNUM0UAWGu5G6cVE0jt1YmmUuKADNFJS0AJRRRQAYoopKAFooooAKKKKACiiigAoopKAFpKKKACiiigAooooAKKSigBaSiigBaSiigApKKKACiikoAWlpKKAFooooAKKSigBaKTNITQAuaM03NA5oAXNAoFLmgAopCw9aTePWgB1FN3r6ik8xc9RQBJSGm+Yn94Ub17EUAOpDSbh60ZoAUdaKKKAJrcZap5fu1HbDg0+c/KaQGdJzLUNwP3TfSrHVjTWTPXpTAwsc0hrQnthk44qEWwH3uaAK6M6nK1bLmRBwBRtC8AUUmVGVncjIIppPrUwUntSGIZyTSN3JSRCRk8U9FYHipVX+6uaTvzTuKNCUhwbHWnKQe9NEeRlSD7UBgDhh+NK5vHDxW5MrEVIk5FViccq2RSq4NFyZ4dPVF9ZFb60pX0qkGxUyTEdaZyypyjuT5IpwbIpiOr08r6UEEjHKI/ccGpY5dvQc+tQR8qyHuOKRHqYgTgFzxU1ww+VB2FVQ2DkGl35PNWBYthhZHPpisS+g8ibenAJrY84CLYvfrVe4gNxGVHXGaAEtbkz26qf4OKu2Y+dnP8IrG05tsjLmtqP5LQnuxoAryckn1qxIPLtUXueagUbpFX1NTXbfvcdlGKQEcC751WpLht0p9BS2YxvlPYVA5PJ9aAJ7UbUkk/KopD8pPrVgjy7VF6E81AF3yqvvQBMR5dui9zzUBXfIiepqe4b58dhTbUbpWfsooAdOfmC9hxUUW6SRlHAA60sjZLGn2w2QPJ/epgMI5oxTJDhT61MYwkCZ+8R1pAR5xTg/rTcjIHc0EYPvQBMkpHQ1Ksw78VTNAcigDQDAjINVJCWcntQkgz6VJtDcjBoAgoqRkxUXemAUClAJ7U7YB1NIRFKxZgByaeinHzUoI/gXPvQR/eb8BTGGVHHWg7j1O0UbsdBTSaAJEOCeelMJyacOIx6mm0AIkaq+9uTU8P7yTJ6CoauQLtjHqaAJKKKOlAC0UlFABQRRRQISilpKALVFFFAwoopaAEpaKKACiiigAooooAKKWigBKWiigAooooAKKKKACilooASiiloASiijIHU4oAKKYZUHeonu0X0H1NAFijOOtZ8moKOh/Kqz3zN0FAGuZUHfNRPdIv8A9esdriRurVGWJ6nNAGpJqCjofyqu98T0H51SzRQBM1zI2fmx9KjLE9STTaWgBKWiigAopaSgAxSYpaSgBelFJS0AJRRmjNABSUUUAFFFFAC0UlFAC0UlFABRRQWAGTQAUVEJsnhTj1qWgAooooAKKKSgAooooAKKKKACiiigAooooATFFFFABSUUUAFGaSkJxQA7NJmommRerVC96g6c/SgC3upC1Zz3rH7ox9aha5c9X/KgDUaRR1OKia7iX+KssyE+ppPmPQUAaDagg6KTUZ1Fuy1VEMjdqeLVz1oAka/lPTAqM3cx/jP4VIlmD95qnSxi7sTQBRM8h/jb86TzGP8AEx/GtRbGH0p4s4R/BQBk7/rTg4/umtcWsI/gFL9niH8AoAydy/3WpC47bhWv9ni/uCk+yxH+GgDJ8xh0dqUXEo/jNaZsoj2IpjadGehIoAppfSr1wanTUh/Gn5UPpZ/gaq0ljMn8JI9qANqzvoGXG8A+9S3DqV4NcyVdOoIqWO6lTjcSPQ0AbCDIzTsVBYzrPhM4b3rTS1Ucsc0AZkye1VHVs9K3LgJHCxAAwKwxLuPzdaAGiP1p4UCnUhHpSOmjCEt2K6kLxUQx0PHvTyxHQ4pHO/HABqTujCMdkM29dnIp28EYdefUU1Vfd8gOfarUdnLPkldoHUmgbaW5TBIPHFOCvKwABLGr/wDZ4QqwZXOfuHgmrMv2eFw8MRLYyNn8P1zQQ6i6GaLMpIizOqbjjk9Kti0RJNghdl/v5qwIjJIshhRQwzu6/wBadIsQJGQrjscA/wCFMyc2Z81nIsrCIF1HcCq5JBwwINX574BMI26X++o4H+faqchkmAMpGfXGDQXG7WozzdpqxHc+9VcID/eo4Xk8e1FzOeHi9jSimVpFx1pGT52HvWesxVs1YW5LNu9aXU5J05R3LPzD3oD0iTK3WgqG5HNWZjgak84qh+lV8Far3VyEQqD8xoAZZfNeYzjrW7K42Ig7VgWIIkDEd61waGIntRmbceiiopW3OTT1k2qQvGetMKkkD1oGWB+7sx6vUCjfIq+9S3LD5VB6CktBmYt2AoAfdN+8CjoBSWgzKz/3RUUrZZmqaL93aZ7vQAyRsktUkI8u1Ld2qu/OFHUmrU/yqqDsKAK0nIAHerMnyRIntUEQ8y5A7LzUk7ZkNAEQXfMi/jU1w3zbewpLRcu8h6CmOcktSAIE33IPZadM2ZDTrYbIGk7moHOFJoAdEGl3EDhaQip4h5Vp7tUGCelACUqkg8U8RE9adlF6cn2oAcrMR81NOByTR85/2RSfKOgyfU0wDJP3RgeppCAOT8xoJJ70lAhSx7cD0pKKKBhSYyQKWlj6lvSgBW603ikZtqknpVeMS3D5+6gpAW413OBV4DAxUFqmMnt0FWKYBRRQaAEooooAKKKKAEooooAt0UUUAFFFFABRS0UAFFFFABRRRQAUUUUAFFFLQAUUUhIHU0AFLUZmQd6he8Ve4FAFqkJA6nFZsmoDsc1Xe+c9KANdpVHeonu1XuBWO88jdWqMsTQBpyagB0OfpVd752zgY+tU6KAJXnkbq35VGWJ60lFABS0fWigAFAoooAKXpSUUALRSUtABSUUtABSUtFACUUUUALSUUZoADSUtJQAUUUUAFFFFABRRRQAUUmaKAFpsillwKdRmgCWCDjJGFFMcgudvSguxGCTim0AFFFFABSUtFABRRRQAlFFLQAUlLSUAFFG7HbNJn1oAWkqOSZIx8zYqnNqHUIM+9AF8sB1qCS6iTq3NZclzJJ1b8KjAZugoAvSah1CD86rPdO/VsfSkW3kbtipFtR3NAFcuT70oV26CriwqO1SBQKAKQt3brUi2o7mrWKUCgCAQKO1PCKOgqYRmnCEmgCIDFOxUohp3kmgCDFKMipfKNJ5dAArVKDUQXFOHFAEwNLUYNLmgB9AFIDT1GenNAAFpdtTpbu3Xge9TJbIPvHNAFPaT0Gad5D7ckYHvWgEVegAqObiNqAMx4o3GHUGsu6sghJj6elbDrgVTdgJBu6ZoAyVLRtxkEVv6femaHDH5l61lah5ZlDR9D1plmxE23eVB64oA2NQnX7OwB5NY2akuAFkIV949ahoAeGK9KkWQH2NQZpaAuTsM0hG33qNXK1IHVuvBpWOinXlHRj47yWIAR7QR325NXrcNenzFbypl6kN1/Cs7YM1Mh242nGO4pHUpxqLTc0JYYYpPOuTubpgjB+uKhS6SGTzGnVl/uImD+dQu7TMDI2SO5qGWNT9zJNIap9ySW+nkV1AAjJyMjkfjTEbePnJdunJzTAjgcrkU6Ic+vtQXypCux6BAPx5pvkHHzsB7VK2wcnr6CoXkK/d/OgYrKo4XgepqAnJ61PHayzoXyMe5qJ1EZwSCfagLjMe9AHvRnPAFP8lwm/acdM0A7MFcr3qZLjFVTxRTuc86EXsTS3rt8iLg063sy58yU5PpUStg5/Wp45/enc5J0pRH7dkhwMc1bR+KpvJlweuRVuLa6DmrexityYHPNKHIqLaV6UofsRUlEmcmpo2EcbL3bvVcH0pQTQArZYgDvVq4OAqDsKrqRkHuKV3LNk8mgB1uu+4HotPmfdITSW3yxu56mopGwp9TQBPaDCySn6Co5G4JqY/u7ZV7mq5G91T1NAFhB5doPVqrycgAdScVZuDyqDtUSRkzKxHyigCWX93CiCq5RnZQBkZ5qzIVLZbj2pm4nhF49TQA+QqwA6KKj3Dogyfal2j+M7jSFj0HApABBP3zj2FJkD7q4opKYASaKKKACiiigApKXrSUAHNKBtUDvSCloAa6Bxg9KevACqMCkqSBNz0gLMY2oBT6SlpgFFJS5oASj3oooASlpKKACiiigRbooooGFLRRQAUUUUAFFLSE49qAFpKYZkHeoXvFXuKALNISB3rOk1FexzVZ75z04oA2DMg71C94i9wPxrGe4kfqxqMsTQBqSaiOxJqs985PFVM0UASvPI3VjUZYnrSUCgBc0CkpaAClpKKAAUtJRQAtFJS0AFFFFABRRRQAUUUUAFFFFAC0UUUAFJS0UAJRRRQAUUUUAFJRRQAUUUUAFFJS0AJRRS0AJRRRQAtFJRQAUtJS0AFFJS5oAKSiigBaKSigAzRmikoAWkzQTiqdxeKmQnJoAsySqgyxxVCe/JyI/wA6qSSvI2WOadFbvKeAaAI2dnbJOTUkdtJIeBV+CxVOX5NWwoUcDFAFCLTwOXNWPLjjHyrzUrGoWOaAI2OaQU7FOC0AMAp6xk1KkdTqmKAIFgqQRAdqmAoxQBGFpcU7FGKAEAp2KUCnbaAI9tGypMUoUntQBXKU1lq8LZ26jb9acLRB945oAyznsM1IkTt2x9a1BboOiinCFfSgCjHAo+8c1ZTCj5QBU3krTSiryTQAgal3VVluY0yAcn2qs945+7wKANFpVXqage8Rm2Kck8cVmu7OfmJNOtFJuQWOAO1AFt92SOuKzbkFWwSPwrSLjc3pmsa9uA0jBeeetAFed8t9KSB2R9yEgjuKiPJqdYyq5xQALnJLHJNKRSFgOtIXz0FAJC0ZpBG7deKd5QA96VzaNCctbBRSEMv0o3ZpmcouLsyRZCvuKlSQHvg1VzS5oEnYuh6eGxzVJZGX3FTJID0OD6UrHRTrtaMnLE9TURPPpSls/WkqTshUjPYfH5ZzvJzUcsiqSqYI9aRjgVFn5s0F2HIkkh2oCc9hTxb7XAmbb7GpEvWRflRQfaq8krytlzk0E6lndBEvAy3NRNdSFSoOBnPrUFLjPQZoDlAkkknqaSlAGeac6gfdbNA7obSigKacAB1NMxnVggBNTxzbDzUsGnzTx7xhQemaJNKuByrK3sDVHBNqTukTJNxzyKlG1hxVZFZdsbDaR1zUjJtPymgkeVK0ocjqKYspH3hmpAVbpQA8EGl+lRFCDlTilDHvQBKGz2pduSp7DrRGjP8AdH41OkGOWakA2RvMI29KWGJll3tj2p+5V4QZ+lBDH77bR6CgBWZQ2TyTTfnb/ZFGVUfKPxNNJJ680wFwq+59TQWJpKKAEpaKSgAoozTDIo6nmgB1FAOeaKACilooASkPWlooAOlJSmq85d2EcfU9TQBMGUnAPSrsC4TPrVOC3EeF6k9TWgBgAUALRRRQAUlLRQAlFLSUABpKWigBtLRSUAXaSlooAKKKKAEJwKheVlNTkZFQSL7UASo+9c1WvpGjTI70sb7G9jTr1fMtzjtzQBivcSN1Y1EWJ75pWHJptACg0UUUAJSiiigApRSUUALRmkFFAC0UUUALRSUtABRRRQAtFJRQAtFFFABRRRQAUUUUAFFFFABRRRQAtFJRQAUUUUAJRRRQAUUUUAJS05UZ+FGalFpKR93FAEFFSSQSR8spx61FQAUUUUAFFFFABRRRQAUUUUAFFFFABRRRQAUUuKKAEprsEUsTildggJJwKybq5MrYBwooAdc3jSHahwtVQpc8c06KJpWwBWrb2qxAE8tQBWtrHOGk49qvoioMKMCnUYoASkNP201qAImpmKkIpAKAGhc1KiUqrUoFAAq08CgCnAUANxRin4o2k9qAIyKAKnW2du2B71Mlsq8sc0AVVUnpUyW7t1GPrVkBV6ACgvQAxLZB945qUBV4UAUwvSF8dTQA/OaSq73UadWFVpNR/uD8TQBpZA71DJdRR98n0FZMlzJJ95zj0FR7vegDQkv2bhFx9arSSO5+Zyah3Uu6gBSKaRS5pC2BzQAhFJ5qw/MWxVae7C5C8mqbu8hyxoAnuLx5cqpwtVSc8CnBS3QVIsPrxQaQpSlshiYTnq1Sb5HXaOBUyW4IyhDH0pUbyzyoP1pXOqGE/mZCkIJG5sVN5G1dyYK+ookKFsoCB70LIy/dOKVzqjSjHZDkkUAq65B9KjOM8dKUku2cc+gqaOzmkdBtK7zgE0jS6W5XxTGQHpxWmba3hl8t3d2HB2pxUV7aG3mAHIYZGKZlLknozOKsKbmrka/NyKJLZW5Xg07nHUwzWsSpmlBoeNkPIptM5WmtyZZSOvIqZXVuhqpmlBoBOxZdcioiMdaElI681KCr0rHTTxDWjIqKeyelIFOaR1qrBq9xuKcpIPFLtA6mmmQLRYwniV9kcRuOTgfSglVqFpSfamE07HLKpKW5K0vpTQSzAUwVYs4/MuFHamZnQWZ8u3VG5AFOzFG2QxHtTRwgqtO1IBl/chypjU8dWqNJQ6+9SwmIxEN949jVdreRJB5QLA+lWtSXoWFACYxTMfOAucn0q5BZuygy/L7VZWOGHoBu9epqRlSGCZvvDA9TVoQRx8tz9afl26DaPU0mFByfmPvSGAcniNePU9KQqOrtn2FBcn2FNIpgO3YGFGKaTmiigBKWiigBKKWkoAKAN1FNeXy1LZxigCG9lMA2jlz0ArMMcjkszEv2FaNjODJJNIoZyMJu7Vn3lx5UhWP756n0oA0bMyGEeYpDD1qxUNm4ks42796moEFFFFACUUtNJx0GaBi0gIUnaMmmSsETLn8KS3d5DnbhewoAvWoOCSOfWp6ZENqAU6gBaKKKACiiigApKWigBKSlooASilpKALlFFFABRS0lAC1G4qSmuO9AFd1xTozvQoaVhkVEcq2R1FAGLcr5c7L71GDV3UIjJPlO/WmRWBI5agCtRSyoYpCp7U0UCFooooGFLSUUALRSUtABS0gpaBBS0lFAxe1FJS0AFFFFABRRRQAtFJS0AFFFFABRRSUALRSUUALRSUtABSUUUAFFFJQAtFJRQBoWRTyyO9P2TeYSZRtqnbnqKlcn1NAE1zcRxxkE5JHSs3rUc/B5p6nIFACiiiigAooooASloooAjkkIbaoyafGHKkuPxp0cQaQncB9amlZFTYnPqaAIKKXFLQAmKKKWgBKKWmO21SfSgCjqE3/LMH61QRS7ACnSuXkLHvVzTYckuR0oAtW1uIUH96p8UuKXFACAUuMUAU6gBpqM09iB1NQPOi980AOxRkCq7XBP3RimF2bqaALXnKPemm4b+EYquKXPFAF6C4DYDcGryW7tz0HvWGDV+01F48LL8y/qKANNbdB945qQBV+6AKbHIsqhkIINOOB1oAM0hqGW6iiHzMM1Rm1T/nmv4mgDSPFQS3MUf3nGfSsiS7ml+85x6CoutAGjJqPZF/E1We4lk6tx6CoaM0AL1pyAMwBOKZmjrQBLMqLjYc5qGpUhZhk8D1PFBktoTyTK3ovT86VxjVRm+6CakeLykzIwU9gTz+VM+1XEvECiJf8AZHP50iWTMcyMSaQEU04iHPNUpJ3mzk4HpUuolQwjTotURkVQiUKM1MI1HvUAb1qRHK9ORQbUZxi/eRYXC9s1JK0bKCo2t3FQK4b2PpTqk9WEoyV4iqxU5BpXYucnr60sSB3Cs4Uep6VoQW1o6MIX86YdFPyj8PWgJSUTPjhkk+4hP0FWbSy865EUpMZxnkdavx3SFTFJGYpEHQZCk++OaRJp3iM9z5aKD8jYO4fT1osYSqyEgtIrKYSPIhzwA/B+vNNMCTXBJmllK+nQfjnFOiit7vzJi7PIvJO3H6GnS39vGqywlGfoygbSaDK8mSyJKp3b24Ht+rGk8yPyjNgpjs2Pm/4EazpdTfe3kDZGf4W+bB9qpyzSTNmR2Y+5oLjSk9y69zFPuYwBJM8FDxUVRwJk/wCNWCoQAlgT6Uja1tCIruHIzVeS3B5Xj2q55xAwoxmomNMiVOM9zPZCpwRSVeKgryKryQgcinc46mHa2IgaUHFNIwaM0zmasTLLjg8ileYD7tQg0hoAVnJ703NFA5NACE05I2c8CnImZMdquIwAwRxSbJbsRJbbeXNaNnEoIIABqDcDgKM1pWVrIU3Mu3PrSEm2ObpUBgln4RfxrSWBE5bn607fnhFz79qZZTh01FAMrZPoKtAxxjbGv4Cgrn/WN+Ao3gDCDAoAMOR8x2j0FNyi/dHPrSEk8mkpiFLE96SlpKBhRRRQAUlLRQAlFLSUAFJSmigBKpag3yBB/EcVeqpeQs5Rl5KnNACyWqw23mb8YXOKxI4Xnm7kk10Mm2W3Mb9xUUEKRqAqg470AmPt4xDCqDtUlAFLQAUlFFABQaKKAIXh8yQF/ujtViMDcABwKbU0K8Z9aQE2acKQCnUwCiiigAooooAKKKWgBKKKSgAooooAt0tJRQAtFFFABQRkUUUARdKY61Iw5ppoAoXkRaMsnDCqtnckgq55Bq3PKwJXOKxHcxXB96AL98A2HHWqYNSNNvQjrUGaAJQfWlzUYNOBoAdRSUtABS0VHNJswq/eNAElLVdUlPO81YCsqjd1oAKKKKAClpKKAFopKKAFooooAKKKKACiiigAooooAKKKSgBaKKKACiiigBKKWkoAKKKKAJYD81TPVeLhxVhulICjP1pU+4KLjvSRcoKYD6KKKACiiigAoopaACijFLigAopcUYoATFLilooEJiq96dtu1WsVV1Ef6K1AGL3rcsU22y+9Yfeti3u40tkHUgdKBlzFISAOTiqT3rt90AVA8jN1YmgC+9zGnfP0qu94zfdGKrUUAPMjMeTTaSgUALS0gpRQAop1NpRSAWil60h9qBksFxJA2UP4dqdNeTyZy+B6Cq9KDigQhYn3opSvcU2mAvSl3UsKeacL1FRyOqNhs9etAEyqW6UphOM1NZqWXbGCwbocVZvLaW0KrIANwzSGZ5VU++2KTz+0MeT6mpvIhfBySx6jFPZoLcZYqvsOTQBUljmZC8zHaO1Vop0Eqjb8ueSasXOpIVZIkyCMZNZo60Abkt/a264B8xvReBWfcapPN8qYjX0Wq627sSdpxQVCOFIx60CEiVmfJ5+tRycyN9atyhY18xGIXpg1SPJzTAWgHFJRQA8Nn2NSrIR15FV6cGI+lBcJuLui2rBuhp6NtYN1xVNW5yDzUyS9m/Okd1PEqWkjoILy3ljyreVIBypIG7/gRqjLqk7uThNn9wjIqjnPSlUFjgcmkbxpR3J5L2Z0KAhFPUIMZquAScAZNTGHauXYL6Co0kZD8poLSS2ARkNh/l+tWVjRQCibzjqeBTciTGMlu+6lZ0QbWcyHHakS2xo8xpSMD8KnMKp/rHA9qiTdtGxSOO1OSJmOTx9aCWxH27jszj3pVgd13KOKd5ag9eKYZGRsI3FAegrRhDhzg1BKyj7q8+9TSyGUDI5qKWCRUDsuATigF5lYgHrUZTHSpSMUUyJ0YzIMYpKnKg1GYz9adziqUJRI6UDmrVtp9xdH93GSPU8Cti00GNMNcPvP90cCmYGPbRSSttRCx9hWvb6O7YMzbB6Dk1posMC7IkA9lFOxI3X5B+tImxFFbW9tjao3ep5NSbnb7owPU0oVV6DJ9TSnmgY3YOrfMaRmYdOPpTqY1MY2kpaSgAooooEFFFFAxKWkpaAEooooAKKKKAEoooNABTWHFOoIoEQkU9RinYooGFFFHagApKKMUAFFB4qsRJcSELwg6n1oAtL82Mc1aQYAqvBGF4HQVaUUALS0tJQAUYpaSgAopaSgAopaKAEooooAKSlooAtUCiloAKPrRRQAUtJS0ANccZpnapCM1GaAKN2mGzWJqKYIYV0N0u5M1kXse6I+1AFCN8qKU8GoImxkelTE8CgBwNOBph4waUGgRIDTs1EDTt1AyTNNMe+UHNIDxTgaALUcKjl2AFRzOHb5eg6VFmloAUUUUUAFFFFABS0lFAC0UUUAJS0lFAC0UlFAC0UlFAC0UUUCCiiigYUUUUAFFFFACUUUUAOT7wqdulVxwas9qAKk/Q1HAflNSzg1DB1IoAmoopaAEpcUuKMUAGKMUuKXFACYpRS0tACYooLKOScVA93GvTk+1AFikJC8k4qhJeO33QBVd5HY/MxNAGjJeRJ0O4+1ULq9aVCgXCmoTUUnSgCPvU8JytQGnwvhsUAWaWkFLQAUUUUAH0pKXFFABSiigUAOpaQUCgB1FFFIYhooooAUHmnEBxg8GmUopgPgt8zKEJDdqu3WnQrEj7/3jH5k/rVRGIIwcEdCKJZZkfzM7hSAka4n09QbdtqZDFevI70xtSe8lZ53Ls3OTVCWeSQkNznjntTNuGBTOAKALd3PiPCcH2qjsdzkkmplUyMB2qyqKvQUxFaK1zy3AqysUadFGfU0/NITQAp5rMucidq0aimiWQcjmgDOZmIALEj0pKkliMbYpmKAEooooAKKWigBKeG9abRQBKrFeh4qVZA3saqg46U4MD7GlY2p1pQLgxkbs474qUSRp92PcfeqSyFevIqeOTDBkPIpHfCtGfqSyeY7AuNoPA9qlFqFB3PhgcDPQj6003ZKn5ASeuTxUcefwoNNTTj1DyYgixJuHGQKrTXMkx+YgD+6BgVFVq3jt2GXc7u4x0/xpENKOpWy7+pxU8NmZH+Z1x7HOPrVl72CEFYUzxjPas8zuWYqdm7gheM0yU2yyzwwHaNrDPIHOfoarXOoSSEhOF9xyahY4FRqpdgAMk0ilFbsRiWJLHJPU0AEnA5rWt9DkbDXDbB/dHJrUhtba0A2IoPqeTTM54iMdjDttKuJ8Er5a+rVq2+lW1uAzjzG9W6flVve7fcXA9TSbB1cljTscc60pBvH3Y1z9OBRtJ/1jcegp2ew4FGKZiIML90Yo60UZ5oAKSlNFACGo261IajPJoASiiigApKWikAlFFFMAooooAKT+dFFAgooooGJRS0UAJRRRQAUUUUAJSUtFAhKBRS9OlAwIzSKAowvFLSoMkUATwrhamFNUYFOoAKKWigAooooAKKKKAEopaKAEopaKAEooooAtUUUtABRRRQAUtJS0AFRsMGpKa44oAicZUisudPvCtaqF0mGoA5qUeXcEU4n5DVi/iHmbqrKAPvcigC1b7ZYfU1CQUbaafHIIxhFxTJWLHcaAFBpwNRA08GgCTNKDTAacDQA8GnCmA0ooAeDS0zNLmgB1FJmloAKKKKACiiigBaSiigAooooAKWiigAooooAKKKKACiilxQAlFFFABRS0mKACrC/cFQYqeP7lAEEwqtF/rSKtTCqkfE4oAtYpaAKWgBKUUhIX7xxUT3SL05NAE9IWC9TiqT3Tt04qFmZupJoAuvdRr05NQPdu33eBUFFAAzsx5JNNpaKAG0hp1JQA00xlyM1JTTx0oAr9eKb0NPbhqQjIyOlAFiJ9y+9SVTRijZFWlYMMigB1FFFABS0lFAxaUUlFAhaUUlLSAcKKSndqBjaKU0lABmlFJS0wHrU6YIxUAqaMUgI57RW5Tg+lV1hC5BrTWkkgEg9D60AUAAvQUvNSPGYzhh+NNxQIbRinYpQpoGJikK5qVUzTnjVV5IzQBl3IzcKKdLaDGU/KnTYa5yO1OeSmIoMpU4NJViRg5xjmoXQr1GKAG0UUUAFFFFACUtFFAChiPcU8HuDg1HRQNOxYWTs351aixsrPDetSI7IcqeKVjpp4hrRl+ioo5w/Xg1YRGkYBFJJ9OaR2RnGSumMNIFJ4Aya1bfSCwDTPt/2R1rRhghg4jjUH1PJosYzxEY7GHDpdxPjK7F9WrUtNMgtWV+XdeQT2q7056U3d6D86djlnXlLQdIWYYBx6mowiKem4+ppeT1NFMxDJoopKACiiigBKKWkNABRRRQAh6VFT36UygAooooEFFBooGFJS0lABRRRQAdqKKKACkoooAKKKKBBSUUUAFFFFACUUtIaBgOtBOBQKZKpZcA4zQBGLjfJsjXPqauwJnmoIYwg2IuSavRx7VApAKKWnBaMUwG0U7FFACUUtFACUUtJQAUlLSUAFJS0UAJRRRQBbopKKAFooooAKWkpaACgjIopaAIar3SZXNWWGCaZIMoaAMK8j3JnHNZ4jLA4HNbcyZyMUltaKi5YcmgDDHFKeVq7qNr5T71Hyn9KpjpigCMGng1H0NOBoAkBpwNMBpwNADxTgajBpwoAfSimiloAdmlBpopc0AOopPxpaACiiigAoopaAEoopaACiiigBaSiloASlooxQAUUuKMUAFGKUClxQIbijFOoFAxMVLH92oiyr1IFR/bETO0ZoAkl71RJ2zA0sly7n0FQnJ70AXGukHTmoHunPTioaDQAMxPU0lFFAC0UUUAFFFFIAoNLSUwEpDTqSgBpppp5ppoAglXFMBxx2qwwyKrkYNAARj6UqOY29qAc8Gk6cGgC2rBhkU6qiOYz6irKOGXIoGOpKKWgQUUUooABRRS0AKOtOpopwpDCkpaKAEoFFLTAUVKhqIVMnWkBYjqYH1qNOaeAPrUjB0DjkZqq8JQ5HK1bzgcnimMy/hQBXVAenSlKYpHYA5Q4Pp2qSNhIP9odRQCIWbbVWeUt0qzdjahrOZqaBkRY7s0M2aQ0hqiR0QzKo96s6unlumBjiq8XEi/Wr+uDPlN7VL3Ax80tBFNqgHUUA0YoAKKWigBKWrVrp1zdn9zESP7x4H51t2nh2JMNcvvP91eBQBz0MEs7bYo2dj2AzWxZ+HpWw1y4jH90cmt5Fgtl2RIqj0UUuZH6fIP1oAqjTLGKIoYgc9STzVi3jijTbFHtH0604Ii8/ePqaUsfp9KAuxxIHU/lTdx7cU2loAPeiiigAooNLQAlFFFACUUUUAFIaU0lABRR0oNAEb8tSUE8mkoAKKKKBBRRRQMKSlooASiiigQUUUUAFJRS0DEpDS0UCEopaKAEopaSgApOuKXrUkcDP0HHrQBHUsds7nLcL6VYigSMep9TUuaBjEiCDCjFPxQTSZoADS03NFAC0lFFABRRSZoAKDRRQAUlFFABRRRQAlFFFAFuikpaACiiigBaKSloAKKKKAGuO9MqU9DUVAFKdSHzUgO5A1LdLxmo4D1U0AMcx3CtH3rDniMMpU1uSR+XJvAxmoL+38+HzEHzCgDCk4akBp8g4qMGgCQU4GoxTxQA8U4ttGSaYKQgsw9KAHCYe9Sg01It3bilIAOB2oAcKWm0tADgaWm0ooAdRSUooAKWk+lKBQAlLRiloASloApcUCExS4pcUuKAGgUtLilxQMbinAU1pETqRUD3aj7ozQBZxTWdVHzHFUmuJG74+lRkk9TmgC292g+6M1C9y7ZxwPaoKKAHEk9Tmm0uaQnNABRQKKAEoNLSUAFFFFACUUtLQAmKKKWgBKKKKACiiigBDSEUtJQA0io3TPSpqYRQBWxincMOaey1EeDQAdOD0pVYocrTgQw5ppBWgCzHIHHHWn1S5ByODU8UwPDcGgCalpKWgApaSlFAxacKbSikAtJmlNJQAZoFFKKYDlqROtRCpV6dKQFhWAFKZQB1qs0gA6/lUL3H93j3pDuW2mwPSoJLgeuTVVmZuppKdhXJGkZ/arenrw579KpCr9jgQsSeSaUio7kk8PmIQax5U2sRW20gwRmqFzEM5BzUxY5ozSKSpXGGp0MDTN8owO5PStLmYW8ZdwB1zVjV5QzIg52jFIXS3XZDyx6tVFyWck1G7FcYRSEVJtp8UEs7hYkZ2PYCrGV8Uqgk4AzW7aeHZHw1y4jH90cmtm3sbSyGY41Df3m5NAHOWmiXVzhmXykPd/8ACtu00W0tgGdfNYd36flV7zS/+rXPuaTy+8rZ9qAF81R8sa7sdh0FJtdvvttHoKXdgYUYFJ160AKNifdX8aQkmkpaAExRS0CgBAc0tAGKWgBKOlFIaAFozSUtABRS0lACUtFB4oAQ0hpC6g4LUtABTWPFO70x6AG0UUUAFJS0UCEooooGFFFFAhKKKKBhRRRQAUUUUAFJRR0oAKKM56c05YyxxjNADBz0p6RM54Gasx22OX/KpwABxwKAIY7dV5bk1N0FFFACUUUUAJSUtFACUUUUAJRRRQAUUUUAFFFFACUUtFACUUUUAFFFFAFmlpKWgAoFFFABS0UUAFFFFABUbDBqSmuKAIZBuQ1TQ7JKve1Upl2vQBOyh1wahX5GKN0qWJsiknTIyOooAxdTtfKcuo+VqzOldQyLcQmNuTXOXMLQzFGHegCMGnioxTwaAJBT1JU1EDTwaAJTKxGOn0pKZmlzQA/NKDTaUUAOpaSlAoAWnUgpaAFpQKQU6gQYopaXFAxMUuKa0iL1aoXuwPujNAixTWkRerCqbTu3U4+lR4JPqaBlp7sD7gzULzyN3xQlvIwztwPU8U8LbxkedJkf7IzQBBgsfU0pidULlDtHfFaJVItpijBQjPmEZp9tdI5aKVtwY4AxQBgPdAfdFReczN8zED2q/qumm3fzIxmM/pVJLcldzHAFADt7QuNx3KehqwCGAINVZdzALjaq9AaSKUxttJyKALlFICCM0tABRSU6gBKKWkoASlooxQAUlLRQAUlLSUAFFFFIBaSiimAlFLRQAlJS0lADGGajdKnpCKAKhGKUN2NTMgqIp6UAIVxyOlN607kUhwfagB6SsnHUVYSRX6H8Kp0cg5FAF+jNV0uOz/nVgEMODmgBwpwplOFIYppKcFJpcIv3jTAaAT0p4TA+bimNOB9wVEzsx5NIRM0qL05qJpmPtTKKYBkmiikoAWikpRSAUGnrMyptB4ph4FJQMd5rZzmnGbcvPWoyOKQIWYAUWC46KHzWLNwg6mnyzAKET5UFEjYUInQfrU1to91dYZl8pD3f/Cp3I3KGSx4qa30+4um/dRkjux4A/GuitNGtbcAuPNb1bp+VXDKo+VBux0C9KooybTw/GnzXL7z/AHV4H51qIsFsuyNVQeiil2yP99tq+goVUT7q5PqaYBulf7q7R6nrSBEU5J3tTjk9T+FJwKAFJJ9qSlooASkp2KTFACYpaBRQAUlLSE0AFFFFABRRSUAGaUUlKOKAFpKaXycKM0m3P3z+AoAUvzgcn2pNrN948egp4GB0wKKAGMo2YxTu1I33gKWgBKjbrUhPBqKgAooooAKKKKBCUUtFAxKKKKACiiigQUlLSUAGKKP1NKFJP9KAG+3U0oXJ9fYVYjtmPJ+UVZSNE+6PxoArRWxPL8D0qyqqowoxTqSgYUlLSUAFJS0lABRRSUAFIaWigBKKKKACkpaKAEopaSgApKWigAoopKAFooooASilooAsUUUtABRRRQAUtJRQAtFFFABQeRRRQBCar3C5GatMMGoZRwR1oArxN71YB3LVJZUE2zPPpVpWx9KAInHlPkdKqapa+fF5qD5lrSdd64qFDglG6UAcqeDSg1e1S0MEu5R8jVn0ASA08VGKcKAJBThTBTxQIcKcKaKcKBiinCkFOFAC0ooFOjHmAhGG4dqACkaRV6kVWlZwxU8VHyfegCw1yP4RULTO3fAqSK0mk+6h+ppqIFuvKnVlHqKAIuSfWpUtpX5C4HqauTj7MgaGHOf4jVKSWaT78mB6CgCZLaFSBLMMnsKswCJJfLMW30Y81mhAvP6mtGymjlISQZYdDQA98NugnJIboaijsookKuGkwelaMsSuvAGR0zVMSOJfKl4PY0APhKeX8qYTup7e9DQxI4md8HtgU2XzFYMhwB1XpTwweMgNgHuOq0AP81Jw0brhTx8x6/hWLe2j2UuRzEeh/pWobeGLb5jFz1AA61LvS5jaKVVAPABIzQBzrxLjeq5Hf2qCWIjlR9avXNu9jOc5MZ6HtUEu1QWB4b9KAK8Mu07T0q2ORVGTZxs/GpIJtvyt0oAt0UlLQAUGjNFABRRRQAUUUUAFJS0A0ANpaWjGKAEoxRS0AJRS4pKACm06kxQAmKMU6kzQAhWkK07NJQBEyVG0Z7VZxSFc0AVORSD2q0Y89qY1s3WgCHg9aUFozlTSOpHvSBmWgC3DcKeJPlPrVgyRr05rPyj9eDTikkfK8igC20zHpwKjJJ71CsoPDcGpQeOKAFopM0UgFopKWmAlBpaSgAFFApaAF7VKIHPQZp1pZzXLjy4yVzye1dL9kj4GML6CkM5fyJC4RUZnPYDNX7XQ5nO64fyh/dHJrcHlQLhQq+wHJpN8sn3F2j1NMRHBZW1oAUQBh/E3JqQyluI1J9z0pPLQHLku3vSlz24oATyyeZXz7DpSgheEXFJiloATk9TTqSloAQ0g5oC4Jp1ACGiiigBc0lFBoAKSjNJQAGk6GlpKACjvSE0m78KAHUE8UzeT9wZ9z0pwTPLHPt2oAQMSflGfftTtmfvHPt2p1FACCkqKe4EPRS7YztHpVY3TTRuVyMqAB3yaALLXKLIIxln9F5qaq9vDsmZtuAFCg+vrVg0ANByxpTQv3aDQA1uBUdOc802gAooooEFFFFABRRRQMSiiigQUUUDJ6UAHSjBPtUkUDP0HHqatxwKn+0fU0DK0Vuzc9B61aSJE6DJ9afRQAUlFFABSUtFACUlLSUAFJS0lABRRRQAlFFFACUUtFACUUtJQAUYpaSgApKWigBKKWg0AJRRRQAetFFFAFmikooAWikooAWikpaADNFFFAC0UlLQAxx3phGalbkVHQBRlCJISEG71qRTuouV5zTIjxigCdGzjPWmTJ/EOtAOOfTmpeooAqyxrdQGNuvaubniaGVkYcg10zAxycdDVLVbQTRedGPmHX3FAGGKeDTO9OFAEgpwpq08UAOFOFIBUiIzdBQACnCpUtyfvHFTpCi9s0CKyxs3QGqsjPa3WenetkcVmaxH9yQfSgCSaNbmISx9e4q1YQw+SGCgt3zWTYXRifDcqeCK0z+4cSx8xt1FIZfxiqd/a+cm5B84/WraMHUMDkGlxTAyLScsDBMOegyaguo/Jc4Ybe2Ku6hZ5PnR8EdQKjikS5i8uXqOwHWgDPz/dXJ9TT1STIO7FTSq8TFAmB6ngVAz5+85PstAGzZ3IkUIzZcfrT7mATJkfeHSsSJ3VgYlwfXqa3LWfzoxnhh1oAqQSF8o4w68c96dHEUkyrgR9we1SXtuWXzI+HHOPWqskj3NuVQ7Jh7daALDbJFMXm7R2OefpVaKGfzxiMYU8EjGPespzu4bKyA9T2rVtJJLqEJIzxunRxwGoAvTRxXMZglZS2OgrmL+0ktJSjZKnofWtqNLkXJKxbtpwHcmrdxBHdwmGYrvxnjtQBx9FWLy1e1mKOPofWq9AFiCbHyt09atCs2rME2Plb8KALNFKKKAEopaKAG0tGKXFACUU6igBtFOpKACiiigApKWm0AFFFFABSUtGCaBiUU8Rk+1PwqdTQIiCE1IIscscUjTY+6KiZ2Y8mgCYsidBk1DJKW9qbmmNQAw8mgKCOlLS0ARtF3WkSV4jU1BAI5FAChoZhhvkb1prQyRcqdy+1RtD/doSSSI8E/SgB6yg8NwakBz0NM8yKUfOu1vUU0xsvMbbhQBMKM1EsuOHFTwo0zBYlLk9gMmgBtKATWtbaHK+GuGEa+g5NatvZW1ouUQA/wB9uTQBhWuk3Nxhivlp/efj9K17bSLaDDSfvW9W6flVoz7uI1LH1PSkMbNzK/HoKAHGVEAVRnHQL0pCJZB8x2L6DrSgqgwige9NJJ60AKqxoflGT6mgknr09qSjvQAUUuKKACloooAKSikzQAtH1oo+tABRR3ozQAtJRSGgApDQaaWwMmgAJprOACScU0szdBgepprqFG5uT70AG8n7v5mnBQeScmqMkrs2B8op0DzK/wAoMi98GkBoCnCmo24Z/Q080wIZbhI1fnJQZIquk73EhhI2ndzjsKT7H57vK+QTJ0PoKuJCkcjuo+Z+poArGGZ55RtAR8DfnoPQVNHaxRyb1X5v5VNSFsHA5PtQAtMJ3HA/GjBPU4HoKBxwOBQA4YpCaKQ8A0ARnrRRRQAlFLSUCCiiigYlLRSdelAATRyelOSIseASatR2wHL8n0oArxws54GferUdsq8tyamHAwBgUUCE9u1FLSUDCiikoAKKKKACkoooAKSlpKACiiigBKKKKACkpaKAEopaKAEooxRQAUUUUAFJS4ooAKSlxQKACkpaMUAJS0YooAmooooAKKWkoAKWiigAoopaACikpaACoz1qSmOKAIZl3JVROHq+RkGqEg2SUATCnIeQDTAeKXPf8aAHyJvX3qGM9Vb6VOrZyKinTB3D8aAMLU7T7PNuUfI3I9qpiulmiW6tzG3XsawXhMMhRhyDQAxFJ6CrCQ560iGpQaAJEjVe1TLxUANPBoAnBp2RVfeq9TTGu0XocmgC5mq2ogPatntzVV7xz93ioJJGcHcxNAimDg1rabdA/uZPumsphg0qMVbNAzoImNrN5b/6tuh9Ku9azLScXcPkyfeHQ1ZtZWVjDJ94dD60AWiMg1k3VsbabzojgE/lWvVeeWMqUI3Z7CgCmUW9hGAdw6knpVNo0jbYQWb0605W+z3GRkqT0PpWzAYpVEiAc96AMuO1uJfuoEX1arttY+SwdpGZvbgVdooASqV5BgiVF5XnirtRvPGnU5PoKAKkcSOwnaEbv4sj9auFUdMdvaqxu2P3E496e6kR9wrDnB+7QASbipQs2R02n71VIkuM7o4yj+6/zJqSLMQ2Oflzw3pVyKTPyt1H60AQ3lkt3b7ZAN4HB9DXK3Nu9tMY3GCK7Wqd/ZLdx+ki8qaAOQ2n0pQjdlJrW8smRt7+W6dUIzn3FQXNwI9uwYk9u1AEEE3Ox+tWazSxLFieT3q1bzbvlbr2oAsUUUtACUtFAoAKKKKAENFFJmgBaKSlFACUUuM05YyaAGUoUmpMIv3jTDMB92gBwjxyaC6L0qFnLd6b1NAEjSsaYSTW3Y6RGI1kuMsSM7ewqyE0/OwRx+n3aAOapK6G70iCVC0H7t8ZGD8prnmBRipGCDigBDTTzSk0lIBKWilFMBKKWjFAAKCAetKATV+10i6uMEr5aH+J+P0oAyzDnpU1rp93cNiCNiPU8D866a20e2gwXHmt6t0/KrhmRPlXn0C0AZNr4fQANdvvP91OB+daiJb2ibY0WMeijk0HzZOvyD9aAkacgbm9TQAeZJJ/q12j1NJ5Sg5kYs1KXY+w9qTFADtxxhRgUlFFABSdKKKAClpKWgApaKM0AFFFFACGkApahnuYoBl3APp3oGlfYnqKaeOFcyMFHvVNdTDpK4TCIOM9SapQRNfSNLNJtQdST/KkaRpvdlifVWY7LZPxNW9PWXyS05O5jnn0qoLuztPlgTe3dv8A69aMEomhWRRgNQE1ZaIkpDS0UzIaajPzN7CpCODTFHyigBDgcmiLy5vvkD0z2FQXb4AUd6ozSSZAXK+4pAWL+1uIZlZYyI25UnvUShkcyxsIz3QdKuR3Ekir5rknGM0s9pmIOrAk/pSALe7Rztf5WPY96t1jSg7gSOR3q3b3w2hJBg9j60wL1NLAcDk+gpMFuScD0FOAAHHSmA3aW+8cD0FKAAMAUtITQIQmikpaBhTXPGKWmN1oASiiigApKWkz6cmgAoznpzShCev5CrMdqcDf8o9KBFZYyx9fYVZjtum8/gKsKioMKMUtAAFCjCjAooooGFFFJQAUUUUAFJS0lABRRRQAlFLSUAFFFFACUUtJQAUUUUAJiilooASiiigAopaSgAoopaAEopaKAEopaKAEopaKAEopaPpQBJRS0UAFFFLQAlLRRQAUUopaAG4opaMUAJSN0p+KTFAEVVblec1bI5qK4TKZoArx8pn0p1RxHDEdjUpH+FAApww/KpPvD2qI9/zp8Z5I/GgCEgxSe1VtSthJH5yDkdavyLvHvTZchMgZHcUAc6DTwwHU0uoxGGTcn3G5FUck96ALpuFHTmonuXPTioM0tACl2Y8nNLTaXFAC5pM5pQKXFADGXIqEirPSmOnegBIJWjYEcYraR1u4Q6HEq1hY5q1azPbyBh0pAav2gugLA/LwwFMZmPzFMAdqdIAyi4h5H8S+tNyu3JJKkcf4UwI5IjcJgIAB3qvZTyWcxWQgxk9P61ZByejBKZPEJUzGhGB3oA11YMoIOQaWsfTrwxP5Mp4PT2rYBoAKhktkfJ6E1NRQBEkWIvLbntxRFCIk2ZJHvRJcxJ1YE+gqOO68yXZsxmgBlxACNp4X+E+lRwOxxE6kMnAar5AYEEZqjcwMQFU4ccofWgC5G+4YPDDqKfVGCYyYViFmX9auRuHX0PcUAVNRsRcpvjO2ZejD+VYEsCgEiPLqcOGbkGusqjqFl5o86EASj8mHoaAMGNLcqSyjgckZwKpzOjSExrtXsKtzRtIhJKxIpwUAPB96jjsldS3mgAdyKAFt593yt1qxVO5gW327ZdzHtipbebeNp+9QBPRS4pKACiijBNACUU4Rk07Cr1NAEYUntTwnHNBmA6CoWkJoAmLonTmo2mY9OKizRQApYmkoooAWheCKSlFAHW28yyQJkgNtGRTBZW65IXH41Vh5gT/dFNkY4PNIC5cXcVtGccsOgFcpKxeRmPUkmtGboazG+8aAEoNFLimAlKBVm2sbi5P7qMkevQfnWva6FGvNy+4/3V4H50AYccTysFjRmb0AzWpa6DK+GuHEY/ujk1tosFqm1FWMegFJ5jyf6tcD1NADLeytrQZRACP4m5NSGfccRqWNN8pRzKxY+lO344RcCgBvlu/Mr4HoKUFEHyL+NGCevNFAAST1pKWigAooFFAAaSloxQAlFLijFACCnAUDiigAooqG5uY7ePc5+g7mgaVyWm+Ym4ruGQMkZ6Vjve3V22yFSo9F6/nTmgks7KVnYb3wMDtSuaKn3HXOoSTSeVbZx0yOp+lJFprH95dSbR3Gefzqna3L25YxqCxGAT2pblbl0Es+7aTxn/CkbcttEXdQhjS0UW6ggtyRzVW3sJ5hyNiep/wqayu0tLQ7wSzH5QKRp7u+JCDanscD8TQCcloQXVvHFKscTl2/i+tbtrF5NuidwOapafawRy7vNWSUdh0FadMyqSvoJiiig0zEa/3TSHpQ3Ye9LQBRuBmYCmSgDIq7LEr4PQiom2Mu1hn6VIFQbu3apYZSowacIim70PSoSvrQBZZElHHWqUkLBsg4UVKHMY55z0p6SLITu7dqAI7e5eHg/MvoavxTJKuVPPp3qjLEoZST16YqBPN/tH92+EHG2mBsGkNLRimA3FLS0lACUw09jxUZoEFITS7Sfap4rdm7bR6mgCAKSf6CrEVsxHI2irMcSR9Bk+pp9AxiRqg+UfjTqWkoAKKKSgAoopKACiiigAooooASilpKACiiigAooooAKSiloASiiigBKKWigBKKWigBKKKWgBKKWkoAKKWigBKKWigBKKWigBKKWigBKWiigRJRRRQMKWkpaAClpKWgApaSlFABS4pKWgAFLRRQA1171E67lIqcjNRMMHFAGa42SVY+8gP40y6XDU22bIKnqKAHe/bNA4I/KnuP8KZ1/EUASodw569KOnB6UxDhs9iM1J1FAFG6txIjRN0PKn0rnpY2ikKMMEV1jr5ibe46Vk6lbebGZVHzr94etAGOKkVuD0pnTtS0ALRzRS0AGaKMUYoATpQX7YzSkcUBwkYyVPP4ikBZigRoyxwvuahQuWKbdynoakmQIiPncrd6mguSyiOOPOam47CWk5t5Nkg+U9RVuRBE24cxP6dveqUylmO7KuOxqaxuQy+RL908A1QiwVL5Dvgdj60nlyn5ULFfbipYH8mXyn5U/dNXKYGVPYsEMgHI7e1Tafd7/wBzJ94dD61frJ1C0aOQTxEquckDsaANV92w7Pvdqz5vOYgSsyhjj6VYsrrz02tw69RUs65jPyb8dqAKxtWVkKgSDPINLcxorLJGVWQdAO9RvLM7BN2wHpxikkiEMi+YpdSeSO1AEpu24RUO7uetJFI8shjlPbp/hSyxMrLNByB1UdxUxiWYK7Aqw5z3oAq3EMm4MjYkX0/iFS27vJGJNpDjgg/xVZdAy47joabG+cq3DD9aAHo4dcinVXkIjkDIeT1X1pZrqGEfO4B9B1oAqajZF8zwD95j5l7MKwpGSNi6lnc9Eb+H61sz6qTkQpgeprNkPmSM7Y3HqcUAURDJKxZ+p6k1YihWPnqalA9KeIyaAGZpQCafhF601pgPuigBwjx940GRU6darmQnvTSaAJWmJpmSaZS0ALSGlPSmmgBKKKKACiiigApRSUUAdFb828f+6KZKOtOtT/o0f0p7Rl+FGTSAzZgcGs4qS5wM810a6Y0n+sbaPQdatQWdtajKIA395uTQBgWmj3NxglfLQ93/AMK2LbR7WDDOPNb1bp+VWmnBOI1Lmk2SScyNtHoKYDmlRBtHOOy0n76T/YX9aBsjHyLn3oLFhzQAgSNOvzNTi5PsKbiigAoFFKKACiiigApM/hS0mKAAc04UlLQAUZpCcDJNVLi5wp8tlA/vGgaVy0zhQSTgDmozcx7d2SRnHSs8TSZJUY38ZkPX6CklEipuNxCQCfl296DRUzSjuI5DhWGalrGQndsdNkg+YYPDfStS3cvEpYYbFBMo2HSOI0Zm4AGawhILy73zvtjHP0HpWlq7lbMgfxECsqztRcOQzhAvJpM1pJct2W31FI18u0jwPUirEELXFo32stlmzzxioDcWlnxCvmP/AHqS6ea6jt0Bw0mSQOlA2r7DjNZ2WREvmSevWoQLnUpRkYjB/AVAIB9nZurb9o9Ku+Zc288SyMu3bnYvYCgpq2wk/wBljYYRpTGMbR0H1p5mFyYYRiNHG5wOOPSoPnu1IQMST9xRhR9T3q+NOhZY/MBLKoBAPBoM20txljCn2qSWJcRgbV96v0iqqKFUAKOgFLTMpO7FpKWmmgkaT84+lBcDgcn0FDIG6ilAA4AoAjYM33uB6CkVMDpU2KQ0AMxTHiVx6GpKQikBUeN4m3BsEdGAzioBCSw2k59fWtPqKrz2zNG3kthiDj2NADFhVVLyHLn7q0y1tZFmEjKQvUEjrRZ2svkkTZWTPXrkVokk43MWwAMmgBKKM0hIFMQU1mxSFs9Pzp0cTSNwM+5oGR8n2qWKBnOQMe5qxHbKhyx3H9KmoERxwInufU1JRRQMKSiigAooooAKSiigAooooAKSlooASiiigBKKWkoAKKKKACiiigApKWigBKKWigBKKWigBKKKKACiiigAopaKAEopaKACkpaKADvSUtFACUUtFABSUtFAD6KKKACiiigBaWkooAWlpKKAFpaSloAWlptLQAtNdc06igClcrlM+lUkOyUeh4rTlTII9azJlxmgC4RuHFRkbSfY5ot33xinOMkUAM6fgafGcZX0NM6/iMUAncD6jFICYjvUM6fxgZ7EVKjblo6ZB6UwOc1C28mXcv3G5FVK6K5t1dTE3Q8qfSsGWMxSMjdRQAylxRnFLQAUYpcUvTFADcVBIOSKskc1DKMEGgCTS7xUJgnAZD0z2qVxNay/Jxk8Gs6VVjdWHOa1rZhfW4jc7GXlT61DKQ8RmVfMmlAY889TVWTCyfJU/wBm8pvnJb3qcwQRIJ5nUDpsB5NCBj7aUXUPlv8AfHQ1btpScxScOv61i/aYxMGhUpj3rSVvtMYlj4lXrVEmhSMoZSDyDVcXDNblkA3L1B7VGZZ9mNylj0wOlMCncQvZXAkRjt7f4Vp2twlzEGQ89x6VQM292gnU4Pc1XR5NPuh3jPp3FAG1LAkwAcdPSnhQAB1HvTYpFlQOpyDTzQAYoqvNewQ8M4J9BzWfNqsjcRKFHqetAGs7qi5dgB6ms+51CDooLkdxxWXJK8py7Fj700CgCxJeyvkKQg9Fqv196cEpSVXrQA0KTTtgHJNMabH3aiZye9AE5kVenNRtMTUWaKAFJzSUUUAFJRS0AJSiiigBaaakjjeThFLH2FTiwf8A5aOkY9zzSbSC5Toq+ILOP77vIfbgU4XUEX+qt0+rcmo510J50UUikkOERm+gqwmm3T8+VtH+0cVKdRuG+VWx7DirEFle3WGcmNT3f/ClzSeyFzPoiBdKI/1txEn0OaswaRBIf9bJJ/urgfnWhb6ZBFgvmVvVun5VZaaOPjqfQVSUupSuRxWcUaKoyQBjk1LmOIdlFR5mk6DYv60CONDljub3qrDF853/ANWnHqaTyR1lfcacZCenFM/WmA/eAMIuKaSSeaSigBRS0naigBcUUUUAFJRmigBaPwoooAKKKUUAAo6daKq3sgEZU8Ljn6UDSuQ3cpkG1SdpOAB1Y1JBaLGokmwWA4HZaSBFgiNxIuGxwPQen1pZ5kksw7FlR8A4FBp5IqoWuZ5ZkIynCjOMe9Z7DDEZzz19auzSJaxtDDli/JYdh6VSxzSN4IspNugUH78TAqfbPIrTswcyE55PeqESbLQhlYGRwMnuOtaVorBGZhjcxOKDOoR6jbtcW+1OWByBWSNPudrFk2gDkk10NQXzbbOQ/wCzigiFRrQxrd4Iow7xNI+fwFXHm33ileEWLdj8KbD/AKTax20KnHWRscCrqWaLM7schl27faguUl1M2OKZ7eDyk3EuWPpWlBbMGaWch5GGMdgPSrCKqKFUYA7CnUGcp3GogRdqqAPQU6iimZ3CiiigApKKTnNABigCiloAKaaWkoAbRS0lAAKXNJSE4oAdmkLVGZOcDmkUNIcdT6CgBxfP3aVI2kPALH9KnitgOZD+AqyoAGFGB7UCIo7ZV5c7j6VP0GAMD0oooGFJS0UAJSUtFACUUUUAFFFFACUUUUCCiikoGLSUtFACUUUUAFFFFABSUtFACUUtFACUUtFACUUtJQAUUUUAFGKWigBKKKWgBKKWigBKKWigAooooAKKKKACiiigAooooAdRRRQAUUUUALRRRQAtFJS0AFLSUCgB1FJS0AKDS02loARxkVnXKYY1pVBPB5vQ4oAzoG2yMv4irinNKtmi8kkt603BQ4NAEbDBP5ikPQ/XNSlQai7jP0oAchw7eh5qQ81COAp9Dg0+JuqnsaAFdfMTb0I6GsrUbfzU8wD504YVrkYOahmX/loBx0IoA5ilq3f23kybkHyNyKqdKAHU12AoYEqDUayeXJnaCO4NAE8j5jXHWomwwIbrUjyMVDLAqDtiq7ZdwSfwoAay5BBpbC4Nndq7IHCnoehp+zcw9KW6tvLAG7nGRSA0NQ1U3jZjhWJB2FZsm9xnk1JFGTbqwHJOMmiN2Rjv/KgY2OIlAx4qxa3Bt5c5470SzKY8Rpg+pqlk7s5oEdCTjFxDyp+8KfK5Cq0JUA9Tjms3T7zym2Oco3WrkzSWuWjAeNucGmANG85Hygt3J4pZrdFtdssigjlc9vaqkmozMuFCoPaqjOznLEn60ATWl7NbFxhSp6Cia8nm++5A9BVfGaeIyfagBlKFJp+EUc0xpwOAKAHhQOppGkRenNV2kZqbQBK0xPSoyxPWkooAWkozRQAUtJT1jZu1K9hXsNoqzHZu/wDCasJZBfvECoc0S5GeFJ6CnrA7cAVeIgj/ANo1E90cYQBR7VPO3sQ5voNWzxzK4UfrTs20XRN59WNV3lJPJz9KZkmhKTH7zLLXcjDanyr6DgVGdzfean21lcXJ/doSPU8CtW20SNcNcOXP91eBVchXJ3MdIHlbbEpc+wzWjbaJK2DO4Qeg5NbCLDbptRVjX0ApvnO/ESfiaaiPlQkFnbWoyiAH+8eTTmnGcICxpPKz80r59qduCjCLVDG7JZPvttHoKUCOP7oyfWkJLdTmkpjFLs3t9KSiigAo7UUtACCloxRQAtFMMgBwMsfQUmHf7x2j0HWgBzOq8ZyfQU352/2R+ZpyoF6CloAZ5Sd1yfU0seQpGc4OAafTY/4v96gB1JS0YoAMUtFAFADJXEUZc9AKpQ7riZVc5Vfnb09hU96c7I8/ePP0pLIgpJKf43PPsOBQaLRXILuSSVHQJuDHCjbzx1NVLqdzi3DZVAAfc1YvpfPkSGCQkk4IHT86abI26+Z5imVPm29vekaRslqZ/Q1atZYYVLlPMlzwMdKtXNo02x4owpf5mJ6g1FJZ/Z2TDB5D/D/n0oLck0TeY00y71zsHRfU/wCArQRAihR0FVrOHaA7A5HQnv71apnPNhTZI1lUq4yp6inZxRQQIqhVAUAAdhS0tFABRSEgDJqnJesEdkibaFJEhHBoAtswXqcVXivPOnCLG20jIY96rzCSZk2/MyREnHqRirlrbrbxAKPmwASTmgCakozSZoAWjvSZoFAC0lLTTQAUGikoAKaTSO4H1qFmLcdPYUASNIBx1PpTPmkOOvsKfFbFhlvlFW40VB8ox70AQx2p/j49hVlFVBhRgUopQKAFFOFIBTsUAFFFFABRRSUAFFFFABSUtJQAUUUUAFJS0lABRS0lABRRRQAUUUUAJRS0UAJRS0UAJRS0lABRRRQAUUUUAFFFLQAlFLSUAFFLRQAlFLRQAlFLRQAUUUUAFJS0UAFFFFABRRRQAtFFFABRRRQAUUtFABS0lFAC0UlLQAUopKWgBaKTNLQAUUUUAJioZk4zU1IRkYoArA5FRup5x9akcbHpT0oAgPOR6jNKCd6t/eFIeMexpDwDj+E5oAnU7lpOhwehpiHEhHY8ipSMigClcQBlaJuh5U1iSxmKRlYcg10rr5iY7jpWbfW/mp5gGHXgigDK6ionjDNlqsBaRlBFAEJLMACxIHQUqp7U8IB0pwGKAGj5Ae+Riq7jDAs+TVphVOVTuyKAJQ3ybDnbnOKaI2LZUce9NRsj3qQMR9KQEgjAGWOfpUTpipQc0MuRTArgkHNaun3KyJ5EvOehrMZaRHMbZHagC9cWxjlx2qLYF6mmy37Tn5uoGBUDSE96QE5lVRwKiedjUVFMBSxNJRSUAFHeiigApaSpI4WkICik3YV7DMZqSOF3PAq/DYqg3SnFS+cifLCufes3PsS5MhisMDdIdo96nAhjHyLk+pqJ5efnOT6VXkm9Tj2FZ6si99i1Jc7aqy3DHqcVXMhPTilihlnbbGjMfarVPuUot7g0mTxz9aZ8zHHX2Fa9tobtg3D7B/dXk1qwWdvajMaAEfxHk1oopFpJGFa6RcTYZh5a+rf4VrW2lW0HzMvmMO7dPyq0865wgLGm7JZPvttHoKoY9pUjGPToBTN00n3RsHrSqscf3RlqUsT7fSgBoiRDlzub3p5c44GBSAUUAN75PWg0ppMUAJRS0YoAKQDApaDxQAUUzeW+4ufftS+WT9859u1ACeYDwg3H2o2M33zx6CngY4HFLQAgAAwBilo7U1nCqWY4A5zQA6is+TUtm1xA5hJx5nSnWs5+03Zlf5UYAZPA4oAvU2PlT9T/ADpwIZQQcg8g0kf3PxP86AHUCjFFABS03uaWgCCZ8TouzqPvHtWYxZrIRLu3LIVIH9a07nKoXUEsBj6VSG8S+dbcuQN8Z4z7ig1i9CXTrNoiZZBg44FXHhjckugJPU1WF7J0NpMG9McfnQz3Lrlh5KZxx8zUCldvUlnuFj+Vfmc9FH9agt4WlkMknzZ6kj9BU62sapgdc5LHqanAA4A4oJvYKMUtGaCQopGZUUsxAA5JNQXFwVWIQ7S0pwpPT60ATswRSzHAHJNVJ75Y4o5UXzInOCw7VVaS5leS13CRiw5xgY71PBZMtu0MzAL5m4bfTrQAs0c7WTYy0r84z0HoKkSBplJnXahXaI89B71apaAI4oUhTbGoUU+ig0AIaTrS0UAJjilFJmloADSUhOKaST04oAcTimEk+1SxQPJzjA9TVqOFI+g3H1NAFFLZ35Pyr6mpkhRPujn1NWiM00rQBDinAVJspQtADQtOApaKACiiigAooooAKSiigAzRRRQAlFLSUAFFFFABRRRQAUUUUAJRS0UAJRS0lABRRRQAUUUUAFFFFABRRS0AJRRRQAUUtJQAUUUUAFFFFABRRS0AJRS0UAJRS0UAJRS0UAFFFFABRRRQAUUUUAFLSUUALRSUtABRQKKAFopKWgApaSloAKWkooAWiiigAooooAjlQOPeq464NW8VXlQq2R0oAjdcg1GOSM/xDFTdaiYEA8dDkUANBwFb0ODUsb5JU9RUZ53D15FAPzo3qMGgCYjBzTGi3uHBxng1IORSDhsUAQpZQRsSEBJ9ao6lZhR5sYwO4FbHUVG6hgVI4oA5mnCrF5bmCYj+E9KgHFAAy1C8eT0qz1ppFIClJFtO4ce1A5FWSM1XYbG9jTAVTipOoqM05D60AKVyKhdcVYprLkUAUuklPpJRhhSjpQAUUUlABRS4zSEUAFKATwOtOjjaRgqjJrWtrGO3TzJuvpUylYVyra2DyfM/C+9WpJ4LNdsYy/t1qveakTmOD6ZqpGAp8yRssazs2KxaZpJTumbH+wKa8oQYzgegqEyO52oMew61bttHuJsFx5a+rdfypqAuW+rKTSs3TgVNbWFxcn5EOP7x4FbttpVtBg7fMb1b/CrTSogxnJ9BWiSRRnW2iRJgzsXb0HArRVYrdMKFRfQCmbpZPujavqaBEicu24+9MYGZnOIlz7mjyS3Mz59qUyY4UYFMYknk5oAk3InCLTSxbqfwptKKAFApaSngUAFGKUCg0ANptKTTGYL1NADqQsAMk4FM3O/QbR6mnLGByeT6mgBNzN9wceppRHnlzuPv0p9FABRRUc8yQRNJIcKKAJKimuIoFzI4WqtxfAwxSW7Ah3Ck1DcW6R6jbMNzM7Eksc0APuNQO9EQiIMu4vIOg+lVHeaSxmfzGlQuAPXHetB7YvqQlZA0Yjxzzzmpre0jty5jBG85I7UAVT/p/lpGjLApDMSMZx2FTrp8HnPK6l2c7sN0H4VbxxRQAYwPamRj92KVjuOxep6+1OAAGKACjtS0lABRRRQAEA8GoVtkWUuM5IwB6VPRQO9iDyCZd5fIznFTUUtAXCikJCjJ4HvVa7uvI2Ku3c/QscAUCLJIHU4FVLu78h1QbQzAnLHgCqd15tyqwrulIXeSo2jParMNu0zpLcID+6C7WHfvQBC7T3MEcTKJGcljjgbe1PhspvKhWSTyzETjHORVu2SCJSsI+58pPX8KpxyPcTFpBlA5CgnA49B3NAExngghcwYZkO0+uSe9V5/9JEuWJfzNkag4x706DTtximYlG3bnX15yKvRW0ULMyLhmOSe9AEijAA64paKKACkNB5pBQAtJ0paYW9KAHH603dnpSpG8hwozVqO2VeX+Y+nagCvHE8h+UfiatR26Jyfmb9Kl7e3pRQAUlLSUAFJS0UAJRRRQAUUUlABRRRQAUlLSUAFFFFABRRRQAUUUlABRRRQAUUUUAFFFFABRRRQAlLRRQAlFFLQAUUUUAFFFFABSUtFABRRRQAUUUUAFFGKKACiiigAooooAKKKKACilooASilpKACiiigAooooAKKKKAClpKKAFooooAKKKKAClpKWgAooooAWiiigApaSloAKKKKACmsu4EU6igCnjDEGlIyCKlnXI3DrUIOaAIum0+hxSNwjD+6c1I6fK3vTOrD0cYoAcrYkHowzUp55qtnEanuhxVhWyaAJBSEZ5oFLQBVu4BPER37VhOrIxVhgiulYYrM1O2yvmoOR1pAZ6n1p3aogTmng5oAawqJ03AipmpuKAKoyPlPWlqSaPI3DqKjU7hTAejZp9Q9DTg+GCnvQBFcrgZqIdKtTjKVUXpQA40lLUkEe9/amld2E3ZXJrePA3EU5kWU4289sVKdoG3pTDmMBww3Z4FdagkrHLzNstweTZKwcYlXgg9RVG8uZLgkZ2r6VJb2V1dSblQgH+Julalvo0SENOxkb0HArinBKWh0R1RgwW0krbYYyx9hWrbaG5w1w+3/ZXk1sARQJhQqKOwFMMzPxEufc0FhBa29qv7tAvuetK065wgLGm+Szcytn2pwZE4QZpgN2SyffbaPQU4LHH05akLlup/KkoAUyMenA9qbS0lABRS4oxQAlOApuKcKAHCndKZnFMedV4HJ9BQBNmo3lC9eT6CoWkdhydo9BUZlVfujJoAlLO3+yP1pnmRofVvXrTCsjDMh2rU9qLfOF+ZvegBvmg/d+apQSVHrTLviVcd1p6fcFAC1E91CkgR5FDHtmo9Rna3tHdeG6Cq8kcEMUarEs0rkYzySfWgCR5JLqd4Yn8tI/vMOpPoKoSiQW95EXaRUZdpPJ61cWyuY55WimVUlOTkZIq7BbpBHsXnuSepPrQBnHSj5sTwttTIZ0PrWo0aM6uVBZeh9KdRQAmKWms4HA5PoKTDN1OB6DrQApcDjqfQUmGbr8o9B1pwUKOBTqAGgBRxxTqMUUAFJS0UAFFFFABRQTj2qtLdxxzpDyXfkY7UAWM1Ulv0RgqI0nzbSVHANV7aWS6ZZJAxXPAztUf4mo7WzedE3o6gOWJY479hQBOYzJqQSZ/MTYW24wBzxViSAvdxSHaUQHg+tJPPDBKzBC823kL1x/Sql7cPPDFHHvVnXfheSPQUAXJGWBiIk3SynOM/wCeKq3D3cjwooVJSW4DZGAKdElzNJHcJtG+Pad/VTnrVyK3jiC4GWAPzHrz1oAr2kLPbxrMrRlDgqDjcfWpoLSKDJVctnqeTU9FAC0lFFABRSGms4HuaAFpN2KZkscDn2FWYrQ9ZDgeg60AQKGdsKMmrUdqBzIcn0FTqqqMKMCloAQAKMKMD0FLRRQAUUnSloAKSlpKACiiigBKKKKACkpaKAEooooAKKKKAEopaSgAooooAKSlooASiiigAopaSgAooooAKKWigBKKWigBKKKWgBKKWkoAWkoooAKKWkoAKKWkoAKWkpaACkoooAWjpRRQAlLRRQAUUUUAFFFFABSUtJQAUGiigAooooAKKKKACloooASloooAKKKKACiiigBaKKKAFopKWgApaSigBaKKKACiiigAIBBB6VVdCje1WqjlTchx1oAg61CRhT/snNSr6UMMqaAIiPmZezDIpNxCxv6cGjONjHscGgr/AKxPxFAi0ppahjk+VCe/FTUDDqKY65BBp9DDPNAHP3kBgmI6KelQDpW/cwCeIqevY1mQWpEnz44PSkBXjhklPyKTTJY3iYq64Nb0QAGAMVBqNv5sG9R8yc/hQBi5z1qCVQjbh071KKVgCMGmBB1GackmxWGxST0J7UJEzSbF79KmuLJ7XHmnBIyAaAIN+5SD1qsOCat5TZgJ82evtTIrSaeTEUbN9KAIVUsQB1q9AhXCqMn2q/Z6Nsw07c/3RWnHDFAvyKFHrWkJKOpnJOWhlw6bNIcviNffrV+Cwgi52b29W5qRrheiDcabtll+821fQUSqNhGCRI8qJ3yfQVGXlf7o2j1NOCRRe5/OkaVj04rMsBCi/NI2T70plxwi4+tR/qaKBiklupzRRRQAUtFFABilxSiigBOlIaGYDknioGmz9wZ9+1AEucdaY04HC8n2qBsnl2yP0pjSDoooAlZ2b7xwPQUwyAcCoS+7vn2FJsZuvAoAkD72wW/AVdRY0j3hefU1ngKp+UZNTmaT7+xMhNm3aMYxjP1pARvP58hR2A9zVVZHjcbWwwPBpZ4TtDqcgjrUhmht7TEkQdmPDnOfXA/xoAti5NwV3rtcDBGOvvVpPuDNZtlePeh3mQbl4DZycenNaMZ/drTASeFJ42jkGVNMtrSG35jHPTJ5NT5o70AFLTS4BwOT6Ck2s33jgegoAUuAcdT6CkwzdTtHoKcqgDAGKdQA1VA6DFOoooAKKSkLAcd/QUAOopnmEH5kIHrxT6ACiiigApDS0UAUNWDPAkaEgyOF4qtZWs0skVxKMYBU56gAYFazIrEFgCVORntTqAKttYxwBeS7L0LHp9BVqiigDLmtpJ76f92SpAUEnC//AF6u2tqlsuFJJwBk+1T0tACUUppKADNJS00nFAC5pGYD60wsTUkdu8nJ+VfU0ARFif8A61TR2zNy/wAq1ZjhSP7oyfU0/FADY0WMfIMe/en0UtABRRRQAUUUUAIaM0YooAKKKKACkpaKAEooooAKSlpKACiiigApKKWgBKKWkoAKKKKACiiigAooooAKKKKAEpaKKACiiigAooooAKKKKACiiigAooooAKKKKACiiigAooooAKKKKACiiigAooooAKKKKACiiigApKWigBKKKKACiiigAopaSgApaSloAKKKKACiiigAooooAWiiigApaSloAKKKKAFopKWgAooooAKKKKAK0ybSCOKaDkZq06hlINVcbGINAEbodreh5FNB+ZG9Rg1PVcghWHdTkUgEAzG6d1ORVqJt0at6iq44mB7OKktjhWT+6aYE1FFFACEVTvI2VDJEMsOoq71FNI7UAY9lfM0xSQ9elaPmjHNZGp2zW04mj+6Tn6GpFutygjnNAFa5QJO4HTORUYqa4zMwKjLegqxbaZK4zKdg9O9ICkj+Xkqp3/wkHoak+x31/L5kpJzyWc1tQWcEPKpk+pqR5kTgnJ9BTApW+kwRYMmZD+Qq9mOJQBtUegqLfLJ90bV9aUQovMhyfegAM7OcRLn3NJ5LN80rfhS+aBxGKYWZjyc0AShkj4Rcn2phdm74HtTfaigAxRRRQAUUYpcc0AFFFLQAYooqNnJban4mgB7SBRkkCozKzfdGB6mmvtQbmyT+tRgyynCDAoAc+By7bj71E8o2k9DVj7GVQlmyfaqIgeS6WLIQMcbnOAPrSAC5Y8DJoCE8ucCrFxEsEhjikEoH8a9DUQQ5yTQALgfdH407YT9409V/uilwo680wGhR2FOGAfU1DNcxxqcnp2FU2u3mjJjOB2pAahWDzVjjcNvHz9sH2pl1pnnhAcgoMDniqOno/nx7juYHd+Va7bnOZDn2HSgCrDbrAvlxHd/eNW0UqoB60wuBwoyfQUoVm+8cewpgP3gcD5j6CjazfeOB6CnKoUYAxThQAgUKMKMUtFLQAgFLRSFgvXk+goAWmlwOOp9BRhm6/KP1pQoXoKAG4Zv9keg604KF6DFLRQA2T7hp1Nk+7+Ip9ACUUUtACUUtFACUtFIaAFpKKKAA0oNJmjPrQAGkJxTWf0oSN5W+UZoAC3pTo4XlPA49TVmK2ROX+Y+nap/5elAEMdukfONzep6VL1paKAExRS0lABRRRQAUUUUAFFFJQAUUUUAFFJRQAtFJRQAUUUlABRRRQAUUUUAFFFFABRRRQAUlLRQAlFLSUAFFLSUALSUtJQAUUtFACUUtJQAUUtFACUUtFACUUtFACUUtFACUUtJQAUUUUAFFFLQAlFFFABRS0lABRRRQAUUUUAFFFFABSUUUAFFFFABRRRQAUUUUCClpKWgYUUlLQAUUUUALRSUtABRRiigAooooAWiiigApaSloAKKKKAClpKKADFQzpxu9Knpp5GDzQBVXke4pCgOT605xsfgcGgUAVm4jB7oalQ7bj2cU0r8zr2YZpobEcb91ODSAuUhoopgFB5GaTOKMmgCK4hWeJo3GQa5uSJ7aVo27Hg+1dQazdXhR4d4++vP4UAR6Oy5Zj9/tWlJOoOF5Nc7YzeVOPQ1rK+2UHrg0AWNssv3jtHpShYouTyaZJMxJAOBUWaAJnuP7oxUfLcsaEXNONABRRS0AJSiiigApcUUUAFLSUtABRRRQA2RtqkjrTMBEx3p0o/dt64pjfNQBGjhC8j4x0AqtJevu44X26U68U+S+OxBquhkniWJYz1wMDkmgDRtboyP5MhG7tz1p+orMkJaJPlK4LA8iqMNlIrsJi0boeABzn0rat5PNjdG6r3I6+9IDK05hKpifOe3vVieH7PhmUgN0zSx2vlXhMQBDZxntWVqc11LcMGkLODtyT0A7CgCea7SNSWP4CqktzLJH+7OM9KjIVsK2CeuKQFzJjbhB3pgAAChJCGY/rSnfvUIAFHU1PFZNK+/b26npWjFYxx4LZc0AV7BGEhfB4GBV7Yz/AHmx7CngADAGB6CnUANVABgDApwFLRQAuKKKQsF6/lQA6kLBfr6U35m/2R+tOVQvQc0AJ8zf7I/WlVQvSlpCQAc8D3oAWiql1erE4jRk3kZyxwAKks5TNbh2ZGbPJTpQBPRS0UAMk6D6j+dPpr/w/UU6gAooooAKQ0UUAFFFFABRTWcD60z5nOB37UAOL+lIqtI2FBJqxFad5Dgeg61aVVQYQYFAFeK0A5lOT6CrAAAwAAPQUtFABRRRQAUUlFAC0lFFABRRRQAUUlFABRRRQAUlFFABS0lFABRRRQAUUUUAJRS0lABRRRQAUUUUAFFFFABRRRQAUUUUAFFFFABRRRQAUUUUAFFFFABRRRQAUUUUAFFFFABRRRQAUUUUAFFFFABSUtFACUtFFABSUUUAFFFFABRRRQAUUUUAFFFFACUUUUAFFFFABRRRQAtFFFABRRRQIKKKKBi0UUUAFFFFABRRRQAtFFFABS0lFAC0UUUALRSUUAFFLSUAMmj3Jx1FV14ytW6rzqVYEd6AGYGc459ah258xPxFTZJx2owM57+tACxt+7XI5xS5JNNLAdTUL3AH3eaAJiwHWmPMF6daqs7N3wPam0ATPMze1QSDejKe4xTqMUAYIyj49DWwh3IreoFZN4vl3TjtnNaFk++2X1HFAF08gH2ooXmMUDqKAJBxS0lFAC0UUZoAKWkooAWijFFABS0lLQAUtJS0ANcZUio4xlF+lSnpTIh8v0JFADPJErSRnuuarRxyQMx3FAmQSOuKvxqRcA9sEVJKqY3MwX3pAcw8k13IACQM8AcAV0ttmKEMxxkDrVYLGH3RR5P94jAp5XJzI24+/SmA9pw0qtGCQDknHFUNYh23IkX7sgzVsvnhBk+1GwuAJDkDkL2oAyLexZ3LgYz3NaUFlHHgt8ze9WVXHTpTwKAGgYFOFLiigBDSUMKZuC0APoLBRzxTQWbttHqetPVVH19T1oAb8zf7I/WnKoHTr6mlpaACgmo1lR3dFbLJ1HpWbLNLPZ+YJCkolKoF7+1AGmkqPI6KclOtZTiW9uJ4iGYK20HOFX396t6YJUjdJoirhslv7xNWYLdIWkZSSZG3HNAFRrOTzEVIomVUCh35I/CrdvAtvCI06Dv6mpaKACjIApu7P3Rn37UBecscn9KABcsd2OO1OpaSgAopaSgBKKQnFNLk9KAHFgKaXJ6U+K3eTk8L6mrkcKR/dGT6mgCrFas+C/yiraRrGMIMe/enUUAFFFFABRRRQAUlFFABRRRQAUUUUAFFJRQAUUUUAJRRRQAtJRRQAUUUUAFFFFABRRRQAUUUUAFJS0UAFJS0UAJRRRQAUUUUAFFFFABRS0lABRRRQAUUUUAFFFFABRRRQAUUUUAFFFFABRRRQAUUUUAFFFFABRRRQAUlLRQAlFFFABRRRQAUUUUAFFFFABSUtFACUUUUAFFFFAgooooAKWkpaBhRRRQAtJRRQAZpaKKACiiigAooooAWiiigAooooAWiiigAoopjSBenJ9qAJKYzqvU1C0jN7D2phIHWgCRpienFMJzyTUTTBelR73kOFGaAJmkVe9QvOT92nm1kC7n4Hp3pyIgByOnegCoWJPJpKc8okm2ouV6UMu0kUgG0tJS0wCiijNAGXqkarMrt3GKXTZAxdR061NqqbrcN6GqGnPsuQvY8UAbkfKkUq/epsX3sU7oaAJKWiigAoo7UmaAHYpelNzzR2oAdRTRRQAtLSCloAWiikoADTYuCw96dTDuRiQCQeuKAJTTGQEgvzj1o3sfuofx4o2Z++c+3agBpbPCDP8qbsJ++c+wqfAxjoKNtADAuOlOxTqKAACgClpCQoyeKAFFIzBRyabuJ6fKPU1GzonJP4mgBfmfpwPU0fJFyTz6mq0l2WO2Ibj60sFv58gM0oz/dBoAn83P3aki+6frTZ4kh2hBgGli+6frQBJWRLqEiXe/I8gMUx3+takoYxN5f38cZqG3sYYoQjIrMR8xIzk0AVohcJdztFFuEuCrk4HSrUFlHEsefmZMnPuepqyBgADgUUAFFIWwcDk+gpNpb7x49BQApf+6MmkCk8sc+w6U4AAcDFLQAlLiiigAopCeKaXA6UAOJxTC/pQiPK2FGTVqK1VeX+Y+nagCtHC8p4HHrVuK3SPBPzN79Kl7Y6D0paAE60tFJQAUUUUAFFFFABSUUUAFFFFABSUUUAFFFFABRRRQAUUUUAFJRS0AFJS0lABRRRQAUUUUAFFFFABRRRQAUUUUAFFFFABRRRQAUUUUAFFFFABSUtFABRRRQAUUUUAJS0UUAJS0UUAFJS0UAJRRS0AJRS0UAJRRRQAUUUUAFFFFABRRRQAUlFFABRS0lABRRRQAUUUUAJRS0lABRRRQAUUUUAFFFFAC0UlFAC0ZoooAM0UUUAFFLRQAUUUUAFFFGaAFopKWgAoooFAC0UUUAMlbavHeoCQFyxqaYfKD6Gs+eQk47UAOefHSojIzdTTKUNt+bGcc49aALdta7xvk4HYetXVRUGFUKKy21dgMJAAfrURe5vD87EL6dBQBoT38EYIzvPoKolprknA2IalitEj5PJ96kMqJwOaAGxwLAmT+dQOdzE0rytIeTx6U2gAooooAKKKWgCG7TzLZ174rEiOyRW9DXQEZBFYNxBJ5jBATg4wKANtG5VhUrDk1UiSVLVGkUjAxVoHKhvWgCQdKWmp0p1ACUtFFABRRRQAdKX60UYoAKWiloASiilxQAUopKWgBaMUUooAKKXFNZgo5OKAAmk3ADJOBURdm+6MD1NJlU5Y5PqaAJSxP3eB6mmM6IMk5PqarTXfZOTVRi8p+Y59hQBakuyThOaSCBrlx5jHHXAqFYjjpirKM0cLx4XDjBJGSPoe1IBJNqSeUq4XpkdSapOTbTsofLKeCDmpLx3dYkPAjGMjv70RxWi2zTSSs2MALjH1JpgXEuxcxIG4kU8j1qzD90/Ws20uI7ubGwjy1AVulaUOdpzxQBJQaRnC9TTfmb/ZH60AKzAfX0FGGbqcD0FKFA6UtAAABwOKWiigAooprMBQA7NML4ppJY4FTx2jNzIdo9O9AEADO2ACT7VZitMcyn8BVhEVBhFx/OnUAIAFGFAA9BS0UUAFJS0lABRRRQAUUUUAFJRRQAUUUUAFJRRQAUUUUAFFFFABRRRQAUUUUAFFFFACUtFFABRRRQAUUlFABRRRQAUUUUAHaiiigAooooAKKKKACiiigAooooAKKKKACiiigAooooAKKKKACiiigApKWigBKWiigBKKWigApKKKACiiigAooooAKKKKAEopaKAEooooAKKKKACiiigBKKKWgApKKKACiiigAooooAKWkooAWiiigAzRRRQAUUtFACUtFFABRRRQAUtJS0AFFFFAC0UUUAIw3KRWXOuGrVqldpgn060AUqKKKAFVUByRUwmVBhRUFFAD2kZupptFFABRilooAKSlooAKKKKAAU2ARrLISvzZp1Rj5bn2Zf5UASuTKrJ/eGBUFmxaHB6qSKmHUVXg+S6nj99woAtJ1xT6jHBFSUAFLRRQAUUuKKAEpcUUtABRRQOKACilpKAFoopcUAFLkAZPT1pjNztX738qTaByxyfU0AOLk/cGB6mo22r8zHJ9TUU12FJVBuaqlw02wyODt9BQBYkuR0Xk1WdnY/MT9KltLSe4gNwIysIONx6ZqaO3+bA/M0AVRHwN3FTJCxOOFOM8mpgYto2ZMnfI/rUUrbwvqKAHDaoK98dTTHlaT7/X1ximu2Buc49zVSS6OdsQ/E0gLm1GB8yRUAGQWNM+ypdWu1D8obOVrNlJdslifrWppaMtuxH8Td6AJrW1jtIz69zVjLN0+UepoVAOvJ9TTxTAFUL9fWnUgpaAAUtFITigBaazYppf0p0UDy8gcep6UAMLE9KlitnflvlX1NWY4Ej7bj6mpetADI4kj+4OfU9afRRQAUUUUAFJRRQAUUUUAFFFJQAUUUUAFFFFABRRSUALSUtJQAUUUUAFFFFABRRRQAUUUUAFFFFABSUtFACUUUUAFFFFABRRRQAUUtJQAtJRRQAUUUUAFFFFABRRRQAUUUUAFFFFABRRRQAUUUUAFFFFABRRRQAUUUUAFFFFABRRSUAFFLSUAFFFFABRRRQAUUUlABRRRQAUUUUAFFFFABRRRQAGkpaSgAooooAKKKKACiiigAooooAWikpaACjNFFABRRS0AJS0UUAFFFGaAFopKWgAoFFFABS0lLQAVDcrmPNTUjDcpFAGQwwTTalmXDVFQAUtFFAC0YzU8Ns8vOMD1NXIrWOPkjcfegCjHbySfdXj1p81t5MW93FWp7uGAYZsn+6Kz5HmvZAT8qDoPSgBMcZHSkqWRVRQoqKgAooooAKjm+Vo39GqSmTLuhYe1AD6rt8l+jdnXBqdTuRW9RmoLz5RFJ/cagCzUg6UynofloAWloFLQAlLQelAoAKKUUUAFJS0UAGKKWigApGOATS0h6UAMThd3c8mq8j+YrEvtUHp61MP8AVj8qzrwsrKeijrQBLDdxxsdsQOOpNXZpImtxKx+Q1jyyr5u62VlXGOTyfetDTl8uImQBoXPKnt70gJLe8fzhEGItmHyqDxn1qSRGHzDpUM9qlvOHU7YjyMcgGpJ76O2tjlPMmcfIOw9zQBXkKoSzNiqkl5ztiGT6npVdmeVyzbmA5OOgpSEwzEndj5aVxg4kldidz7RnntTothV2cEk8KfSiNmKlc4z196kgtpJW+VcL6npSAhaPnK962bOMxWyIevU0kFqkXJ+ZvWp6pCHUUlLmmAuaCeKjLgdKFDSNgDP0oAcX9KWON5TgAmp4rQDBk6+gqyAAMAAD0FAEMVqicv8AMfTtU/8AKiigAooooAKKSigAooooAKKKSgBaKSigAooooAKKKKACiiigAoopKACiiigAooooAKKKKACiiigAooooASloooAKKKSgBaSiigBaSiloASilpKACilpKACilpKACiiigAopaSgAopaKAEooooAKKKKACiiigAooooAKKKKACiiigAooooAKKKKACikooAKKKKACiiigAooooAKSiigAooooAKKKKACiiigAooooASiiigAooooAKKKKACiiigAooooELRSUUDFoooxQAUUUtABRRRQAUYoozQAtFFFABRSUtABRRRQAtAoooApXaYY/nVOtO5TKA/hWawwaAEqWDyhIDK4UD171FTZI/MUeooA0ZNRt41wjbz2C1Ukubm64T5E9qjgtUBBarRkSMYWgCOKzUctyalaRIxgYJ9BULSs3fA9KjoAVmLHJpKKKACiiloAKKKKAIrc/usd1Yikul327j2zSx/LPIvqAwqQruBB6EYoAbA2+BG9qmQ84qrZH9wyd0YirKfeFAEnelpDRigB1FJ0paACijFFABS0lFAC0UlLQAUUUpoAiQcEe5qtLAZInwM7Tk/SrafeYe9OiXDuOxpAZkcwtLaSQxKSeASOR9P8aisbie4uiTxHjoBxWrPaxOpVtpX0NRRJHAMRqAfYUwLMu3yAjDJx0rG1NSsiMOFKjFaYDN97gegqO6tvtEIUYBU5GaQGIjsNyg4DdalggeVsKpOK0INMVG3SNk+gq6FCLhRgegpWGU4LBEO5zub07VcwAMDgUUGmITNGaQnFRmTnimBKWApm5mPFPit3k5PA9TV2KFY/ujn1NAFeK0J5f5R6d6uIqoMIuBSiloAKWkpaACikooAKKKKACiiigAopKKACiiigAooooAKKKKACiikoAWkoooAKKWkoAKKKKACiiigAooooAKKKKACiiigApKWigAoopKAFpKWigBKKKKAFpKKWgApKWigBKKWigBKWkooAKKKWgApKKWgBKKKKACiiigAooooAKKKKACiiigAooooAKKKKACiikoAKKKKACiiigAooooAKSlpKACiiigAooooAKKKKACiiigAooooAKSlooASiiigAooooAKKKKACiiigBaKSloAKKKKACiiloASilooAKKKWgBKWkzS0AFFFFABRRRQAtFFFACONyFay5lw1atUbtMMaAKlLSUUALk0UUYoAKWilAJOBzQAlFWEtJW5OFHvUHBJCnOKAEooooAKKWms6r1PPpQBG523MZ/vZWpahmjldN4GwLyN3U1NnPI6HmgCvB8l3Mn975hVkVWk+S9ib+8NtWaAJRQKReQKXFADqKBS0AJRS4ooAKKKPpQAUUtFABQaKKAIuFkOeMin7wO/PtSkZGCAaAoHQAUAM2s3U7R+tKFC9BT6KAExS4pcUUAJikNKeKjZ/SgBWOKiZyTxTljeVuBmrUVoq8vyf0oAqJC8vTp6mrcNqqcnk+pqwFAp1ACAYpaKKAClopKAFopKKAFooooAKKSigAooooAKKKKACiiigAooooAKKKSgAooGcc9aKAFpKKKACiiigAooooAKKKKACiiigAooooAKSiloAKSlooAKKKKAEpaKKAEpaSloASiiigAoopaACikooAKKWkoAKWkpaAEoopaAEooooAKKKKACilpKACiiigAopKWgAoopKAFopKKAFpKKKACikpaACiiigBKKKKACiiigAooooAKKKKACiiigAooooAKKKKAENFLSUAFFFFABRSUtABRRRQIKKKKBhS0lLQAUjqHXBJ/ClooAAABgUtJRQAtJRS0AFFFFABS0UUAGKKKKAFopKWgAooooAWoLpcoDU9NcbkIoAyTwaSpJlw1R0AApyqWOAMmkq1BcWtum5pAX9ucUALFZMRmQ7R+tWD5FquThfc9aoy6m8p2264H949ajS1eQ75mJP1oAkubx7j93ACFPU+tJHCIoyW61MBHCvp9KryzBjj8gKAG0jMFxnqaUJI33vkX9aVdif6tefU9aAE2SOOf3a+/WlTZHnauW/vGgknrRQAOSwOTUcJzEue3FSVFFw8ie4b86AI7wYjR+6tmrOQcEd+ajuF3wOPbNLbNvt4z7YoAnj6U6mJ1qSgBRRQKWgBKKWkoAKWkpaACijNFABSH2paKADFFFFAC0UU0sBQA7NNZ/Sm/M5qxFaE8yHaPTvQBWCtIcAEmrMdmBgyfkKtKqoMIuB+tFAhAoUYAAHtRS0lAwooooAKKKKACiiigAooooAKKKKACiiigAooo7UAFFFFABRRSUALRRSUALSUUUAFFFFABRRRQAUUUUAFFFFABRRRQAUUUUAJRRRQAtJS0UAFFFFACUtFJQAtFFFABRRRQAlFFFABRS0UAFFFFACUUtJQAtJS0nagApaSigAooooAKKKKACiiigApKKKACiiigAooooAKKKKACiiigApKKKACiiigAooooAKKKKACiiigAopKWgAopDRQAUUUUAFFFFABRRRQAUUUlAC0UlFAC0UtJQIKKKKBhRRS0AFFFFABRRRQAtFJRQAtFFFABRRS0AFFFFAC0UlLQAUUUUALRSUtAFC7TDGq1aN0mV3VnsMGgBB1qIWoZvapaaXwcDk+goAsRrHCvbNNkuey9T0A61EEcjLnaPQdafEuTiJOfXHNADdrvy52L+tOG1P9Wv496txWRPMrfgKbdXENshSJVMh49cUAVTknmkpYkbyyz/AK0UAFFFAoAKiPy3S/7akf1qWop/lCP/AHWBoAlxnioLIkI6H+Fqn6GoIvkvJF7OM0AWV4YVLUVTCgAFFFGaAFpO9LRQAUdqQdKWgBKKWjFABRRniml8UAPNNzimb89KkjgklOcYHqaAIyxJ44FTRWzvy3yr6mrMVukXP3m9TU3WgCOOJIh8g59T1p9FFABSUUUAFFFFACUUUUAFFFFABRRRQAUUUUAFFFFABRRRQAlLSUtABSUUUAFFFFABRRRQAUUUUAFFFFABRRRQAUUUUAFFFFABRRRQAlLRRQAlFLRQAlLRRQAUUUlABRRRQAtJRmloAKKKSgAopaSgAoopaAEopaSgBaKSloASlpKKACiiigAooooAKKKKACkoooAKKO9FABRRRQAUUlLQAUUlFABRRRQAUUUlAC0UlFABRRRQAUUUUALRSUUAFFFHWgAozmkHFFAC0UUUAFFFFABRSUUAFFFFABmiiigB1JS0UCEopaSgYUUUUAFLRRQAUUUUALRSZooAXNFJS0AFFFFABS0lLQAUtJS0AFFFFAC0UUUAIyhlKnoaz5ovnO3nmtGqdwdhYUAVGiI+++PZaBhOEXFIc5zRQBZtrbzfnfhR+tTS3dvartTBb+6tZLNcOdu9tvpmrFvaBRukOTQAr3Nzdkhf3ae1PhtVT5m5PqaeZFQYXmo2kZup4oAdK4Pyr0qKiloASiigUALTJl3wuvtT6KAGRNviRu5AzUU3yXET+vBqSBf3bLuwFYj3pl2g8oMo5U9aALBqVDlRUKNuRW9RmpUPFADqBS0dKACkpelFABS0lBNABSM2Pams1IiPI2FBNACFiTxTo4XkPyjPvVqK0VeZDk+gqyBgYAwPSgCGK1ROW+Zv0qekpaACkoooAKKKKACkoooAKSlpKACiiigAooooAKKKSgBaSlooASiiloASlpKKACiiigAooooAKKKKACiiigAooooAKKKKACiiigAooooAKKKKACiiigAooooAKKSloAKKSigBaKSigBaSiigAxRS0UAFJS0UAFFFJQAtJRRQAUtFJQAUtJS0AJS0lFABRRRQAUUlFAC0UUlABRRRQAUUUlAC0UlFABRRRQAUUUlAC0lFFABRRRQAUUUUAFFFFABRRRQAUUUlABml5opKAClzRSdKAFopKKAFopKKACiiigAooooAKKKSgB9FFJQAtFJRQAtJRRQAUtJS0AFFJS0AFFFFABRRRQAUtJS0ALRSUUALRRRQAtFFFABS0lLQAVXukyob8KsUyVdyEUAZZGKKdIMMabQAA4NKXZup4pKBQAUUtAGelABRUqwMRk4Ue9QhlckLzQAUtFAoAM0c/SjFLQBFH8s8i+oDU6Vd0TD2pr/LcRn1yKmxQBBaNugA7g4qynUiqlt8sskZ+tWgcHNAEtFICDS4oAKTNIWH1pNxPQYoAcTgZPFM+ZzhQanitGb5pDge/WraIsYwgx79zQBWis8DMhx7DrVpQFGEGB7UuKWgBMUUtJQAZooooAKKKKACkoooAKKKKAEopaSgAopKKAFooooAKSlpKACilpKAFpKKKACiiigAooooAKKKKACiiigAooo7UAFFFFABRRRQAUUUUAFFFFABRRRQAUUUUAFFFFABRSUtACUtFJQAtJS0UAFFFJQAtJS0lABS0UlAC0UlFAC0lLSUAFFFFABRRRQAUUlLQAUUlFABRRRQAUUUlAC0lFFAC0maKKACikooAWkoooAKKKSgBaKKKACikooAWikooAKWkooAKKKKACiiigAooooAKKKKACiiigAooooAKKKKAEpaKSgAooooAdRRRQIKKKKBhRRRQAtFJRQAtFFHfFABRRRQAUUUUAFLSGloAKWkooAWgUUCgAooooAKWkpaACiiigChcptY+lQVdu1BAPtVLHFABQKKXzkgbLoW9BQBNFbvJyeF9TT3kgte+W9O9U5b+Wc7U+RfbrUkFqv3nO40ANeWa7O1RtSpUiWFPf1qR2WLHy9agLl+TQAUYoooAKKKWgCC54j3D+E5qfrz60yUZibPSi3bdAhPpQBC58u9Q9n4q1Ve6i8x4SDghqskYPNACDnpS459afHGZHCgjmr0dskWCRub36UAVIrZ5OT8q+pq3HEkX3Rk+pqQ89aKADrR0oooAKSlooASiiigAooooAKSlooASiiigApKKKACiiigBKKKKACiiigAopaSgAooooAKKKKACiiigAooooAKKKKACiiigBCcUClooAKKKKACiiigAooooAKKKKACiiigAooooAKKKKACikpaACiiigAooooAKSlooAKSlooASilpKAFpKWkoAKKKKACiikoAWkoooAKKKKACiikoAKKKKACiiigApKKKACiiigAopKKAFopKKAFpKO+KKACiiigAooooAKKKKACiiigAooooAKKKKACiiigAoopKAFopKKAFpKKKACiiigAooozQAUUUUAf/Z">
            <a:extLst>
              <a:ext uri="{FF2B5EF4-FFF2-40B4-BE49-F238E27FC236}">
                <a16:creationId xmlns:a16="http://schemas.microsoft.com/office/drawing/2014/main" id="{0D91F5BA-1DE2-431E-AEF3-82F1E194EE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87913" y="3627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697DC65-64CE-4384-A4F8-1E8625188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272" y="3482340"/>
            <a:ext cx="3643438" cy="291687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D3B865E-1240-4DAF-95C5-8769CF4F3ABE}"/>
              </a:ext>
            </a:extLst>
          </p:cNvPr>
          <p:cNvSpPr/>
          <p:nvPr/>
        </p:nvSpPr>
        <p:spPr>
          <a:xfrm>
            <a:off x="2187509" y="1461572"/>
            <a:ext cx="2503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s-ES" dirty="0">
                <a:solidFill>
                  <a:srgbClr val="000000"/>
                </a:solidFill>
                <a:latin typeface="Times New Roman"/>
              </a:rPr>
              <a:t>cdelacruz@essbilbao.org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Picture 2"/>
          <p:cNvPicPr/>
          <p:nvPr/>
        </p:nvPicPr>
        <p:blipFill>
          <a:blip r:embed="rId2"/>
          <a:srcRect l="379432"/>
          <a:stretch>
            <a:fillRect/>
          </a:stretch>
        </p:blipFill>
        <p:spPr>
          <a:xfrm>
            <a:off x="8882640" y="4338720"/>
            <a:ext cx="763200" cy="2801880"/>
          </a:xfrm>
          <a:prstGeom prst="rect">
            <a:avLst/>
          </a:prstGeom>
          <a:ln w="9360">
            <a:noFill/>
          </a:ln>
        </p:spPr>
      </p:pic>
      <p:sp>
        <p:nvSpPr>
          <p:cNvPr id="351" name="CustomShape 1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Front End (II)</a:t>
            </a:r>
            <a:endParaRPr dirty="0"/>
          </a:p>
        </p:txBody>
      </p:sp>
      <p:sp>
        <p:nvSpPr>
          <p:cNvPr id="352" name="CustomShape 2"/>
          <p:cNvSpPr/>
          <p:nvPr/>
        </p:nvSpPr>
        <p:spPr>
          <a:xfrm>
            <a:off x="360000" y="1440000"/>
            <a:ext cx="9357120" cy="4381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GB" sz="2540">
                <a:solidFill>
                  <a:srgbClr val="000000"/>
                </a:solidFill>
                <a:latin typeface="Arial"/>
                <a:ea typeface="DejaVu Sans"/>
              </a:rPr>
              <a:t>Front End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353" name="CustomShape 3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383F600D-58BA-4A78-A789-FFBAC29DC023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22</a:t>
            </a:fld>
            <a:endParaRPr/>
          </a:p>
        </p:txBody>
      </p:sp>
      <p:pic>
        <p:nvPicPr>
          <p:cNvPr id="354" name="Picture 3"/>
          <p:cNvPicPr/>
          <p:nvPr/>
        </p:nvPicPr>
        <p:blipFill>
          <a:blip r:embed="rId3"/>
          <a:srcRect b="1203"/>
          <a:stretch>
            <a:fillRect/>
          </a:stretch>
        </p:blipFill>
        <p:spPr>
          <a:xfrm rot="5400000">
            <a:off x="2769480" y="-866160"/>
            <a:ext cx="4613040" cy="9935640"/>
          </a:xfrm>
          <a:prstGeom prst="rect">
            <a:avLst/>
          </a:prstGeom>
          <a:ln>
            <a:noFill/>
          </a:ln>
        </p:spPr>
      </p:pic>
      <p:pic>
        <p:nvPicPr>
          <p:cNvPr id="355" name="Imagen 5"/>
          <p:cNvPicPr/>
          <p:nvPr/>
        </p:nvPicPr>
        <p:blipFill>
          <a:blip r:embed="rId4"/>
          <a:stretch>
            <a:fillRect/>
          </a:stretch>
        </p:blipFill>
        <p:spPr>
          <a:xfrm>
            <a:off x="1152000" y="4464000"/>
            <a:ext cx="8495280" cy="2591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360000" y="5400"/>
            <a:ext cx="9358200" cy="1260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  <a:ea typeface="DejaVu Sans"/>
              </a:rPr>
              <a:t>Calibration &amp; Validation</a:t>
            </a:r>
            <a:endParaRPr/>
          </a:p>
        </p:txBody>
      </p:sp>
      <p:sp>
        <p:nvSpPr>
          <p:cNvPr id="357" name="CustomShape 2"/>
          <p:cNvSpPr/>
          <p:nvPr/>
        </p:nvSpPr>
        <p:spPr>
          <a:xfrm>
            <a:off x="7227360" y="7020000"/>
            <a:ext cx="2346480" cy="386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3D2A8579-C3BF-4F9D-B531-EA1E6D485C1D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23</a:t>
            </a:fld>
            <a:endParaRPr/>
          </a:p>
        </p:txBody>
      </p:sp>
      <p:sp>
        <p:nvSpPr>
          <p:cNvPr id="358" name="CustomShape 3"/>
          <p:cNvSpPr/>
          <p:nvPr/>
        </p:nvSpPr>
        <p:spPr>
          <a:xfrm>
            <a:off x="360000" y="1440000"/>
            <a:ext cx="4678560" cy="5074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en-GB" sz="2800" b="1" dirty="0">
                <a:latin typeface="Times New Roman"/>
                <a:ea typeface="DejaVu Sans"/>
              </a:rPr>
              <a:t>Calibration method</a:t>
            </a:r>
            <a:endParaRPr b="1"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 lvl="1"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en-GB" sz="2400" dirty="0">
                <a:latin typeface="Times New Roman"/>
                <a:ea typeface="DejaVu Sans"/>
              </a:rPr>
              <a:t>Find calibration factors </a:t>
            </a:r>
          </a:p>
          <a:p>
            <a:pPr lvl="1">
              <a:lnSpc>
                <a:spcPct val="100000"/>
              </a:lnSpc>
              <a:buSzPct val="45000"/>
              <a:buFont typeface="StarSymbol"/>
              <a:buChar char="l"/>
            </a:pPr>
            <a:endParaRPr lang="en-GB" sz="2400" dirty="0">
              <a:latin typeface="Times New Roman"/>
              <a:ea typeface="DejaVu Sans"/>
            </a:endParaRPr>
          </a:p>
          <a:p>
            <a:pPr lvl="1">
              <a:lnSpc>
                <a:spcPct val="100000"/>
              </a:lnSpc>
              <a:buSzPct val="45000"/>
            </a:pPr>
            <a:r>
              <a:rPr lang="en-GB" sz="2400" dirty="0">
                <a:latin typeface="Times New Roman"/>
                <a:ea typeface="DejaVu Sans"/>
              </a:rPr>
              <a:t>p’: gain and q’: offset.</a:t>
            </a:r>
            <a:endParaRPr dirty="0"/>
          </a:p>
          <a:p>
            <a:pPr lvl="1">
              <a:lnSpc>
                <a:spcPct val="100000"/>
              </a:lnSpc>
              <a:buSzPct val="45000"/>
            </a:pPr>
            <a:r>
              <a:rPr lang="en-GB" sz="2400" dirty="0">
                <a:latin typeface="Times New Roman"/>
                <a:ea typeface="DejaVu Sans"/>
              </a:rPr>
              <a:t>Defined as Process Variables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800" dirty="0">
                <a:latin typeface="Times New Roman"/>
                <a:ea typeface="DejaVu Sans"/>
              </a:rPr>
              <a:t>	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359" name="Imagen 5"/>
          <p:cNvPicPr/>
          <p:nvPr/>
        </p:nvPicPr>
        <p:blipFill>
          <a:blip r:embed="rId2"/>
          <a:stretch>
            <a:fillRect/>
          </a:stretch>
        </p:blipFill>
        <p:spPr>
          <a:xfrm>
            <a:off x="360000" y="1907640"/>
            <a:ext cx="3382200" cy="3170880"/>
          </a:xfrm>
          <a:prstGeom prst="rect">
            <a:avLst/>
          </a:prstGeom>
          <a:ln>
            <a:noFill/>
          </a:ln>
        </p:spPr>
      </p:pic>
      <p:sp>
        <p:nvSpPr>
          <p:cNvPr id="360" name="CustomShape 4"/>
          <p:cNvSpPr/>
          <p:nvPr/>
        </p:nvSpPr>
        <p:spPr>
          <a:xfrm>
            <a:off x="5256360" y="1440000"/>
            <a:ext cx="4678560" cy="4858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GB" sz="2800" b="1" dirty="0">
                <a:solidFill>
                  <a:srgbClr val="000000"/>
                </a:solidFill>
                <a:latin typeface="Times New Roman"/>
                <a:ea typeface="DejaVu Sans"/>
              </a:rPr>
              <a:t>Validation plan</a:t>
            </a:r>
            <a:endParaRPr b="1" dirty="0"/>
          </a:p>
          <a:p>
            <a:pPr>
              <a:lnSpc>
                <a:spcPct val="100000"/>
              </a:lnSpc>
              <a:buSzPct val="45000"/>
            </a:pPr>
            <a:r>
              <a:rPr lang="en-GB" sz="2400" dirty="0">
                <a:solidFill>
                  <a:srgbClr val="000000"/>
                </a:solidFill>
                <a:latin typeface="Times New Roman"/>
                <a:ea typeface="DejaVu Sans"/>
              </a:rPr>
              <a:t>Standalone FE (input = current source, output = oscilloscope)</a:t>
            </a:r>
            <a:endParaRPr dirty="0"/>
          </a:p>
          <a:p>
            <a:pPr lvl="2">
              <a:lnSpc>
                <a:spcPct val="100000"/>
              </a:lnSpc>
              <a:buSzPct val="45000"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DejaVu Sans"/>
              </a:rPr>
              <a:t>Step response</a:t>
            </a:r>
            <a:endParaRPr dirty="0"/>
          </a:p>
          <a:p>
            <a:pPr lvl="2">
              <a:lnSpc>
                <a:spcPct val="100000"/>
              </a:lnSpc>
              <a:buSzPct val="45000"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DejaVu Sans"/>
              </a:rPr>
              <a:t>Linearity</a:t>
            </a:r>
            <a:endParaRPr dirty="0"/>
          </a:p>
          <a:p>
            <a:pPr lvl="2">
              <a:lnSpc>
                <a:spcPct val="100000"/>
              </a:lnSpc>
              <a:buSzPct val="45000"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DejaVu Sans"/>
              </a:rPr>
              <a:t>AC response</a:t>
            </a:r>
            <a:endParaRPr dirty="0"/>
          </a:p>
          <a:p>
            <a:pPr lvl="2">
              <a:lnSpc>
                <a:spcPct val="100000"/>
              </a:lnSpc>
              <a:buSzPct val="45000"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DejaVu Sans"/>
              </a:rPr>
              <a:t>Noise analysis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en-GB" sz="2400" dirty="0">
                <a:solidFill>
                  <a:srgbClr val="000000"/>
                </a:solidFill>
                <a:latin typeface="Times New Roman"/>
                <a:ea typeface="DejaVu Sans"/>
              </a:rPr>
              <a:t>Vertical Test (input = current source, output = µTCA, final cables)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1"/>
          <p:cNvSpPr/>
          <p:nvPr/>
        </p:nvSpPr>
        <p:spPr>
          <a:xfrm>
            <a:off x="504000" y="7020000"/>
            <a:ext cx="2345400" cy="385560"/>
          </a:xfrm>
          <a:prstGeom prst="rect">
            <a:avLst/>
          </a:prstGeom>
          <a:noFill/>
          <a:ln>
            <a:noFill/>
          </a:ln>
        </p:spPr>
      </p:sp>
      <p:sp>
        <p:nvSpPr>
          <p:cNvPr id="362" name="CustomShape 2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F9E40731-0C28-4BEA-A1EB-060E2FA4FDA5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24</a:t>
            </a:fld>
            <a:endParaRPr/>
          </a:p>
        </p:txBody>
      </p:sp>
      <p:sp>
        <p:nvSpPr>
          <p:cNvPr id="363" name="CustomShape 3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  <a:ea typeface="DejaVu Sans"/>
              </a:rPr>
              <a:t>SW general control       </a:t>
            </a:r>
            <a:endParaRPr/>
          </a:p>
        </p:txBody>
      </p:sp>
      <p:sp>
        <p:nvSpPr>
          <p:cNvPr id="364" name="CustomShape 4"/>
          <p:cNvSpPr/>
          <p:nvPr/>
        </p:nvSpPr>
        <p:spPr>
          <a:xfrm>
            <a:off x="360000" y="1440000"/>
            <a:ext cx="9357120" cy="503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GB" sz="2000" b="1" dirty="0">
                <a:latin typeface="Times New Roman"/>
              </a:rPr>
              <a:t>FC SW based in EPICS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000" b="1" dirty="0">
                <a:latin typeface="Times New Roman"/>
              </a:rPr>
              <a:t>Two IOCs running. Installed as services.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sz="2000" b="1" dirty="0">
                <a:latin typeface="Times New Roman"/>
              </a:rPr>
              <a:t>Main IOC: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000" b="1" dirty="0">
                <a:latin typeface="Times New Roman"/>
              </a:rPr>
              <a:t>Modules specifically developed:</a:t>
            </a:r>
            <a:endParaRPr dirty="0"/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FC_MEBT module: general control and flow of the FC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ISEGPS module: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Repeller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control.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sz="2000" b="1" dirty="0">
                <a:latin typeface="Times New Roman"/>
              </a:rPr>
              <a:t>Another Required modules:</a:t>
            </a:r>
            <a:endParaRPr dirty="0"/>
          </a:p>
          <a:p>
            <a:pPr marL="971550" lvl="1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System and device support related modules: environment,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pevdrv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, nds3epics, nds3,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asyn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. Still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nds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modules.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 marL="971550" lvl="1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Specific digitizer hardware related modules: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ifcdaq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changed to new HW device driver and module.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 marL="971550" lvl="1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Event receiver related module:  mrfioc2.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sz="2000" b="1" dirty="0" err="1">
                <a:latin typeface="Times New Roman"/>
              </a:rPr>
              <a:t>Ethercat</a:t>
            </a:r>
            <a:r>
              <a:rPr lang="en-GB" sz="2000" b="1" dirty="0">
                <a:latin typeface="Times New Roman"/>
              </a:rPr>
              <a:t> IOC:</a:t>
            </a:r>
            <a:endParaRPr dirty="0"/>
          </a:p>
          <a:p>
            <a:pPr lvl="1">
              <a:lnSpc>
                <a:spcPct val="100000"/>
              </a:lnSpc>
              <a:buSzPct val="45000"/>
            </a:pPr>
            <a:r>
              <a:rPr lang="en-GB" sz="2000" dirty="0" err="1">
                <a:latin typeface="Times New Roman"/>
              </a:rPr>
              <a:t>ecmc</a:t>
            </a:r>
            <a:r>
              <a:rPr lang="en-GB" sz="2000" dirty="0">
                <a:latin typeface="Times New Roman"/>
              </a:rPr>
              <a:t> module: </a:t>
            </a:r>
            <a:r>
              <a:rPr lang="en-GB" sz="2000" dirty="0" err="1">
                <a:latin typeface="Times New Roman"/>
              </a:rPr>
              <a:t>Beckhoff</a:t>
            </a:r>
            <a:r>
              <a:rPr lang="en-GB" sz="2000" dirty="0">
                <a:latin typeface="Times New Roman"/>
              </a:rPr>
              <a:t> </a:t>
            </a:r>
            <a:r>
              <a:rPr lang="en-GB" sz="2000" dirty="0" err="1">
                <a:latin typeface="Times New Roman"/>
              </a:rPr>
              <a:t>ethercat</a:t>
            </a:r>
            <a:r>
              <a:rPr lang="en-GB" sz="2000" dirty="0">
                <a:latin typeface="Times New Roman"/>
              </a:rPr>
              <a:t> modules control.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sz="2000" b="1" dirty="0">
                <a:latin typeface="Times New Roman"/>
              </a:rPr>
              <a:t>Drivers: </a:t>
            </a:r>
            <a:r>
              <a:rPr lang="en-GB" sz="2000" dirty="0">
                <a:latin typeface="Times New Roman"/>
              </a:rPr>
              <a:t>Directly installed in Kernel.</a:t>
            </a:r>
            <a:endParaRPr dirty="0"/>
          </a:p>
          <a:p>
            <a:pPr>
              <a:lnSpc>
                <a:spcPct val="100000"/>
              </a:lnSpc>
            </a:pPr>
            <a:endParaRPr b="1"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6D941BC7-A2A7-4650-B7C8-BDB2F93DE0CF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25</a:t>
            </a:fld>
            <a:endParaRPr/>
          </a:p>
        </p:txBody>
      </p:sp>
      <p:sp>
        <p:nvSpPr>
          <p:cNvPr id="366" name="CustomShape 2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  <a:ea typeface="DejaVu Sans"/>
              </a:rPr>
              <a:t>FC SW Flow Diagram</a:t>
            </a:r>
            <a:endParaRPr/>
          </a:p>
        </p:txBody>
      </p:sp>
      <p:sp>
        <p:nvSpPr>
          <p:cNvPr id="367" name="CustomShape 3"/>
          <p:cNvSpPr/>
          <p:nvPr/>
        </p:nvSpPr>
        <p:spPr>
          <a:xfrm>
            <a:off x="360000" y="1440000"/>
            <a:ext cx="9357120" cy="503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368" name="Imagen 367"/>
          <p:cNvPicPr/>
          <p:nvPr/>
        </p:nvPicPr>
        <p:blipFill>
          <a:blip r:embed="rId3"/>
          <a:stretch>
            <a:fillRect/>
          </a:stretch>
        </p:blipFill>
        <p:spPr>
          <a:xfrm>
            <a:off x="368640" y="1256040"/>
            <a:ext cx="4886640" cy="6087240"/>
          </a:xfrm>
          <a:prstGeom prst="rect">
            <a:avLst/>
          </a:prstGeom>
          <a:ln>
            <a:noFill/>
          </a:ln>
        </p:spPr>
      </p:pic>
      <p:sp>
        <p:nvSpPr>
          <p:cNvPr id="369" name="CustomShape 4"/>
          <p:cNvSpPr/>
          <p:nvPr/>
        </p:nvSpPr>
        <p:spPr>
          <a:xfrm>
            <a:off x="5431680" y="2071800"/>
            <a:ext cx="3855600" cy="3475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600" b="1" dirty="0">
                <a:latin typeface="Times New Roman"/>
                <a:ea typeface="DejaVu Sans"/>
              </a:rPr>
              <a:t>Application flow: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1600" b="1" dirty="0">
                <a:latin typeface="Times New Roman"/>
                <a:ea typeface="DejaVu Sans"/>
              </a:rPr>
              <a:t>1. Settings configuration</a:t>
            </a:r>
            <a:endParaRPr b="1" dirty="0"/>
          </a:p>
          <a:p>
            <a:pPr>
              <a:lnSpc>
                <a:spcPct val="100000"/>
              </a:lnSpc>
            </a:pPr>
            <a:r>
              <a:rPr lang="en-GB" sz="1600" dirty="0">
                <a:latin typeface="Times New Roman"/>
                <a:ea typeface="DejaVu Sans"/>
              </a:rPr>
              <a:t>ADC control settings.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1600" dirty="0" err="1">
                <a:latin typeface="Times New Roman"/>
                <a:ea typeface="DejaVu Sans"/>
              </a:rPr>
              <a:t>Repeller</a:t>
            </a:r>
            <a:r>
              <a:rPr lang="en-GB" sz="1600" dirty="0">
                <a:latin typeface="Times New Roman"/>
                <a:ea typeface="DejaVu Sans"/>
              </a:rPr>
              <a:t> configuration and activation.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1600" dirty="0">
                <a:latin typeface="Times New Roman"/>
                <a:ea typeface="DejaVu Sans"/>
              </a:rPr>
              <a:t>Data acquisition settings.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sz="1600" b="1" dirty="0">
                <a:latin typeface="Times New Roman"/>
                <a:ea typeface="DejaVu Sans"/>
              </a:rPr>
              <a:t>2. Push Insert in the menu of Position</a:t>
            </a:r>
            <a:endParaRPr b="1" dirty="0"/>
          </a:p>
          <a:p>
            <a:pPr>
              <a:lnSpc>
                <a:spcPct val="100000"/>
              </a:lnSpc>
            </a:pPr>
            <a:r>
              <a:rPr lang="en-GB" sz="1600" b="1" dirty="0">
                <a:latin typeface="Times New Roman"/>
                <a:ea typeface="DejaVu Sans"/>
              </a:rPr>
              <a:t>3. Application running</a:t>
            </a:r>
            <a:endParaRPr b="1" dirty="0"/>
          </a:p>
          <a:p>
            <a:pPr>
              <a:lnSpc>
                <a:spcPct val="100000"/>
              </a:lnSpc>
            </a:pPr>
            <a:r>
              <a:rPr lang="en-GB" sz="1600" dirty="0">
                <a:latin typeface="Times New Roman"/>
                <a:ea typeface="DejaVu Sans"/>
              </a:rPr>
              <a:t>Data acquisition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1600" dirty="0">
                <a:latin typeface="Times New Roman"/>
                <a:ea typeface="DejaVu Sans"/>
              </a:rPr>
              <a:t>Background subtraction calculation.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1600" dirty="0">
                <a:latin typeface="Times New Roman"/>
                <a:ea typeface="DejaVu Sans"/>
              </a:rPr>
              <a:t>Statistics calculation.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sz="1600" b="1" dirty="0">
                <a:latin typeface="Times New Roman"/>
                <a:ea typeface="DejaVu Sans"/>
              </a:rPr>
              <a:t>4. Push Retract in the menu of Position</a:t>
            </a:r>
            <a:endParaRPr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CustomShape 1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  <a:ea typeface="DejaVu Sans"/>
              </a:rPr>
              <a:t>FC Repeller</a:t>
            </a:r>
            <a:endParaRPr/>
          </a:p>
        </p:txBody>
      </p:sp>
      <p:sp>
        <p:nvSpPr>
          <p:cNvPr id="371" name="CustomShape 2"/>
          <p:cNvSpPr/>
          <p:nvPr/>
        </p:nvSpPr>
        <p:spPr>
          <a:xfrm>
            <a:off x="360000" y="1440000"/>
            <a:ext cx="9357120" cy="4381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dirty="0"/>
          </a:p>
          <a:p>
            <a:r>
              <a:rPr lang="en-GB" b="1" dirty="0">
                <a:solidFill>
                  <a:srgbClr val="000000"/>
                </a:solidFill>
                <a:latin typeface="Times New Roman"/>
                <a:ea typeface="DejaVu Sans"/>
              </a:rPr>
              <a:t>FC </a:t>
            </a:r>
            <a:r>
              <a:rPr lang="en-GB" b="1" dirty="0" err="1">
                <a:solidFill>
                  <a:srgbClr val="000000"/>
                </a:solidFill>
                <a:latin typeface="Times New Roman"/>
                <a:ea typeface="DejaVu Sans"/>
              </a:rPr>
              <a:t>Repeller</a:t>
            </a:r>
            <a:r>
              <a:rPr lang="en-GB" b="1" dirty="0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DejaVu Sans"/>
              </a:rPr>
              <a:t>ISEG DPR 10 106 24 10 ESH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000" dirty="0" err="1">
                <a:solidFill>
                  <a:srgbClr val="000000"/>
                </a:solidFill>
                <a:latin typeface="Times New Roman"/>
                <a:ea typeface="DejaVu Sans"/>
              </a:rPr>
              <a:t>Vout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DejaVu Sans"/>
              </a:rPr>
              <a:t>: 0 to –1000 V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DejaVu Sans"/>
              </a:rPr>
              <a:t>Imax: 10 mA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Times New Roman"/>
              </a:rPr>
              <a:t>Vin/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Iin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Times New Roman"/>
              </a:rPr>
              <a:t>: 24 V/0.8 A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Times New Roman"/>
              </a:rPr>
              <a:t>Control Signal 0-10 V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Times New Roman"/>
              </a:rPr>
              <a:t>Ripple/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Noice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Times New Roman"/>
              </a:rPr>
              <a:t>: 2/7 mV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Times New Roman"/>
              </a:rPr>
              <a:t>SHV output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Times New Roman"/>
              </a:rPr>
              <a:t>DB9 control signal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sz="1600" dirty="0">
                <a:solidFill>
                  <a:srgbClr val="000000"/>
                </a:solidFill>
                <a:latin typeface="Times New Roman"/>
                <a:ea typeface="DejaVu Sans"/>
              </a:rPr>
              <a:t>Controlled by digital outputs module, </a:t>
            </a:r>
            <a:r>
              <a:rPr lang="en-GB" sz="1600" dirty="0" err="1">
                <a:solidFill>
                  <a:srgbClr val="000000"/>
                </a:solidFill>
                <a:latin typeface="Times New Roman"/>
                <a:ea typeface="DejaVu Sans"/>
              </a:rPr>
              <a:t>analog</a:t>
            </a:r>
            <a:r>
              <a:rPr lang="en-GB" sz="1600" dirty="0">
                <a:solidFill>
                  <a:srgbClr val="000000"/>
                </a:solidFill>
                <a:latin typeface="Times New Roman"/>
                <a:ea typeface="DejaVu Sans"/>
              </a:rPr>
              <a:t> outputs module and </a:t>
            </a:r>
            <a:r>
              <a:rPr lang="en-GB" sz="1600" dirty="0" err="1">
                <a:solidFill>
                  <a:srgbClr val="000000"/>
                </a:solidFill>
                <a:latin typeface="Times New Roman"/>
                <a:ea typeface="DejaVu Sans"/>
              </a:rPr>
              <a:t>analog</a:t>
            </a:r>
            <a:r>
              <a:rPr lang="en-GB" sz="1600" dirty="0">
                <a:solidFill>
                  <a:srgbClr val="000000"/>
                </a:solidFill>
                <a:latin typeface="Times New Roman"/>
                <a:ea typeface="DejaVu Sans"/>
              </a:rPr>
              <a:t> input module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372" name="CustomShape 3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447EB9A7-3967-4FEA-B8E9-32645FB4E79E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26</a:t>
            </a:fld>
            <a:endParaRPr/>
          </a:p>
        </p:txBody>
      </p:sp>
      <p:pic>
        <p:nvPicPr>
          <p:cNvPr id="373" name="Imagen 372"/>
          <p:cNvPicPr/>
          <p:nvPr/>
        </p:nvPicPr>
        <p:blipFill>
          <a:blip r:embed="rId2"/>
          <a:stretch>
            <a:fillRect/>
          </a:stretch>
        </p:blipFill>
        <p:spPr>
          <a:xfrm>
            <a:off x="3384000" y="5040000"/>
            <a:ext cx="6037920" cy="970560"/>
          </a:xfrm>
          <a:prstGeom prst="rect">
            <a:avLst/>
          </a:prstGeom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E6972BF-2F36-4395-93A0-84AA0BF65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15" y="2142653"/>
            <a:ext cx="4569745" cy="2566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Picture 2"/>
          <p:cNvPicPr/>
          <p:nvPr/>
        </p:nvPicPr>
        <p:blipFill>
          <a:blip r:embed="rId2"/>
          <a:srcRect l="379432"/>
          <a:stretch>
            <a:fillRect/>
          </a:stretch>
        </p:blipFill>
        <p:spPr>
          <a:xfrm>
            <a:off x="8882640" y="4338720"/>
            <a:ext cx="763200" cy="2801880"/>
          </a:xfrm>
          <a:prstGeom prst="rect">
            <a:avLst/>
          </a:prstGeom>
          <a:ln w="9360">
            <a:noFill/>
          </a:ln>
        </p:spPr>
      </p:pic>
      <p:sp>
        <p:nvSpPr>
          <p:cNvPr id="376" name="CustomShape 1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  <a:ea typeface="DejaVu Sans"/>
              </a:rPr>
              <a:t>FC Pneumatic valve</a:t>
            </a:r>
            <a:endParaRPr/>
          </a:p>
        </p:txBody>
      </p:sp>
      <p:sp>
        <p:nvSpPr>
          <p:cNvPr id="377" name="CustomShape 2"/>
          <p:cNvSpPr/>
          <p:nvPr/>
        </p:nvSpPr>
        <p:spPr>
          <a:xfrm>
            <a:off x="360000" y="1440000"/>
            <a:ext cx="9357120" cy="4381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GB" b="1" dirty="0">
                <a:solidFill>
                  <a:srgbClr val="000000"/>
                </a:solidFill>
                <a:latin typeface="Times New Roman"/>
                <a:ea typeface="DejaVu Sans"/>
              </a:rPr>
              <a:t>FC insert/retraction</a:t>
            </a:r>
            <a:r>
              <a:rPr lang="en-GB" dirty="0">
                <a:solidFill>
                  <a:srgbClr val="000000"/>
                </a:solidFill>
                <a:latin typeface="Times New Roman"/>
                <a:ea typeface="DejaVu Sans"/>
              </a:rPr>
              <a:t>: </a:t>
            </a:r>
            <a:r>
              <a:rPr lang="en-GB" b="1" dirty="0">
                <a:solidFill>
                  <a:srgbClr val="000000"/>
                </a:solidFill>
                <a:latin typeface="Times New Roman"/>
                <a:ea typeface="DejaVu Sans"/>
              </a:rPr>
              <a:t>pneumatic valve</a:t>
            </a:r>
            <a:r>
              <a:rPr lang="en-GB" dirty="0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dirty="0"/>
          </a:p>
          <a:p>
            <a:r>
              <a:rPr lang="en-GB" dirty="0">
                <a:solidFill>
                  <a:srgbClr val="000000"/>
                </a:solidFill>
                <a:latin typeface="Times New Roman"/>
                <a:ea typeface="DejaVu Sans"/>
              </a:rPr>
              <a:t>Model: Solenoid valve 5/2 Monostable - FESTO – VUVG-L18-M52-MT-G14-U-1K7L</a:t>
            </a:r>
            <a:endParaRPr dirty="0"/>
          </a:p>
          <a:p>
            <a:r>
              <a:rPr lang="en-GB" dirty="0" err="1">
                <a:solidFill>
                  <a:srgbClr val="000000"/>
                </a:solidFill>
                <a:latin typeface="Times New Roman"/>
                <a:ea typeface="DejaVu Sans"/>
              </a:rPr>
              <a:t>Controled</a:t>
            </a:r>
            <a:r>
              <a:rPr lang="en-GB" dirty="0">
                <a:solidFill>
                  <a:srgbClr val="000000"/>
                </a:solidFill>
                <a:latin typeface="Times New Roman"/>
                <a:ea typeface="DejaVu Sans"/>
              </a:rPr>
              <a:t> through </a:t>
            </a:r>
            <a:r>
              <a:rPr lang="en-GB" dirty="0" err="1">
                <a:solidFill>
                  <a:srgbClr val="000000"/>
                </a:solidFill>
                <a:latin typeface="Times New Roman"/>
                <a:ea typeface="DejaVu Sans"/>
              </a:rPr>
              <a:t>Beckhoff</a:t>
            </a:r>
            <a:r>
              <a:rPr lang="en-GB" dirty="0">
                <a:solidFill>
                  <a:srgbClr val="000000"/>
                </a:solidFill>
                <a:latin typeface="Times New Roman"/>
                <a:ea typeface="DejaVu Sans"/>
              </a:rPr>
              <a:t> digital outputs module: 24 V</a:t>
            </a:r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r>
              <a:rPr lang="en-GB" b="1" dirty="0">
                <a:solidFill>
                  <a:srgbClr val="000000"/>
                </a:solidFill>
                <a:latin typeface="Times New Roman"/>
                <a:ea typeface="DejaVu Sans"/>
              </a:rPr>
              <a:t>Home and end of run switches</a:t>
            </a:r>
            <a:r>
              <a:rPr lang="en-GB" dirty="0">
                <a:solidFill>
                  <a:srgbClr val="000000"/>
                </a:solidFill>
                <a:latin typeface="Times New Roman"/>
                <a:ea typeface="DejaVu Sans"/>
              </a:rPr>
              <a:t>: digital outputs: 24 V, digital inputs modules: 24 V.</a:t>
            </a:r>
            <a:endParaRPr dirty="0"/>
          </a:p>
          <a:p>
            <a:r>
              <a:rPr lang="en-GB" dirty="0">
                <a:solidFill>
                  <a:srgbClr val="000000"/>
                </a:solidFill>
                <a:latin typeface="Times New Roman"/>
                <a:ea typeface="DejaVu Sans"/>
              </a:rPr>
              <a:t>Local Switches: Proximity Sensor - Festo - SME-8-K-24-S6 (161756)</a:t>
            </a:r>
            <a:endParaRPr dirty="0"/>
          </a:p>
          <a:p>
            <a:endParaRPr dirty="0"/>
          </a:p>
          <a:p>
            <a:endParaRPr dirty="0"/>
          </a:p>
          <a:p>
            <a:r>
              <a:rPr lang="en-GB" b="1" dirty="0">
                <a:solidFill>
                  <a:srgbClr val="000000"/>
                </a:solidFill>
                <a:latin typeface="Times New Roman"/>
                <a:ea typeface="DejaVu Sans"/>
              </a:rPr>
              <a:t>MPS switch</a:t>
            </a:r>
            <a:r>
              <a:rPr lang="en-GB" dirty="0">
                <a:solidFill>
                  <a:srgbClr val="000000"/>
                </a:solidFill>
                <a:latin typeface="Times New Roman"/>
                <a:ea typeface="DejaVu Sans"/>
              </a:rPr>
              <a:t>: digital input, digital output module.</a:t>
            </a:r>
            <a:endParaRPr dirty="0"/>
          </a:p>
          <a:p>
            <a:r>
              <a:rPr lang="en-GB" dirty="0">
                <a:solidFill>
                  <a:srgbClr val="000000"/>
                </a:solidFill>
                <a:latin typeface="Times New Roman"/>
                <a:ea typeface="DejaVu Sans"/>
              </a:rPr>
              <a:t>MPS Switches: </a:t>
            </a:r>
            <a:r>
              <a:rPr lang="en-GB" dirty="0" err="1">
                <a:solidFill>
                  <a:srgbClr val="000000"/>
                </a:solidFill>
                <a:latin typeface="Times New Roman"/>
                <a:ea typeface="DejaVu Sans"/>
              </a:rPr>
              <a:t>Crouzet</a:t>
            </a:r>
            <a:r>
              <a:rPr lang="en-GB" dirty="0">
                <a:solidFill>
                  <a:srgbClr val="000000"/>
                </a:solidFill>
                <a:latin typeface="Times New Roman"/>
                <a:ea typeface="DejaVu Sans"/>
              </a:rPr>
              <a:t> - 83 133 035</a:t>
            </a:r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378" name="CustomShape 3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379" name="Imagen 378"/>
          <p:cNvPicPr/>
          <p:nvPr/>
        </p:nvPicPr>
        <p:blipFill>
          <a:blip r:embed="rId3"/>
          <a:stretch>
            <a:fillRect/>
          </a:stretch>
        </p:blipFill>
        <p:spPr>
          <a:xfrm>
            <a:off x="6254640" y="2317680"/>
            <a:ext cx="2342160" cy="1522800"/>
          </a:xfrm>
          <a:prstGeom prst="rect">
            <a:avLst/>
          </a:prstGeom>
          <a:ln>
            <a:noFill/>
          </a:ln>
        </p:spPr>
      </p:pic>
      <p:pic>
        <p:nvPicPr>
          <p:cNvPr id="380" name="Imagen 379"/>
          <p:cNvPicPr/>
          <p:nvPr/>
        </p:nvPicPr>
        <p:blipFill>
          <a:blip r:embed="rId4"/>
          <a:stretch>
            <a:fillRect/>
          </a:stretch>
        </p:blipFill>
        <p:spPr>
          <a:xfrm>
            <a:off x="641880" y="2600640"/>
            <a:ext cx="4999680" cy="2056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CustomShape 1"/>
          <p:cNvSpPr/>
          <p:nvPr/>
        </p:nvSpPr>
        <p:spPr>
          <a:xfrm>
            <a:off x="504000" y="7020000"/>
            <a:ext cx="2345400" cy="385560"/>
          </a:xfrm>
          <a:prstGeom prst="rect">
            <a:avLst/>
          </a:prstGeom>
          <a:noFill/>
          <a:ln>
            <a:noFill/>
          </a:ln>
        </p:spPr>
      </p:sp>
      <p:sp>
        <p:nvSpPr>
          <p:cNvPr id="382" name="CustomShape 2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7B8E0E92-DA2F-4175-9B6D-8EAD7DACCD8B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28</a:t>
            </a:fld>
            <a:endParaRPr/>
          </a:p>
        </p:txBody>
      </p:sp>
      <p:sp>
        <p:nvSpPr>
          <p:cNvPr id="383" name="CustomShape 3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  <a:ea typeface="DejaVu Sans"/>
              </a:rPr>
              <a:t>SW: Interlocks        </a:t>
            </a:r>
            <a:endParaRPr/>
          </a:p>
        </p:txBody>
      </p:sp>
      <p:sp>
        <p:nvSpPr>
          <p:cNvPr id="384" name="CustomShape 4"/>
          <p:cNvSpPr/>
          <p:nvPr/>
        </p:nvSpPr>
        <p:spPr>
          <a:xfrm>
            <a:off x="360000" y="1440000"/>
            <a:ext cx="9357120" cy="5469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dirty="0">
                <a:latin typeface="Times New Roman"/>
                <a:ea typeface="DejaVu Sans"/>
              </a:rPr>
              <a:t>Cooling and interlocks control on Interlocks PLC.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b="1" dirty="0">
                <a:latin typeface="Times New Roman"/>
                <a:ea typeface="DejaVu Sans"/>
              </a:rPr>
              <a:t>Inputs to interlocks PLC:</a:t>
            </a:r>
            <a:endParaRPr lang="es-ES" dirty="0"/>
          </a:p>
          <a:p>
            <a:pPr>
              <a:lnSpc>
                <a:spcPct val="100000"/>
              </a:lnSpc>
              <a:buSzPct val="45000"/>
            </a:pPr>
            <a:r>
              <a:rPr lang="en-GB" dirty="0">
                <a:latin typeface="Times New Roman"/>
                <a:ea typeface="DejaVu Sans"/>
              </a:rPr>
              <a:t>Water cooling temperature.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en-GB" dirty="0">
                <a:latin typeface="Times New Roman"/>
                <a:ea typeface="DejaVu Sans"/>
              </a:rPr>
              <a:t>Water pressure at input/output.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en-GB" dirty="0">
                <a:latin typeface="Times New Roman"/>
                <a:ea typeface="DejaVu Sans"/>
              </a:rPr>
              <a:t>Power supplies behaviour.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b="1" dirty="0">
                <a:latin typeface="Times New Roman"/>
                <a:ea typeface="DejaVu Sans"/>
              </a:rPr>
              <a:t>Interlocks PLC calculations: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en-GB" dirty="0">
                <a:latin typeface="Times New Roman"/>
                <a:ea typeface="DejaVu Sans"/>
              </a:rPr>
              <a:t>Temperature is within normal operational limits.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en-GB" dirty="0">
                <a:latin typeface="Times New Roman"/>
                <a:ea typeface="DejaVu Sans"/>
              </a:rPr>
              <a:t>Pressure within normal operational limits.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en-GB" dirty="0">
                <a:latin typeface="Times New Roman"/>
                <a:ea typeface="DejaVu Sans"/>
              </a:rPr>
              <a:t>Power supplies are healthy.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b="1" dirty="0">
                <a:latin typeface="Times New Roman"/>
                <a:ea typeface="DejaVu Sans"/>
              </a:rPr>
              <a:t>Output from interlocks PLC to MPS: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en-GB" dirty="0">
                <a:latin typeface="Times New Roman"/>
                <a:ea typeface="DejaVu Sans"/>
              </a:rPr>
              <a:t>FC status.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b="1" dirty="0">
                <a:latin typeface="Times New Roman"/>
                <a:ea typeface="DejaVu Sans"/>
              </a:rPr>
              <a:t>Input from MPS to IOC through </a:t>
            </a:r>
            <a:r>
              <a:rPr lang="en-GB" b="1" dirty="0" err="1">
                <a:latin typeface="Times New Roman"/>
                <a:ea typeface="DejaVu Sans"/>
              </a:rPr>
              <a:t>Beckhoff</a:t>
            </a:r>
            <a:r>
              <a:rPr lang="en-GB" b="1" dirty="0">
                <a:latin typeface="Times New Roman"/>
                <a:ea typeface="DejaVu Sans"/>
              </a:rPr>
              <a:t> </a:t>
            </a:r>
            <a:r>
              <a:rPr lang="en-GB" b="1" dirty="0" err="1">
                <a:latin typeface="Times New Roman"/>
                <a:ea typeface="DejaVu Sans"/>
              </a:rPr>
              <a:t>EtherCAT</a:t>
            </a:r>
            <a:r>
              <a:rPr lang="en-GB" b="1" dirty="0">
                <a:latin typeface="Times New Roman"/>
                <a:ea typeface="DejaVu Sans"/>
              </a:rPr>
              <a:t> system: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en-GB" dirty="0">
                <a:latin typeface="Times New Roman"/>
                <a:ea typeface="DejaVu Sans"/>
              </a:rPr>
              <a:t>FC permitted to insert: BEAM PERMIT.</a:t>
            </a:r>
            <a:endParaRPr dirty="0"/>
          </a:p>
        </p:txBody>
      </p:sp>
      <p:pic>
        <p:nvPicPr>
          <p:cNvPr id="385" name="Imagen 384"/>
          <p:cNvPicPr/>
          <p:nvPr/>
        </p:nvPicPr>
        <p:blipFill>
          <a:blip r:embed="rId3"/>
          <a:stretch>
            <a:fillRect/>
          </a:stretch>
        </p:blipFill>
        <p:spPr>
          <a:xfrm>
            <a:off x="3456000" y="2448000"/>
            <a:ext cx="6171120" cy="1199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CustomShape 2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B309B52-C305-4FA9-8714-DD9F3289B1B5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29</a:t>
            </a:fld>
            <a:endParaRPr/>
          </a:p>
        </p:txBody>
      </p:sp>
      <p:sp>
        <p:nvSpPr>
          <p:cNvPr id="388" name="CustomShape 3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  <a:ea typeface="DejaVu Sans"/>
              </a:rPr>
              <a:t>SW: Engineering GUI        </a:t>
            </a:r>
            <a:endParaRPr/>
          </a:p>
        </p:txBody>
      </p:sp>
      <p:sp>
        <p:nvSpPr>
          <p:cNvPr id="389" name="CustomShape 4"/>
          <p:cNvSpPr/>
          <p:nvPr/>
        </p:nvSpPr>
        <p:spPr>
          <a:xfrm>
            <a:off x="360000" y="1440000"/>
            <a:ext cx="9357120" cy="5037120"/>
          </a:xfrm>
          <a:prstGeom prst="rect">
            <a:avLst/>
          </a:prstGeom>
          <a:noFill/>
          <a:ln>
            <a:noFill/>
          </a:ln>
        </p:spPr>
      </p:sp>
      <p:pic>
        <p:nvPicPr>
          <p:cNvPr id="390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44360" y="1403280"/>
            <a:ext cx="9644760" cy="543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A286935C-104C-448B-8198-564FD0D22408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3</a:t>
            </a:fld>
            <a:endParaRPr/>
          </a:p>
        </p:txBody>
      </p:sp>
      <p:sp>
        <p:nvSpPr>
          <p:cNvPr id="276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  <a:ea typeface="DejaVu Sans"/>
              </a:rPr>
              <a:t>Summary</a:t>
            </a:r>
            <a:endParaRPr/>
          </a:p>
        </p:txBody>
      </p:sp>
      <p:sp>
        <p:nvSpPr>
          <p:cNvPr id="277" name="CustomShape 3"/>
          <p:cNvSpPr/>
          <p:nvPr/>
        </p:nvSpPr>
        <p:spPr>
          <a:xfrm>
            <a:off x="1310760" y="1547640"/>
            <a:ext cx="2823120" cy="4855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rgbClr val="000000"/>
                </a:solidFill>
                <a:latin typeface="Times New Roman"/>
              </a:rPr>
              <a:t>Introduction</a:t>
            </a:r>
            <a:endParaRPr sz="2600" dirty="0">
              <a:solidFill>
                <a:srgbClr val="000000"/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 General HW</a:t>
            </a:r>
            <a:endParaRPr sz="2600" dirty="0">
              <a:solidFill>
                <a:schemeClr val="bg1">
                  <a:lumMod val="50000"/>
                </a:schemeClr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 General SW</a:t>
            </a:r>
            <a:endParaRPr sz="2600" dirty="0">
              <a:solidFill>
                <a:schemeClr val="bg1">
                  <a:lumMod val="50000"/>
                </a:schemeClr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 Faraday Cup</a:t>
            </a:r>
            <a:endParaRPr sz="2600" dirty="0">
              <a:solidFill>
                <a:schemeClr val="bg1">
                  <a:lumMod val="50000"/>
                </a:schemeClr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 Emittance Meter Unit</a:t>
            </a:r>
            <a:endParaRPr sz="2600" dirty="0">
              <a:solidFill>
                <a:schemeClr val="bg1">
                  <a:lumMod val="50000"/>
                </a:schemeClr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 Scrapers</a:t>
            </a:r>
            <a:endParaRPr sz="2600" dirty="0">
              <a:solidFill>
                <a:schemeClr val="bg1">
                  <a:lumMod val="50000"/>
                </a:schemeClr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1"/>
          <p:cNvSpPr/>
          <p:nvPr/>
        </p:nvSpPr>
        <p:spPr>
          <a:xfrm>
            <a:off x="504000" y="7020000"/>
            <a:ext cx="2345400" cy="385560"/>
          </a:xfrm>
          <a:prstGeom prst="rect">
            <a:avLst/>
          </a:prstGeom>
          <a:noFill/>
          <a:ln>
            <a:noFill/>
          </a:ln>
        </p:spPr>
      </p:sp>
      <p:sp>
        <p:nvSpPr>
          <p:cNvPr id="392" name="CustomShape 2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3EF3EA10-D865-45C6-AD2D-1E26C74CB144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30</a:t>
            </a:fld>
            <a:endParaRPr/>
          </a:p>
        </p:txBody>
      </p:sp>
      <p:sp>
        <p:nvSpPr>
          <p:cNvPr id="393" name="CustomShape 3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  <a:ea typeface="DejaVu Sans"/>
              </a:rPr>
              <a:t>SW: Engineering GUI menus        </a:t>
            </a:r>
            <a:endParaRPr/>
          </a:p>
        </p:txBody>
      </p:sp>
      <p:sp>
        <p:nvSpPr>
          <p:cNvPr id="394" name="CustomShape 4"/>
          <p:cNvSpPr/>
          <p:nvPr/>
        </p:nvSpPr>
        <p:spPr>
          <a:xfrm>
            <a:off x="360000" y="1440000"/>
            <a:ext cx="9357120" cy="503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latin typeface="Times New Roman"/>
              </a:rPr>
              <a:t>Acq420 control: Settings from </a:t>
            </a:r>
            <a:r>
              <a:rPr lang="en-GB" sz="2600" dirty="0" err="1">
                <a:latin typeface="Times New Roman"/>
              </a:rPr>
              <a:t>ifcdaq</a:t>
            </a:r>
            <a:r>
              <a:rPr lang="en-GB" sz="2600" dirty="0">
                <a:latin typeface="Times New Roman"/>
              </a:rPr>
              <a:t> module to control ADC.</a:t>
            </a:r>
            <a:endParaRPr sz="2600" dirty="0">
              <a:latin typeface="Times New Roman"/>
            </a:endParaRP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latin typeface="Times New Roman"/>
              </a:rPr>
              <a:t>Position: Insert / Retract the FC.</a:t>
            </a:r>
            <a:endParaRPr sz="2600" dirty="0">
              <a:latin typeface="Times New Roman"/>
            </a:endParaRP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latin typeface="Times New Roman"/>
              </a:rPr>
              <a:t>High Voltage: </a:t>
            </a:r>
            <a:r>
              <a:rPr lang="en-GB" sz="2600" dirty="0" err="1">
                <a:latin typeface="Times New Roman"/>
              </a:rPr>
              <a:t>Repeller</a:t>
            </a:r>
            <a:r>
              <a:rPr lang="en-GB" sz="2600" dirty="0">
                <a:latin typeface="Times New Roman"/>
              </a:rPr>
              <a:t> control.</a:t>
            </a:r>
            <a:endParaRPr sz="2600" dirty="0">
              <a:latin typeface="Times New Roman"/>
            </a:endParaRP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latin typeface="Times New Roman"/>
              </a:rPr>
              <a:t>Data acquisition: Settings to additional functions.</a:t>
            </a:r>
            <a:endParaRPr sz="2600" dirty="0">
              <a:latin typeface="Times New Roman"/>
            </a:endParaRP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latin typeface="Times New Roman"/>
              </a:rPr>
              <a:t>Statistics: Result values.</a:t>
            </a:r>
            <a:endParaRPr sz="2600" dirty="0">
              <a:latin typeface="Times New Roman"/>
            </a:endParaRP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latin typeface="Times New Roman"/>
              </a:rPr>
              <a:t>Raw data: Raw pulse monitoring.</a:t>
            </a:r>
            <a:endParaRPr sz="2600" dirty="0">
              <a:latin typeface="Times New Roman"/>
            </a:endParaRP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latin typeface="Times New Roman"/>
              </a:rPr>
              <a:t>Background data: Background applied to pulse</a:t>
            </a:r>
            <a:r>
              <a:rPr lang="en-GB" sz="2600" dirty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.</a:t>
            </a:r>
            <a:endParaRPr sz="2600" dirty="0">
              <a:solidFill>
                <a:schemeClr val="bg1">
                  <a:lumMod val="50000"/>
                </a:schemeClr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108AC6A-6BE4-4639-BD29-42905BD63F16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31</a:t>
            </a:fld>
            <a:endParaRPr/>
          </a:p>
        </p:txBody>
      </p:sp>
      <p:sp>
        <p:nvSpPr>
          <p:cNvPr id="396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 Summary</a:t>
            </a:r>
            <a:endParaRPr dirty="0"/>
          </a:p>
        </p:txBody>
      </p:sp>
      <p:sp>
        <p:nvSpPr>
          <p:cNvPr id="397" name="CustomShape 3"/>
          <p:cNvSpPr/>
          <p:nvPr/>
        </p:nvSpPr>
        <p:spPr>
          <a:xfrm>
            <a:off x="1306800" y="1584000"/>
            <a:ext cx="2904120" cy="4855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bg1">
                    <a:lumMod val="65000"/>
                  </a:schemeClr>
                </a:solidFill>
                <a:latin typeface="Times New Roman"/>
              </a:rPr>
              <a:t>Introduction</a:t>
            </a:r>
            <a:endParaRPr sz="2600" dirty="0">
              <a:solidFill>
                <a:schemeClr val="bg1">
                  <a:lumMod val="65000"/>
                </a:schemeClr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bg1">
                    <a:lumMod val="65000"/>
                  </a:schemeClr>
                </a:solidFill>
                <a:latin typeface="Times New Roman"/>
              </a:rPr>
              <a:t>General HW</a:t>
            </a:r>
            <a:endParaRPr sz="2600" dirty="0">
              <a:solidFill>
                <a:schemeClr val="bg1">
                  <a:lumMod val="65000"/>
                </a:schemeClr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bg1">
                    <a:lumMod val="65000"/>
                  </a:schemeClr>
                </a:solidFill>
                <a:latin typeface="Times New Roman"/>
              </a:rPr>
              <a:t>General SW</a:t>
            </a:r>
            <a:endParaRPr sz="2600" dirty="0">
              <a:solidFill>
                <a:schemeClr val="bg1">
                  <a:lumMod val="65000"/>
                </a:schemeClr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bg1">
                    <a:lumMod val="65000"/>
                  </a:schemeClr>
                </a:solidFill>
                <a:latin typeface="Times New Roman"/>
              </a:rPr>
              <a:t>Faraday Cup</a:t>
            </a: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latin typeface="Times New Roman"/>
              </a:rPr>
              <a:t>Emittance Meter Unit</a:t>
            </a: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bg1">
                    <a:lumMod val="65000"/>
                  </a:schemeClr>
                </a:solidFill>
                <a:latin typeface="Times New Roman"/>
              </a:rPr>
              <a:t>Scrapers</a:t>
            </a:r>
            <a:endParaRPr sz="2600" dirty="0">
              <a:solidFill>
                <a:schemeClr val="bg1">
                  <a:lumMod val="65000"/>
                </a:schemeClr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7FAE7505-F8AB-46F3-A45D-98C59F93FB08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32</a:t>
            </a:fld>
            <a:endParaRPr/>
          </a:p>
        </p:txBody>
      </p:sp>
      <p:sp>
        <p:nvSpPr>
          <p:cNvPr id="399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  <a:ea typeface="DejaVu Sans"/>
              </a:rPr>
              <a:t>Summary</a:t>
            </a:r>
            <a:endParaRPr/>
          </a:p>
        </p:txBody>
      </p:sp>
      <p:sp>
        <p:nvSpPr>
          <p:cNvPr id="400" name="CustomShape 3"/>
          <p:cNvSpPr/>
          <p:nvPr/>
        </p:nvSpPr>
        <p:spPr>
          <a:xfrm>
            <a:off x="1270440" y="1547640"/>
            <a:ext cx="2904120" cy="4855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en-GB" sz="260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GB" sz="2600">
                <a:solidFill>
                  <a:srgbClr val="A6A6A6"/>
                </a:solidFill>
                <a:latin typeface="Times New Roman"/>
                <a:ea typeface="DejaVu Sans"/>
              </a:rPr>
              <a:t>Introduction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en-GB" sz="260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GB" sz="2600">
                <a:solidFill>
                  <a:srgbClr val="A6A6A6"/>
                </a:solidFill>
                <a:latin typeface="Times New Roman"/>
                <a:ea typeface="DejaVu Sans"/>
              </a:rPr>
              <a:t>General HW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en-GB" sz="2600">
                <a:solidFill>
                  <a:srgbClr val="A6A6A6"/>
                </a:solidFill>
                <a:latin typeface="Times New Roman"/>
                <a:ea typeface="DejaVu Sans"/>
              </a:rPr>
              <a:t> General SW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en-GB" sz="2600">
                <a:solidFill>
                  <a:srgbClr val="A6A6A6"/>
                </a:solidFill>
                <a:latin typeface="Times New Roman"/>
                <a:ea typeface="DejaVu Sans"/>
              </a:rPr>
              <a:t> FC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en-GB" sz="2600">
                <a:solidFill>
                  <a:srgbClr val="A6A6A6"/>
                </a:solidFill>
                <a:latin typeface="Times New Roman"/>
                <a:ea typeface="DejaVu Sans"/>
              </a:rPr>
              <a:t> </a:t>
            </a:r>
            <a:r>
              <a:rPr lang="en-GB" sz="2600">
                <a:solidFill>
                  <a:srgbClr val="000000"/>
                </a:solidFill>
                <a:latin typeface="Times New Roman"/>
                <a:ea typeface="DejaVu Sans"/>
              </a:rPr>
              <a:t>EMU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en-GB" sz="2600">
                <a:solidFill>
                  <a:srgbClr val="A6A6A6"/>
                </a:solidFill>
                <a:latin typeface="Times New Roman"/>
                <a:ea typeface="DejaVu Sans"/>
              </a:rPr>
              <a:t> Scrappers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en-GB" sz="2600">
                <a:solidFill>
                  <a:srgbClr val="A6A6A6"/>
                </a:solidFill>
                <a:latin typeface="Times New Roman"/>
                <a:ea typeface="DejaVu Sans"/>
              </a:rPr>
              <a:t> Conclusions</a:t>
            </a:r>
            <a:endParaRPr/>
          </a:p>
        </p:txBody>
      </p:sp>
      <p:pic>
        <p:nvPicPr>
          <p:cNvPr id="401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710280" y="1278000"/>
            <a:ext cx="7810560" cy="5326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CustomShape 1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Slit &amp; Grid system schematics</a:t>
            </a:r>
            <a:endParaRPr dirty="0"/>
          </a:p>
        </p:txBody>
      </p:sp>
      <p:sp>
        <p:nvSpPr>
          <p:cNvPr id="404" name="CustomShape 3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82880748-84F4-4B43-A216-88B45DB1297C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33</a:t>
            </a:fld>
            <a:endParaRPr/>
          </a:p>
        </p:txBody>
      </p:sp>
      <p:pic>
        <p:nvPicPr>
          <p:cNvPr id="6" name="Picture 5" descr="Macintosh HD:Users:benjamincheymol:Documents:paper:note:mebt_emu:image_ws:slit_grid.jpg">
            <a:extLst>
              <a:ext uri="{FF2B5EF4-FFF2-40B4-BE49-F238E27FC236}">
                <a16:creationId xmlns:a16="http://schemas.microsoft.com/office/drawing/2014/main" id="{E6E2E2A8-6604-48B8-8A2A-378111D614E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65041"/>
            <a:ext cx="8003457" cy="3464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Macintosh HD:Users:benjamincheymol:Documents:paper:note:mebt_emu:image_ws:phase-sampling.JPG">
            <a:extLst>
              <a:ext uri="{FF2B5EF4-FFF2-40B4-BE49-F238E27FC236}">
                <a16:creationId xmlns:a16="http://schemas.microsoft.com/office/drawing/2014/main" id="{FD199EF8-66FC-4C47-9257-DF5E79C3E61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026" y="4572001"/>
            <a:ext cx="7482348" cy="283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9DC63EC-2252-4408-91C1-CA9EED14F425}"/>
              </a:ext>
            </a:extLst>
          </p:cNvPr>
          <p:cNvSpPr/>
          <p:nvPr/>
        </p:nvSpPr>
        <p:spPr>
          <a:xfrm>
            <a:off x="503280" y="2012040"/>
            <a:ext cx="9471240" cy="5393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2" name="CustomShape 1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  <a:ea typeface="DejaVu Sans"/>
              </a:rPr>
              <a:t>ESS Requirements for EMU Acquistion</a:t>
            </a:r>
            <a:endParaRPr/>
          </a:p>
        </p:txBody>
      </p:sp>
      <p:sp>
        <p:nvSpPr>
          <p:cNvPr id="403" name="CustomShape 2"/>
          <p:cNvSpPr/>
          <p:nvPr/>
        </p:nvSpPr>
        <p:spPr>
          <a:xfrm>
            <a:off x="360000" y="1440000"/>
            <a:ext cx="9357120" cy="4381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en-GB" sz="3200" dirty="0">
                <a:latin typeface="Times New Roman"/>
                <a:ea typeface="DejaVu Sans"/>
              </a:rPr>
              <a:t>L4_Requirements_MEBT_PBI_2016-11-09</a:t>
            </a:r>
            <a:endParaRPr dirty="0"/>
          </a:p>
        </p:txBody>
      </p:sp>
      <p:sp>
        <p:nvSpPr>
          <p:cNvPr id="404" name="CustomShape 3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82880748-84F4-4B43-A216-88B45DB1297C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34</a:t>
            </a:fld>
            <a:endParaRPr/>
          </a:p>
        </p:txBody>
      </p:sp>
      <p:graphicFrame>
        <p:nvGraphicFramePr>
          <p:cNvPr id="405" name="Table 4"/>
          <p:cNvGraphicFramePr/>
          <p:nvPr/>
        </p:nvGraphicFramePr>
        <p:xfrm>
          <a:off x="503280" y="2012040"/>
          <a:ext cx="9471240" cy="6689880"/>
        </p:xfrm>
        <a:graphic>
          <a:graphicData uri="http://schemas.openxmlformats.org/drawingml/2006/table">
            <a:tbl>
              <a:tblPr/>
              <a:tblGrid>
                <a:gridCol w="985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6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4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35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59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latin typeface="Arial"/>
                        </a:rPr>
                        <a:t>User Defined ID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Arial"/>
                        </a:rPr>
                        <a:t>DOORS-ID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Arial"/>
                        </a:rPr>
                        <a:t>Name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Arial"/>
                        </a:rPr>
                        <a:t>Description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7560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rgbClr val="000000"/>
                          </a:solidFill>
                          <a:latin typeface="Arial"/>
                        </a:rPr>
                        <a:t>MEBT-L4-PBI-150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  <a:latin typeface="Arial"/>
                        </a:rPr>
                        <a:t>MEBT.PBI-58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/>
                        </a:rPr>
                        <a:t>MEBT transverse beam profile RMS measurement error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/>
                        </a:rPr>
                        <a:t>The transverse beam profile shall be measured with a total measurement error in the RMS extension of the beam of less than ±10%.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756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rial"/>
                        </a:rPr>
                        <a:t>MEBT transverse beam profile 95% measurement error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/>
                        </a:rPr>
                        <a:t>The transverse beam profile shall be measured with a total measurement error in the 95% extension of the beam of less than ±10%.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rial"/>
                        </a:rPr>
                        <a:t>MEBT transverse beam profile measurement dynamic range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/>
                        </a:rPr>
                        <a:t>The transverse beam profile measurement shall have a dynamic range of 1000.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64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64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64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18046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Picture 2"/>
          <p:cNvPicPr/>
          <p:nvPr/>
        </p:nvPicPr>
        <p:blipFill>
          <a:blip r:embed="rId2"/>
          <a:srcRect l="379432"/>
          <a:stretch>
            <a:fillRect/>
          </a:stretch>
        </p:blipFill>
        <p:spPr>
          <a:xfrm>
            <a:off x="8882640" y="4338720"/>
            <a:ext cx="763200" cy="2801880"/>
          </a:xfrm>
          <a:prstGeom prst="rect">
            <a:avLst/>
          </a:prstGeom>
          <a:ln w="9360">
            <a:noFill/>
          </a:ln>
        </p:spPr>
      </p:pic>
      <p:sp>
        <p:nvSpPr>
          <p:cNvPr id="410" name="CustomShape 1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  <a:ea typeface="DejaVu Sans"/>
              </a:rPr>
              <a:t>EMU HW (I)</a:t>
            </a:r>
            <a:endParaRPr/>
          </a:p>
        </p:txBody>
      </p:sp>
      <p:sp>
        <p:nvSpPr>
          <p:cNvPr id="411" name="CustomShape 2"/>
          <p:cNvSpPr/>
          <p:nvPr/>
        </p:nvSpPr>
        <p:spPr>
          <a:xfrm>
            <a:off x="360000" y="1440000"/>
            <a:ext cx="9357120" cy="4381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GB" sz="2540" dirty="0">
                <a:solidFill>
                  <a:srgbClr val="000000"/>
                </a:solidFill>
                <a:latin typeface="Arial"/>
                <a:ea typeface="DejaVu Sans"/>
              </a:rPr>
              <a:t>MTCA platform for EMU (not yet in Bilbao)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000000"/>
                </a:solidFill>
              </a:rPr>
              <a:t>Main control IOC and signal acquisition</a:t>
            </a:r>
            <a:r>
              <a:rPr lang="en-GB" sz="1820" dirty="0">
                <a:solidFill>
                  <a:srgbClr val="000000"/>
                </a:solidFill>
              </a:rPr>
              <a:t>.</a:t>
            </a:r>
            <a:endParaRPr lang="en-GB" dirty="0"/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 err="1">
                <a:solidFill>
                  <a:srgbClr val="000000"/>
                </a:solidFill>
                <a:latin typeface="Times New Roman"/>
              </a:rPr>
              <a:t>mTCA</a:t>
            </a: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 crate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Schroff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custom 3U crate up to 6 AMC cards, 4 RTMS, redundant Power Supplies, 1 MCH slot.</a:t>
            </a: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MCH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NAT-MCH-PHYS-R1</a:t>
            </a: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CPUs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</a:t>
            </a:r>
          </a:p>
          <a:p>
            <a:pPr marL="971550" lvl="1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IFC_1410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QorIQ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T2081 &amp;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Kintex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UltraScale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AMC by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IOxOS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marL="971550" lvl="1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AM 900/412-99 by Concurrent Technologies.</a:t>
            </a:r>
          </a:p>
          <a:p>
            <a:pPr marL="5143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Digitizer boards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</a:t>
            </a:r>
          </a:p>
          <a:p>
            <a:pPr marL="971550" lvl="2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2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IOxOS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FMC ADC 3117, 20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analog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channels, 5 MSPS, 16 bits 250 MSPS.</a:t>
            </a:r>
          </a:p>
          <a:p>
            <a:pPr marL="5143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Event Receiver board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MTCA EVR-300U by MRF.</a:t>
            </a:r>
            <a:endParaRPr lang="en-GB"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000000"/>
                </a:solidFill>
                <a:latin typeface="Times New Roman"/>
                <a:ea typeface="DejaVu Sans"/>
              </a:rPr>
              <a:t>External integrated systems controlled from the previous crate HW:</a:t>
            </a:r>
            <a:endParaRPr dirty="0"/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Motion Control: Bus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ethercat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, linear motion.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Power supply control for BIAS voltage supplying.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Analogue front-end interrelation for signal conditioning.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Interlocks interface.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Interlocks Siemens PLC for cooling and slow interlocks functions.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412" name="CustomShape 3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F45781D4-4704-4386-8209-C1260CD8E396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35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Picture 2"/>
          <p:cNvPicPr/>
          <p:nvPr/>
        </p:nvPicPr>
        <p:blipFill>
          <a:blip r:embed="rId2"/>
          <a:srcRect l="379432"/>
          <a:stretch>
            <a:fillRect/>
          </a:stretch>
        </p:blipFill>
        <p:spPr>
          <a:xfrm>
            <a:off x="8882640" y="4338720"/>
            <a:ext cx="763200" cy="2801880"/>
          </a:xfrm>
          <a:prstGeom prst="rect">
            <a:avLst/>
          </a:prstGeom>
          <a:ln w="9360">
            <a:noFill/>
          </a:ln>
        </p:spPr>
      </p:pic>
      <p:sp>
        <p:nvSpPr>
          <p:cNvPr id="414" name="CustomShape 1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  <a:ea typeface="DejaVu Sans"/>
              </a:rPr>
              <a:t>EMU HW (II)</a:t>
            </a:r>
            <a:endParaRPr/>
          </a:p>
        </p:txBody>
      </p:sp>
      <p:sp>
        <p:nvSpPr>
          <p:cNvPr id="415" name="CustomShape 2"/>
          <p:cNvSpPr/>
          <p:nvPr/>
        </p:nvSpPr>
        <p:spPr>
          <a:xfrm>
            <a:off x="360000" y="1440000"/>
            <a:ext cx="9357120" cy="4381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GB" sz="2540" dirty="0">
                <a:solidFill>
                  <a:srgbClr val="000000"/>
                </a:solidFill>
                <a:latin typeface="Arial"/>
                <a:ea typeface="DejaVu Sans"/>
              </a:rPr>
              <a:t>Front End: </a:t>
            </a:r>
            <a:r>
              <a:rPr lang="es-ES" dirty="0">
                <a:solidFill>
                  <a:srgbClr val="000000"/>
                </a:solidFill>
                <a:latin typeface="Times New Roman"/>
              </a:rPr>
              <a:t>cdelacruz@essbilbao.org</a:t>
            </a:r>
            <a:endParaRPr lang="es-ES" dirty="0"/>
          </a:p>
          <a:p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416" name="CustomShape 3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CA6F7584-2AE2-4476-9A2A-64643A204DEE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36</a:t>
            </a:fld>
            <a:endParaRPr/>
          </a:p>
        </p:txBody>
      </p:sp>
      <p:sp>
        <p:nvSpPr>
          <p:cNvPr id="417" name="CustomShape 4"/>
          <p:cNvSpPr/>
          <p:nvPr/>
        </p:nvSpPr>
        <p:spPr>
          <a:xfrm>
            <a:off x="5649120" y="2804760"/>
            <a:ext cx="4273560" cy="712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2540">
                <a:solidFill>
                  <a:srgbClr val="000000"/>
                </a:solidFill>
                <a:latin typeface="Arial"/>
                <a:ea typeface="DejaVu Sans"/>
              </a:rPr>
              <a:t>Preliminar design: 2 wires</a:t>
            </a:r>
            <a:endParaRPr/>
          </a:p>
          <a:p>
            <a:pPr>
              <a:lnSpc>
                <a:spcPct val="100000"/>
              </a:lnSpc>
            </a:pPr>
            <a:r>
              <a:rPr lang="en-GB" sz="1820">
                <a:solidFill>
                  <a:srgbClr val="000000"/>
                </a:solidFill>
                <a:latin typeface="Arial"/>
                <a:ea typeface="DejaVu Sans"/>
              </a:rPr>
              <a:t>Definitive design: 24 wires</a:t>
            </a:r>
            <a:endParaRPr/>
          </a:p>
        </p:txBody>
      </p:sp>
      <p:pic>
        <p:nvPicPr>
          <p:cNvPr id="418" name="Imagen 417"/>
          <p:cNvPicPr/>
          <p:nvPr/>
        </p:nvPicPr>
        <p:blipFill>
          <a:blip r:embed="rId3"/>
          <a:stretch>
            <a:fillRect/>
          </a:stretch>
        </p:blipFill>
        <p:spPr>
          <a:xfrm>
            <a:off x="292680" y="2448000"/>
            <a:ext cx="5466600" cy="3599280"/>
          </a:xfrm>
          <a:prstGeom prst="rect">
            <a:avLst/>
          </a:prstGeom>
          <a:ln>
            <a:noFill/>
          </a:ln>
        </p:spPr>
      </p:pic>
      <p:pic>
        <p:nvPicPr>
          <p:cNvPr id="419" name="Imagen 5"/>
          <p:cNvPicPr/>
          <p:nvPr/>
        </p:nvPicPr>
        <p:blipFill>
          <a:blip r:embed="rId4"/>
          <a:srcRect l="8536" t="843" r="15113" b="-843"/>
          <a:stretch>
            <a:fillRect/>
          </a:stretch>
        </p:blipFill>
        <p:spPr>
          <a:xfrm>
            <a:off x="5724000" y="4104000"/>
            <a:ext cx="4175280" cy="3071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CustomShape 1"/>
          <p:cNvSpPr/>
          <p:nvPr/>
        </p:nvSpPr>
        <p:spPr>
          <a:xfrm>
            <a:off x="360000" y="5400"/>
            <a:ext cx="9358920" cy="1261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  <a:ea typeface="DejaVu Sans"/>
              </a:rPr>
              <a:t>EMU Front-End Schematic</a:t>
            </a:r>
            <a:endParaRPr/>
          </a:p>
        </p:txBody>
      </p:sp>
      <p:sp>
        <p:nvSpPr>
          <p:cNvPr id="421" name="CustomShape 2"/>
          <p:cNvSpPr/>
          <p:nvPr/>
        </p:nvSpPr>
        <p:spPr>
          <a:xfrm>
            <a:off x="7227360" y="7020000"/>
            <a:ext cx="2347200" cy="38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43C9F387-53EC-4712-853F-511BCF8AD5DF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37</a:t>
            </a:fld>
            <a:endParaRPr/>
          </a:p>
        </p:txBody>
      </p:sp>
      <p:pic>
        <p:nvPicPr>
          <p:cNvPr id="422" name="Imagen 6"/>
          <p:cNvPicPr/>
          <p:nvPr/>
        </p:nvPicPr>
        <p:blipFill>
          <a:blip r:embed="rId3"/>
          <a:stretch>
            <a:fillRect/>
          </a:stretch>
        </p:blipFill>
        <p:spPr>
          <a:xfrm>
            <a:off x="504000" y="1296000"/>
            <a:ext cx="8927280" cy="6227280"/>
          </a:xfrm>
          <a:prstGeom prst="rect">
            <a:avLst/>
          </a:prstGeom>
          <a:ln>
            <a:noFill/>
          </a:ln>
        </p:spPr>
      </p:pic>
      <p:pic>
        <p:nvPicPr>
          <p:cNvPr id="423" name="Imagen 5"/>
          <p:cNvPicPr/>
          <p:nvPr/>
        </p:nvPicPr>
        <p:blipFill>
          <a:blip r:embed="rId4"/>
          <a:stretch>
            <a:fillRect/>
          </a:stretch>
        </p:blipFill>
        <p:spPr>
          <a:xfrm>
            <a:off x="1413000" y="4751280"/>
            <a:ext cx="7094880" cy="2513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CustomShape 1"/>
          <p:cNvSpPr/>
          <p:nvPr/>
        </p:nvSpPr>
        <p:spPr>
          <a:xfrm>
            <a:off x="360000" y="5400"/>
            <a:ext cx="9358920" cy="1261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  <a:ea typeface="DejaVu Sans"/>
              </a:rPr>
              <a:t>Front-End Wire Checking</a:t>
            </a:r>
            <a:endParaRPr/>
          </a:p>
        </p:txBody>
      </p:sp>
      <p:sp>
        <p:nvSpPr>
          <p:cNvPr id="425" name="CustomShape 2"/>
          <p:cNvSpPr/>
          <p:nvPr/>
        </p:nvSpPr>
        <p:spPr>
          <a:xfrm>
            <a:off x="7227360" y="7020000"/>
            <a:ext cx="2347200" cy="38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6AA683E6-58F2-4A94-9EAF-485143123383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38</a:t>
            </a:fld>
            <a:endParaRPr/>
          </a:p>
        </p:txBody>
      </p:sp>
      <p:sp>
        <p:nvSpPr>
          <p:cNvPr id="426" name="CustomShape 3"/>
          <p:cNvSpPr/>
          <p:nvPr/>
        </p:nvSpPr>
        <p:spPr>
          <a:xfrm>
            <a:off x="1546200" y="2347200"/>
            <a:ext cx="2219760" cy="2938320"/>
          </a:xfrm>
          <a:prstGeom prst="rect">
            <a:avLst/>
          </a:prstGeom>
          <a:solidFill>
            <a:srgbClr val="729FCF"/>
          </a:solidFill>
          <a:ln cap="rnd">
            <a:solidFill>
              <a:srgbClr val="3465AF"/>
            </a:solidFill>
            <a:custDash>
              <a:ds d="1225000000" sp="1225000000"/>
            </a:custDash>
          </a:ln>
        </p:spPr>
      </p:sp>
      <p:sp>
        <p:nvSpPr>
          <p:cNvPr id="427" name="Line 4"/>
          <p:cNvSpPr/>
          <p:nvPr/>
        </p:nvSpPr>
        <p:spPr>
          <a:xfrm flipV="1">
            <a:off x="664200" y="5221080"/>
            <a:ext cx="7200" cy="1399680"/>
          </a:xfrm>
          <a:prstGeom prst="line">
            <a:avLst/>
          </a:prstGeom>
          <a:ln w="25560">
            <a:solidFill>
              <a:srgbClr val="C0504D"/>
            </a:solidFill>
            <a:round/>
          </a:ln>
        </p:spPr>
      </p:sp>
      <p:sp>
        <p:nvSpPr>
          <p:cNvPr id="428" name="CustomShape 5"/>
          <p:cNvSpPr/>
          <p:nvPr/>
        </p:nvSpPr>
        <p:spPr>
          <a:xfrm>
            <a:off x="2264760" y="1694160"/>
            <a:ext cx="163800" cy="578520"/>
          </a:xfrm>
          <a:prstGeom prst="rect">
            <a:avLst/>
          </a:prstGeom>
          <a:noFill/>
          <a:ln>
            <a:noFill/>
          </a:ln>
        </p:spPr>
        <p:txBody>
          <a:bodyPr wrap="none" lIns="81720" tIns="40680" rIns="81720" bIns="4068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29" name="CustomShape 6"/>
          <p:cNvSpPr/>
          <p:nvPr/>
        </p:nvSpPr>
        <p:spPr>
          <a:xfrm rot="5400000">
            <a:off x="8152560" y="2599920"/>
            <a:ext cx="782640" cy="668520"/>
          </a:xfrm>
          <a:prstGeom prst="rect">
            <a:avLst/>
          </a:prstGeom>
          <a:solidFill>
            <a:srgbClr val="AECF00"/>
          </a:solidFill>
          <a:ln>
            <a:solidFill>
              <a:srgbClr val="3465AF"/>
            </a:solidFill>
          </a:ln>
        </p:spPr>
      </p:sp>
      <p:sp>
        <p:nvSpPr>
          <p:cNvPr id="430" name="CustomShape 7"/>
          <p:cNvSpPr/>
          <p:nvPr/>
        </p:nvSpPr>
        <p:spPr>
          <a:xfrm rot="5400000">
            <a:off x="6127560" y="3286080"/>
            <a:ext cx="782640" cy="668520"/>
          </a:xfrm>
          <a:prstGeom prst="rect">
            <a:avLst/>
          </a:prstGeom>
          <a:solidFill>
            <a:srgbClr val="AECF00"/>
          </a:solidFill>
          <a:ln>
            <a:solidFill>
              <a:srgbClr val="3465AF"/>
            </a:solidFill>
          </a:ln>
        </p:spPr>
      </p:sp>
      <p:sp>
        <p:nvSpPr>
          <p:cNvPr id="431" name="CustomShape 8"/>
          <p:cNvSpPr/>
          <p:nvPr/>
        </p:nvSpPr>
        <p:spPr>
          <a:xfrm rot="5400000">
            <a:off x="4821120" y="3939120"/>
            <a:ext cx="782640" cy="668520"/>
          </a:xfrm>
          <a:prstGeom prst="rect">
            <a:avLst/>
          </a:prstGeom>
          <a:solidFill>
            <a:srgbClr val="AECF00"/>
          </a:solidFill>
          <a:ln>
            <a:solidFill>
              <a:srgbClr val="3465AF"/>
            </a:solidFill>
          </a:ln>
        </p:spPr>
      </p:sp>
      <p:sp>
        <p:nvSpPr>
          <p:cNvPr id="432" name="CustomShape 9"/>
          <p:cNvSpPr/>
          <p:nvPr/>
        </p:nvSpPr>
        <p:spPr>
          <a:xfrm>
            <a:off x="435960" y="5804280"/>
            <a:ext cx="456120" cy="456120"/>
          </a:xfrm>
          <a:prstGeom prst="rect">
            <a:avLst/>
          </a:prstGeom>
          <a:solidFill>
            <a:srgbClr val="AECF00"/>
          </a:solidFill>
          <a:ln>
            <a:solidFill>
              <a:srgbClr val="3465AF"/>
            </a:solidFill>
          </a:ln>
        </p:spPr>
      </p:sp>
      <p:sp>
        <p:nvSpPr>
          <p:cNvPr id="433" name="Line 10"/>
          <p:cNvSpPr/>
          <p:nvPr/>
        </p:nvSpPr>
        <p:spPr>
          <a:xfrm>
            <a:off x="468360" y="6620760"/>
            <a:ext cx="392040" cy="0"/>
          </a:xfrm>
          <a:prstGeom prst="line">
            <a:avLst/>
          </a:prstGeom>
          <a:ln w="25560">
            <a:solidFill>
              <a:srgbClr val="C0504D"/>
            </a:solidFill>
            <a:round/>
          </a:ln>
        </p:spPr>
      </p:sp>
      <p:sp>
        <p:nvSpPr>
          <p:cNvPr id="434" name="Line 11"/>
          <p:cNvSpPr/>
          <p:nvPr/>
        </p:nvSpPr>
        <p:spPr>
          <a:xfrm>
            <a:off x="533880" y="6685920"/>
            <a:ext cx="261000" cy="0"/>
          </a:xfrm>
          <a:prstGeom prst="line">
            <a:avLst/>
          </a:prstGeom>
          <a:ln w="25560">
            <a:solidFill>
              <a:srgbClr val="C0504D"/>
            </a:solidFill>
            <a:round/>
          </a:ln>
        </p:spPr>
      </p:sp>
      <p:sp>
        <p:nvSpPr>
          <p:cNvPr id="435" name="Line 12"/>
          <p:cNvSpPr/>
          <p:nvPr/>
        </p:nvSpPr>
        <p:spPr>
          <a:xfrm flipH="1">
            <a:off x="599040" y="6751440"/>
            <a:ext cx="130680" cy="0"/>
          </a:xfrm>
          <a:prstGeom prst="line">
            <a:avLst/>
          </a:prstGeom>
          <a:ln w="25560">
            <a:solidFill>
              <a:srgbClr val="C0504D"/>
            </a:solidFill>
            <a:round/>
          </a:ln>
        </p:spPr>
      </p:sp>
      <p:sp>
        <p:nvSpPr>
          <p:cNvPr id="436" name="Line 13"/>
          <p:cNvSpPr/>
          <p:nvPr/>
        </p:nvSpPr>
        <p:spPr>
          <a:xfrm flipV="1">
            <a:off x="2134080" y="2804400"/>
            <a:ext cx="0" cy="2220840"/>
          </a:xfrm>
          <a:prstGeom prst="line">
            <a:avLst/>
          </a:prstGeom>
          <a:ln w="25560">
            <a:solidFill>
              <a:srgbClr val="3465A4"/>
            </a:solidFill>
            <a:round/>
          </a:ln>
        </p:spPr>
      </p:sp>
      <p:sp>
        <p:nvSpPr>
          <p:cNvPr id="437" name="CustomShape 14"/>
          <p:cNvSpPr/>
          <p:nvPr/>
        </p:nvSpPr>
        <p:spPr>
          <a:xfrm rot="16200000">
            <a:off x="-356400" y="5865120"/>
            <a:ext cx="1281240" cy="411480"/>
          </a:xfrm>
          <a:prstGeom prst="rect">
            <a:avLst/>
          </a:prstGeom>
          <a:noFill/>
          <a:ln>
            <a:noFill/>
          </a:ln>
        </p:spPr>
        <p:txBody>
          <a:bodyPr lIns="40680" tIns="81720" rIns="40680" bIns="81720"/>
          <a:lstStyle/>
          <a:p>
            <a:pPr>
              <a:lnSpc>
                <a:spcPct val="100000"/>
              </a:lnSpc>
            </a:pPr>
            <a:r>
              <a:rPr lang="en-GB" sz="1640">
                <a:solidFill>
                  <a:srgbClr val="000000"/>
                </a:solidFill>
                <a:latin typeface="Arial"/>
                <a:ea typeface="DejaVu Sans"/>
              </a:rPr>
              <a:t>Test voltage</a:t>
            </a:r>
            <a:endParaRPr/>
          </a:p>
        </p:txBody>
      </p:sp>
      <p:sp>
        <p:nvSpPr>
          <p:cNvPr id="438" name="Line 15"/>
          <p:cNvSpPr/>
          <p:nvPr/>
        </p:nvSpPr>
        <p:spPr>
          <a:xfrm flipV="1">
            <a:off x="2787120" y="3457440"/>
            <a:ext cx="0" cy="1567800"/>
          </a:xfrm>
          <a:prstGeom prst="line">
            <a:avLst/>
          </a:prstGeom>
          <a:ln w="25560">
            <a:solidFill>
              <a:srgbClr val="3465A4"/>
            </a:solidFill>
            <a:round/>
          </a:ln>
        </p:spPr>
      </p:sp>
      <p:sp>
        <p:nvSpPr>
          <p:cNvPr id="439" name="Line 16"/>
          <p:cNvSpPr/>
          <p:nvPr/>
        </p:nvSpPr>
        <p:spPr>
          <a:xfrm flipV="1">
            <a:off x="3113640" y="4110480"/>
            <a:ext cx="0" cy="914760"/>
          </a:xfrm>
          <a:prstGeom prst="line">
            <a:avLst/>
          </a:prstGeom>
          <a:ln w="25560">
            <a:solidFill>
              <a:srgbClr val="3465A4"/>
            </a:solidFill>
            <a:round/>
          </a:ln>
        </p:spPr>
      </p:sp>
      <p:sp>
        <p:nvSpPr>
          <p:cNvPr id="440" name="Line 17"/>
          <p:cNvSpPr/>
          <p:nvPr/>
        </p:nvSpPr>
        <p:spPr>
          <a:xfrm flipH="1">
            <a:off x="2134080" y="5025240"/>
            <a:ext cx="979560" cy="0"/>
          </a:xfrm>
          <a:prstGeom prst="line">
            <a:avLst/>
          </a:prstGeom>
          <a:ln w="25560">
            <a:solidFill>
              <a:srgbClr val="3465A4"/>
            </a:solidFill>
            <a:round/>
          </a:ln>
        </p:spPr>
      </p:sp>
      <p:sp>
        <p:nvSpPr>
          <p:cNvPr id="441" name="Line 18"/>
          <p:cNvSpPr/>
          <p:nvPr/>
        </p:nvSpPr>
        <p:spPr>
          <a:xfrm>
            <a:off x="3113640" y="4110480"/>
            <a:ext cx="1763640" cy="0"/>
          </a:xfrm>
          <a:prstGeom prst="line">
            <a:avLst/>
          </a:prstGeom>
          <a:ln w="25560">
            <a:solidFill>
              <a:srgbClr val="3465A4"/>
            </a:solidFill>
            <a:round/>
          </a:ln>
        </p:spPr>
      </p:sp>
      <p:sp>
        <p:nvSpPr>
          <p:cNvPr id="442" name="Line 19"/>
          <p:cNvSpPr/>
          <p:nvPr/>
        </p:nvSpPr>
        <p:spPr>
          <a:xfrm>
            <a:off x="2787120" y="3457440"/>
            <a:ext cx="3396600" cy="0"/>
          </a:xfrm>
          <a:prstGeom prst="line">
            <a:avLst/>
          </a:prstGeom>
          <a:ln w="25560">
            <a:solidFill>
              <a:srgbClr val="3465A4"/>
            </a:solidFill>
            <a:round/>
          </a:ln>
        </p:spPr>
      </p:sp>
      <p:sp>
        <p:nvSpPr>
          <p:cNvPr id="443" name="Line 20"/>
          <p:cNvSpPr/>
          <p:nvPr/>
        </p:nvSpPr>
        <p:spPr>
          <a:xfrm>
            <a:off x="2134080" y="2804400"/>
            <a:ext cx="6074280" cy="0"/>
          </a:xfrm>
          <a:prstGeom prst="line">
            <a:avLst/>
          </a:prstGeom>
          <a:ln w="25560">
            <a:solidFill>
              <a:srgbClr val="3465A4"/>
            </a:solidFill>
            <a:round/>
          </a:ln>
        </p:spPr>
      </p:sp>
      <p:sp>
        <p:nvSpPr>
          <p:cNvPr id="444" name="Line 21"/>
          <p:cNvSpPr/>
          <p:nvPr/>
        </p:nvSpPr>
        <p:spPr>
          <a:xfrm>
            <a:off x="2187360" y="4110480"/>
            <a:ext cx="534600" cy="0"/>
          </a:xfrm>
          <a:prstGeom prst="line">
            <a:avLst/>
          </a:prstGeom>
          <a:ln w="25560" cap="rnd">
            <a:solidFill>
              <a:srgbClr val="3465A4"/>
            </a:solidFill>
            <a:custDash>
              <a:ds d="0" sp="0"/>
            </a:custDash>
            <a:round/>
          </a:ln>
        </p:spPr>
      </p:sp>
      <p:sp>
        <p:nvSpPr>
          <p:cNvPr id="445" name="CustomShape 22"/>
          <p:cNvSpPr/>
          <p:nvPr/>
        </p:nvSpPr>
        <p:spPr>
          <a:xfrm rot="16200000">
            <a:off x="2586600" y="5489640"/>
            <a:ext cx="1187640" cy="411480"/>
          </a:xfrm>
          <a:prstGeom prst="rect">
            <a:avLst/>
          </a:prstGeom>
          <a:noFill/>
          <a:ln>
            <a:noFill/>
          </a:ln>
        </p:spPr>
        <p:txBody>
          <a:bodyPr wrap="none" lIns="40680" tIns="81720" rIns="40680" bIns="81720"/>
          <a:lstStyle/>
          <a:p>
            <a:pPr>
              <a:lnSpc>
                <a:spcPct val="100000"/>
              </a:lnSpc>
            </a:pPr>
            <a:r>
              <a:rPr lang="en-GB" sz="1640">
                <a:solidFill>
                  <a:srgbClr val="000000"/>
                </a:solidFill>
                <a:latin typeface="Arial"/>
                <a:ea typeface="DejaVu Sans"/>
              </a:rPr>
              <a:t>Test_ wire 1</a:t>
            </a:r>
            <a:endParaRPr/>
          </a:p>
        </p:txBody>
      </p:sp>
      <p:sp>
        <p:nvSpPr>
          <p:cNvPr id="446" name="CustomShape 23"/>
          <p:cNvSpPr/>
          <p:nvPr/>
        </p:nvSpPr>
        <p:spPr>
          <a:xfrm rot="16200000">
            <a:off x="2237760" y="5489640"/>
            <a:ext cx="1187640" cy="411480"/>
          </a:xfrm>
          <a:prstGeom prst="rect">
            <a:avLst/>
          </a:prstGeom>
          <a:noFill/>
          <a:ln>
            <a:noFill/>
          </a:ln>
        </p:spPr>
        <p:txBody>
          <a:bodyPr wrap="none" lIns="40680" tIns="81720" rIns="40680" bIns="81720"/>
          <a:lstStyle/>
          <a:p>
            <a:pPr>
              <a:lnSpc>
                <a:spcPct val="100000"/>
              </a:lnSpc>
            </a:pPr>
            <a:r>
              <a:rPr lang="en-GB" sz="1640">
                <a:solidFill>
                  <a:srgbClr val="000000"/>
                </a:solidFill>
                <a:latin typeface="Arial"/>
                <a:ea typeface="DejaVu Sans"/>
              </a:rPr>
              <a:t>Test_ wire 2</a:t>
            </a:r>
            <a:endParaRPr/>
          </a:p>
        </p:txBody>
      </p:sp>
      <p:sp>
        <p:nvSpPr>
          <p:cNvPr id="447" name="CustomShape 24"/>
          <p:cNvSpPr/>
          <p:nvPr/>
        </p:nvSpPr>
        <p:spPr>
          <a:xfrm rot="16200000">
            <a:off x="1714680" y="5518800"/>
            <a:ext cx="1130040" cy="411480"/>
          </a:xfrm>
          <a:prstGeom prst="rect">
            <a:avLst/>
          </a:prstGeom>
          <a:noFill/>
          <a:ln>
            <a:noFill/>
          </a:ln>
        </p:spPr>
        <p:txBody>
          <a:bodyPr wrap="none" lIns="40680" tIns="81720" rIns="40680" bIns="81720"/>
          <a:lstStyle/>
          <a:p>
            <a:pPr>
              <a:lnSpc>
                <a:spcPct val="100000"/>
              </a:lnSpc>
            </a:pPr>
            <a:r>
              <a:rPr lang="en-GB" sz="1640">
                <a:solidFill>
                  <a:srgbClr val="000000"/>
                </a:solidFill>
                <a:latin typeface="Arial"/>
                <a:ea typeface="DejaVu Sans"/>
              </a:rPr>
              <a:t>Test_wire n</a:t>
            </a:r>
            <a:endParaRPr/>
          </a:p>
        </p:txBody>
      </p:sp>
      <p:sp>
        <p:nvSpPr>
          <p:cNvPr id="448" name="CustomShape 25"/>
          <p:cNvSpPr/>
          <p:nvPr/>
        </p:nvSpPr>
        <p:spPr>
          <a:xfrm>
            <a:off x="4620960" y="3555720"/>
            <a:ext cx="1065960" cy="329400"/>
          </a:xfrm>
          <a:prstGeom prst="rect">
            <a:avLst/>
          </a:prstGeom>
          <a:noFill/>
          <a:ln>
            <a:noFill/>
          </a:ln>
        </p:spPr>
        <p:txBody>
          <a:bodyPr wrap="none" lIns="81720" tIns="40680" rIns="81720" bIns="40680"/>
          <a:lstStyle/>
          <a:p>
            <a:pPr>
              <a:lnSpc>
                <a:spcPct val="100000"/>
              </a:lnSpc>
            </a:pPr>
            <a:r>
              <a:rPr lang="en-GB" sz="1640">
                <a:solidFill>
                  <a:srgbClr val="000000"/>
                </a:solidFill>
                <a:latin typeface="Arial"/>
                <a:ea typeface="DejaVu Sans"/>
              </a:rPr>
              <a:t>OPAMP 1</a:t>
            </a:r>
            <a:endParaRPr/>
          </a:p>
        </p:txBody>
      </p:sp>
      <p:sp>
        <p:nvSpPr>
          <p:cNvPr id="449" name="CustomShape 26"/>
          <p:cNvSpPr/>
          <p:nvPr/>
        </p:nvSpPr>
        <p:spPr>
          <a:xfrm>
            <a:off x="5927400" y="2902320"/>
            <a:ext cx="1065960" cy="329400"/>
          </a:xfrm>
          <a:prstGeom prst="rect">
            <a:avLst/>
          </a:prstGeom>
          <a:noFill/>
          <a:ln>
            <a:noFill/>
          </a:ln>
        </p:spPr>
        <p:txBody>
          <a:bodyPr wrap="none" lIns="81720" tIns="40680" rIns="81720" bIns="40680"/>
          <a:lstStyle/>
          <a:p>
            <a:pPr>
              <a:lnSpc>
                <a:spcPct val="100000"/>
              </a:lnSpc>
            </a:pPr>
            <a:r>
              <a:rPr lang="en-GB" sz="1640">
                <a:solidFill>
                  <a:srgbClr val="000000"/>
                </a:solidFill>
                <a:latin typeface="Arial"/>
                <a:ea typeface="DejaVu Sans"/>
              </a:rPr>
              <a:t>OPAMP 2</a:t>
            </a:r>
            <a:endParaRPr/>
          </a:p>
        </p:txBody>
      </p:sp>
      <p:sp>
        <p:nvSpPr>
          <p:cNvPr id="450" name="CustomShape 27"/>
          <p:cNvSpPr/>
          <p:nvPr/>
        </p:nvSpPr>
        <p:spPr>
          <a:xfrm>
            <a:off x="7952040" y="2216520"/>
            <a:ext cx="1065960" cy="329400"/>
          </a:xfrm>
          <a:prstGeom prst="rect">
            <a:avLst/>
          </a:prstGeom>
          <a:noFill/>
          <a:ln>
            <a:noFill/>
          </a:ln>
        </p:spPr>
        <p:txBody>
          <a:bodyPr wrap="none" lIns="81720" tIns="40680" rIns="81720" bIns="40680"/>
          <a:lstStyle/>
          <a:p>
            <a:pPr>
              <a:lnSpc>
                <a:spcPct val="100000"/>
              </a:lnSpc>
            </a:pPr>
            <a:r>
              <a:rPr lang="en-GB" sz="1640">
                <a:solidFill>
                  <a:srgbClr val="000000"/>
                </a:solidFill>
                <a:latin typeface="Arial"/>
                <a:ea typeface="DejaVu Sans"/>
              </a:rPr>
              <a:t>OPAMP n</a:t>
            </a:r>
            <a:endParaRPr/>
          </a:p>
        </p:txBody>
      </p:sp>
      <p:sp>
        <p:nvSpPr>
          <p:cNvPr id="451" name="CustomShape 28"/>
          <p:cNvSpPr/>
          <p:nvPr/>
        </p:nvSpPr>
        <p:spPr>
          <a:xfrm>
            <a:off x="2137680" y="2385360"/>
            <a:ext cx="909000" cy="329400"/>
          </a:xfrm>
          <a:prstGeom prst="rect">
            <a:avLst/>
          </a:prstGeom>
          <a:noFill/>
          <a:ln>
            <a:noFill/>
          </a:ln>
        </p:spPr>
        <p:txBody>
          <a:bodyPr wrap="none" lIns="81720" tIns="40680" rIns="81720" bIns="40680"/>
          <a:lstStyle/>
          <a:p>
            <a:pPr>
              <a:lnSpc>
                <a:spcPct val="100000"/>
              </a:lnSpc>
            </a:pPr>
            <a:r>
              <a:rPr lang="en-GB" sz="1640">
                <a:solidFill>
                  <a:srgbClr val="000000"/>
                </a:solidFill>
                <a:latin typeface="Arial"/>
                <a:ea typeface="DejaVu Sans"/>
              </a:rPr>
              <a:t>Vacuum</a:t>
            </a:r>
            <a:endParaRPr/>
          </a:p>
        </p:txBody>
      </p:sp>
      <p:sp>
        <p:nvSpPr>
          <p:cNvPr id="452" name="Line 29"/>
          <p:cNvSpPr/>
          <p:nvPr/>
        </p:nvSpPr>
        <p:spPr>
          <a:xfrm>
            <a:off x="4420080" y="4633200"/>
            <a:ext cx="392040" cy="0"/>
          </a:xfrm>
          <a:prstGeom prst="line">
            <a:avLst/>
          </a:prstGeom>
          <a:ln w="25560">
            <a:solidFill>
              <a:srgbClr val="3465A4"/>
            </a:solidFill>
            <a:round/>
          </a:ln>
        </p:spPr>
      </p:sp>
      <p:sp>
        <p:nvSpPr>
          <p:cNvPr id="453" name="Line 30"/>
          <p:cNvSpPr/>
          <p:nvPr/>
        </p:nvSpPr>
        <p:spPr>
          <a:xfrm>
            <a:off x="4485240" y="4698360"/>
            <a:ext cx="261360" cy="0"/>
          </a:xfrm>
          <a:prstGeom prst="line">
            <a:avLst/>
          </a:prstGeom>
          <a:ln w="25560">
            <a:solidFill>
              <a:srgbClr val="3465A4"/>
            </a:solidFill>
            <a:round/>
          </a:ln>
        </p:spPr>
      </p:sp>
      <p:sp>
        <p:nvSpPr>
          <p:cNvPr id="454" name="Line 31"/>
          <p:cNvSpPr/>
          <p:nvPr/>
        </p:nvSpPr>
        <p:spPr>
          <a:xfrm flipH="1">
            <a:off x="4550760" y="4763880"/>
            <a:ext cx="130680" cy="0"/>
          </a:xfrm>
          <a:prstGeom prst="line">
            <a:avLst/>
          </a:prstGeom>
          <a:ln w="25560">
            <a:solidFill>
              <a:srgbClr val="3465A4"/>
            </a:solidFill>
            <a:round/>
          </a:ln>
        </p:spPr>
      </p:sp>
      <p:sp>
        <p:nvSpPr>
          <p:cNvPr id="455" name="Line 32"/>
          <p:cNvSpPr/>
          <p:nvPr/>
        </p:nvSpPr>
        <p:spPr>
          <a:xfrm>
            <a:off x="4615920" y="4437360"/>
            <a:ext cx="261360" cy="0"/>
          </a:xfrm>
          <a:prstGeom prst="line">
            <a:avLst/>
          </a:prstGeom>
          <a:ln w="25560">
            <a:solidFill>
              <a:srgbClr val="3465A4"/>
            </a:solidFill>
            <a:round/>
          </a:ln>
        </p:spPr>
      </p:sp>
      <p:sp>
        <p:nvSpPr>
          <p:cNvPr id="456" name="Line 33"/>
          <p:cNvSpPr/>
          <p:nvPr/>
        </p:nvSpPr>
        <p:spPr>
          <a:xfrm flipV="1">
            <a:off x="4615920" y="4437360"/>
            <a:ext cx="0" cy="195840"/>
          </a:xfrm>
          <a:prstGeom prst="line">
            <a:avLst/>
          </a:prstGeom>
          <a:ln w="25560">
            <a:solidFill>
              <a:srgbClr val="3465A4"/>
            </a:solidFill>
            <a:round/>
          </a:ln>
        </p:spPr>
      </p:sp>
      <p:sp>
        <p:nvSpPr>
          <p:cNvPr id="457" name="Line 34"/>
          <p:cNvSpPr/>
          <p:nvPr/>
        </p:nvSpPr>
        <p:spPr>
          <a:xfrm>
            <a:off x="7751160" y="3294000"/>
            <a:ext cx="392040" cy="0"/>
          </a:xfrm>
          <a:prstGeom prst="line">
            <a:avLst/>
          </a:prstGeom>
          <a:ln w="25560">
            <a:solidFill>
              <a:srgbClr val="3465A4"/>
            </a:solidFill>
            <a:round/>
          </a:ln>
        </p:spPr>
      </p:sp>
      <p:sp>
        <p:nvSpPr>
          <p:cNvPr id="458" name="Line 35"/>
          <p:cNvSpPr/>
          <p:nvPr/>
        </p:nvSpPr>
        <p:spPr>
          <a:xfrm>
            <a:off x="7816680" y="3359520"/>
            <a:ext cx="261000" cy="0"/>
          </a:xfrm>
          <a:prstGeom prst="line">
            <a:avLst/>
          </a:prstGeom>
          <a:ln w="25560">
            <a:solidFill>
              <a:srgbClr val="3465A4"/>
            </a:solidFill>
            <a:round/>
          </a:ln>
        </p:spPr>
      </p:sp>
      <p:sp>
        <p:nvSpPr>
          <p:cNvPr id="459" name="Line 36"/>
          <p:cNvSpPr/>
          <p:nvPr/>
        </p:nvSpPr>
        <p:spPr>
          <a:xfrm flipH="1">
            <a:off x="7881840" y="3424680"/>
            <a:ext cx="130680" cy="0"/>
          </a:xfrm>
          <a:prstGeom prst="line">
            <a:avLst/>
          </a:prstGeom>
          <a:ln w="25560">
            <a:solidFill>
              <a:srgbClr val="3465A4"/>
            </a:solidFill>
            <a:round/>
          </a:ln>
        </p:spPr>
      </p:sp>
      <p:sp>
        <p:nvSpPr>
          <p:cNvPr id="460" name="Line 37"/>
          <p:cNvSpPr/>
          <p:nvPr/>
        </p:nvSpPr>
        <p:spPr>
          <a:xfrm>
            <a:off x="7947360" y="3098160"/>
            <a:ext cx="261000" cy="0"/>
          </a:xfrm>
          <a:prstGeom prst="line">
            <a:avLst/>
          </a:prstGeom>
          <a:ln w="25560">
            <a:solidFill>
              <a:srgbClr val="3465A4"/>
            </a:solidFill>
            <a:round/>
          </a:ln>
        </p:spPr>
      </p:sp>
      <p:sp>
        <p:nvSpPr>
          <p:cNvPr id="461" name="Line 38"/>
          <p:cNvSpPr/>
          <p:nvPr/>
        </p:nvSpPr>
        <p:spPr>
          <a:xfrm flipV="1">
            <a:off x="7947360" y="3098160"/>
            <a:ext cx="0" cy="195840"/>
          </a:xfrm>
          <a:prstGeom prst="line">
            <a:avLst/>
          </a:prstGeom>
          <a:ln w="25560">
            <a:solidFill>
              <a:srgbClr val="3465A4"/>
            </a:solidFill>
            <a:round/>
          </a:ln>
        </p:spPr>
      </p:sp>
      <p:sp>
        <p:nvSpPr>
          <p:cNvPr id="462" name="Line 39"/>
          <p:cNvSpPr/>
          <p:nvPr/>
        </p:nvSpPr>
        <p:spPr>
          <a:xfrm>
            <a:off x="5726520" y="3980160"/>
            <a:ext cx="391680" cy="0"/>
          </a:xfrm>
          <a:prstGeom prst="line">
            <a:avLst/>
          </a:prstGeom>
          <a:ln w="25560">
            <a:solidFill>
              <a:srgbClr val="3465A4"/>
            </a:solidFill>
            <a:round/>
          </a:ln>
        </p:spPr>
      </p:sp>
      <p:sp>
        <p:nvSpPr>
          <p:cNvPr id="463" name="Line 40"/>
          <p:cNvSpPr/>
          <p:nvPr/>
        </p:nvSpPr>
        <p:spPr>
          <a:xfrm>
            <a:off x="5791680" y="4045320"/>
            <a:ext cx="261360" cy="0"/>
          </a:xfrm>
          <a:prstGeom prst="line">
            <a:avLst/>
          </a:prstGeom>
          <a:ln w="25560">
            <a:solidFill>
              <a:srgbClr val="3465A4"/>
            </a:solidFill>
            <a:round/>
          </a:ln>
        </p:spPr>
      </p:sp>
      <p:sp>
        <p:nvSpPr>
          <p:cNvPr id="464" name="Line 41"/>
          <p:cNvSpPr/>
          <p:nvPr/>
        </p:nvSpPr>
        <p:spPr>
          <a:xfrm flipH="1">
            <a:off x="5857200" y="4110480"/>
            <a:ext cx="130680" cy="0"/>
          </a:xfrm>
          <a:prstGeom prst="line">
            <a:avLst/>
          </a:prstGeom>
          <a:ln w="25560">
            <a:solidFill>
              <a:srgbClr val="3465A4"/>
            </a:solidFill>
            <a:round/>
          </a:ln>
        </p:spPr>
      </p:sp>
      <p:sp>
        <p:nvSpPr>
          <p:cNvPr id="465" name="Line 42"/>
          <p:cNvSpPr/>
          <p:nvPr/>
        </p:nvSpPr>
        <p:spPr>
          <a:xfrm>
            <a:off x="5922360" y="3783960"/>
            <a:ext cx="261360" cy="0"/>
          </a:xfrm>
          <a:prstGeom prst="line">
            <a:avLst/>
          </a:prstGeom>
          <a:ln w="25560">
            <a:solidFill>
              <a:srgbClr val="3465A4"/>
            </a:solidFill>
            <a:round/>
          </a:ln>
        </p:spPr>
      </p:sp>
      <p:sp>
        <p:nvSpPr>
          <p:cNvPr id="466" name="Line 43"/>
          <p:cNvSpPr/>
          <p:nvPr/>
        </p:nvSpPr>
        <p:spPr>
          <a:xfrm flipV="1">
            <a:off x="5922360" y="3783960"/>
            <a:ext cx="0" cy="196200"/>
          </a:xfrm>
          <a:prstGeom prst="line">
            <a:avLst/>
          </a:prstGeom>
          <a:ln w="25560">
            <a:solidFill>
              <a:srgbClr val="3465A4"/>
            </a:solidFill>
            <a:round/>
          </a:ln>
        </p:spPr>
      </p:sp>
      <p:sp>
        <p:nvSpPr>
          <p:cNvPr id="467" name="Line 44"/>
          <p:cNvSpPr/>
          <p:nvPr/>
        </p:nvSpPr>
        <p:spPr>
          <a:xfrm>
            <a:off x="5530320" y="4273920"/>
            <a:ext cx="718560" cy="0"/>
          </a:xfrm>
          <a:prstGeom prst="line">
            <a:avLst/>
          </a:prstGeom>
          <a:ln w="25560">
            <a:solidFill>
              <a:srgbClr val="3465A4"/>
            </a:solidFill>
            <a:round/>
          </a:ln>
        </p:spPr>
      </p:sp>
      <p:sp>
        <p:nvSpPr>
          <p:cNvPr id="468" name="CustomShape 45"/>
          <p:cNvSpPr/>
          <p:nvPr/>
        </p:nvSpPr>
        <p:spPr>
          <a:xfrm>
            <a:off x="6250680" y="4110840"/>
            <a:ext cx="672840" cy="329400"/>
          </a:xfrm>
          <a:prstGeom prst="rect">
            <a:avLst/>
          </a:prstGeom>
          <a:noFill/>
          <a:ln>
            <a:noFill/>
          </a:ln>
        </p:spPr>
        <p:txBody>
          <a:bodyPr wrap="none" lIns="81720" tIns="40680" rIns="81720" bIns="40680"/>
          <a:lstStyle/>
          <a:p>
            <a:pPr>
              <a:lnSpc>
                <a:spcPct val="100000"/>
              </a:lnSpc>
            </a:pPr>
            <a:r>
              <a:rPr lang="en-GB" sz="1640">
                <a:solidFill>
                  <a:srgbClr val="000000"/>
                </a:solidFill>
                <a:latin typeface="Arial"/>
                <a:ea typeface="DejaVu Sans"/>
              </a:rPr>
              <a:t>test 1</a:t>
            </a:r>
            <a:endParaRPr/>
          </a:p>
        </p:txBody>
      </p:sp>
      <p:sp>
        <p:nvSpPr>
          <p:cNvPr id="469" name="Line 46"/>
          <p:cNvSpPr/>
          <p:nvPr/>
        </p:nvSpPr>
        <p:spPr>
          <a:xfrm>
            <a:off x="6853320" y="3620880"/>
            <a:ext cx="718200" cy="0"/>
          </a:xfrm>
          <a:prstGeom prst="line">
            <a:avLst/>
          </a:prstGeom>
          <a:ln w="25560">
            <a:solidFill>
              <a:srgbClr val="3465A4"/>
            </a:solidFill>
            <a:round/>
          </a:ln>
        </p:spPr>
      </p:sp>
      <p:sp>
        <p:nvSpPr>
          <p:cNvPr id="470" name="CustomShape 47"/>
          <p:cNvSpPr/>
          <p:nvPr/>
        </p:nvSpPr>
        <p:spPr>
          <a:xfrm>
            <a:off x="7573320" y="3457800"/>
            <a:ext cx="672840" cy="329400"/>
          </a:xfrm>
          <a:prstGeom prst="rect">
            <a:avLst/>
          </a:prstGeom>
          <a:noFill/>
          <a:ln>
            <a:noFill/>
          </a:ln>
        </p:spPr>
        <p:txBody>
          <a:bodyPr wrap="none" lIns="81720" tIns="40680" rIns="81720" bIns="40680"/>
          <a:lstStyle/>
          <a:p>
            <a:pPr>
              <a:lnSpc>
                <a:spcPct val="100000"/>
              </a:lnSpc>
            </a:pPr>
            <a:r>
              <a:rPr lang="en-GB" sz="1640">
                <a:solidFill>
                  <a:srgbClr val="000000"/>
                </a:solidFill>
                <a:latin typeface="Arial"/>
                <a:ea typeface="DejaVu Sans"/>
              </a:rPr>
              <a:t>test 2</a:t>
            </a:r>
            <a:endParaRPr/>
          </a:p>
        </p:txBody>
      </p:sp>
      <p:sp>
        <p:nvSpPr>
          <p:cNvPr id="471" name="Line 48"/>
          <p:cNvSpPr/>
          <p:nvPr/>
        </p:nvSpPr>
        <p:spPr>
          <a:xfrm>
            <a:off x="8877960" y="2935080"/>
            <a:ext cx="718560" cy="0"/>
          </a:xfrm>
          <a:prstGeom prst="line">
            <a:avLst/>
          </a:prstGeom>
          <a:ln w="25560">
            <a:solidFill>
              <a:srgbClr val="3465A4"/>
            </a:solidFill>
            <a:round/>
          </a:ln>
        </p:spPr>
      </p:sp>
      <p:sp>
        <p:nvSpPr>
          <p:cNvPr id="472" name="CustomShape 49"/>
          <p:cNvSpPr/>
          <p:nvPr/>
        </p:nvSpPr>
        <p:spPr>
          <a:xfrm>
            <a:off x="9390960" y="2642760"/>
            <a:ext cx="672840" cy="329400"/>
          </a:xfrm>
          <a:prstGeom prst="rect">
            <a:avLst/>
          </a:prstGeom>
          <a:noFill/>
          <a:ln>
            <a:noFill/>
          </a:ln>
        </p:spPr>
        <p:txBody>
          <a:bodyPr wrap="none" lIns="81720" tIns="40680" rIns="81720" bIns="40680"/>
          <a:lstStyle/>
          <a:p>
            <a:pPr>
              <a:lnSpc>
                <a:spcPct val="100000"/>
              </a:lnSpc>
            </a:pPr>
            <a:r>
              <a:rPr lang="en-GB" sz="1640">
                <a:solidFill>
                  <a:srgbClr val="000000"/>
                </a:solidFill>
                <a:latin typeface="Arial"/>
                <a:ea typeface="DejaVu Sans"/>
              </a:rPr>
              <a:t>test n</a:t>
            </a:r>
            <a:endParaRPr/>
          </a:p>
        </p:txBody>
      </p:sp>
      <p:sp>
        <p:nvSpPr>
          <p:cNvPr id="473" name="Line 50"/>
          <p:cNvSpPr/>
          <p:nvPr/>
        </p:nvSpPr>
        <p:spPr>
          <a:xfrm>
            <a:off x="7085880" y="3065400"/>
            <a:ext cx="534600" cy="0"/>
          </a:xfrm>
          <a:prstGeom prst="line">
            <a:avLst/>
          </a:prstGeom>
          <a:ln w="25560" cap="rnd">
            <a:solidFill>
              <a:srgbClr val="3465A4"/>
            </a:solidFill>
            <a:custDash>
              <a:ds d="0" sp="0"/>
            </a:custDash>
            <a:round/>
          </a:ln>
        </p:spPr>
      </p:sp>
      <p:sp>
        <p:nvSpPr>
          <p:cNvPr id="474" name="Line 51"/>
          <p:cNvSpPr/>
          <p:nvPr/>
        </p:nvSpPr>
        <p:spPr>
          <a:xfrm flipH="1" flipV="1">
            <a:off x="948960" y="5012280"/>
            <a:ext cx="1185120" cy="5040"/>
          </a:xfrm>
          <a:prstGeom prst="line">
            <a:avLst/>
          </a:prstGeom>
          <a:ln w="25560">
            <a:solidFill>
              <a:srgbClr val="C0504D"/>
            </a:solidFill>
            <a:round/>
          </a:ln>
        </p:spPr>
      </p:sp>
      <p:sp>
        <p:nvSpPr>
          <p:cNvPr id="475" name="Line 52"/>
          <p:cNvSpPr/>
          <p:nvPr/>
        </p:nvSpPr>
        <p:spPr>
          <a:xfrm flipH="1" flipV="1">
            <a:off x="671400" y="1384920"/>
            <a:ext cx="7086600" cy="3960"/>
          </a:xfrm>
          <a:prstGeom prst="line">
            <a:avLst/>
          </a:prstGeom>
          <a:ln w="25560">
            <a:solidFill>
              <a:srgbClr val="C0504D"/>
            </a:solidFill>
            <a:round/>
          </a:ln>
        </p:spPr>
      </p:sp>
      <p:sp>
        <p:nvSpPr>
          <p:cNvPr id="476" name="Line 53"/>
          <p:cNvSpPr/>
          <p:nvPr/>
        </p:nvSpPr>
        <p:spPr>
          <a:xfrm flipV="1">
            <a:off x="7751160" y="1384920"/>
            <a:ext cx="0" cy="1422000"/>
          </a:xfrm>
          <a:prstGeom prst="line">
            <a:avLst/>
          </a:prstGeom>
          <a:ln w="25560">
            <a:solidFill>
              <a:srgbClr val="C0504D"/>
            </a:solidFill>
            <a:round/>
          </a:ln>
        </p:spPr>
      </p:sp>
      <p:sp>
        <p:nvSpPr>
          <p:cNvPr id="477" name="Line 54"/>
          <p:cNvSpPr/>
          <p:nvPr/>
        </p:nvSpPr>
        <p:spPr>
          <a:xfrm flipV="1">
            <a:off x="5857200" y="1400760"/>
            <a:ext cx="0" cy="2057400"/>
          </a:xfrm>
          <a:prstGeom prst="line">
            <a:avLst/>
          </a:prstGeom>
          <a:ln w="25560">
            <a:solidFill>
              <a:srgbClr val="C0504D"/>
            </a:solidFill>
            <a:round/>
          </a:ln>
        </p:spPr>
      </p:sp>
      <p:sp>
        <p:nvSpPr>
          <p:cNvPr id="478" name="Line 55"/>
          <p:cNvSpPr/>
          <p:nvPr/>
        </p:nvSpPr>
        <p:spPr>
          <a:xfrm flipV="1">
            <a:off x="4485240" y="1384920"/>
            <a:ext cx="0" cy="2725560"/>
          </a:xfrm>
          <a:prstGeom prst="line">
            <a:avLst/>
          </a:prstGeom>
          <a:ln w="25560">
            <a:solidFill>
              <a:srgbClr val="C0504D"/>
            </a:solidFill>
            <a:round/>
          </a:ln>
        </p:spPr>
      </p:sp>
      <p:sp>
        <p:nvSpPr>
          <p:cNvPr id="479" name="Line 56"/>
          <p:cNvSpPr/>
          <p:nvPr/>
        </p:nvSpPr>
        <p:spPr>
          <a:xfrm flipV="1">
            <a:off x="671400" y="1373040"/>
            <a:ext cx="0" cy="3553920"/>
          </a:xfrm>
          <a:prstGeom prst="line">
            <a:avLst/>
          </a:prstGeom>
          <a:ln w="25560">
            <a:solidFill>
              <a:srgbClr val="C0504D"/>
            </a:solidFill>
            <a:round/>
          </a:ln>
        </p:spPr>
      </p:sp>
      <p:sp>
        <p:nvSpPr>
          <p:cNvPr id="480" name="Line 57"/>
          <p:cNvSpPr/>
          <p:nvPr/>
        </p:nvSpPr>
        <p:spPr>
          <a:xfrm flipV="1">
            <a:off x="671400" y="5012280"/>
            <a:ext cx="123480" cy="208800"/>
          </a:xfrm>
          <a:prstGeom prst="line">
            <a:avLst/>
          </a:prstGeom>
          <a:ln w="25560">
            <a:solidFill>
              <a:srgbClr val="C0504D"/>
            </a:solidFill>
            <a:round/>
          </a:ln>
        </p:spPr>
      </p:sp>
      <p:sp>
        <p:nvSpPr>
          <p:cNvPr id="481" name="CustomShape 58"/>
          <p:cNvSpPr/>
          <p:nvPr/>
        </p:nvSpPr>
        <p:spPr>
          <a:xfrm rot="16200000">
            <a:off x="3642480" y="1898280"/>
            <a:ext cx="1386000" cy="411480"/>
          </a:xfrm>
          <a:prstGeom prst="rect">
            <a:avLst/>
          </a:prstGeom>
          <a:noFill/>
          <a:ln>
            <a:noFill/>
          </a:ln>
        </p:spPr>
        <p:txBody>
          <a:bodyPr wrap="none" lIns="40680" tIns="81720" rIns="40680" bIns="81720"/>
          <a:lstStyle/>
          <a:p>
            <a:pPr>
              <a:lnSpc>
                <a:spcPct val="100000"/>
              </a:lnSpc>
            </a:pPr>
            <a:r>
              <a:rPr lang="en-GB" sz="1640">
                <a:solidFill>
                  <a:srgbClr val="000000"/>
                </a:solidFill>
                <a:latin typeface="Arial"/>
                <a:ea typeface="DejaVu Sans"/>
              </a:rPr>
              <a:t>Test_opamp 1</a:t>
            </a:r>
            <a:endParaRPr/>
          </a:p>
        </p:txBody>
      </p:sp>
      <p:sp>
        <p:nvSpPr>
          <p:cNvPr id="482" name="CustomShape 59"/>
          <p:cNvSpPr/>
          <p:nvPr/>
        </p:nvSpPr>
        <p:spPr>
          <a:xfrm rot="16200000">
            <a:off x="4998240" y="1898280"/>
            <a:ext cx="1386000" cy="411480"/>
          </a:xfrm>
          <a:prstGeom prst="rect">
            <a:avLst/>
          </a:prstGeom>
          <a:noFill/>
          <a:ln>
            <a:noFill/>
          </a:ln>
        </p:spPr>
        <p:txBody>
          <a:bodyPr wrap="none" lIns="40680" tIns="81720" rIns="40680" bIns="81720"/>
          <a:lstStyle/>
          <a:p>
            <a:pPr>
              <a:lnSpc>
                <a:spcPct val="100000"/>
              </a:lnSpc>
            </a:pPr>
            <a:r>
              <a:rPr lang="en-GB" sz="1640">
                <a:solidFill>
                  <a:srgbClr val="000000"/>
                </a:solidFill>
                <a:latin typeface="Arial"/>
                <a:ea typeface="DejaVu Sans"/>
              </a:rPr>
              <a:t>Test_opamp 2</a:t>
            </a:r>
            <a:endParaRPr/>
          </a:p>
        </p:txBody>
      </p:sp>
      <p:sp>
        <p:nvSpPr>
          <p:cNvPr id="483" name="CustomShape 60"/>
          <p:cNvSpPr/>
          <p:nvPr/>
        </p:nvSpPr>
        <p:spPr>
          <a:xfrm rot="16200000">
            <a:off x="6822000" y="1898280"/>
            <a:ext cx="1386000" cy="411480"/>
          </a:xfrm>
          <a:prstGeom prst="rect">
            <a:avLst/>
          </a:prstGeom>
          <a:noFill/>
          <a:ln>
            <a:noFill/>
          </a:ln>
        </p:spPr>
        <p:txBody>
          <a:bodyPr wrap="none" lIns="40680" tIns="81720" rIns="40680" bIns="81720"/>
          <a:lstStyle/>
          <a:p>
            <a:pPr>
              <a:lnSpc>
                <a:spcPct val="100000"/>
              </a:lnSpc>
            </a:pPr>
            <a:r>
              <a:rPr lang="en-GB" sz="1640">
                <a:solidFill>
                  <a:srgbClr val="000000"/>
                </a:solidFill>
                <a:latin typeface="Arial"/>
                <a:ea typeface="DejaVu Sans"/>
              </a:rPr>
              <a:t>Test_opamp n</a:t>
            </a:r>
            <a:endParaRPr/>
          </a:p>
        </p:txBody>
      </p:sp>
      <p:sp>
        <p:nvSpPr>
          <p:cNvPr id="484" name="CustomShape 61"/>
          <p:cNvSpPr/>
          <p:nvPr/>
        </p:nvSpPr>
        <p:spPr>
          <a:xfrm>
            <a:off x="3053520" y="4560480"/>
            <a:ext cx="129600" cy="325440"/>
          </a:xfrm>
          <a:prstGeom prst="rect">
            <a:avLst/>
          </a:prstGeom>
          <a:solidFill>
            <a:srgbClr val="AECF00"/>
          </a:solidFill>
          <a:ln>
            <a:solidFill>
              <a:srgbClr val="3465AF"/>
            </a:solidFill>
          </a:ln>
        </p:spPr>
      </p:sp>
      <p:sp>
        <p:nvSpPr>
          <p:cNvPr id="485" name="CustomShape 62"/>
          <p:cNvSpPr/>
          <p:nvPr/>
        </p:nvSpPr>
        <p:spPr>
          <a:xfrm>
            <a:off x="2720520" y="4557960"/>
            <a:ext cx="129600" cy="325440"/>
          </a:xfrm>
          <a:prstGeom prst="rect">
            <a:avLst/>
          </a:prstGeom>
          <a:solidFill>
            <a:srgbClr val="AECF00"/>
          </a:solidFill>
          <a:ln>
            <a:solidFill>
              <a:srgbClr val="3465AF"/>
            </a:solidFill>
          </a:ln>
        </p:spPr>
      </p:sp>
      <p:sp>
        <p:nvSpPr>
          <p:cNvPr id="486" name="CustomShape 63"/>
          <p:cNvSpPr/>
          <p:nvPr/>
        </p:nvSpPr>
        <p:spPr>
          <a:xfrm>
            <a:off x="2066760" y="4557960"/>
            <a:ext cx="129600" cy="325440"/>
          </a:xfrm>
          <a:prstGeom prst="rect">
            <a:avLst/>
          </a:prstGeom>
          <a:solidFill>
            <a:srgbClr val="AECF00"/>
          </a:solidFill>
          <a:ln>
            <a:solidFill>
              <a:srgbClr val="3465AF"/>
            </a:solidFill>
          </a:ln>
        </p:spPr>
      </p:sp>
      <p:sp>
        <p:nvSpPr>
          <p:cNvPr id="487" name="CustomShape 64"/>
          <p:cNvSpPr/>
          <p:nvPr/>
        </p:nvSpPr>
        <p:spPr>
          <a:xfrm>
            <a:off x="4420440" y="3642120"/>
            <a:ext cx="129600" cy="325440"/>
          </a:xfrm>
          <a:prstGeom prst="rect">
            <a:avLst/>
          </a:prstGeom>
          <a:solidFill>
            <a:srgbClr val="AECF00"/>
          </a:solidFill>
          <a:ln>
            <a:solidFill>
              <a:srgbClr val="3465AF"/>
            </a:solidFill>
          </a:ln>
        </p:spPr>
      </p:sp>
      <p:sp>
        <p:nvSpPr>
          <p:cNvPr id="488" name="CustomShape 65"/>
          <p:cNvSpPr/>
          <p:nvPr/>
        </p:nvSpPr>
        <p:spPr>
          <a:xfrm>
            <a:off x="5801400" y="2959560"/>
            <a:ext cx="129600" cy="325440"/>
          </a:xfrm>
          <a:prstGeom prst="rect">
            <a:avLst/>
          </a:prstGeom>
          <a:solidFill>
            <a:srgbClr val="AECF00"/>
          </a:solidFill>
          <a:ln>
            <a:solidFill>
              <a:srgbClr val="3465AF"/>
            </a:solidFill>
          </a:ln>
        </p:spPr>
      </p:sp>
      <p:sp>
        <p:nvSpPr>
          <p:cNvPr id="489" name="CustomShape 66"/>
          <p:cNvSpPr/>
          <p:nvPr/>
        </p:nvSpPr>
        <p:spPr>
          <a:xfrm>
            <a:off x="7698240" y="2368800"/>
            <a:ext cx="129600" cy="325440"/>
          </a:xfrm>
          <a:prstGeom prst="rect">
            <a:avLst/>
          </a:prstGeom>
          <a:solidFill>
            <a:srgbClr val="AECF00"/>
          </a:solidFill>
          <a:ln>
            <a:solidFill>
              <a:srgbClr val="3465AF"/>
            </a:solidFill>
          </a:ln>
        </p:spPr>
      </p:sp>
      <p:pic>
        <p:nvPicPr>
          <p:cNvPr id="490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5899320" y="4608000"/>
            <a:ext cx="3963960" cy="280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Picture 2"/>
          <p:cNvPicPr/>
          <p:nvPr/>
        </p:nvPicPr>
        <p:blipFill>
          <a:blip r:embed="rId2"/>
          <a:srcRect l="379432"/>
          <a:stretch>
            <a:fillRect/>
          </a:stretch>
        </p:blipFill>
        <p:spPr>
          <a:xfrm>
            <a:off x="8882640" y="4338720"/>
            <a:ext cx="763200" cy="2801880"/>
          </a:xfrm>
          <a:prstGeom prst="rect">
            <a:avLst/>
          </a:prstGeom>
          <a:ln w="9360">
            <a:noFill/>
          </a:ln>
        </p:spPr>
      </p:pic>
      <p:sp>
        <p:nvSpPr>
          <p:cNvPr id="492" name="CustomShape 1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  <a:ea typeface="DejaVu Sans"/>
              </a:rPr>
              <a:t>EMU BIAS</a:t>
            </a:r>
            <a:endParaRPr/>
          </a:p>
        </p:txBody>
      </p:sp>
      <p:sp>
        <p:nvSpPr>
          <p:cNvPr id="493" name="CustomShape 2"/>
          <p:cNvSpPr/>
          <p:nvPr/>
        </p:nvSpPr>
        <p:spPr>
          <a:xfrm>
            <a:off x="360000" y="1440000"/>
            <a:ext cx="9357120" cy="4381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dirty="0"/>
          </a:p>
          <a:p>
            <a:r>
              <a:rPr lang="en-GB" dirty="0">
                <a:solidFill>
                  <a:srgbClr val="000000"/>
                </a:solidFill>
                <a:latin typeface="Times New Roman"/>
                <a:ea typeface="DejaVu Sans"/>
              </a:rPr>
              <a:t>EMU BIAS, same model as FC </a:t>
            </a:r>
            <a:r>
              <a:rPr lang="en-GB" dirty="0" err="1">
                <a:solidFill>
                  <a:srgbClr val="000000"/>
                </a:solidFill>
                <a:latin typeface="Times New Roman"/>
                <a:ea typeface="DejaVu Sans"/>
              </a:rPr>
              <a:t>Repeller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DejaVu Sans"/>
              </a:rPr>
              <a:t>ISEG DPR 10 106 24 10 ESH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000" dirty="0" err="1">
                <a:solidFill>
                  <a:srgbClr val="000000"/>
                </a:solidFill>
                <a:latin typeface="Times New Roman"/>
                <a:ea typeface="DejaVu Sans"/>
              </a:rPr>
              <a:t>Vout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DejaVu Sans"/>
              </a:rPr>
              <a:t>: 0 to –1000 V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DejaVu Sans"/>
              </a:rPr>
              <a:t>Imax: 10 mA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Times New Roman"/>
              </a:rPr>
              <a:t>Vin/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Iin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Times New Roman"/>
              </a:rPr>
              <a:t>: 24 V/0.8 A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Times New Roman"/>
              </a:rPr>
              <a:t>Control Signal 0-10 V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Times New Roman"/>
              </a:rPr>
              <a:t>Ripple/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Noice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Times New Roman"/>
              </a:rPr>
              <a:t>: 2/7 mV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Times New Roman"/>
              </a:rPr>
              <a:t>SHV output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Times New Roman"/>
              </a:rPr>
              <a:t>DB9 control signal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sz="1600" dirty="0" err="1">
                <a:solidFill>
                  <a:srgbClr val="000000"/>
                </a:solidFill>
                <a:latin typeface="Times New Roman"/>
                <a:ea typeface="DejaVu Sans"/>
              </a:rPr>
              <a:t>Controled</a:t>
            </a:r>
            <a:r>
              <a:rPr lang="en-GB" sz="1600" dirty="0">
                <a:solidFill>
                  <a:srgbClr val="000000"/>
                </a:solidFill>
                <a:latin typeface="Times New Roman"/>
                <a:ea typeface="DejaVu Sans"/>
              </a:rPr>
              <a:t> by: 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en-GB" sz="1600" dirty="0">
                <a:solidFill>
                  <a:srgbClr val="000000"/>
                </a:solidFill>
                <a:latin typeface="Times New Roman"/>
                <a:ea typeface="DejaVu Sans"/>
              </a:rPr>
              <a:t>digital outputs module 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en-GB" sz="1600" dirty="0" err="1">
                <a:solidFill>
                  <a:srgbClr val="000000"/>
                </a:solidFill>
                <a:latin typeface="Times New Roman"/>
                <a:ea typeface="DejaVu Sans"/>
              </a:rPr>
              <a:t>analog</a:t>
            </a:r>
            <a:r>
              <a:rPr lang="en-GB" sz="1600" dirty="0">
                <a:solidFill>
                  <a:srgbClr val="000000"/>
                </a:solidFill>
                <a:latin typeface="Times New Roman"/>
                <a:ea typeface="DejaVu Sans"/>
              </a:rPr>
              <a:t> outputs module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en-GB" sz="1600" dirty="0" err="1">
                <a:solidFill>
                  <a:srgbClr val="000000"/>
                </a:solidFill>
                <a:latin typeface="Times New Roman"/>
                <a:ea typeface="DejaVu Sans"/>
              </a:rPr>
              <a:t>analog</a:t>
            </a:r>
            <a:r>
              <a:rPr lang="en-GB" sz="1600" dirty="0">
                <a:solidFill>
                  <a:srgbClr val="000000"/>
                </a:solidFill>
                <a:latin typeface="Times New Roman"/>
                <a:ea typeface="DejaVu Sans"/>
              </a:rPr>
              <a:t> input module</a:t>
            </a:r>
            <a:endParaRPr sz="1600"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494" name="CustomShape 3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000A3C71-406F-48AA-97F8-6762AC9A85D1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39</a:t>
            </a:fld>
            <a:endParaRPr/>
          </a:p>
        </p:txBody>
      </p:sp>
      <p:pic>
        <p:nvPicPr>
          <p:cNvPr id="495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664240" y="1260000"/>
            <a:ext cx="3407040" cy="1911600"/>
          </a:xfrm>
          <a:prstGeom prst="rect">
            <a:avLst/>
          </a:prstGeom>
          <a:ln>
            <a:noFill/>
          </a:ln>
        </p:spPr>
      </p:pic>
      <p:pic>
        <p:nvPicPr>
          <p:cNvPr id="496" name="Imagen 495"/>
          <p:cNvPicPr/>
          <p:nvPr/>
        </p:nvPicPr>
        <p:blipFill>
          <a:blip r:embed="rId4"/>
          <a:stretch>
            <a:fillRect/>
          </a:stretch>
        </p:blipFill>
        <p:spPr>
          <a:xfrm>
            <a:off x="2952000" y="5843520"/>
            <a:ext cx="6085440" cy="1103760"/>
          </a:xfrm>
          <a:prstGeom prst="rect">
            <a:avLst/>
          </a:prstGeom>
          <a:ln>
            <a:noFill/>
          </a:ln>
        </p:spPr>
      </p:pic>
      <p:pic>
        <p:nvPicPr>
          <p:cNvPr id="497" name="Imagen 496"/>
          <p:cNvPicPr/>
          <p:nvPr/>
        </p:nvPicPr>
        <p:blipFill>
          <a:blip r:embed="rId5"/>
          <a:stretch>
            <a:fillRect/>
          </a:stretch>
        </p:blipFill>
        <p:spPr>
          <a:xfrm>
            <a:off x="2935080" y="3174120"/>
            <a:ext cx="6532920" cy="2513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  <a:ea typeface="DejaVu Sans"/>
              </a:rPr>
              <a:t>ESS MEBT</a:t>
            </a:r>
            <a:endParaRPr/>
          </a:p>
        </p:txBody>
      </p:sp>
      <p:sp>
        <p:nvSpPr>
          <p:cNvPr id="279" name="CustomShape 2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1EE4B945-5629-4BA4-9D05-E84E4A1E3C7E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4</a:t>
            </a:fld>
            <a:endParaRPr/>
          </a:p>
        </p:txBody>
      </p:sp>
      <p:pic>
        <p:nvPicPr>
          <p:cNvPr id="280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332000" y="1260000"/>
            <a:ext cx="7271280" cy="4607280"/>
          </a:xfrm>
          <a:prstGeom prst="rect">
            <a:avLst/>
          </a:prstGeom>
          <a:ln>
            <a:noFill/>
          </a:ln>
        </p:spPr>
      </p:pic>
      <p:pic>
        <p:nvPicPr>
          <p:cNvPr id="281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44000" y="5232600"/>
            <a:ext cx="9863640" cy="1822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Picture 2"/>
          <p:cNvPicPr/>
          <p:nvPr/>
        </p:nvPicPr>
        <p:blipFill>
          <a:blip r:embed="rId2"/>
          <a:srcRect l="379432"/>
          <a:stretch>
            <a:fillRect/>
          </a:stretch>
        </p:blipFill>
        <p:spPr>
          <a:xfrm>
            <a:off x="8882640" y="4338720"/>
            <a:ext cx="763200" cy="2801880"/>
          </a:xfrm>
          <a:prstGeom prst="rect">
            <a:avLst/>
          </a:prstGeom>
          <a:ln w="9360">
            <a:noFill/>
          </a:ln>
        </p:spPr>
      </p:pic>
      <p:sp>
        <p:nvSpPr>
          <p:cNvPr id="499" name="CustomShape 1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  <a:ea typeface="DejaVu Sans"/>
              </a:rPr>
              <a:t>EMU Motion Control </a:t>
            </a:r>
            <a:endParaRPr/>
          </a:p>
        </p:txBody>
      </p:sp>
      <p:sp>
        <p:nvSpPr>
          <p:cNvPr id="500" name="CustomShape 2"/>
          <p:cNvSpPr/>
          <p:nvPr/>
        </p:nvSpPr>
        <p:spPr>
          <a:xfrm>
            <a:off x="360000" y="1440000"/>
            <a:ext cx="9357120" cy="4381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501" name="CustomShape 3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94AF5D16-2229-4552-91B5-E698785166CA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40</a:t>
            </a:fld>
            <a:endParaRPr/>
          </a:p>
        </p:txBody>
      </p:sp>
      <p:pic>
        <p:nvPicPr>
          <p:cNvPr id="502" name="Imagen 501"/>
          <p:cNvPicPr/>
          <p:nvPr/>
        </p:nvPicPr>
        <p:blipFill>
          <a:blip r:embed="rId3"/>
          <a:stretch>
            <a:fillRect/>
          </a:stretch>
        </p:blipFill>
        <p:spPr>
          <a:xfrm>
            <a:off x="297360" y="1581480"/>
            <a:ext cx="5389920" cy="5113800"/>
          </a:xfrm>
          <a:prstGeom prst="rect">
            <a:avLst/>
          </a:prstGeom>
          <a:ln>
            <a:noFill/>
          </a:ln>
        </p:spPr>
      </p:pic>
      <p:sp>
        <p:nvSpPr>
          <p:cNvPr id="503" name="CustomShape 4"/>
          <p:cNvSpPr/>
          <p:nvPr/>
        </p:nvSpPr>
        <p:spPr>
          <a:xfrm>
            <a:off x="6264000" y="2052000"/>
            <a:ext cx="3815280" cy="1651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dirty="0">
                <a:latin typeface="Arial"/>
              </a:rPr>
              <a:t>4 motors: Stepper Bipolar 2 Phase.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Arial"/>
              </a:rPr>
              <a:t>4 </a:t>
            </a:r>
            <a:r>
              <a:rPr lang="en-GB" strike="sngStrike" dirty="0">
                <a:latin typeface="Arial"/>
              </a:rPr>
              <a:t>linear absolute encoders</a:t>
            </a:r>
            <a:r>
              <a:rPr lang="en-GB" dirty="0">
                <a:latin typeface="Arial"/>
              </a:rPr>
              <a:t>.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dirty="0">
                <a:latin typeface="Arial"/>
              </a:rPr>
              <a:t>4 motor stepper drivers.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dirty="0">
                <a:latin typeface="Arial"/>
              </a:rPr>
              <a:t>4 </a:t>
            </a:r>
            <a:r>
              <a:rPr lang="en-GB" strike="sngStrike" dirty="0">
                <a:latin typeface="Arial"/>
              </a:rPr>
              <a:t>SSI absolute encoder interfaces</a:t>
            </a:r>
            <a:r>
              <a:rPr lang="en-GB" dirty="0">
                <a:latin typeface="Arial"/>
              </a:rPr>
              <a:t>.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dirty="0">
                <a:latin typeface="Arial"/>
              </a:rPr>
              <a:t>8 limit switches for 4 axis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dirty="0">
                <a:latin typeface="Arial"/>
              </a:rPr>
              <a:t>4 limit switches for MPS</a:t>
            </a:r>
            <a:endParaRPr lang="es-ES" dirty="0"/>
          </a:p>
          <a:p>
            <a:pPr>
              <a:lnSpc>
                <a:spcPct val="100000"/>
              </a:lnSpc>
            </a:pPr>
            <a:endParaRPr lang="es-ES" dirty="0"/>
          </a:p>
          <a:p>
            <a:pPr>
              <a:lnSpc>
                <a:spcPct val="100000"/>
              </a:lnSpc>
            </a:pPr>
            <a:r>
              <a:rPr lang="en-GB" dirty="0"/>
              <a:t>4 linear incremental encoders.</a:t>
            </a:r>
          </a:p>
          <a:p>
            <a:pPr>
              <a:lnSpc>
                <a:spcPct val="100000"/>
              </a:lnSpc>
            </a:pPr>
            <a:r>
              <a:rPr lang="en-GB" dirty="0"/>
              <a:t>4 incremental encoder interfaces.</a:t>
            </a:r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504" name="Imagen 503"/>
          <p:cNvPicPr/>
          <p:nvPr/>
        </p:nvPicPr>
        <p:blipFill>
          <a:blip r:embed="rId4"/>
          <a:stretch>
            <a:fillRect/>
          </a:stretch>
        </p:blipFill>
        <p:spPr>
          <a:xfrm>
            <a:off x="4714560" y="6702120"/>
            <a:ext cx="4989960" cy="713160"/>
          </a:xfrm>
          <a:prstGeom prst="rect">
            <a:avLst/>
          </a:prstGeom>
          <a:ln>
            <a:noFill/>
          </a:ln>
        </p:spPr>
      </p:pic>
      <p:sp>
        <p:nvSpPr>
          <p:cNvPr id="2" name="Flecha: curvada hacia la derecha 1">
            <a:extLst>
              <a:ext uri="{FF2B5EF4-FFF2-40B4-BE49-F238E27FC236}">
                <a16:creationId xmlns:a16="http://schemas.microsoft.com/office/drawing/2014/main" id="{E34C4C57-8870-495A-A471-5DE3EF62D5A1}"/>
              </a:ext>
            </a:extLst>
          </p:cNvPr>
          <p:cNvSpPr/>
          <p:nvPr/>
        </p:nvSpPr>
        <p:spPr>
          <a:xfrm>
            <a:off x="5749920" y="2406120"/>
            <a:ext cx="556260" cy="208416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EDE78445-949F-4F8D-A252-6A077939F63D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41</a:t>
            </a:fld>
            <a:endParaRPr/>
          </a:p>
        </p:txBody>
      </p:sp>
      <p:sp>
        <p:nvSpPr>
          <p:cNvPr id="506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 EMU SW Flow Diagram</a:t>
            </a:r>
            <a:endParaRPr dirty="0"/>
          </a:p>
        </p:txBody>
      </p:sp>
      <p:sp>
        <p:nvSpPr>
          <p:cNvPr id="507" name="CustomShape 3"/>
          <p:cNvSpPr/>
          <p:nvPr/>
        </p:nvSpPr>
        <p:spPr>
          <a:xfrm>
            <a:off x="4536000" y="1547640"/>
            <a:ext cx="3479400" cy="42314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508" name="Imagen 507"/>
          <p:cNvPicPr/>
          <p:nvPr/>
        </p:nvPicPr>
        <p:blipFill>
          <a:blip r:embed="rId2"/>
          <a:stretch>
            <a:fillRect/>
          </a:stretch>
        </p:blipFill>
        <p:spPr>
          <a:xfrm>
            <a:off x="2521440" y="1296000"/>
            <a:ext cx="3957840" cy="6189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74C2F60-AA40-4402-962B-3963C5842D17}"/>
              </a:ext>
            </a:extLst>
          </p:cNvPr>
          <p:cNvSpPr/>
          <p:nvPr/>
        </p:nvSpPr>
        <p:spPr>
          <a:xfrm>
            <a:off x="5173980" y="4655820"/>
            <a:ext cx="4144620" cy="2696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A5D9C13-2455-4973-92DD-215691CE6863}"/>
              </a:ext>
            </a:extLst>
          </p:cNvPr>
          <p:cNvSpPr/>
          <p:nvPr/>
        </p:nvSpPr>
        <p:spPr>
          <a:xfrm>
            <a:off x="457200" y="4655820"/>
            <a:ext cx="3931920" cy="2696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9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677B42E4-B025-40F7-B07E-95F46EFEB311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42</a:t>
            </a:fld>
            <a:endParaRPr/>
          </a:p>
        </p:txBody>
      </p:sp>
      <p:sp>
        <p:nvSpPr>
          <p:cNvPr id="510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 Motion related SW</a:t>
            </a:r>
            <a:endParaRPr dirty="0"/>
          </a:p>
        </p:txBody>
      </p:sp>
      <p:sp>
        <p:nvSpPr>
          <p:cNvPr id="511" name="CustomShape 3"/>
          <p:cNvSpPr/>
          <p:nvPr/>
        </p:nvSpPr>
        <p:spPr>
          <a:xfrm>
            <a:off x="603000" y="1547640"/>
            <a:ext cx="7895880" cy="42314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r>
              <a:rPr lang="en-GB" sz="1600" b="1" dirty="0">
                <a:solidFill>
                  <a:srgbClr val="000000"/>
                </a:solidFill>
                <a:latin typeface="Arial"/>
                <a:ea typeface="DejaVu Sans"/>
              </a:rPr>
              <a:t>Features:</a:t>
            </a:r>
          </a:p>
          <a:p>
            <a:pPr marL="971550" lvl="1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1600" dirty="0">
                <a:solidFill>
                  <a:srgbClr val="000000"/>
                </a:solidFill>
                <a:latin typeface="Times New Roman"/>
              </a:rPr>
              <a:t>2 planes.</a:t>
            </a:r>
            <a:endParaRPr sz="1600" dirty="0">
              <a:solidFill>
                <a:srgbClr val="000000"/>
              </a:solidFill>
              <a:latin typeface="Times New Roman"/>
            </a:endParaRPr>
          </a:p>
          <a:p>
            <a:pPr marL="971550" lvl="1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1600" dirty="0">
                <a:solidFill>
                  <a:srgbClr val="000000"/>
                </a:solidFill>
                <a:latin typeface="Times New Roman"/>
              </a:rPr>
              <a:t>4 motors: 2 slit blades, 2 grids.</a:t>
            </a:r>
            <a:endParaRPr sz="1600" dirty="0">
              <a:solidFill>
                <a:srgbClr val="000000"/>
              </a:solidFill>
              <a:latin typeface="Times New Roman"/>
            </a:endParaRPr>
          </a:p>
          <a:p>
            <a:pPr marL="971550" lvl="1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1600" dirty="0">
                <a:solidFill>
                  <a:srgbClr val="000000"/>
                </a:solidFill>
                <a:latin typeface="Times New Roman"/>
              </a:rPr>
              <a:t>Grid recursive movement over slit movement.</a:t>
            </a:r>
            <a:endParaRPr sz="1600" dirty="0">
              <a:solidFill>
                <a:srgbClr val="000000"/>
              </a:solidFill>
              <a:latin typeface="Times New Roman"/>
            </a:endParaRPr>
          </a:p>
          <a:p>
            <a:endParaRPr sz="1600" dirty="0"/>
          </a:p>
          <a:p>
            <a:r>
              <a:rPr lang="en-GB" sz="1600" b="1" dirty="0" err="1">
                <a:solidFill>
                  <a:srgbClr val="000000"/>
                </a:solidFill>
                <a:latin typeface="Arial"/>
                <a:ea typeface="DejaVu Sans"/>
              </a:rPr>
              <a:t>Init</a:t>
            </a:r>
            <a:r>
              <a:rPr lang="en-GB" sz="1600" b="1" dirty="0">
                <a:solidFill>
                  <a:srgbClr val="000000"/>
                </a:solidFill>
                <a:latin typeface="Arial"/>
                <a:ea typeface="DejaVu Sans"/>
              </a:rPr>
              <a:t>:</a:t>
            </a:r>
            <a:endParaRPr dirty="0"/>
          </a:p>
          <a:p>
            <a:r>
              <a:rPr lang="en-GB" sz="1600" dirty="0">
                <a:solidFill>
                  <a:srgbClr val="000000"/>
                </a:solidFill>
                <a:latin typeface="Arial"/>
                <a:ea typeface="DejaVu Sans"/>
              </a:rPr>
              <a:t>Slit and grid positioners. </a:t>
            </a:r>
            <a:r>
              <a:rPr lang="en-GB" sz="1600" dirty="0">
                <a:solidFill>
                  <a:srgbClr val="C0C0C0"/>
                </a:solidFill>
                <a:latin typeface="Arial"/>
                <a:ea typeface="DejaVu Sans"/>
              </a:rPr>
              <a:t> </a:t>
            </a:r>
            <a:endParaRPr dirty="0"/>
          </a:p>
          <a:p>
            <a:r>
              <a:rPr lang="en-GB" sz="1600" dirty="0">
                <a:solidFill>
                  <a:srgbClr val="000000"/>
                </a:solidFill>
                <a:latin typeface="Arial"/>
                <a:ea typeface="DejaVu Sans"/>
              </a:rPr>
              <a:t>Motor acceleration and velocity.</a:t>
            </a:r>
            <a:endParaRPr dirty="0"/>
          </a:p>
          <a:p>
            <a:r>
              <a:rPr lang="en-GB" sz="1600" dirty="0">
                <a:solidFill>
                  <a:srgbClr val="000000"/>
                </a:solidFill>
                <a:latin typeface="Arial"/>
                <a:ea typeface="DejaVu Sans"/>
              </a:rPr>
              <a:t>ADC: </a:t>
            </a:r>
            <a:endParaRPr dirty="0"/>
          </a:p>
          <a:p>
            <a:r>
              <a:rPr lang="en-GB" sz="1600" dirty="0">
                <a:solidFill>
                  <a:srgbClr val="000000"/>
                </a:solidFill>
                <a:latin typeface="Arial"/>
                <a:ea typeface="DejaVu Sans"/>
              </a:rPr>
              <a:t>	ON state: ready to receive settings</a:t>
            </a:r>
            <a:endParaRPr dirty="0"/>
          </a:p>
          <a:p>
            <a:r>
              <a:rPr lang="en-GB" sz="1600" dirty="0">
                <a:solidFill>
                  <a:srgbClr val="000000"/>
                </a:solidFill>
                <a:latin typeface="Arial"/>
                <a:ea typeface="DejaVu Sans"/>
              </a:rPr>
              <a:t>	external trigger.</a:t>
            </a:r>
            <a:endParaRPr dirty="0"/>
          </a:p>
          <a:p>
            <a:r>
              <a:rPr lang="en-GB" sz="1600" dirty="0">
                <a:solidFill>
                  <a:srgbClr val="000000"/>
                </a:solidFill>
                <a:latin typeface="Arial"/>
                <a:ea typeface="DejaVu Sans"/>
              </a:rPr>
              <a:t>	Set number of sample reads at each movement. 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sz="1600" b="1" dirty="0">
                <a:solidFill>
                  <a:srgbClr val="000000"/>
                </a:solidFill>
                <a:latin typeface="Arial"/>
                <a:ea typeface="DejaVu Sans"/>
              </a:rPr>
              <a:t>Before slit movement: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1600" dirty="0">
                <a:solidFill>
                  <a:srgbClr val="000000"/>
                </a:solidFill>
                <a:latin typeface="Arial"/>
                <a:ea typeface="DejaVu Sans"/>
              </a:rPr>
              <a:t>EMU flag busy activated.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1600" dirty="0">
                <a:solidFill>
                  <a:srgbClr val="000000"/>
                </a:solidFill>
                <a:latin typeface="Arial"/>
                <a:ea typeface="DejaVu Sans"/>
              </a:rPr>
              <a:t>Charge of slit positions.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sz="1600" b="1" dirty="0">
                <a:solidFill>
                  <a:srgbClr val="000000"/>
                </a:solidFill>
                <a:latin typeface="Arial"/>
                <a:ea typeface="DejaVu Sans"/>
              </a:rPr>
              <a:t>After slit scanning: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1600" dirty="0">
                <a:solidFill>
                  <a:srgbClr val="000000"/>
                </a:solidFill>
                <a:latin typeface="Arial"/>
                <a:ea typeface="DejaVu Sans"/>
              </a:rPr>
              <a:t>EMU is not busy: flag busy deactivated.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1600" dirty="0">
                <a:solidFill>
                  <a:srgbClr val="000000"/>
                </a:solidFill>
                <a:latin typeface="Arial"/>
                <a:ea typeface="DejaVu Sans"/>
              </a:rPr>
              <a:t>Emittance parameters calculation.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512" name="CustomShape 4"/>
          <p:cNvSpPr/>
          <p:nvPr/>
        </p:nvSpPr>
        <p:spPr>
          <a:xfrm>
            <a:off x="5441400" y="4748760"/>
            <a:ext cx="3877200" cy="2603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1600" b="1" dirty="0">
                <a:solidFill>
                  <a:srgbClr val="000000"/>
                </a:solidFill>
                <a:latin typeface="Arial"/>
                <a:ea typeface="DejaVu Sans"/>
              </a:rPr>
              <a:t>Before grid movement:</a:t>
            </a:r>
            <a:endParaRPr dirty="0"/>
          </a:p>
          <a:p>
            <a:r>
              <a:rPr lang="en-GB" sz="1600" dirty="0">
                <a:solidFill>
                  <a:srgbClr val="000000"/>
                </a:solidFill>
                <a:latin typeface="Arial"/>
                <a:ea typeface="DejaVu Sans"/>
              </a:rPr>
              <a:t>Charge of grid positions.</a:t>
            </a:r>
            <a:endParaRPr dirty="0"/>
          </a:p>
          <a:p>
            <a:endParaRPr dirty="0"/>
          </a:p>
          <a:p>
            <a:r>
              <a:rPr lang="en-GB" sz="1600" b="1" dirty="0">
                <a:solidFill>
                  <a:srgbClr val="000000"/>
                </a:solidFill>
                <a:latin typeface="Arial"/>
                <a:ea typeface="DejaVu Sans"/>
              </a:rPr>
              <a:t>On Grid scanning:</a:t>
            </a:r>
            <a:endParaRPr dirty="0"/>
          </a:p>
          <a:p>
            <a:r>
              <a:rPr lang="en-GB" sz="1600" dirty="0">
                <a:solidFill>
                  <a:srgbClr val="000000"/>
                </a:solidFill>
                <a:latin typeface="Arial"/>
                <a:ea typeface="DejaVu Sans"/>
              </a:rPr>
              <a:t>Take the movement positions for next grid scan.</a:t>
            </a:r>
            <a:endParaRPr dirty="0"/>
          </a:p>
          <a:p>
            <a:endParaRPr dirty="0"/>
          </a:p>
          <a:p>
            <a:r>
              <a:rPr lang="en-GB" sz="1600" b="1" dirty="0">
                <a:solidFill>
                  <a:srgbClr val="000000"/>
                </a:solidFill>
                <a:latin typeface="Arial"/>
                <a:ea typeface="DejaVu Sans"/>
              </a:rPr>
              <a:t>After all points of Grid scanned for an specific slit position:</a:t>
            </a:r>
            <a:endParaRPr dirty="0"/>
          </a:p>
          <a:p>
            <a:r>
              <a:rPr lang="en-GB" sz="1600" dirty="0">
                <a:solidFill>
                  <a:srgbClr val="000000"/>
                </a:solidFill>
                <a:latin typeface="Arial"/>
                <a:ea typeface="DejaVu Sans"/>
              </a:rPr>
              <a:t>Collecting data</a:t>
            </a:r>
            <a:endParaRPr dirty="0"/>
          </a:p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CustomShape 1"/>
          <p:cNvSpPr/>
          <p:nvPr/>
        </p:nvSpPr>
        <p:spPr>
          <a:xfrm>
            <a:off x="7227360" y="7019640"/>
            <a:ext cx="2347200" cy="38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BD1B30C-CF9F-456A-A895-39068ABA5D46}" type="slidenum">
              <a:rPr lang="en-GB" sz="1270">
                <a:solidFill>
                  <a:srgbClr val="000000"/>
                </a:solidFill>
                <a:latin typeface="Trebuchet MS"/>
                <a:ea typeface="DejaVu Sans"/>
              </a:rPr>
              <a:t>43</a:t>
            </a:fld>
            <a:endParaRPr/>
          </a:p>
        </p:txBody>
      </p:sp>
      <p:sp>
        <p:nvSpPr>
          <p:cNvPr id="514" name="CustomShape 2"/>
          <p:cNvSpPr/>
          <p:nvPr/>
        </p:nvSpPr>
        <p:spPr>
          <a:xfrm>
            <a:off x="359280" y="5040"/>
            <a:ext cx="9360000" cy="1261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3990">
                <a:solidFill>
                  <a:srgbClr val="FFFFFF"/>
                </a:solidFill>
                <a:latin typeface="Times New Roman"/>
                <a:ea typeface="DejaVu Sans"/>
              </a:rPr>
              <a:t>SW: Acquisition        </a:t>
            </a: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5" name="CustomShape 3"/>
              <p:cNvSpPr/>
              <p:nvPr/>
            </p:nvSpPr>
            <p:spPr>
              <a:xfrm>
                <a:off x="359280" y="1440000"/>
                <a:ext cx="9360000" cy="5578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>
                  <a:lnSpc>
                    <a:spcPct val="100000"/>
                  </a:lnSpc>
                  <a:buSzPct val="45000"/>
                </a:pPr>
                <a:r>
                  <a:rPr lang="en-GB" sz="2540" b="1" dirty="0">
                    <a:latin typeface="Arial"/>
                    <a:ea typeface="DejaVu Sans"/>
                  </a:rPr>
                  <a:t>Acquisition</a:t>
                </a:r>
                <a:r>
                  <a:rPr lang="en-GB" sz="2540" dirty="0">
                    <a:latin typeface="Arial"/>
                    <a:ea typeface="DejaVu Sans"/>
                  </a:rPr>
                  <a:t> of the voltage in the wires is when slit and grid reach their position.</a:t>
                </a:r>
                <a:endParaRPr dirty="0"/>
              </a:p>
              <a:p>
                <a:pPr>
                  <a:lnSpc>
                    <a:spcPct val="100000"/>
                  </a:lnSpc>
                  <a:buSzPct val="45000"/>
                </a:pPr>
                <a:r>
                  <a:rPr lang="en-GB" sz="2540" b="1" dirty="0">
                    <a:latin typeface="Arial"/>
                    <a:ea typeface="DejaVu Sans"/>
                  </a:rPr>
                  <a:t>Movements</a:t>
                </a:r>
                <a:r>
                  <a:rPr lang="en-GB" sz="2540" dirty="0">
                    <a:latin typeface="Arial"/>
                    <a:ea typeface="DejaVu Sans"/>
                  </a:rPr>
                  <a:t>:</a:t>
                </a:r>
                <a:endParaRPr dirty="0"/>
              </a:p>
              <a:p>
                <a:pPr marL="971550" lvl="1" indent="-514350">
                  <a:buSzPct val="50000"/>
                  <a:buFont typeface="Times New Roman" panose="02020603050405020304" pitchFamily="18" charset="0"/>
                  <a:buChar char="●"/>
                </a:pPr>
                <a:r>
                  <a:rPr lang="en-GB" sz="2400" dirty="0">
                    <a:solidFill>
                      <a:srgbClr val="000000"/>
                    </a:solidFill>
                    <a:latin typeface="Times New Roman"/>
                  </a:rPr>
                  <a:t>Equidistant positions.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/>
                          </m:ctrlPr>
                        </m:sSubPr>
                        <m:e>
                          <m:r>
                            <a:rPr lang="en-US" i="1"/>
                            <m:t>𝑥</m:t>
                          </m:r>
                        </m:e>
                        <m:sub>
                          <m:r>
                            <a:rPr lang="en-US" i="1"/>
                            <m:t>𝑔𝑟𝑖𝑑</m:t>
                          </m:r>
                          <m:r>
                            <a:rPr lang="en-US" i="1"/>
                            <m:t>1</m:t>
                          </m:r>
                        </m:sub>
                      </m:sSub>
                      <m:r>
                        <a:rPr lang="en-US" i="1"/>
                        <m:t>=</m:t>
                      </m:r>
                      <m:sSub>
                        <m:sSubPr>
                          <m:ctrlPr>
                            <a:rPr lang="es-ES" i="1"/>
                          </m:ctrlPr>
                        </m:sSubPr>
                        <m:e>
                          <m:r>
                            <a:rPr lang="en-US" i="1"/>
                            <m:t>𝑘</m:t>
                          </m:r>
                          <m:r>
                            <a:rPr lang="en-US" i="1"/>
                            <m:t>∗</m:t>
                          </m:r>
                          <m:r>
                            <a:rPr lang="en-US" i="1"/>
                            <m:t>𝑥</m:t>
                          </m:r>
                        </m:e>
                        <m:sub>
                          <m:r>
                            <a:rPr lang="en-US" i="1"/>
                            <m:t>𝑠𝑙𝑖𝑡</m:t>
                          </m:r>
                          <m:r>
                            <a:rPr lang="en-US" i="1"/>
                            <m:t>0</m:t>
                          </m:r>
                        </m:sub>
                      </m:sSub>
                      <m:r>
                        <a:rPr lang="en-US" i="1"/>
                        <m:t>−200</m:t>
                      </m:r>
                      <m:r>
                        <a:rPr lang="en-US" i="1"/>
                        <m:t>𝜇</m:t>
                      </m:r>
                      <m:r>
                        <a:rPr lang="en-US" i="1"/>
                        <m:t>𝑚</m:t>
                      </m:r>
                    </m:oMath>
                  </m:oMathPara>
                </a14:m>
                <a:endParaRPr lang="es-ES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/>
                          </m:ctrlPr>
                        </m:sSubPr>
                        <m:e>
                          <m:r>
                            <a:rPr lang="en-US" i="1"/>
                            <m:t>𝑥</m:t>
                          </m:r>
                        </m:e>
                        <m:sub>
                          <m:r>
                            <a:rPr lang="en-US" i="1"/>
                            <m:t>𝑔𝑟𝑖𝑑</m:t>
                          </m:r>
                          <m:r>
                            <a:rPr lang="en-US" i="1"/>
                            <m:t>2</m:t>
                          </m:r>
                        </m:sub>
                      </m:sSub>
                      <m:r>
                        <a:rPr lang="en-US" i="1"/>
                        <m:t>=</m:t>
                      </m:r>
                      <m:sSub>
                        <m:sSubPr>
                          <m:ctrlPr>
                            <a:rPr lang="es-ES" i="1"/>
                          </m:ctrlPr>
                        </m:sSubPr>
                        <m:e>
                          <m:r>
                            <a:rPr lang="en-US" i="1"/>
                            <m:t>𝑘</m:t>
                          </m:r>
                          <m:r>
                            <a:rPr lang="en-US" i="1"/>
                            <m:t>∗</m:t>
                          </m:r>
                          <m:r>
                            <a:rPr lang="en-US" i="1"/>
                            <m:t>𝑥</m:t>
                          </m:r>
                        </m:e>
                        <m:sub>
                          <m:r>
                            <a:rPr lang="en-US" i="1"/>
                            <m:t>𝑠𝑙𝑖𝑡</m:t>
                          </m:r>
                          <m:r>
                            <a:rPr lang="en-US" i="1"/>
                            <m:t>0</m:t>
                          </m:r>
                        </m:sub>
                      </m:sSub>
                      <m:r>
                        <a:rPr lang="en-US" i="1"/>
                        <m:t>−100</m:t>
                      </m:r>
                      <m:r>
                        <a:rPr lang="en-US" i="1"/>
                        <m:t>𝜇</m:t>
                      </m:r>
                      <m:r>
                        <a:rPr lang="en-US" i="1" smtClean="0"/>
                        <m:t>𝑚</m:t>
                      </m:r>
                    </m:oMath>
                  </m:oMathPara>
                </a14:m>
                <a:endParaRPr lang="es-ES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/>
                          </m:ctrlPr>
                        </m:sSubPr>
                        <m:e>
                          <m:r>
                            <a:rPr lang="en-US" i="1"/>
                            <m:t>𝑥</m:t>
                          </m:r>
                        </m:e>
                        <m:sub>
                          <m:r>
                            <a:rPr lang="en-US" i="1"/>
                            <m:t>𝑔𝑟𝑖𝑑</m:t>
                          </m:r>
                          <m:r>
                            <a:rPr lang="en-US" i="1"/>
                            <m:t>3</m:t>
                          </m:r>
                        </m:sub>
                      </m:sSub>
                      <m:r>
                        <a:rPr lang="en-US" i="1"/>
                        <m:t>=</m:t>
                      </m:r>
                      <m:sSub>
                        <m:sSubPr>
                          <m:ctrlPr>
                            <a:rPr lang="es-ES" i="1"/>
                          </m:ctrlPr>
                        </m:sSubPr>
                        <m:e>
                          <m:r>
                            <a:rPr lang="en-US" i="1"/>
                            <m:t>𝑘</m:t>
                          </m:r>
                          <m:r>
                            <a:rPr lang="en-US" i="1"/>
                            <m:t>∗</m:t>
                          </m:r>
                          <m:r>
                            <a:rPr lang="en-US" i="1"/>
                            <m:t>𝑥</m:t>
                          </m:r>
                        </m:e>
                        <m:sub>
                          <m:r>
                            <a:rPr lang="en-US" i="1"/>
                            <m:t>𝑠𝑙𝑖𝑡</m:t>
                          </m:r>
                          <m:r>
                            <a:rPr lang="en-US" i="1"/>
                            <m:t>0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/>
                          </m:ctrlPr>
                        </m:sSubPr>
                        <m:e>
                          <m:r>
                            <a:rPr lang="en-US" i="1"/>
                            <m:t>𝑥</m:t>
                          </m:r>
                        </m:e>
                        <m:sub>
                          <m:r>
                            <a:rPr lang="en-US" i="1"/>
                            <m:t>𝑔𝑟𝑖𝑑</m:t>
                          </m:r>
                          <m:r>
                            <a:rPr lang="en-US" i="1"/>
                            <m:t>4</m:t>
                          </m:r>
                        </m:sub>
                      </m:sSub>
                      <m:r>
                        <a:rPr lang="en-US" i="1"/>
                        <m:t>=</m:t>
                      </m:r>
                      <m:sSub>
                        <m:sSubPr>
                          <m:ctrlPr>
                            <a:rPr lang="es-ES" i="1"/>
                          </m:ctrlPr>
                        </m:sSubPr>
                        <m:e>
                          <m:r>
                            <a:rPr lang="en-US" i="1"/>
                            <m:t>𝑘</m:t>
                          </m:r>
                          <m:r>
                            <a:rPr lang="en-US" i="1"/>
                            <m:t>∗</m:t>
                          </m:r>
                          <m:r>
                            <a:rPr lang="en-US" i="1"/>
                            <m:t>𝑥</m:t>
                          </m:r>
                        </m:e>
                        <m:sub>
                          <m:r>
                            <a:rPr lang="en-US" i="1"/>
                            <m:t>𝑠𝑙𝑖𝑡</m:t>
                          </m:r>
                          <m:r>
                            <a:rPr lang="en-US" i="1"/>
                            <m:t>0</m:t>
                          </m:r>
                        </m:sub>
                      </m:sSub>
                      <m:r>
                        <a:rPr lang="en-US" i="1"/>
                        <m:t>+100</m:t>
                      </m:r>
                      <m:r>
                        <a:rPr lang="en-US" i="1"/>
                        <m:t>𝜇</m:t>
                      </m:r>
                      <m:r>
                        <a:rPr lang="en-US" i="1"/>
                        <m:t>𝑚</m:t>
                      </m:r>
                    </m:oMath>
                  </m:oMathPara>
                </a14:m>
                <a:endParaRPr lang="es-ES" dirty="0"/>
              </a:p>
              <a:p>
                <a:pPr lvl="7">
                  <a:buSzPct val="50000"/>
                </a:pPr>
                <a:r>
                  <a:rPr lang="es-ES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/>
                        </m:ctrlPr>
                      </m:sSubPr>
                      <m:e>
                        <m:r>
                          <a:rPr lang="en-US" i="1"/>
                          <m:t>𝑥</m:t>
                        </m:r>
                      </m:e>
                      <m:sub>
                        <m:r>
                          <a:rPr lang="en-US" i="1"/>
                          <m:t>𝑔𝑟𝑖𝑑</m:t>
                        </m:r>
                        <m:r>
                          <a:rPr lang="en-US" i="1"/>
                          <m:t>5</m:t>
                        </m:r>
                      </m:sub>
                    </m:sSub>
                    <m:r>
                      <a:rPr lang="en-US" i="1"/>
                      <m:t>=</m:t>
                    </m:r>
                    <m:sSub>
                      <m:sSubPr>
                        <m:ctrlPr>
                          <a:rPr lang="es-ES" i="1"/>
                        </m:ctrlPr>
                      </m:sSubPr>
                      <m:e>
                        <m:r>
                          <a:rPr lang="en-US" i="1"/>
                          <m:t>𝑘</m:t>
                        </m:r>
                        <m:r>
                          <a:rPr lang="en-US" i="1"/>
                          <m:t>∗</m:t>
                        </m:r>
                        <m:r>
                          <a:rPr lang="en-US" i="1"/>
                          <m:t>𝑥</m:t>
                        </m:r>
                      </m:e>
                      <m:sub>
                        <m:r>
                          <a:rPr lang="en-US" i="1"/>
                          <m:t>𝑠𝑙𝑖𝑡</m:t>
                        </m:r>
                        <m:r>
                          <a:rPr lang="en-US" i="1"/>
                          <m:t>0</m:t>
                        </m:r>
                      </m:sub>
                    </m:sSub>
                    <m:r>
                      <a:rPr lang="en-US" i="1"/>
                      <m:t>+200</m:t>
                    </m:r>
                    <m:r>
                      <a:rPr lang="en-US" i="1"/>
                      <m:t>𝜇</m:t>
                    </m:r>
                    <m:r>
                      <a:rPr lang="en-US" i="1"/>
                      <m:t>𝑚</m:t>
                    </m:r>
                  </m:oMath>
                </a14:m>
                <a:endParaRPr lang="es-ES" dirty="0"/>
              </a:p>
              <a:p>
                <a:pPr lvl="7">
                  <a:buSzPct val="50000"/>
                </a:pPr>
                <a:endParaRPr sz="2400" dirty="0">
                  <a:solidFill>
                    <a:srgbClr val="000000"/>
                  </a:solidFill>
                  <a:latin typeface="Times New Roman"/>
                </a:endParaRPr>
              </a:p>
              <a:p>
                <a:pPr marL="971550" lvl="1" indent="-514350">
                  <a:buSzPct val="50000"/>
                  <a:buFont typeface="Times New Roman" panose="02020603050405020304" pitchFamily="18" charset="0"/>
                  <a:buChar char="●"/>
                </a:pPr>
                <a:r>
                  <a:rPr lang="es-ES" sz="2400" dirty="0" err="1">
                    <a:solidFill>
                      <a:srgbClr val="000000"/>
                    </a:solidFill>
                    <a:latin typeface="Times New Roman"/>
                  </a:rPr>
                  <a:t>Precalculated</a:t>
                </a:r>
                <a:r>
                  <a:rPr lang="es-ES" sz="2400" dirty="0">
                    <a:solidFill>
                      <a:srgbClr val="000000"/>
                    </a:solidFill>
                    <a:latin typeface="Times New Roman"/>
                  </a:rPr>
                  <a:t> positions. Positions </a:t>
                </a:r>
                <a:r>
                  <a:rPr lang="es-ES" sz="2400" dirty="0" err="1">
                    <a:solidFill>
                      <a:srgbClr val="000000"/>
                    </a:solidFill>
                    <a:latin typeface="Times New Roman"/>
                  </a:rPr>
                  <a:t>stored</a:t>
                </a:r>
                <a:r>
                  <a:rPr lang="es-ES" sz="2400" dirty="0">
                    <a:solidFill>
                      <a:srgbClr val="000000"/>
                    </a:solidFill>
                    <a:latin typeface="Times New Roman"/>
                  </a:rPr>
                  <a:t> in file.</a:t>
                </a:r>
                <a:endParaRPr sz="2400" dirty="0">
                  <a:solidFill>
                    <a:srgbClr val="000000"/>
                  </a:solidFill>
                  <a:latin typeface="Times New Roman"/>
                </a:endParaRPr>
              </a:p>
              <a:p>
                <a:pPr>
                  <a:lnSpc>
                    <a:spcPct val="100000"/>
                  </a:lnSpc>
                </a:pPr>
                <a:endParaRPr dirty="0"/>
              </a:p>
              <a:p>
                <a:pPr>
                  <a:lnSpc>
                    <a:spcPct val="100000"/>
                  </a:lnSpc>
                  <a:buSzPct val="45000"/>
                </a:pPr>
                <a:r>
                  <a:rPr lang="en-GB" sz="2540" b="1" dirty="0">
                    <a:latin typeface="Arial"/>
                    <a:ea typeface="DejaVu Sans"/>
                  </a:rPr>
                  <a:t>Information arrays obtained</a:t>
                </a:r>
                <a:r>
                  <a:rPr lang="en-GB" sz="2540" dirty="0">
                    <a:latin typeface="Arial"/>
                    <a:ea typeface="DejaVu Sans"/>
                  </a:rPr>
                  <a:t>:</a:t>
                </a:r>
                <a:endParaRPr dirty="0"/>
              </a:p>
              <a:p>
                <a:pPr lvl="1">
                  <a:lnSpc>
                    <a:spcPct val="100000"/>
                  </a:lnSpc>
                  <a:buSzPct val="45000"/>
                </a:pPr>
                <a:r>
                  <a:rPr lang="en-GB" sz="2180" dirty="0">
                    <a:latin typeface="Arial"/>
                    <a:ea typeface="DejaVu Sans"/>
                  </a:rPr>
                  <a:t>x, y:  slit position array.</a:t>
                </a:r>
                <a:endParaRPr dirty="0"/>
              </a:p>
              <a:p>
                <a:pPr lvl="1">
                  <a:lnSpc>
                    <a:spcPct val="100000"/>
                  </a:lnSpc>
                  <a:buSzPct val="45000"/>
                </a:pPr>
                <a:r>
                  <a:rPr lang="en-GB" sz="2180" dirty="0">
                    <a:latin typeface="Arial"/>
                    <a:ea typeface="DejaVu Sans"/>
                  </a:rPr>
                  <a:t>x’, y’:  angle of grid wires position respect slit position array.</a:t>
                </a:r>
                <a:endParaRPr dirty="0"/>
              </a:p>
              <a:p>
                <a:pPr lvl="1">
                  <a:lnSpc>
                    <a:spcPct val="100000"/>
                  </a:lnSpc>
                  <a:buSzPct val="45000"/>
                </a:pPr>
                <a:r>
                  <a:rPr lang="en-GB" sz="2180" dirty="0" err="1">
                    <a:latin typeface="Arial"/>
                    <a:ea typeface="DejaVu Sans"/>
                  </a:rPr>
                  <a:t>Avg</a:t>
                </a:r>
                <a:r>
                  <a:rPr lang="en-GB" sz="2180" dirty="0">
                    <a:latin typeface="Arial"/>
                    <a:ea typeface="DejaVu Sans"/>
                  </a:rPr>
                  <a:t>: average in volts of the current induced by the beam in each wire.</a:t>
                </a:r>
                <a:endParaRPr dirty="0"/>
              </a:p>
            </p:txBody>
          </p:sp>
        </mc:Choice>
        <mc:Fallback>
          <p:sp>
            <p:nvSpPr>
              <p:cNvPr id="515" name="CustomShap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280" y="1440000"/>
                <a:ext cx="9360000" cy="5578560"/>
              </a:xfrm>
              <a:prstGeom prst="rect">
                <a:avLst/>
              </a:prstGeom>
              <a:blipFill>
                <a:blip r:embed="rId3"/>
                <a:stretch>
                  <a:fillRect l="-2150" t="-1858" r="-2541" b="-2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CustomShape 1"/>
          <p:cNvSpPr/>
          <p:nvPr/>
        </p:nvSpPr>
        <p:spPr>
          <a:xfrm>
            <a:off x="7227360" y="7019640"/>
            <a:ext cx="2347200" cy="38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2C65BF8D-28DD-4CB4-AF76-4A27042FFAF7}" type="slidenum">
              <a:rPr lang="en-GB" sz="1270">
                <a:solidFill>
                  <a:srgbClr val="000000"/>
                </a:solidFill>
                <a:latin typeface="Trebuchet MS"/>
                <a:ea typeface="DejaVu Sans"/>
              </a:rPr>
              <a:t>44</a:t>
            </a:fld>
            <a:endParaRPr/>
          </a:p>
        </p:txBody>
      </p:sp>
      <p:sp>
        <p:nvSpPr>
          <p:cNvPr id="517" name="CustomShape 2"/>
          <p:cNvSpPr/>
          <p:nvPr/>
        </p:nvSpPr>
        <p:spPr>
          <a:xfrm>
            <a:off x="359280" y="5040"/>
            <a:ext cx="9360000" cy="1261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3990">
                <a:solidFill>
                  <a:srgbClr val="FFFFFF"/>
                </a:solidFill>
                <a:latin typeface="Times New Roman"/>
                <a:ea typeface="DejaVu Sans"/>
              </a:rPr>
              <a:t>SW: Data analysis</a:t>
            </a:r>
            <a:endParaRPr/>
          </a:p>
        </p:txBody>
      </p:sp>
      <p:sp>
        <p:nvSpPr>
          <p:cNvPr id="518" name="CustomShape 3"/>
          <p:cNvSpPr/>
          <p:nvPr/>
        </p:nvSpPr>
        <p:spPr>
          <a:xfrm>
            <a:off x="359280" y="1440000"/>
            <a:ext cx="9216000" cy="2446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en-GB" sz="2540" dirty="0">
                <a:latin typeface="Arial"/>
                <a:ea typeface="DejaVu Sans"/>
              </a:rPr>
              <a:t>Magnitudes:</a:t>
            </a:r>
            <a:endParaRPr dirty="0"/>
          </a:p>
          <a:p>
            <a:pPr marL="0" lvl="1">
              <a:buSzPct val="45000"/>
            </a:pPr>
            <a:r>
              <a:rPr lang="en-GB" sz="2540" dirty="0">
                <a:latin typeface="Arial"/>
              </a:rPr>
              <a:t>	</a:t>
            </a:r>
            <a:r>
              <a:rPr lang="en-GB" sz="2540" b="1" dirty="0">
                <a:latin typeface="Arial"/>
              </a:rPr>
              <a:t>Emittance</a:t>
            </a:r>
            <a:r>
              <a:rPr lang="en-GB" sz="2540" dirty="0">
                <a:latin typeface="Arial"/>
              </a:rPr>
              <a:t> RMS.</a:t>
            </a:r>
            <a:endParaRPr sz="2540" dirty="0">
              <a:latin typeface="Arial"/>
            </a:endParaRPr>
          </a:p>
          <a:p>
            <a:pPr marL="0" lvl="1">
              <a:buSzPct val="45000"/>
            </a:pPr>
            <a:r>
              <a:rPr lang="en-GB" sz="2540" dirty="0">
                <a:latin typeface="Arial"/>
              </a:rPr>
              <a:t>	</a:t>
            </a:r>
            <a:r>
              <a:rPr lang="en-GB" sz="2540" b="1" dirty="0">
                <a:latin typeface="Arial"/>
              </a:rPr>
              <a:t>Twiss parameters</a:t>
            </a:r>
            <a:r>
              <a:rPr lang="en-GB" sz="2540" dirty="0">
                <a:latin typeface="Arial"/>
              </a:rPr>
              <a:t>: alpha, beta and gamma.</a:t>
            </a:r>
            <a:endParaRPr sz="2540" dirty="0">
              <a:latin typeface="Arial"/>
            </a:endParaRPr>
          </a:p>
          <a:p>
            <a:pPr lvl="1">
              <a:lnSpc>
                <a:spcPct val="100000"/>
              </a:lnSpc>
              <a:buSzPct val="45000"/>
            </a:pPr>
            <a:r>
              <a:rPr lang="en-GB" sz="2540" dirty="0">
                <a:latin typeface="Arial"/>
                <a:ea typeface="DejaVu Sans"/>
              </a:rPr>
              <a:t>Input for those magnitudes calculation: 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en-GB" sz="2540" b="1" dirty="0">
                <a:latin typeface="Arial"/>
                <a:ea typeface="DejaVu Sans"/>
              </a:rPr>
              <a:t>Samples from ROI</a:t>
            </a:r>
            <a:r>
              <a:rPr lang="en-GB" sz="2540" dirty="0">
                <a:latin typeface="Arial"/>
                <a:ea typeface="DejaVu Sans"/>
              </a:rPr>
              <a:t> delimited by user limit settings.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en-GB" sz="2540" b="1" dirty="0">
                <a:latin typeface="Arial"/>
                <a:ea typeface="DejaVu Sans"/>
              </a:rPr>
              <a:t>Background</a:t>
            </a:r>
            <a:r>
              <a:rPr lang="en-GB" sz="2540" dirty="0">
                <a:latin typeface="Arial"/>
                <a:ea typeface="DejaVu Sans"/>
              </a:rPr>
              <a:t> subtraction applied to samples on ROI.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en-GB" sz="2540" b="1" dirty="0">
                <a:latin typeface="Arial"/>
                <a:ea typeface="DejaVu Sans"/>
              </a:rPr>
              <a:t>Threshold:</a:t>
            </a:r>
            <a:r>
              <a:rPr lang="en-GB" sz="2540" dirty="0">
                <a:latin typeface="Arial"/>
                <a:ea typeface="DejaVu Sans"/>
              </a:rPr>
              <a:t> percentage of the maximum in ROI.</a:t>
            </a:r>
            <a:endParaRPr dirty="0"/>
          </a:p>
        </p:txBody>
      </p:sp>
      <p:pic>
        <p:nvPicPr>
          <p:cNvPr id="519" name="Imagen 518"/>
          <p:cNvPicPr/>
          <p:nvPr/>
        </p:nvPicPr>
        <p:blipFill>
          <a:blip r:embed="rId3"/>
          <a:stretch>
            <a:fillRect/>
          </a:stretch>
        </p:blipFill>
        <p:spPr>
          <a:xfrm>
            <a:off x="5904000" y="4824000"/>
            <a:ext cx="3960000" cy="2734920"/>
          </a:xfrm>
          <a:prstGeom prst="rect">
            <a:avLst/>
          </a:prstGeom>
          <a:ln>
            <a:noFill/>
          </a:ln>
        </p:spPr>
      </p:pic>
      <p:sp>
        <p:nvSpPr>
          <p:cNvPr id="520" name="CustomShape 4"/>
          <p:cNvSpPr/>
          <p:nvPr/>
        </p:nvSpPr>
        <p:spPr>
          <a:xfrm>
            <a:off x="1944000" y="5775840"/>
            <a:ext cx="3527280" cy="451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GB" sz="2540" b="1">
                <a:latin typeface="Arial"/>
                <a:ea typeface="DejaVu Sans"/>
              </a:rPr>
              <a:t>Tests with precalculated samples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CustomShape 1"/>
          <p:cNvSpPr/>
          <p:nvPr/>
        </p:nvSpPr>
        <p:spPr>
          <a:xfrm>
            <a:off x="7227360" y="7019640"/>
            <a:ext cx="2347200" cy="38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75CEEF63-ED0B-4B77-95DE-8645BBCC6838}" type="slidenum">
              <a:rPr lang="en-GB" sz="1270">
                <a:solidFill>
                  <a:srgbClr val="000000"/>
                </a:solidFill>
                <a:latin typeface="Trebuchet MS"/>
                <a:ea typeface="DejaVu Sans"/>
              </a:rPr>
              <a:t>45</a:t>
            </a:fld>
            <a:endParaRPr/>
          </a:p>
        </p:txBody>
      </p:sp>
      <p:sp>
        <p:nvSpPr>
          <p:cNvPr id="522" name="CustomShape 2"/>
          <p:cNvSpPr/>
          <p:nvPr/>
        </p:nvSpPr>
        <p:spPr>
          <a:xfrm>
            <a:off x="359280" y="5040"/>
            <a:ext cx="9360000" cy="1261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3990">
                <a:solidFill>
                  <a:srgbClr val="FFFFFF"/>
                </a:solidFill>
                <a:latin typeface="Times New Roman"/>
                <a:ea typeface="DejaVu Sans"/>
              </a:rPr>
              <a:t>SW: Data analysis (2)</a:t>
            </a:r>
            <a:endParaRPr/>
          </a:p>
        </p:txBody>
      </p:sp>
      <p:sp>
        <p:nvSpPr>
          <p:cNvPr id="523" name="CustomShape 3"/>
          <p:cNvSpPr/>
          <p:nvPr/>
        </p:nvSpPr>
        <p:spPr>
          <a:xfrm>
            <a:off x="359280" y="1440000"/>
            <a:ext cx="9216000" cy="596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en-GB" sz="2400" b="1" dirty="0">
                <a:latin typeface="Arial"/>
                <a:ea typeface="DejaVu Sans"/>
              </a:rPr>
              <a:t>Bias voltage	</a:t>
            </a:r>
            <a:endParaRPr dirty="0"/>
          </a:p>
          <a:p>
            <a:pPr lvl="1">
              <a:lnSpc>
                <a:spcPct val="100000"/>
              </a:lnSpc>
              <a:buSzPct val="45000"/>
            </a:pPr>
            <a:r>
              <a:rPr lang="en-GB" sz="1779" dirty="0">
                <a:latin typeface="Arial"/>
                <a:ea typeface="DejaVu Sans"/>
              </a:rPr>
              <a:t>Voltage configurable from the GUI.</a:t>
            </a:r>
            <a:endParaRPr dirty="0"/>
          </a:p>
          <a:p>
            <a:pPr lvl="1">
              <a:lnSpc>
                <a:spcPct val="100000"/>
              </a:lnSpc>
              <a:buSzPct val="45000"/>
            </a:pPr>
            <a:r>
              <a:rPr lang="en-GB" sz="1779" dirty="0">
                <a:latin typeface="Arial"/>
                <a:ea typeface="DejaVu Sans"/>
              </a:rPr>
              <a:t>Bias power supply status flag status.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en-GB" sz="2400" b="1" dirty="0">
                <a:latin typeface="Arial"/>
                <a:ea typeface="DejaVu Sans"/>
              </a:rPr>
              <a:t>Wire integrity</a:t>
            </a:r>
            <a:r>
              <a:rPr lang="en-GB" sz="3200" b="1" dirty="0">
                <a:latin typeface="Arial"/>
                <a:ea typeface="DejaVu Sans"/>
              </a:rPr>
              <a:t>	</a:t>
            </a:r>
            <a:endParaRPr dirty="0"/>
          </a:p>
          <a:p>
            <a:pPr lvl="1">
              <a:lnSpc>
                <a:spcPct val="100000"/>
              </a:lnSpc>
              <a:buSzPct val="45000"/>
            </a:pPr>
            <a:r>
              <a:rPr lang="en-GB" sz="1779" dirty="0">
                <a:latin typeface="Arial"/>
                <a:ea typeface="DejaVu Sans"/>
              </a:rPr>
              <a:t>Checking at beginning of measurement/disabled.</a:t>
            </a:r>
            <a:endParaRPr dirty="0"/>
          </a:p>
          <a:p>
            <a:pPr lvl="1">
              <a:lnSpc>
                <a:spcPct val="100000"/>
              </a:lnSpc>
              <a:buSzPct val="45000"/>
            </a:pPr>
            <a:r>
              <a:rPr lang="en-GB" sz="1779" dirty="0">
                <a:latin typeface="Arial"/>
                <a:ea typeface="DejaVu Sans"/>
              </a:rPr>
              <a:t>Power supply applies 10 V to each wires.</a:t>
            </a:r>
            <a:endParaRPr dirty="0"/>
          </a:p>
          <a:p>
            <a:pPr lvl="1">
              <a:lnSpc>
                <a:spcPct val="100000"/>
              </a:lnSpc>
              <a:buSzPct val="45000"/>
            </a:pPr>
            <a:r>
              <a:rPr lang="en-GB" sz="1779" dirty="0">
                <a:latin typeface="Arial"/>
                <a:ea typeface="DejaVu Sans"/>
              </a:rPr>
              <a:t>Wire integrity flag status.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en-GB" sz="2400" b="1" dirty="0">
                <a:latin typeface="Arial"/>
                <a:ea typeface="DejaVu Sans"/>
              </a:rPr>
              <a:t>Calibration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1779" dirty="0">
                <a:latin typeface="Arial"/>
                <a:ea typeface="DejaVu Sans"/>
              </a:rPr>
              <a:t>Analog calibration for the FE electronic and digitizer board ADC.</a:t>
            </a:r>
            <a:endParaRPr dirty="0"/>
          </a:p>
          <a:p>
            <a:pPr lvl="1">
              <a:lnSpc>
                <a:spcPct val="100000"/>
              </a:lnSpc>
              <a:buSzPct val="45000"/>
            </a:pPr>
            <a:r>
              <a:rPr lang="en-GB" sz="1779" dirty="0">
                <a:latin typeface="Arial"/>
                <a:ea typeface="DejaVu Sans"/>
              </a:rPr>
              <a:t>Calibration is made at least once at manufacturer facilities.</a:t>
            </a:r>
            <a:endParaRPr dirty="0"/>
          </a:p>
          <a:p>
            <a:pPr lvl="1">
              <a:lnSpc>
                <a:spcPct val="100000"/>
              </a:lnSpc>
              <a:buSzPct val="45000"/>
            </a:pPr>
            <a:r>
              <a:rPr lang="en-GB" sz="1779" dirty="0">
                <a:solidFill>
                  <a:srgbClr val="000000"/>
                </a:solidFill>
                <a:latin typeface="Arial"/>
                <a:ea typeface="Times New Roman"/>
              </a:rPr>
              <a:t>Optional connection for calibration power supply</a:t>
            </a:r>
            <a:endParaRPr dirty="0"/>
          </a:p>
        </p:txBody>
      </p:sp>
      <p:pic>
        <p:nvPicPr>
          <p:cNvPr id="524" name="Imagen 523"/>
          <p:cNvPicPr/>
          <p:nvPr/>
        </p:nvPicPr>
        <p:blipFill>
          <a:blip r:embed="rId3"/>
          <a:stretch>
            <a:fillRect/>
          </a:stretch>
        </p:blipFill>
        <p:spPr>
          <a:xfrm>
            <a:off x="3875040" y="5220000"/>
            <a:ext cx="5628240" cy="1056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CustomShape 1"/>
          <p:cNvSpPr/>
          <p:nvPr/>
        </p:nvSpPr>
        <p:spPr>
          <a:xfrm>
            <a:off x="7227360" y="7019640"/>
            <a:ext cx="2347200" cy="38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252D9F8-6172-4D2A-94F1-4BFF7AACF363}" type="slidenum">
              <a:rPr lang="en-GB" sz="1270">
                <a:solidFill>
                  <a:srgbClr val="000000"/>
                </a:solidFill>
                <a:latin typeface="Trebuchet MS"/>
                <a:ea typeface="DejaVu Sans"/>
              </a:rPr>
              <a:t>46</a:t>
            </a:fld>
            <a:endParaRPr/>
          </a:p>
        </p:txBody>
      </p:sp>
      <p:sp>
        <p:nvSpPr>
          <p:cNvPr id="526" name="CustomShape 2"/>
          <p:cNvSpPr/>
          <p:nvPr/>
        </p:nvSpPr>
        <p:spPr>
          <a:xfrm>
            <a:off x="-1199880" y="5040"/>
            <a:ext cx="12479040" cy="1261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3990" dirty="0">
                <a:solidFill>
                  <a:srgbClr val="FFFFFF"/>
                </a:solidFill>
                <a:latin typeface="Times New Roman"/>
                <a:ea typeface="DejaVu Sans"/>
              </a:rPr>
              <a:t>           SW:    Engineering GUI        </a:t>
            </a:r>
            <a:endParaRPr dirty="0"/>
          </a:p>
        </p:txBody>
      </p:sp>
      <p:pic>
        <p:nvPicPr>
          <p:cNvPr id="527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17000" y="1280520"/>
            <a:ext cx="9575640" cy="5758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CustomShape 1"/>
          <p:cNvSpPr/>
          <p:nvPr/>
        </p:nvSpPr>
        <p:spPr>
          <a:xfrm>
            <a:off x="7227360" y="7019640"/>
            <a:ext cx="2347200" cy="38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B19DA4F-D1F8-46DA-8410-D6DE048CAA6D}" type="slidenum">
              <a:rPr lang="en-GB" sz="1270">
                <a:solidFill>
                  <a:srgbClr val="000000"/>
                </a:solidFill>
                <a:latin typeface="Trebuchet MS"/>
                <a:ea typeface="DejaVu Sans"/>
              </a:rPr>
              <a:t>47</a:t>
            </a:fld>
            <a:endParaRPr/>
          </a:p>
        </p:txBody>
      </p:sp>
      <p:sp>
        <p:nvSpPr>
          <p:cNvPr id="529" name="CustomShape 2"/>
          <p:cNvSpPr/>
          <p:nvPr/>
        </p:nvSpPr>
        <p:spPr>
          <a:xfrm>
            <a:off x="359280" y="5040"/>
            <a:ext cx="9360000" cy="1261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3990">
                <a:solidFill>
                  <a:srgbClr val="FFFFFF"/>
                </a:solidFill>
                <a:latin typeface="Times New Roman"/>
                <a:ea typeface="DejaVu Sans"/>
              </a:rPr>
              <a:t>SW: Engineering GUI fields        </a:t>
            </a:r>
            <a:endParaRPr/>
          </a:p>
        </p:txBody>
      </p:sp>
      <p:sp>
        <p:nvSpPr>
          <p:cNvPr id="530" name="CustomShape 3"/>
          <p:cNvSpPr/>
          <p:nvPr/>
        </p:nvSpPr>
        <p:spPr>
          <a:xfrm>
            <a:off x="359280" y="1440000"/>
            <a:ext cx="9360000" cy="503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latin typeface="Times New Roman"/>
              </a:rPr>
              <a:t>Settings of motion control, data acquisition, bias voltage, ADC gain.</a:t>
            </a:r>
            <a:endParaRPr sz="2600" dirty="0"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latin typeface="Times New Roman"/>
              </a:rPr>
              <a:t>Screen of wire average voltage.</a:t>
            </a:r>
            <a:endParaRPr sz="2600" dirty="0"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latin typeface="Times New Roman"/>
              </a:rPr>
              <a:t>Screen of voltage pulse measurement per wire.</a:t>
            </a:r>
            <a:endParaRPr sz="2600" dirty="0"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latin typeface="Times New Roman"/>
              </a:rPr>
              <a:t>Screen of intensity phase space surface.</a:t>
            </a:r>
            <a:endParaRPr sz="2600" dirty="0"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latin typeface="Times New Roman"/>
              </a:rPr>
              <a:t>Several Status flags </a:t>
            </a:r>
            <a:endParaRPr sz="2600" dirty="0"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latin typeface="Times New Roman"/>
              </a:rPr>
              <a:t>RMS Emittance and Twiss parameters.</a:t>
            </a:r>
            <a:endParaRPr sz="2600" dirty="0"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 err="1">
                <a:latin typeface="Times New Roman"/>
              </a:rPr>
              <a:t>Precalculated</a:t>
            </a:r>
            <a:r>
              <a:rPr lang="en-GB" sz="2600" dirty="0">
                <a:latin typeface="Times New Roman"/>
              </a:rPr>
              <a:t> positions motion configuration file.</a:t>
            </a:r>
            <a:endParaRPr sz="2600" dirty="0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CustomShape 1"/>
          <p:cNvSpPr/>
          <p:nvPr/>
        </p:nvSpPr>
        <p:spPr>
          <a:xfrm>
            <a:off x="7227360" y="7019640"/>
            <a:ext cx="2347200" cy="38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07430E0F-2F2C-4E47-B71A-7D7E68DB09D4}" type="slidenum">
              <a:rPr lang="en-GB" sz="1270">
                <a:solidFill>
                  <a:srgbClr val="000000"/>
                </a:solidFill>
                <a:latin typeface="Trebuchet MS"/>
                <a:ea typeface="DejaVu Sans"/>
              </a:rPr>
              <a:t>48</a:t>
            </a:fld>
            <a:endParaRPr/>
          </a:p>
        </p:txBody>
      </p:sp>
      <p:sp>
        <p:nvSpPr>
          <p:cNvPr id="535" name="CustomShape 2"/>
          <p:cNvSpPr/>
          <p:nvPr/>
        </p:nvSpPr>
        <p:spPr>
          <a:xfrm>
            <a:off x="359280" y="5040"/>
            <a:ext cx="9360000" cy="1261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3990">
                <a:solidFill>
                  <a:srgbClr val="FFFFFF"/>
                </a:solidFill>
                <a:latin typeface="Times New Roman"/>
                <a:ea typeface="DejaVu Sans"/>
              </a:rPr>
              <a:t>SW: EPICS Data Base        </a:t>
            </a:r>
            <a:endParaRPr/>
          </a:p>
        </p:txBody>
      </p:sp>
      <p:sp>
        <p:nvSpPr>
          <p:cNvPr id="536" name="CustomShape 3"/>
          <p:cNvSpPr/>
          <p:nvPr/>
        </p:nvSpPr>
        <p:spPr>
          <a:xfrm>
            <a:off x="359280" y="1440000"/>
            <a:ext cx="9215640" cy="5794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en-GB" sz="2540" b="1" dirty="0" err="1">
                <a:latin typeface="Arial"/>
                <a:ea typeface="DejaVu Sans"/>
              </a:rPr>
              <a:t>EMUFunctions.template</a:t>
            </a:r>
            <a:r>
              <a:rPr lang="en-GB" sz="2540" b="1" dirty="0">
                <a:latin typeface="Arial"/>
                <a:ea typeface="DejaVu Sans"/>
              </a:rPr>
              <a:t>:</a:t>
            </a:r>
            <a:endParaRPr dirty="0"/>
          </a:p>
          <a:p>
            <a:pPr lvl="1">
              <a:lnSpc>
                <a:spcPct val="100000"/>
              </a:lnSpc>
              <a:buSzPct val="45000"/>
            </a:pPr>
            <a:r>
              <a:rPr lang="en-GB" sz="2180" dirty="0">
                <a:latin typeface="Arial"/>
                <a:ea typeface="DejaVu Sans"/>
              </a:rPr>
              <a:t>BEAM permitted checking, status of the power supplies, wire integrity and configuration of bias voltage. Flags status.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en-GB" sz="2540" b="1" dirty="0" err="1">
                <a:latin typeface="Arial"/>
                <a:ea typeface="DejaVu Sans"/>
              </a:rPr>
              <a:t>EMUSlit.template</a:t>
            </a:r>
            <a:r>
              <a:rPr lang="en-GB" sz="2540" b="1" dirty="0">
                <a:latin typeface="Arial"/>
                <a:ea typeface="DejaVu Sans"/>
              </a:rPr>
              <a:t>:</a:t>
            </a:r>
            <a:endParaRPr dirty="0"/>
          </a:p>
          <a:p>
            <a:pPr lvl="1">
              <a:lnSpc>
                <a:spcPct val="100000"/>
              </a:lnSpc>
              <a:buSzPct val="45000"/>
            </a:pPr>
            <a:r>
              <a:rPr lang="en-GB" sz="2180" dirty="0">
                <a:latin typeface="Arial"/>
                <a:ea typeface="DejaVu Sans"/>
              </a:rPr>
              <a:t>PVs associated to the Slit.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en-GB" sz="2540" b="1" dirty="0" err="1">
                <a:latin typeface="Arial"/>
                <a:ea typeface="DejaVu Sans"/>
              </a:rPr>
              <a:t>EMUGrid.template</a:t>
            </a:r>
            <a:r>
              <a:rPr lang="en-GB" sz="2540" b="1" dirty="0">
                <a:latin typeface="Arial"/>
                <a:ea typeface="DejaVu Sans"/>
              </a:rPr>
              <a:t>:</a:t>
            </a:r>
            <a:endParaRPr dirty="0"/>
          </a:p>
          <a:p>
            <a:pPr lvl="1">
              <a:lnSpc>
                <a:spcPct val="100000"/>
              </a:lnSpc>
              <a:buSzPct val="45000"/>
            </a:pPr>
            <a:r>
              <a:rPr lang="en-GB" sz="2180" dirty="0">
                <a:latin typeface="Arial"/>
                <a:ea typeface="DejaVu Sans"/>
              </a:rPr>
              <a:t>PVs associated in general GRID motion calculation.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en-GB" sz="2540" b="1" dirty="0" err="1">
                <a:latin typeface="Arial"/>
                <a:ea typeface="DejaVu Sans"/>
              </a:rPr>
              <a:t>EMUGridProcess.template</a:t>
            </a:r>
            <a:r>
              <a:rPr lang="en-GB" sz="2540" b="1" dirty="0">
                <a:latin typeface="Arial"/>
                <a:ea typeface="DejaVu Sans"/>
              </a:rPr>
              <a:t>:</a:t>
            </a:r>
            <a:endParaRPr dirty="0"/>
          </a:p>
          <a:p>
            <a:pPr lvl="1">
              <a:lnSpc>
                <a:spcPct val="100000"/>
              </a:lnSpc>
              <a:buSzPct val="45000"/>
            </a:pPr>
            <a:r>
              <a:rPr lang="en-GB" sz="2180" dirty="0">
                <a:latin typeface="Arial"/>
                <a:ea typeface="DejaVu Sans"/>
              </a:rPr>
              <a:t>PVs associated to the acquisition in the wires.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en-GB" sz="2540" b="1" dirty="0" err="1">
                <a:latin typeface="Arial"/>
                <a:ea typeface="DejaVu Sans"/>
              </a:rPr>
              <a:t>EMUMotionMode.template</a:t>
            </a:r>
            <a:r>
              <a:rPr lang="en-GB" sz="2540" b="1" dirty="0">
                <a:latin typeface="Arial"/>
                <a:ea typeface="DejaVu Sans"/>
              </a:rPr>
              <a:t>:</a:t>
            </a:r>
            <a:endParaRPr dirty="0"/>
          </a:p>
          <a:p>
            <a:pPr lvl="1">
              <a:lnSpc>
                <a:spcPct val="100000"/>
              </a:lnSpc>
              <a:buSzPct val="45000"/>
            </a:pPr>
            <a:r>
              <a:rPr lang="en-GB" sz="1820" dirty="0">
                <a:latin typeface="Arial"/>
                <a:ea typeface="DejaVu Sans"/>
              </a:rPr>
              <a:t>PVs associated to the motion modes.</a:t>
            </a:r>
            <a:endParaRPr dirty="0"/>
          </a:p>
          <a:p>
            <a:pPr lvl="1">
              <a:lnSpc>
                <a:spcPct val="100000"/>
              </a:lnSpc>
              <a:buSzPct val="45000"/>
              <a:buFont typeface="StarSymbol"/>
              <a:buChar char="l"/>
            </a:pPr>
            <a:endParaRPr dirty="0"/>
          </a:p>
          <a:p>
            <a:pPr>
              <a:lnSpc>
                <a:spcPct val="100000"/>
              </a:lnSpc>
            </a:pPr>
            <a:r>
              <a:rPr lang="en-GB" sz="2540" b="1" dirty="0" err="1">
                <a:latin typeface="Arial"/>
                <a:ea typeface="DejaVu Sans"/>
              </a:rPr>
              <a:t>EMU_Switches.template</a:t>
            </a:r>
            <a:r>
              <a:rPr lang="en-GB" sz="2540" b="1" dirty="0">
                <a:latin typeface="Arial"/>
                <a:ea typeface="DejaVu Sans"/>
              </a:rPr>
              <a:t>: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1820" dirty="0">
                <a:latin typeface="Arial"/>
                <a:ea typeface="DejaVu Sans"/>
              </a:rPr>
              <a:t>PVs associated to switches.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540" b="1" dirty="0" err="1">
                <a:latin typeface="Arial"/>
                <a:ea typeface="DejaVu Sans"/>
              </a:rPr>
              <a:t>EMU_PSAux.template</a:t>
            </a:r>
            <a:r>
              <a:rPr lang="en-GB" sz="2540" b="1" dirty="0">
                <a:latin typeface="Arial"/>
                <a:ea typeface="DejaVu Sans"/>
              </a:rPr>
              <a:t>: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1820" dirty="0">
                <a:latin typeface="Arial"/>
                <a:ea typeface="DejaVu Sans"/>
              </a:rPr>
              <a:t>PVs associated to Bias PS.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540" b="1" dirty="0" err="1">
                <a:latin typeface="Arial"/>
                <a:ea typeface="DejaVu Sans"/>
              </a:rPr>
              <a:t>EMU_BinSignal.template</a:t>
            </a:r>
            <a:r>
              <a:rPr lang="en-GB" sz="2540" b="1" dirty="0">
                <a:latin typeface="Arial"/>
                <a:ea typeface="DejaVu Sans"/>
              </a:rPr>
              <a:t>: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1820" dirty="0">
                <a:latin typeface="Arial"/>
                <a:ea typeface="DejaVu Sans"/>
              </a:rPr>
              <a:t>PVs associated to general control signals.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B457CCD3-EBEC-40C8-9A87-35376CA87DB4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49</a:t>
            </a:fld>
            <a:endParaRPr/>
          </a:p>
        </p:txBody>
      </p:sp>
      <p:sp>
        <p:nvSpPr>
          <p:cNvPr id="538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  <a:ea typeface="DejaVu Sans"/>
              </a:rPr>
              <a:t>  Summary</a:t>
            </a:r>
            <a:endParaRPr/>
          </a:p>
        </p:txBody>
      </p:sp>
      <p:sp>
        <p:nvSpPr>
          <p:cNvPr id="539" name="CustomShape 3"/>
          <p:cNvSpPr/>
          <p:nvPr/>
        </p:nvSpPr>
        <p:spPr>
          <a:xfrm>
            <a:off x="1306800" y="1584000"/>
            <a:ext cx="2904120" cy="4855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US" sz="2600" dirty="0">
                <a:solidFill>
                  <a:schemeClr val="bg1">
                    <a:lumMod val="65000"/>
                  </a:schemeClr>
                </a:solidFill>
                <a:latin typeface="Times New Roman"/>
              </a:rPr>
              <a:t>Introduction</a:t>
            </a: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US" sz="2600" dirty="0">
                <a:solidFill>
                  <a:schemeClr val="bg1">
                    <a:lumMod val="65000"/>
                  </a:schemeClr>
                </a:solidFill>
                <a:latin typeface="Times New Roman"/>
              </a:rPr>
              <a:t>General HW</a:t>
            </a: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US" sz="2600" dirty="0">
                <a:solidFill>
                  <a:schemeClr val="bg1">
                    <a:lumMod val="65000"/>
                  </a:schemeClr>
                </a:solidFill>
                <a:latin typeface="Times New Roman"/>
              </a:rPr>
              <a:t>General SW</a:t>
            </a: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US" sz="2600" dirty="0">
                <a:solidFill>
                  <a:schemeClr val="bg1">
                    <a:lumMod val="65000"/>
                  </a:schemeClr>
                </a:solidFill>
                <a:latin typeface="Times New Roman"/>
              </a:rPr>
              <a:t>Faraday Cup</a:t>
            </a: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US" sz="2600" dirty="0">
                <a:solidFill>
                  <a:schemeClr val="bg1">
                    <a:lumMod val="65000"/>
                  </a:schemeClr>
                </a:solidFill>
                <a:latin typeface="Times New Roman"/>
              </a:rPr>
              <a:t>Emittance Meter Unit</a:t>
            </a: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US" sz="2600" dirty="0">
                <a:latin typeface="Times New Roman"/>
              </a:rPr>
              <a:t>Scrapers</a:t>
            </a:r>
          </a:p>
          <a:p>
            <a:pPr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E2D940B2-ECA9-4719-8341-2DE1B5753C06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5</a:t>
            </a:fld>
            <a:endParaRPr/>
          </a:p>
        </p:txBody>
      </p:sp>
      <p:sp>
        <p:nvSpPr>
          <p:cNvPr id="283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</a:rPr>
              <a:t>  MEBT General Layout</a:t>
            </a:r>
            <a:endParaRPr dirty="0"/>
          </a:p>
        </p:txBody>
      </p:sp>
      <p:pic>
        <p:nvPicPr>
          <p:cNvPr id="284" name="Imagen 283"/>
          <p:cNvPicPr/>
          <p:nvPr/>
        </p:nvPicPr>
        <p:blipFill>
          <a:blip r:embed="rId2"/>
          <a:stretch>
            <a:fillRect/>
          </a:stretch>
        </p:blipFill>
        <p:spPr>
          <a:xfrm>
            <a:off x="618120" y="1348920"/>
            <a:ext cx="8537040" cy="5323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CustomShape 1"/>
          <p:cNvSpPr/>
          <p:nvPr/>
        </p:nvSpPr>
        <p:spPr>
          <a:xfrm>
            <a:off x="360000" y="10080"/>
            <a:ext cx="9358920" cy="1252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  <a:ea typeface="DejaVu Sans"/>
              </a:rPr>
              <a:t>HW description Scraper general interface Layout         </a:t>
            </a:r>
            <a:endParaRPr/>
          </a:p>
        </p:txBody>
      </p:sp>
      <p:pic>
        <p:nvPicPr>
          <p:cNvPr id="541" name="Picture 157"/>
          <p:cNvPicPr/>
          <p:nvPr/>
        </p:nvPicPr>
        <p:blipFill>
          <a:blip r:embed="rId2"/>
          <a:stretch>
            <a:fillRect/>
          </a:stretch>
        </p:blipFill>
        <p:spPr>
          <a:xfrm>
            <a:off x="498960" y="1326960"/>
            <a:ext cx="8644680" cy="6124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CustomShape 1"/>
          <p:cNvSpPr/>
          <p:nvPr/>
        </p:nvSpPr>
        <p:spPr>
          <a:xfrm>
            <a:off x="360000" y="193320"/>
            <a:ext cx="9358920" cy="885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</a:rPr>
              <a:t>SW general control        </a:t>
            </a:r>
            <a:endParaRPr/>
          </a:p>
        </p:txBody>
      </p:sp>
      <p:sp>
        <p:nvSpPr>
          <p:cNvPr id="543" name="CustomShape 2"/>
          <p:cNvSpPr/>
          <p:nvPr/>
        </p:nvSpPr>
        <p:spPr>
          <a:xfrm>
            <a:off x="360000" y="1440000"/>
            <a:ext cx="9358920" cy="503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en-GB" sz="2400" b="1" dirty="0">
                <a:solidFill>
                  <a:srgbClr val="000000"/>
                </a:solidFill>
                <a:latin typeface="Arial"/>
              </a:rPr>
              <a:t>SC SW modules: 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en-GB" sz="2400" b="1" dirty="0">
                <a:solidFill>
                  <a:srgbClr val="4F81BD"/>
                </a:solidFill>
                <a:latin typeface="Arial"/>
              </a:rPr>
              <a:t>EPICS module for Scraper control developed by ICS ESS ERIC. 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en-GB" sz="2400" dirty="0">
                <a:solidFill>
                  <a:srgbClr val="000000"/>
                </a:solidFill>
                <a:latin typeface="Arial"/>
              </a:rPr>
              <a:t>EPICS module: </a:t>
            </a:r>
            <a:r>
              <a:rPr lang="en-GB" sz="2400" dirty="0" err="1">
                <a:solidFill>
                  <a:srgbClr val="000000"/>
                </a:solidFill>
                <a:latin typeface="Arial"/>
              </a:rPr>
              <a:t>Ethercat_MEBT</a:t>
            </a:r>
            <a:r>
              <a:rPr lang="en-GB" sz="2400" dirty="0">
                <a:solidFill>
                  <a:srgbClr val="000000"/>
                </a:solidFill>
                <a:latin typeface="Arial"/>
              </a:rPr>
              <a:t> basic motion developed by ESS Bilbao.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en-GB" sz="2400" dirty="0">
                <a:solidFill>
                  <a:srgbClr val="000000"/>
                </a:solidFill>
                <a:latin typeface="Arial"/>
              </a:rPr>
              <a:t>Cooling and slow interlocks developed by ESS Bilbao.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en-GB" sz="2400" b="1" dirty="0">
                <a:solidFill>
                  <a:srgbClr val="000000"/>
                </a:solidFill>
                <a:latin typeface="Arial"/>
              </a:rPr>
              <a:t>Some features:</a:t>
            </a:r>
            <a:endParaRPr lang="en-GB" b="1" dirty="0"/>
          </a:p>
          <a:p>
            <a:pPr>
              <a:lnSpc>
                <a:spcPct val="100000"/>
              </a:lnSpc>
              <a:buSzPct val="45000"/>
            </a:pPr>
            <a:r>
              <a:rPr lang="en-GB" sz="2400" dirty="0">
                <a:solidFill>
                  <a:srgbClr val="000000"/>
                </a:solidFill>
                <a:latin typeface="Arial"/>
              </a:rPr>
              <a:t>Three set of scrapers: 2 blades each.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en-GB" sz="2400" dirty="0">
                <a:solidFill>
                  <a:srgbClr val="000000"/>
                </a:solidFill>
                <a:latin typeface="Arial"/>
              </a:rPr>
              <a:t>6 motion axes with stepper motors and incremental encoders.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en-GB" sz="2400" b="1" dirty="0">
                <a:solidFill>
                  <a:srgbClr val="4F81BD"/>
                </a:solidFill>
                <a:latin typeface="Arial"/>
              </a:rPr>
              <a:t>6 analogue channels for charge measurement.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en-GB" sz="2400" b="1" dirty="0">
                <a:solidFill>
                  <a:srgbClr val="000000"/>
                </a:solidFill>
                <a:latin typeface="Arial"/>
              </a:rPr>
              <a:t>Provided functionality by Bilbao: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en-GB" sz="2400" dirty="0">
                <a:solidFill>
                  <a:srgbClr val="000000"/>
                </a:solidFill>
                <a:latin typeface="Arial"/>
              </a:rPr>
              <a:t>Motion tests.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en-GB" sz="2400" dirty="0">
                <a:solidFill>
                  <a:srgbClr val="000000"/>
                </a:solidFill>
                <a:latin typeface="Arial"/>
              </a:rPr>
              <a:t>Analog I/O, Digital I/O availability and control in BECKHOFF system. 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041F3752-A55B-4A79-8948-49BD97AB3677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52</a:t>
            </a:fld>
            <a:endParaRPr/>
          </a:p>
        </p:txBody>
      </p:sp>
      <p:sp>
        <p:nvSpPr>
          <p:cNvPr id="545" name="CustomShape 2"/>
          <p:cNvSpPr/>
          <p:nvPr/>
        </p:nvSpPr>
        <p:spPr>
          <a:xfrm>
            <a:off x="577080" y="3600360"/>
            <a:ext cx="8349120" cy="860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>
              <a:lnSpc>
                <a:spcPct val="100000"/>
              </a:lnSpc>
            </a:pPr>
            <a:endParaRPr lang="en-GB" sz="4000" dirty="0">
              <a:latin typeface="DejaVu Sans"/>
            </a:endParaRPr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546" name="CustomShape 3"/>
          <p:cNvSpPr/>
          <p:nvPr/>
        </p:nvSpPr>
        <p:spPr>
          <a:xfrm>
            <a:off x="0" y="612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C969448-38EB-4E0D-B122-E7466A218FD9}"/>
              </a:ext>
            </a:extLst>
          </p:cNvPr>
          <p:cNvSpPr/>
          <p:nvPr/>
        </p:nvSpPr>
        <p:spPr>
          <a:xfrm>
            <a:off x="239732" y="2899072"/>
            <a:ext cx="94452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Thank</a:t>
            </a:r>
            <a:r>
              <a:rPr lang="es-E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s-E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you</a:t>
            </a:r>
            <a:r>
              <a:rPr lang="es-E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s-E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for</a:t>
            </a:r>
            <a:r>
              <a:rPr lang="es-E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s-E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your</a:t>
            </a:r>
            <a:r>
              <a:rPr lang="es-E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s-E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attention</a:t>
            </a:r>
            <a:endParaRPr lang="es-E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s-E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Merci</a:t>
            </a:r>
            <a:r>
              <a:rPr lang="es-E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s-E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beaucoup</a:t>
            </a:r>
            <a:r>
              <a:rPr lang="es-E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>
            <a:off x="215640" y="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  <a:ea typeface="DejaVu Sans"/>
              </a:rPr>
              <a:t>ESS MEBT Beam Instruments</a:t>
            </a:r>
            <a:endParaRPr/>
          </a:p>
        </p:txBody>
      </p:sp>
      <p:sp>
        <p:nvSpPr>
          <p:cNvPr id="286" name="CustomShape 2"/>
          <p:cNvSpPr/>
          <p:nvPr/>
        </p:nvSpPr>
        <p:spPr>
          <a:xfrm>
            <a:off x="360000" y="1440000"/>
            <a:ext cx="9357120" cy="4381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rgbClr val="000000"/>
                </a:solidFill>
                <a:latin typeface="Times New Roman"/>
              </a:rPr>
              <a:t>Beam Instrumentation is required in order to characterize beam current, size, emittance, etc</a:t>
            </a:r>
            <a:endParaRPr sz="2600" dirty="0">
              <a:solidFill>
                <a:srgbClr val="000000"/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rgbClr val="000000"/>
                </a:solidFill>
                <a:latin typeface="Times New Roman"/>
              </a:rPr>
              <a:t>Medium proton beam energy: 3.62 MeV.</a:t>
            </a:r>
            <a:endParaRPr sz="2600" dirty="0">
              <a:solidFill>
                <a:srgbClr val="000000"/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rgbClr val="000000"/>
                </a:solidFill>
                <a:latin typeface="Times New Roman"/>
              </a:rPr>
              <a:t>11 Quadrupoles: match the RFQ transverse plane to DTL input.</a:t>
            </a:r>
            <a:endParaRPr sz="2600" dirty="0">
              <a:solidFill>
                <a:srgbClr val="000000"/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rgbClr val="000000"/>
                </a:solidFill>
                <a:latin typeface="Times New Roman"/>
              </a:rPr>
              <a:t>11 Steerers: Correct the trajectory of the beam.</a:t>
            </a:r>
            <a:endParaRPr sz="2600" dirty="0">
              <a:solidFill>
                <a:srgbClr val="000000"/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rgbClr val="000000"/>
                </a:solidFill>
                <a:latin typeface="Times New Roman"/>
              </a:rPr>
              <a:t>Control system of the accelerator components and beam instruments.</a:t>
            </a:r>
            <a:endParaRPr sz="2600" dirty="0">
              <a:solidFill>
                <a:srgbClr val="000000"/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rgbClr val="000000"/>
                </a:solidFill>
                <a:latin typeface="Times New Roman"/>
              </a:rPr>
              <a:t>Cooling system.</a:t>
            </a:r>
            <a:endParaRPr sz="2600" dirty="0">
              <a:solidFill>
                <a:srgbClr val="000000"/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rgbClr val="000000"/>
                </a:solidFill>
                <a:latin typeface="Times New Roman"/>
              </a:rPr>
              <a:t>Vacuum system.</a:t>
            </a:r>
            <a:endParaRPr sz="2600" dirty="0">
              <a:solidFill>
                <a:srgbClr val="000000"/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rgbClr val="000000"/>
                </a:solidFill>
                <a:latin typeface="Times New Roman"/>
              </a:rPr>
              <a:t>Interlock system</a:t>
            </a:r>
            <a:r>
              <a:rPr lang="en-GB" sz="2400" dirty="0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dirty="0"/>
          </a:p>
        </p:txBody>
      </p:sp>
      <p:sp>
        <p:nvSpPr>
          <p:cNvPr id="287" name="CustomShape 3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1B1084F3-FE02-459A-9273-D9ABED61CED3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6</a:t>
            </a:fld>
            <a:endParaRPr/>
          </a:p>
        </p:txBody>
      </p:sp>
      <p:sp>
        <p:nvSpPr>
          <p:cNvPr id="288" name="CustomShape 4"/>
          <p:cNvSpPr/>
          <p:nvPr/>
        </p:nvSpPr>
        <p:spPr>
          <a:xfrm>
            <a:off x="441720" y="4858200"/>
            <a:ext cx="357120" cy="285120"/>
          </a:xfrm>
          <a:prstGeom prst="rect">
            <a:avLst/>
          </a:prstGeom>
          <a:solidFill>
            <a:srgbClr val="FFFFFF"/>
          </a:solidFill>
          <a:ln w="25560"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A43C5216-8885-4DBB-9CDE-98069E8D4C10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7</a:t>
            </a:fld>
            <a:endParaRPr/>
          </a:p>
        </p:txBody>
      </p:sp>
      <p:sp>
        <p:nvSpPr>
          <p:cNvPr id="290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FC, EMU &amp; Scrapers in General Layout</a:t>
            </a:r>
            <a:endParaRPr dirty="0"/>
          </a:p>
        </p:txBody>
      </p:sp>
      <p:pic>
        <p:nvPicPr>
          <p:cNvPr id="291" name="Imagen 290"/>
          <p:cNvPicPr/>
          <p:nvPr/>
        </p:nvPicPr>
        <p:blipFill>
          <a:blip r:embed="rId2"/>
          <a:stretch>
            <a:fillRect/>
          </a:stretch>
        </p:blipFill>
        <p:spPr>
          <a:xfrm>
            <a:off x="705240" y="1356840"/>
            <a:ext cx="8710560" cy="5590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B85FBB0-D931-4338-809A-FEBAFF86F2F2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8</a:t>
            </a:fld>
            <a:endParaRPr/>
          </a:p>
        </p:txBody>
      </p:sp>
      <p:sp>
        <p:nvSpPr>
          <p:cNvPr id="293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 Summary</a:t>
            </a:r>
            <a:endParaRPr dirty="0"/>
          </a:p>
        </p:txBody>
      </p:sp>
      <p:sp>
        <p:nvSpPr>
          <p:cNvPr id="294" name="CustomShape 3"/>
          <p:cNvSpPr/>
          <p:nvPr/>
        </p:nvSpPr>
        <p:spPr>
          <a:xfrm>
            <a:off x="1270800" y="1547640"/>
            <a:ext cx="2903400" cy="4855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Introduction</a:t>
            </a:r>
            <a:endParaRPr sz="2600" dirty="0">
              <a:solidFill>
                <a:schemeClr val="bg1">
                  <a:lumMod val="50000"/>
                </a:schemeClr>
              </a:solidFill>
              <a:latin typeface="Times New Roman"/>
            </a:endParaRP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rgbClr val="000000"/>
                </a:solidFill>
                <a:latin typeface="Times New Roman"/>
              </a:rPr>
              <a:t>General HW</a:t>
            </a:r>
            <a:endParaRPr sz="2600" dirty="0">
              <a:solidFill>
                <a:srgbClr val="000000"/>
              </a:solidFill>
              <a:latin typeface="Times New Roman"/>
            </a:endParaRP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General SW</a:t>
            </a:r>
            <a:endParaRPr sz="2600" dirty="0">
              <a:solidFill>
                <a:schemeClr val="bg1">
                  <a:lumMod val="50000"/>
                </a:schemeClr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Faraday Cup</a:t>
            </a: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Emittance Meter Unit</a:t>
            </a: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Scrappers</a:t>
            </a:r>
            <a:endParaRPr sz="2600" dirty="0">
              <a:solidFill>
                <a:schemeClr val="bg1">
                  <a:lumMod val="50000"/>
                </a:schemeClr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2B6DC8D1-350D-4D98-A53B-02B3DD0579A2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9</a:t>
            </a:fld>
            <a:endParaRPr/>
          </a:p>
        </p:txBody>
      </p:sp>
      <p:sp>
        <p:nvSpPr>
          <p:cNvPr id="296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  <a:ea typeface="DejaVu Sans"/>
              </a:rPr>
              <a:t>  HW for initial developments (I)</a:t>
            </a:r>
            <a:endParaRPr/>
          </a:p>
        </p:txBody>
      </p:sp>
      <p:sp>
        <p:nvSpPr>
          <p:cNvPr id="297" name="CustomShape 3"/>
          <p:cNvSpPr/>
          <p:nvPr/>
        </p:nvSpPr>
        <p:spPr>
          <a:xfrm>
            <a:off x="385920" y="1424160"/>
            <a:ext cx="4917600" cy="6197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b="1" dirty="0">
                <a:solidFill>
                  <a:srgbClr val="000000"/>
                </a:solidFill>
                <a:latin typeface="Times New Roman"/>
                <a:ea typeface="DejaVu Sans"/>
              </a:rPr>
              <a:t>VME crate shared for testing FC and EMU. </a:t>
            </a:r>
            <a:endParaRPr dirty="0"/>
          </a:p>
          <a:p>
            <a:endParaRPr dirty="0"/>
          </a:p>
          <a:p>
            <a:r>
              <a:rPr lang="en-GB" b="1" dirty="0">
                <a:solidFill>
                  <a:srgbClr val="000000"/>
                </a:solidFill>
                <a:latin typeface="Times New Roman"/>
                <a:ea typeface="DejaVu Sans"/>
              </a:rPr>
              <a:t>Actual developments based on VME platform. </a:t>
            </a:r>
            <a:endParaRPr dirty="0"/>
          </a:p>
          <a:p>
            <a:endParaRPr dirty="0"/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VME crate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ELMA Type 39 Horizontal, 4U, 84HP.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CPU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IFC1210-Intelligent FPGA Controller P2020 VME64x by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IOxOS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.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Digitizer board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D-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Tacq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ACQ420FMC-4-2000-16: 4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analog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channels, 2 MSPS, 16 bits.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Event Receiver Board 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PMC-EVR-230 by MRF.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00000"/>
                </a:solidFill>
                <a:latin typeface="Times New Roman"/>
                <a:ea typeface="DejaVu Sans"/>
              </a:rPr>
              <a:t>VME Board added in testing commitments:</a:t>
            </a:r>
            <a:endParaRPr dirty="0"/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Event Generator 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VME-EVG-230 by MRF.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b="1" dirty="0" err="1">
                <a:solidFill>
                  <a:srgbClr val="000000"/>
                </a:solidFill>
                <a:latin typeface="Times New Roman"/>
                <a:ea typeface="DejaVu Sans"/>
              </a:rPr>
              <a:t>Beckhoff</a:t>
            </a:r>
            <a:r>
              <a:rPr lang="en-GB" b="1" dirty="0">
                <a:solidFill>
                  <a:srgbClr val="000000"/>
                </a:solidFill>
                <a:latin typeface="Times New Roman"/>
                <a:ea typeface="DejaVu Sans"/>
              </a:rPr>
              <a:t> test stand for EMU movement: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b="1" dirty="0" err="1">
                <a:solidFill>
                  <a:srgbClr val="000000"/>
                </a:solidFill>
                <a:latin typeface="Times New Roman"/>
                <a:ea typeface="DejaVu Sans"/>
              </a:rPr>
              <a:t>Beckhoff</a:t>
            </a:r>
            <a:r>
              <a:rPr lang="en-GB" b="1" dirty="0">
                <a:solidFill>
                  <a:srgbClr val="000000"/>
                </a:solidFill>
                <a:latin typeface="Times New Roman"/>
                <a:ea typeface="DejaVu Sans"/>
              </a:rPr>
              <a:t> test stand for Digital/Analog I/O for EMU &amp; FC.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98" name="Imagen 297"/>
          <p:cNvPicPr/>
          <p:nvPr/>
        </p:nvPicPr>
        <p:blipFill>
          <a:blip r:embed="rId2"/>
          <a:stretch>
            <a:fillRect/>
          </a:stretch>
        </p:blipFill>
        <p:spPr>
          <a:xfrm>
            <a:off x="5943600" y="1280160"/>
            <a:ext cx="3609720" cy="1827000"/>
          </a:xfrm>
          <a:prstGeom prst="rect">
            <a:avLst/>
          </a:prstGeom>
          <a:ln>
            <a:noFill/>
          </a:ln>
        </p:spPr>
      </p:pic>
      <p:pic>
        <p:nvPicPr>
          <p:cNvPr id="299" name="Imagen 298"/>
          <p:cNvPicPr/>
          <p:nvPr/>
        </p:nvPicPr>
        <p:blipFill>
          <a:blip r:embed="rId3"/>
          <a:stretch>
            <a:fillRect/>
          </a:stretch>
        </p:blipFill>
        <p:spPr>
          <a:xfrm>
            <a:off x="5303520" y="3108960"/>
            <a:ext cx="1919160" cy="2192760"/>
          </a:xfrm>
          <a:prstGeom prst="rect">
            <a:avLst/>
          </a:prstGeom>
          <a:ln>
            <a:noFill/>
          </a:ln>
        </p:spPr>
      </p:pic>
      <p:pic>
        <p:nvPicPr>
          <p:cNvPr id="300" name="Imagen 299"/>
          <p:cNvPicPr/>
          <p:nvPr/>
        </p:nvPicPr>
        <p:blipFill>
          <a:blip r:embed="rId4"/>
          <a:stretch>
            <a:fillRect/>
          </a:stretch>
        </p:blipFill>
        <p:spPr>
          <a:xfrm>
            <a:off x="7863840" y="5981760"/>
            <a:ext cx="1907280" cy="1331640"/>
          </a:xfrm>
          <a:prstGeom prst="rect">
            <a:avLst/>
          </a:prstGeom>
          <a:ln>
            <a:noFill/>
          </a:ln>
        </p:spPr>
      </p:pic>
      <p:pic>
        <p:nvPicPr>
          <p:cNvPr id="301" name="Imagen 300"/>
          <p:cNvPicPr/>
          <p:nvPr/>
        </p:nvPicPr>
        <p:blipFill>
          <a:blip r:embed="rId5"/>
          <a:stretch>
            <a:fillRect/>
          </a:stretch>
        </p:blipFill>
        <p:spPr>
          <a:xfrm>
            <a:off x="7670520" y="3657600"/>
            <a:ext cx="2100600" cy="2291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2357</TotalTime>
  <Words>3040</Words>
  <Application>Microsoft Office PowerPoint</Application>
  <PresentationFormat>Personalizado</PresentationFormat>
  <Paragraphs>813</Paragraphs>
  <Slides>52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52</vt:i4>
      </vt:variant>
    </vt:vector>
  </HeadingPairs>
  <TitlesOfParts>
    <vt:vector size="63" baseType="lpstr">
      <vt:lpstr>Arial</vt:lpstr>
      <vt:lpstr>DejaVu Sans</vt:lpstr>
      <vt:lpstr>StarSymbol</vt:lpstr>
      <vt:lpstr>Times New Roman</vt:lpstr>
      <vt:lpstr>Trebuchet MS</vt:lpstr>
      <vt:lpstr>Office Theme</vt:lpstr>
      <vt:lpstr>Office Theme</vt:lpstr>
      <vt:lpstr>Office Theme</vt:lpstr>
      <vt:lpstr>Office Theme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kontrol</dc:creator>
  <cp:lastModifiedBy>Idoia Mazkiaran</cp:lastModifiedBy>
  <cp:revision>101</cp:revision>
  <dcterms:modified xsi:type="dcterms:W3CDTF">2017-11-21T06:35:56Z</dcterms:modified>
</cp:coreProperties>
</file>