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1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8" r:id="rId10"/>
    <p:sldId id="359" r:id="rId11"/>
    <p:sldId id="366" r:id="rId12"/>
    <p:sldId id="364" r:id="rId13"/>
    <p:sldId id="362" r:id="rId14"/>
    <p:sldId id="367" r:id="rId15"/>
    <p:sldId id="360" r:id="rId16"/>
    <p:sldId id="357" r:id="rId17"/>
    <p:sldId id="368" r:id="rId18"/>
    <p:sldId id="369" r:id="rId19"/>
    <p:sldId id="363" r:id="rId20"/>
  </p:sldIdLst>
  <p:sldSz cx="9144000" cy="6858000" type="screen4x3"/>
  <p:notesSz cx="68119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dellier-Desages Florence" initials="AF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FFFF"/>
    <a:srgbClr val="FF00FF"/>
    <a:srgbClr val="CCCCFF"/>
    <a:srgbClr val="FFFFCC"/>
    <a:srgbClr val="CCECFF"/>
    <a:srgbClr val="99CCFF"/>
    <a:srgbClr val="B2B2B2"/>
    <a:srgbClr val="80808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7" autoAdjust="0"/>
    <p:restoredTop sz="86715" autoAdjust="0"/>
  </p:normalViewPr>
  <p:slideViewPr>
    <p:cSldViewPr snapToGrid="0">
      <p:cViewPr varScale="1">
        <p:scale>
          <a:sx n="73" d="100"/>
          <a:sy n="73" d="100"/>
        </p:scale>
        <p:origin x="8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3708" y="-114"/>
      </p:cViewPr>
      <p:guideLst>
        <p:guide orient="horz" pos="3132"/>
        <p:guide pos="2146"/>
      </p:guideLst>
    </p:cSldViewPr>
  </p:notesViewPr>
  <p:gridSpacing cx="64801" cy="648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115385\Documents\Zone%20de%20travail\2013_04_s&#233;minaire_DSM\Analys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fr-FR" dirty="0"/>
              <a:t>814  FTE</a:t>
            </a:r>
          </a:p>
          <a:p>
            <a:pPr algn="l">
              <a:defRPr/>
            </a:pPr>
            <a:r>
              <a:rPr lang="fr-FR" sz="1100" b="0" dirty="0"/>
              <a:t>632/615 CDI/CDI-CEA</a:t>
            </a:r>
          </a:p>
        </c:rich>
      </c:tx>
      <c:layout>
        <c:manualLayout>
          <c:xMode val="edge"/>
          <c:yMode val="edge"/>
          <c:x val="0.5686188712194129"/>
          <c:y val="0.1777593348737979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663873998391602E-2"/>
          <c:y val="0.15340931645653758"/>
          <c:w val="0.41066635006470187"/>
          <c:h val="0.7615786407784916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'Camemberts Budget'!$B$68:$B$72</c:f>
              <c:strCache>
                <c:ptCount val="5"/>
                <c:pt idx="0">
                  <c:v> Physicists 165 FTE</c:v>
                </c:pt>
                <c:pt idx="1">
                  <c:v> Engineers 274 FTE</c:v>
                </c:pt>
                <c:pt idx="2">
                  <c:v> Technicians 152 FTE</c:v>
                </c:pt>
                <c:pt idx="3">
                  <c:v> Adm. Staff 72 FTE</c:v>
                </c:pt>
                <c:pt idx="4">
                  <c:v> PhD &amp; Post Docs 150 FTE</c:v>
                </c:pt>
              </c:strCache>
            </c:strRef>
          </c:cat>
          <c:val>
            <c:numRef>
              <c:f>'Camemberts Budget'!$C$68:$C$72</c:f>
              <c:numCache>
                <c:formatCode>General</c:formatCode>
                <c:ptCount val="5"/>
                <c:pt idx="0">
                  <c:v>165</c:v>
                </c:pt>
                <c:pt idx="1">
                  <c:v>274</c:v>
                </c:pt>
                <c:pt idx="2">
                  <c:v>152</c:v>
                </c:pt>
                <c:pt idx="3">
                  <c:v>72</c:v>
                </c:pt>
                <c:pt idx="4">
                  <c:v>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1550935828877009"/>
          <c:y val="0.46763501144270386"/>
          <c:w val="0.48449064171122996"/>
          <c:h val="0.45197018527117683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C3DA1-9BFE-4D5D-B25D-7CC592D9C3C5}" type="datetimeFigureOut">
              <a:rPr lang="fr-FR" smtClean="0"/>
              <a:t>20/11/2017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956D-7473-4ACD-A8EB-84381C2C4BE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77152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189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B7FE9-D4A6-F440-9F3D-63AAA4EFE02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444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B7FE9-D4A6-F440-9F3D-63AAA4EFE025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6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861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1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1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1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1" cap="all" baseline="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9" y="32420"/>
            <a:ext cx="1009994" cy="1092324"/>
          </a:xfrm>
          <a:prstGeom prst="rect">
            <a:avLst/>
          </a:prstGeom>
          <a:noFill/>
        </p:spPr>
      </p:pic>
      <p:pic>
        <p:nvPicPr>
          <p:cNvPr id="29" name="Bild 9" descr="Macintosh HD:Users:mathiasbrandin:Documents:Bilder:ESS-Logos:Logo2.jpeg"/>
          <p:cNvPicPr/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04183" y="32420"/>
            <a:ext cx="2004322" cy="9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446"/>
            <a:ext cx="9144000" cy="1383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1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7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1" y="5445228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1" y="5877276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Saclay/Irfu projet ESS | DATE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540501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58E821-0E55-D048-AA9A-9F01F8117D86}" type="datetime1">
              <a:rPr lang="fr-FR"/>
              <a:pPr/>
              <a:t>20/11/2017</a:t>
            </a:fld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0"/>
            <a:ext cx="4419723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793" y="6059424"/>
            <a:ext cx="485558" cy="466666"/>
          </a:xfrm>
          <a:prstGeom prst="rect">
            <a:avLst/>
          </a:prstGeom>
        </p:spPr>
      </p:pic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09837" y="2721769"/>
            <a:ext cx="3600050" cy="1414462"/>
          </a:xfrm>
        </p:spPr>
        <p:txBody>
          <a:bodyPr anchor="ctr">
            <a:noAutofit/>
          </a:bodyPr>
          <a:lstStyle>
            <a:lvl1pPr marL="0" algn="l" defTabSz="685800" rtl="0" eaLnBrk="1" latinLnBrk="0" hangingPunct="1">
              <a:lnSpc>
                <a:spcPct val="85000"/>
              </a:lnSpc>
              <a:defRPr lang="fr-FR" sz="4050" b="1" kern="1200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pPr lvl="0"/>
            <a:r>
              <a:rPr lang="fr-FR" dirty="0" smtClean="0"/>
              <a:t>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437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0"/>
            <a:ext cx="9144001" cy="1108436"/>
          </a:xfrm>
          <a:prstGeom prst="rect">
            <a:avLst/>
          </a:prstGeom>
          <a:gradFill flip="none" rotWithShape="1">
            <a:gsLst>
              <a:gs pos="0">
                <a:srgbClr val="DC1F28"/>
              </a:gs>
              <a:gs pos="99000">
                <a:srgbClr val="99120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1046988" y="227496"/>
            <a:ext cx="0" cy="622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34679" y="227013"/>
            <a:ext cx="6165056" cy="520700"/>
          </a:xfrm>
        </p:spPr>
        <p:txBody>
          <a:bodyPr>
            <a:normAutofit/>
          </a:bodyPr>
          <a:lstStyle>
            <a:lvl1pPr marL="0" indent="0">
              <a:buNone/>
              <a:defRPr lang="fr-FR" sz="2100" b="1" kern="1200" cap="all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pPr lvl="0"/>
            <a:r>
              <a:rPr lang="fr-FR" dirty="0" smtClean="0"/>
              <a:t>Titre de slide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234678" y="633354"/>
            <a:ext cx="6494717" cy="247587"/>
          </a:xfrm>
        </p:spPr>
        <p:txBody>
          <a:bodyPr>
            <a:normAutofit/>
          </a:bodyPr>
          <a:lstStyle>
            <a:lvl1pPr marL="0" indent="0">
              <a:buNone/>
              <a:defRPr lang="fr-FR" sz="1350" kern="1200" cap="all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pPr lvl="0"/>
            <a:r>
              <a:rPr lang="fr-FR" dirty="0" smtClean="0"/>
              <a:t>Sous-titre de slide</a:t>
            </a:r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7" y="248278"/>
            <a:ext cx="636651" cy="611881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2"/>
          </p:nvPr>
        </p:nvSpPr>
        <p:spPr>
          <a:xfrm>
            <a:off x="899592" y="6520259"/>
            <a:ext cx="1450504" cy="365125"/>
          </a:xfrm>
          <a:prstGeom prst="rect">
            <a:avLst/>
          </a:prstGeom>
        </p:spPr>
        <p:txBody>
          <a:bodyPr/>
          <a:lstStyle/>
          <a:p>
            <a:fld id="{A75F856A-F57B-A145-881A-0096A5DA85A3}" type="datetime1">
              <a:rPr lang="fr-FR" smtClean="0"/>
              <a:t>20/11/2017</a:t>
            </a:fld>
            <a:endParaRPr lang="bg-BG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8648700" y="6425143"/>
            <a:ext cx="0" cy="217883"/>
          </a:xfrm>
          <a:prstGeom prst="line">
            <a:avLst/>
          </a:prstGeom>
          <a:ln w="9525">
            <a:solidFill>
              <a:srgbClr val="033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95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" y="0"/>
            <a:ext cx="9144001" cy="1108436"/>
          </a:xfrm>
          <a:prstGeom prst="rect">
            <a:avLst/>
          </a:prstGeom>
          <a:gradFill flip="none" rotWithShape="1">
            <a:gsLst>
              <a:gs pos="0">
                <a:srgbClr val="DC1F28"/>
              </a:gs>
              <a:gs pos="99000">
                <a:srgbClr val="99120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046988" y="227496"/>
            <a:ext cx="0" cy="622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7" y="248278"/>
            <a:ext cx="636651" cy="611881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234679" y="227013"/>
            <a:ext cx="6165056" cy="520700"/>
          </a:xfrm>
        </p:spPr>
        <p:txBody>
          <a:bodyPr>
            <a:normAutofit/>
          </a:bodyPr>
          <a:lstStyle>
            <a:lvl1pPr marL="0" indent="0">
              <a:buNone/>
              <a:defRPr lang="fr-FR" sz="2100" b="1" kern="1200" cap="all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pPr lvl="0"/>
            <a:r>
              <a:rPr lang="fr-FR" dirty="0" smtClean="0"/>
              <a:t>Titre de slide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1234678" y="633354"/>
            <a:ext cx="6494717" cy="247587"/>
          </a:xfrm>
        </p:spPr>
        <p:txBody>
          <a:bodyPr>
            <a:normAutofit/>
          </a:bodyPr>
          <a:lstStyle>
            <a:lvl1pPr marL="0" indent="0">
              <a:buNone/>
              <a:defRPr lang="fr-FR" sz="1350" kern="1200" cap="all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pPr lvl="0"/>
            <a:r>
              <a:rPr lang="fr-FR" dirty="0" smtClean="0"/>
              <a:t>Sous-titre de slide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4050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fr-FR" sz="825" b="0" i="0" kern="1200" smtClean="0">
                <a:solidFill>
                  <a:srgbClr val="03306F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fld id="{37AE28C4-F64A-1647-AD5B-A52877760821}" type="datetime1">
              <a:rPr lang="fr-FR" smtClean="0"/>
              <a:t>20/11/2017</a:t>
            </a:fld>
            <a:endParaRPr lang="bg-BG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99500" y="6356351"/>
            <a:ext cx="266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0" i="0">
                <a:solidFill>
                  <a:srgbClr val="03306F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fld id="{E48C0587-ABD2-F048-A126-F9FDB75D39A8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8648700" y="6425143"/>
            <a:ext cx="0" cy="217883"/>
          </a:xfrm>
          <a:prstGeom prst="line">
            <a:avLst/>
          </a:prstGeom>
          <a:ln w="9525">
            <a:solidFill>
              <a:srgbClr val="033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38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" y="0"/>
            <a:ext cx="9144001" cy="1108436"/>
          </a:xfrm>
          <a:prstGeom prst="rect">
            <a:avLst/>
          </a:prstGeom>
          <a:gradFill flip="none" rotWithShape="1">
            <a:gsLst>
              <a:gs pos="0">
                <a:srgbClr val="DC1F28"/>
              </a:gs>
              <a:gs pos="99000">
                <a:srgbClr val="99120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046988" y="227496"/>
            <a:ext cx="0" cy="622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7" y="248278"/>
            <a:ext cx="636651" cy="611881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234679" y="227013"/>
            <a:ext cx="6165056" cy="520700"/>
          </a:xfrm>
        </p:spPr>
        <p:txBody>
          <a:bodyPr>
            <a:normAutofit/>
          </a:bodyPr>
          <a:lstStyle>
            <a:lvl1pPr marL="0" indent="0">
              <a:buNone/>
              <a:defRPr lang="fr-FR" sz="2100" b="1" kern="1200" cap="all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pPr lvl="0"/>
            <a:r>
              <a:rPr lang="fr-FR" dirty="0" smtClean="0"/>
              <a:t>Titre de slide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1234678" y="633354"/>
            <a:ext cx="6494717" cy="247587"/>
          </a:xfrm>
        </p:spPr>
        <p:txBody>
          <a:bodyPr>
            <a:normAutofit/>
          </a:bodyPr>
          <a:lstStyle>
            <a:lvl1pPr marL="0" indent="0">
              <a:buNone/>
              <a:defRPr lang="fr-FR" sz="1350" kern="1200" cap="all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pPr lvl="0"/>
            <a:r>
              <a:rPr lang="fr-FR" dirty="0" smtClean="0"/>
              <a:t>Sous-titre de slide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521494" y="1487488"/>
            <a:ext cx="8220075" cy="4913312"/>
          </a:xfrm>
        </p:spPr>
        <p:txBody>
          <a:bodyPr/>
          <a:lstStyle>
            <a:lvl1pPr>
              <a:defRPr sz="1600"/>
            </a:lvl1pPr>
            <a:lvl2pPr>
              <a:defRPr sz="1400" i="1"/>
            </a:lvl2pPr>
            <a:lvl3pPr>
              <a:defRPr sz="14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4050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fr-FR" sz="825" b="0" i="0" kern="1200" smtClean="0">
                <a:solidFill>
                  <a:srgbClr val="03306F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fld id="{37AE28C4-F64A-1647-AD5B-A52877760821}" type="datetime1">
              <a:rPr lang="fr-FR"/>
              <a:pPr/>
              <a:t>20/11/2017</a:t>
            </a:fld>
            <a:endParaRPr lang="bg-BG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99500" y="6356351"/>
            <a:ext cx="266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0" i="0">
                <a:solidFill>
                  <a:srgbClr val="03306F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fld id="{E48C0587-ABD2-F048-A126-F9FDB75D39A8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8648700" y="6425143"/>
            <a:ext cx="0" cy="217883"/>
          </a:xfrm>
          <a:prstGeom prst="line">
            <a:avLst/>
          </a:prstGeom>
          <a:ln w="9525">
            <a:solidFill>
              <a:srgbClr val="033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14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602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1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1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6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8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dirty="0" smtClean="0"/>
              <a:t>CEA Saclay/Irfu projet ESS | DATE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" y="32420"/>
            <a:ext cx="1009994" cy="1092324"/>
          </a:xfrm>
          <a:prstGeom prst="rect">
            <a:avLst/>
          </a:prstGeom>
          <a:noFill/>
        </p:spPr>
      </p:pic>
      <p:pic>
        <p:nvPicPr>
          <p:cNvPr id="10" name="Bild 9" descr="Macintosh HD:Users:mathiasbrandin:Documents:Bilder:ESS-Logos:Logo2.jpeg"/>
          <p:cNvPicPr/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22093" y="32420"/>
            <a:ext cx="2004322" cy="9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42" indent="0" algn="just">
              <a:lnSpc>
                <a:spcPts val="2800"/>
              </a:lnSpc>
              <a:buFont typeface="Arial" pitchFamily="34" charset="0"/>
              <a:buNone/>
              <a:tabLst>
                <a:tab pos="8076998" algn="r"/>
              </a:tabLst>
              <a:defRPr sz="2200"/>
            </a:lvl2pPr>
            <a:lvl3pPr marL="361942" indent="0" algn="just">
              <a:lnSpc>
                <a:spcPts val="2800"/>
              </a:lnSpc>
              <a:buFont typeface="Arial" pitchFamily="34" charset="0"/>
              <a:buNone/>
              <a:tabLst>
                <a:tab pos="8076998" algn="r"/>
              </a:tabLst>
              <a:defRPr sz="2200"/>
            </a:lvl3pPr>
            <a:lvl4pPr marL="361942" indent="0" algn="just">
              <a:lnSpc>
                <a:spcPts val="2800"/>
              </a:lnSpc>
              <a:buFont typeface="Arial" pitchFamily="34" charset="0"/>
              <a:buNone/>
              <a:tabLst>
                <a:tab pos="8076998" algn="r"/>
              </a:tabLst>
              <a:defRPr sz="2200"/>
            </a:lvl4pPr>
            <a:lvl5pPr marL="361942" indent="0" algn="just">
              <a:lnSpc>
                <a:spcPts val="2800"/>
              </a:lnSpc>
              <a:buNone/>
              <a:tabLst>
                <a:tab pos="8076998" algn="r"/>
              </a:tabLst>
              <a:defRPr sz="2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CEA Saclay/Irfu projet ESS | DATE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ACCSYS Collaboration Board </a:t>
            </a:r>
            <a:r>
              <a:rPr lang="en-US" dirty="0" err="1" smtClean="0"/>
              <a:t>Varsaw</a:t>
            </a:r>
            <a:r>
              <a:rPr lang="en-US" dirty="0" smtClean="0"/>
              <a:t>, 7th </a:t>
            </a:r>
            <a:r>
              <a:rPr lang="en-US" dirty="0" err="1" smtClean="0"/>
              <a:t>november</a:t>
            </a:r>
            <a:r>
              <a:rPr lang="en-US" dirty="0" smtClean="0"/>
              <a:t> 2017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dirty="0" smtClean="0"/>
              <a:t>CEA Saclay/Irfu projet ESS | DATE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 dirty="0" smtClean="0"/>
              <a:t>CEA Saclay/Irfu projet ESS | DATE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1" y="3707510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CEA Saclay/Irfu projet ESS | DATE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CEA Saclay/Irfu projet ESS | DATE</a:t>
            </a:r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6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6486" y="846241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CEA Saclay/Irfu projet ESS | DATE</a:t>
            </a:r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34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97" y="-830"/>
            <a:ext cx="9144000" cy="955548"/>
          </a:xfrm>
          <a:prstGeom prst="rect">
            <a:avLst/>
          </a:prstGeom>
        </p:spPr>
      </p:pic>
      <p:pic>
        <p:nvPicPr>
          <p:cNvPr id="10" name="Bild 9" descr="Macintosh HD:Users:mathiasbrandin:Documents:Bilder:ESS-Logos:Logo2.jpeg"/>
          <p:cNvPicPr/>
          <p:nvPr userDrawn="1"/>
        </p:nvPicPr>
        <p:blipFill rotWithShape="1">
          <a:blip r:embed="rId18"/>
          <a:srcRect r="42412"/>
          <a:stretch/>
        </p:blipFill>
        <p:spPr bwMode="auto">
          <a:xfrm>
            <a:off x="8460434" y="85332"/>
            <a:ext cx="646549" cy="60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601" y="56786"/>
            <a:ext cx="574541" cy="645439"/>
          </a:xfrm>
          <a:prstGeom prst="rect">
            <a:avLst/>
          </a:prstGeom>
          <a:noFill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8" y="52752"/>
            <a:ext cx="6727983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1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1" y="6305196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CEA Saclay/Irfu projet ESS |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602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50" r:id="rId4"/>
    <p:sldLayoutId id="2147483662" r:id="rId5"/>
    <p:sldLayoutId id="2147483663" r:id="rId6"/>
    <p:sldLayoutId id="2147483664" r:id="rId7"/>
    <p:sldLayoutId id="2147483667" r:id="rId8"/>
    <p:sldLayoutId id="2147483654" r:id="rId9"/>
    <p:sldLayoutId id="2147483668" r:id="rId10"/>
    <p:sldLayoutId id="2147483704" r:id="rId11"/>
    <p:sldLayoutId id="2147483705" r:id="rId12"/>
    <p:sldLayoutId id="2147483706" r:id="rId13"/>
    <p:sldLayoutId id="2147483707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914377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02" indent="0" algn="l" defTabSz="914377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54" indent="-360354" algn="l" defTabSz="914377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20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42" indent="0" algn="l" defTabSz="914377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25" indent="-238119" algn="l" defTabSz="914377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21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46" indent="-114297" algn="l" defTabSz="914377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9.emf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wmf"/><Relationship Id="rId3" Type="http://schemas.openxmlformats.org/officeDocument/2006/relationships/chart" Target="../charts/chart1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30.jpeg"/><Relationship Id="rId5" Type="http://schemas.openxmlformats.org/officeDocument/2006/relationships/image" Target="../media/image28.jpeg"/><Relationship Id="rId10" Type="http://schemas.openxmlformats.org/officeDocument/2006/relationships/image" Target="../media/image26.png"/><Relationship Id="rId4" Type="http://schemas.openxmlformats.org/officeDocument/2006/relationships/image" Target="../media/image27.jpe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82041" y="1742621"/>
            <a:ext cx="6052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ESS BEAM INSTRUMENTATION FORUM </a:t>
            </a:r>
          </a:p>
          <a:p>
            <a:endParaRPr lang="fr-FR" sz="2400" dirty="0"/>
          </a:p>
          <a:p>
            <a:r>
              <a:rPr lang="fr-FR" sz="2400" dirty="0" smtClean="0"/>
              <a:t>Paris, 20th </a:t>
            </a:r>
            <a:r>
              <a:rPr lang="fr-FR" sz="2400" dirty="0" err="1" smtClean="0"/>
              <a:t>november</a:t>
            </a:r>
            <a:r>
              <a:rPr lang="fr-FR" sz="2400" dirty="0" smtClean="0"/>
              <a:t> 2017</a:t>
            </a:r>
            <a:endParaRPr lang="en-US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3928056" y="5020614"/>
            <a:ext cx="2480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Florence ARDELLIER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252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 smtClean="0"/>
              <a:t>Technological</a:t>
            </a:r>
            <a:r>
              <a:rPr lang="fr-FR" dirty="0" smtClean="0"/>
              <a:t> ROADMAP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AE28C4-F64A-1647-AD5B-A52877760821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35100" y="1124744"/>
            <a:ext cx="73914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Char char="•"/>
              <a:defRPr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F5F5F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9pPr>
          </a:lstStyle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 and manipulation of radiations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Accelerators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n-US" sz="160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Spiral2, </a:t>
            </a: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XFeL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, FAIR, CERN, IFMIF, ESS, </a:t>
            </a: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SARAF)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Magnets &amp; Superconductivity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(R3B, ISEULT, JT60S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    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Detecting radiation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Microstructured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 detectors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(RD51,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CLAS12)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Imaging device 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(ELT-METIS, APEX, CALIST)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ASIC 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 technology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Camera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(PACS, MIRI, Éclair)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Data center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(Fermi, SWOM)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 and data treatment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Massively parallel calculations  </a:t>
            </a: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Grid</a:t>
            </a: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Data processing  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print"/>
          <a:srcRect l="2559" t="30759" r="5118" b="13295"/>
          <a:stretch>
            <a:fillRect/>
          </a:stretch>
        </p:blipFill>
        <p:spPr bwMode="auto">
          <a:xfrm rot="5400000">
            <a:off x="225426" y="1172851"/>
            <a:ext cx="1022350" cy="101282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11" descr="cryo_spiral2"/>
          <p:cNvPicPr>
            <a:picLocks noChangeAspect="1" noChangeArrowheads="1"/>
          </p:cNvPicPr>
          <p:nvPr/>
        </p:nvPicPr>
        <p:blipFill>
          <a:blip r:embed="rId3" cstate="print"/>
          <a:srcRect l="6345" r="28194"/>
          <a:stretch>
            <a:fillRect/>
          </a:stretch>
        </p:blipFill>
        <p:spPr bwMode="auto">
          <a:xfrm>
            <a:off x="215900" y="1120464"/>
            <a:ext cx="1058863" cy="1082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4" cstate="print"/>
          <a:srcRect l="1923" t="3999" r="14703" b="1083"/>
          <a:stretch>
            <a:fillRect/>
          </a:stretch>
        </p:blipFill>
        <p:spPr bwMode="auto">
          <a:xfrm>
            <a:off x="215900" y="2315852"/>
            <a:ext cx="1058863" cy="9810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7" descr="DSC_1844"/>
          <p:cNvPicPr>
            <a:picLocks noChangeAspect="1" noChangeArrowheads="1"/>
          </p:cNvPicPr>
          <p:nvPr/>
        </p:nvPicPr>
        <p:blipFill>
          <a:blip r:embed="rId5" cstate="print"/>
          <a:srcRect l="10527" t="9174" r="16240" b="16530"/>
          <a:stretch>
            <a:fillRect/>
          </a:stretch>
        </p:blipFill>
        <p:spPr bwMode="auto">
          <a:xfrm>
            <a:off x="7837488" y="2127250"/>
            <a:ext cx="1062037" cy="1784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9" descr="2543_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7488" y="4051300"/>
            <a:ext cx="1058862" cy="987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7" cstate="print"/>
          <a:srcRect l="1349" t="1027"/>
          <a:stretch>
            <a:fillRect/>
          </a:stretch>
        </p:blipFill>
        <p:spPr bwMode="auto">
          <a:xfrm>
            <a:off x="241300" y="4587564"/>
            <a:ext cx="1062038" cy="14001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7" descr="mr_1033_4"/>
          <p:cNvPicPr>
            <a:picLocks noChangeAspect="1" noChangeArrowheads="1"/>
          </p:cNvPicPr>
          <p:nvPr/>
        </p:nvPicPr>
        <p:blipFill>
          <a:blip r:embed="rId8" cstate="print"/>
          <a:srcRect l="61229"/>
          <a:stretch>
            <a:fillRect/>
          </a:stretch>
        </p:blipFill>
        <p:spPr bwMode="auto">
          <a:xfrm>
            <a:off x="214313" y="3411227"/>
            <a:ext cx="1054100" cy="1020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\\DAPDC5\Manip\R3B-GLAD\3 MEDIA\31 Photothèque\31 Photos_2000 CRYOSTAT\31_2400 Enceinte à vide\Fabrication SDMS_ Suite\31305-CEA SACLAY-Enceinte à vide du cryostat R3B GLAD-(0259)-DSCF23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976" y="1168088"/>
            <a:ext cx="1088629" cy="8164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rfu-i.cea.fr/Images/astImg/3458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977" y="4005064"/>
            <a:ext cx="1088628" cy="11201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E821-0E55-D048-AA9A-9F01F8117D86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93642" y="2713223"/>
            <a:ext cx="4341625" cy="1414462"/>
          </a:xfrm>
        </p:spPr>
        <p:txBody>
          <a:bodyPr/>
          <a:lstStyle/>
          <a:p>
            <a:r>
              <a:rPr lang="fr-FR" dirty="0" smtClean="0"/>
              <a:t>CEA IRFU </a:t>
            </a:r>
          </a:p>
          <a:p>
            <a:endParaRPr lang="fr-FR" dirty="0"/>
          </a:p>
          <a:p>
            <a:r>
              <a:rPr lang="fr-FR" dirty="0" smtClean="0"/>
              <a:t>HIGHLIGHTS IN </a:t>
            </a:r>
          </a:p>
          <a:p>
            <a:endParaRPr lang="fr-FR" dirty="0"/>
          </a:p>
          <a:p>
            <a:r>
              <a:rPr lang="fr-FR" dirty="0" smtClean="0"/>
              <a:t>ACCELERATOR </a:t>
            </a:r>
          </a:p>
          <a:p>
            <a:endParaRPr lang="fr-FR" dirty="0"/>
          </a:p>
          <a:p>
            <a:r>
              <a:rPr lang="fr-FR" dirty="0" smtClean="0"/>
              <a:t>FIELDS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4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234678" y="227013"/>
            <a:ext cx="7837553" cy="520700"/>
          </a:xfrm>
        </p:spPr>
        <p:txBody>
          <a:bodyPr>
            <a:normAutofit/>
          </a:bodyPr>
          <a:lstStyle/>
          <a:p>
            <a:r>
              <a:rPr lang="fr-FR" dirty="0" smtClean="0"/>
              <a:t>XFEL : 103 </a:t>
            </a:r>
            <a:r>
              <a:rPr lang="fr-FR" dirty="0" err="1" smtClean="0"/>
              <a:t>cryomodules</a:t>
            </a:r>
            <a:r>
              <a:rPr lang="fr-FR" dirty="0" smtClean="0"/>
              <a:t> </a:t>
            </a:r>
            <a:r>
              <a:rPr lang="fr-FR" dirty="0" err="1" smtClean="0"/>
              <a:t>assemblied</a:t>
            </a:r>
            <a:r>
              <a:rPr lang="fr-FR" dirty="0" smtClean="0"/>
              <a:t> at CEA-</a:t>
            </a:r>
            <a:r>
              <a:rPr lang="fr-FR" dirty="0" err="1" smtClean="0"/>
              <a:t>irfu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AE28C4-F64A-1647-AD5B-A52877760821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08" y="4424288"/>
            <a:ext cx="7131608" cy="2229238"/>
          </a:xfrm>
          <a:prstGeom prst="rect">
            <a:avLst/>
          </a:prstGeom>
        </p:spPr>
      </p:pic>
      <p:pic>
        <p:nvPicPr>
          <p:cNvPr id="8" name="Image 7" descr="IMG_27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" y="2073178"/>
            <a:ext cx="2412000" cy="12590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3" descr="2010 07 27-Déchargement-CM-PXFEL2-1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3" r="-463"/>
          <a:stretch/>
        </p:blipFill>
        <p:spPr bwMode="auto">
          <a:xfrm>
            <a:off x="2771800" y="2073177"/>
            <a:ext cx="2520280" cy="12777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260" y="2027957"/>
            <a:ext cx="244312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Spiral2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sz="2800" dirty="0" smtClean="0"/>
              <a:t>RFQ </a:t>
            </a:r>
          </a:p>
          <a:p>
            <a:pPr lvl="2"/>
            <a:r>
              <a:rPr lang="fr-FR" sz="2400" dirty="0" smtClean="0"/>
              <a:t>First </a:t>
            </a:r>
            <a:r>
              <a:rPr lang="fr-FR" sz="2400" dirty="0" err="1" smtClean="0"/>
              <a:t>beam</a:t>
            </a:r>
            <a:r>
              <a:rPr lang="fr-FR" sz="2400" dirty="0" smtClean="0"/>
              <a:t> in </a:t>
            </a:r>
            <a:r>
              <a:rPr lang="fr-FR" sz="2400" dirty="0" err="1" smtClean="0"/>
              <a:t>december</a:t>
            </a:r>
            <a:r>
              <a:rPr lang="fr-FR" sz="2400" dirty="0" smtClean="0"/>
              <a:t> 2016</a:t>
            </a:r>
          </a:p>
          <a:p>
            <a:pPr marL="0" lvl="2" indent="0">
              <a:buNone/>
            </a:pPr>
            <a:endParaRPr lang="fr-FR" dirty="0"/>
          </a:p>
          <a:p>
            <a:pPr marL="0" lvl="2" indent="0">
              <a:buNone/>
            </a:pPr>
            <a:endParaRPr lang="fr-FR" dirty="0" smtClean="0"/>
          </a:p>
          <a:p>
            <a:pPr indent="-135731"/>
            <a:r>
              <a:rPr lang="fr-FR" sz="2800" dirty="0" err="1" smtClean="0"/>
              <a:t>Cryomodules</a:t>
            </a:r>
            <a:endParaRPr lang="fr-FR" sz="2800" dirty="0" smtClean="0"/>
          </a:p>
          <a:p>
            <a:pPr lvl="2"/>
            <a:r>
              <a:rPr lang="fr-FR" sz="2400" dirty="0" smtClean="0"/>
              <a:t>12 </a:t>
            </a:r>
            <a:r>
              <a:rPr lang="fr-FR" sz="2400" dirty="0" err="1" smtClean="0"/>
              <a:t>cryomodules</a:t>
            </a:r>
            <a:r>
              <a:rPr lang="fr-FR" sz="2400" dirty="0" smtClean="0"/>
              <a:t> </a:t>
            </a:r>
            <a:r>
              <a:rPr lang="fr-FR" sz="2400" dirty="0" err="1" smtClean="0"/>
              <a:t>delivered</a:t>
            </a:r>
            <a:r>
              <a:rPr lang="fr-FR" sz="2400" dirty="0" smtClean="0"/>
              <a:t> and </a:t>
            </a:r>
            <a:r>
              <a:rPr lang="fr-FR" sz="2400" dirty="0" err="1" smtClean="0"/>
              <a:t>installed</a:t>
            </a:r>
            <a:endParaRPr lang="fr-FR" sz="2400" dirty="0" smtClean="0"/>
          </a:p>
          <a:p>
            <a:pPr lvl="1" indent="-135731"/>
            <a:endParaRPr lang="fr-FR" dirty="0" smtClean="0"/>
          </a:p>
          <a:p>
            <a:pPr lvl="2"/>
            <a:endParaRPr lang="fr-FR" dirty="0"/>
          </a:p>
          <a:p>
            <a:pPr lvl="2"/>
            <a:endParaRPr lang="fr-FR" dirty="0" smtClean="0"/>
          </a:p>
          <a:p>
            <a:pPr lvl="2"/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AE28C4-F64A-1647-AD5B-A52877760821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890" y="3594147"/>
            <a:ext cx="3326232" cy="17493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84" y="1211262"/>
            <a:ext cx="3840316" cy="1720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51" y="3671805"/>
            <a:ext cx="523239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IFMIF- LIPAC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sz="2000" dirty="0" smtClean="0"/>
              <a:t>Source and </a:t>
            </a:r>
            <a:r>
              <a:rPr lang="fr-FR" sz="2000" dirty="0" err="1" smtClean="0"/>
              <a:t>injector</a:t>
            </a:r>
            <a:r>
              <a:rPr lang="fr-FR" sz="2000" dirty="0" smtClean="0"/>
              <a:t> </a:t>
            </a:r>
            <a:r>
              <a:rPr lang="fr-FR" sz="2000" dirty="0" err="1" smtClean="0"/>
              <a:t>delivered</a:t>
            </a:r>
            <a:r>
              <a:rPr lang="fr-FR" sz="2000" dirty="0" smtClean="0"/>
              <a:t> to </a:t>
            </a:r>
            <a:r>
              <a:rPr lang="fr-FR" sz="2000" dirty="0" err="1" smtClean="0"/>
              <a:t>Japan</a:t>
            </a:r>
            <a:r>
              <a:rPr lang="fr-FR" sz="2000" dirty="0" smtClean="0"/>
              <a:t> (</a:t>
            </a:r>
            <a:r>
              <a:rPr lang="fr-FR" sz="2000" dirty="0" err="1" smtClean="0"/>
              <a:t>Rokkasho</a:t>
            </a:r>
            <a:r>
              <a:rPr lang="fr-FR" sz="2000" dirty="0" smtClean="0"/>
              <a:t>)</a:t>
            </a:r>
          </a:p>
          <a:p>
            <a:pPr lvl="1"/>
            <a:r>
              <a:rPr lang="fr-FR" sz="1800" dirty="0" err="1" smtClean="0"/>
              <a:t>Commissioning</a:t>
            </a:r>
            <a:r>
              <a:rPr lang="fr-FR" sz="1800" dirty="0" smtClean="0"/>
              <a:t> </a:t>
            </a:r>
            <a:r>
              <a:rPr lang="fr-FR" sz="1800" dirty="0" err="1" smtClean="0"/>
              <a:t>ongoing</a:t>
            </a:r>
            <a:endParaRPr lang="fr-FR" sz="1800" dirty="0" smtClean="0"/>
          </a:p>
          <a:p>
            <a:pPr lvl="1"/>
            <a:r>
              <a:rPr lang="it-IT" sz="1800" dirty="0" smtClean="0"/>
              <a:t>(114 </a:t>
            </a:r>
            <a:r>
              <a:rPr lang="it-IT" sz="1800" dirty="0"/>
              <a:t>mA, emittance 0.26 </a:t>
            </a:r>
            <a:r>
              <a:rPr lang="it-IT" sz="1800" dirty="0" smtClean="0"/>
              <a:t>pi.mm.mrad  - protons)</a:t>
            </a:r>
          </a:p>
          <a:p>
            <a:pPr lvl="1"/>
            <a:endParaRPr lang="fr-FR" sz="1800" dirty="0"/>
          </a:p>
          <a:p>
            <a:r>
              <a:rPr lang="fr-FR" sz="2000" dirty="0" smtClean="0"/>
              <a:t>Diagnostics </a:t>
            </a:r>
            <a:r>
              <a:rPr lang="fr-FR" sz="2000" dirty="0" err="1" smtClean="0"/>
              <a:t>delivered</a:t>
            </a:r>
            <a:r>
              <a:rPr lang="fr-FR" sz="2000" dirty="0" smtClean="0"/>
              <a:t> and </a:t>
            </a:r>
            <a:r>
              <a:rPr lang="fr-FR" sz="2000" dirty="0" err="1" smtClean="0"/>
              <a:t>installed</a:t>
            </a:r>
            <a:r>
              <a:rPr lang="fr-FR" sz="2000" dirty="0" smtClean="0"/>
              <a:t> </a:t>
            </a:r>
          </a:p>
          <a:p>
            <a:endParaRPr lang="fr-FR" sz="2000" dirty="0"/>
          </a:p>
          <a:p>
            <a:endParaRPr lang="fr-FR" sz="2000" dirty="0" smtClean="0"/>
          </a:p>
          <a:p>
            <a:r>
              <a:rPr lang="fr-FR" sz="2000" dirty="0" err="1" smtClean="0"/>
              <a:t>Cavities</a:t>
            </a:r>
            <a:r>
              <a:rPr lang="fr-FR" sz="2000" dirty="0" smtClean="0"/>
              <a:t>, </a:t>
            </a:r>
            <a:r>
              <a:rPr lang="fr-FR" sz="2000" dirty="0" err="1" smtClean="0"/>
              <a:t>couplers</a:t>
            </a:r>
            <a:r>
              <a:rPr lang="fr-FR" sz="2000" dirty="0" smtClean="0"/>
              <a:t> : production </a:t>
            </a:r>
            <a:r>
              <a:rPr lang="fr-FR" sz="2000" dirty="0" err="1" smtClean="0"/>
              <a:t>ongoing</a:t>
            </a:r>
            <a:endParaRPr lang="fr-FR" sz="2000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AE28C4-F64A-1647-AD5B-A52877760821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790" y="4031990"/>
            <a:ext cx="2600210" cy="19442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657" y="1354260"/>
            <a:ext cx="1974848" cy="17378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64" y="4581745"/>
            <a:ext cx="6225058" cy="22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E821-0E55-D048-AA9A-9F01F8117D86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93642" y="2713223"/>
            <a:ext cx="4341625" cy="1414462"/>
          </a:xfrm>
        </p:spPr>
        <p:txBody>
          <a:bodyPr/>
          <a:lstStyle/>
          <a:p>
            <a:r>
              <a:rPr lang="fr-FR" dirty="0" smtClean="0"/>
              <a:t>CEA-IRFU CONTRIBUTIONS TO ESS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2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b="1"/>
          <a:stretch/>
        </p:blipFill>
        <p:spPr>
          <a:xfrm>
            <a:off x="58639" y="3838575"/>
            <a:ext cx="9144000" cy="1321942"/>
          </a:xfrm>
          <a:prstGeom prst="rect">
            <a:avLst/>
          </a:prstGeom>
        </p:spPr>
      </p:pic>
      <p:grpSp>
        <p:nvGrpSpPr>
          <p:cNvPr id="7" name="Grouper 5"/>
          <p:cNvGrpSpPr/>
          <p:nvPr/>
        </p:nvGrpSpPr>
        <p:grpSpPr>
          <a:xfrm>
            <a:off x="58639" y="1110799"/>
            <a:ext cx="8953498" cy="3786344"/>
            <a:chOff x="-28075" y="1589982"/>
            <a:chExt cx="8953498" cy="3786344"/>
          </a:xfrm>
        </p:grpSpPr>
        <p:sp>
          <p:nvSpPr>
            <p:cNvPr id="29" name="Rectangle à coins arrondis 28"/>
            <p:cNvSpPr/>
            <p:nvPr/>
          </p:nvSpPr>
          <p:spPr>
            <a:xfrm>
              <a:off x="5054573" y="1607152"/>
              <a:ext cx="3870850" cy="1953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à coins arrondis 37"/>
            <p:cNvSpPr/>
            <p:nvPr/>
          </p:nvSpPr>
          <p:spPr>
            <a:xfrm>
              <a:off x="-28075" y="1806211"/>
              <a:ext cx="2057231" cy="1302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4229928" y="3923517"/>
              <a:ext cx="1289620" cy="320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1683155" y="4675168"/>
              <a:ext cx="644925" cy="60679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2369609" y="1607152"/>
              <a:ext cx="2558242" cy="1953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486007" y="1589982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u="sng" dirty="0" smtClean="0">
                  <a:solidFill>
                    <a:srgbClr val="FF0000"/>
                  </a:solidFill>
                </a:rPr>
                <a:t>RFQ (ACCSYS) </a:t>
              </a:r>
              <a:endParaRPr lang="en-US" sz="1400" b="1" u="sng" dirty="0">
                <a:solidFill>
                  <a:srgbClr val="92D05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049877" y="2121581"/>
              <a:ext cx="22029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fr-FR" sz="1200" b="1" dirty="0" smtClean="0">
                  <a:solidFill>
                    <a:srgbClr val="6699FF"/>
                  </a:solidFill>
                </a:rPr>
                <a:t>2 </a:t>
              </a:r>
              <a:r>
                <a:rPr lang="fr-FR" sz="1200" b="1" dirty="0" err="1" smtClean="0">
                  <a:solidFill>
                    <a:srgbClr val="6699FF"/>
                  </a:solidFill>
                </a:rPr>
                <a:t>demonstrateurs</a:t>
              </a:r>
              <a:r>
                <a:rPr lang="fr-FR" sz="1200" b="1" dirty="0" smtClean="0">
                  <a:solidFill>
                    <a:srgbClr val="6699FF"/>
                  </a:solidFill>
                </a:rPr>
                <a:t>  </a:t>
              </a:r>
              <a:r>
                <a:rPr lang="fr-FR" sz="1200" b="1" dirty="0">
                  <a:solidFill>
                    <a:srgbClr val="6699FF"/>
                  </a:solidFill>
                </a:rPr>
                <a:t>(M-ECCTD &amp; H-ECCTD)</a:t>
              </a:r>
            </a:p>
            <a:p>
              <a:r>
                <a:rPr lang="fr-FR" sz="1200" b="1" dirty="0">
                  <a:solidFill>
                    <a:srgbClr val="6699FF"/>
                  </a:solidFill>
                </a:rPr>
                <a:t>30 </a:t>
              </a:r>
              <a:r>
                <a:rPr lang="fr-FR" sz="1200" b="1" dirty="0" err="1" smtClean="0">
                  <a:solidFill>
                    <a:srgbClr val="6699FF"/>
                  </a:solidFill>
                </a:rPr>
                <a:t>Elliptical</a:t>
              </a:r>
              <a:r>
                <a:rPr lang="fr-FR" sz="1200" b="1" dirty="0" smtClean="0">
                  <a:solidFill>
                    <a:srgbClr val="6699FF"/>
                  </a:solidFill>
                </a:rPr>
                <a:t> </a:t>
              </a:r>
              <a:r>
                <a:rPr lang="fr-FR" sz="1200" b="1" dirty="0" err="1" smtClean="0">
                  <a:solidFill>
                    <a:srgbClr val="6699FF"/>
                  </a:solidFill>
                </a:rPr>
                <a:t>Cryomodules</a:t>
              </a:r>
              <a:r>
                <a:rPr lang="fr-FR" sz="1200" b="1" dirty="0" smtClean="0">
                  <a:solidFill>
                    <a:srgbClr val="6699FF"/>
                  </a:solidFill>
                </a:rPr>
                <a:t> à</a:t>
              </a:r>
              <a:endParaRPr lang="fr-FR" sz="1200" b="1" dirty="0">
                <a:solidFill>
                  <a:srgbClr val="6699FF"/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200" b="1" dirty="0" smtClean="0">
                  <a:solidFill>
                    <a:srgbClr val="FF0000"/>
                  </a:solidFill>
                </a:rPr>
                <a:t>9 </a:t>
              </a:r>
              <a:r>
                <a:rPr lang="fr-FR" sz="1200" b="1" dirty="0">
                  <a:solidFill>
                    <a:srgbClr val="FF0000"/>
                  </a:solidFill>
                </a:rPr>
                <a:t>CM </a:t>
              </a:r>
              <a:r>
                <a:rPr lang="fr-FR" sz="1200" b="1" dirty="0" smtClean="0">
                  <a:solidFill>
                    <a:srgbClr val="FF0000"/>
                  </a:solidFill>
                </a:rPr>
                <a:t>Medium </a:t>
              </a:r>
              <a:r>
                <a:rPr lang="fr-FR" sz="12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b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200" b="1" dirty="0" smtClean="0">
                  <a:solidFill>
                    <a:srgbClr val="FF0000"/>
                  </a:solidFill>
                </a:rPr>
                <a:t>21 </a:t>
              </a:r>
              <a:r>
                <a:rPr lang="fr-FR" sz="1200" b="1" dirty="0">
                  <a:solidFill>
                    <a:srgbClr val="FF0000"/>
                  </a:solidFill>
                </a:rPr>
                <a:t>CM High </a:t>
              </a:r>
              <a:r>
                <a:rPr lang="fr-FR" sz="12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b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fr-FR" sz="1200" b="1" dirty="0">
                <a:solidFill>
                  <a:srgbClr val="6699FF"/>
                </a:solidFill>
              </a:endParaRPr>
            </a:p>
          </p:txBody>
        </p:sp>
        <p:sp>
          <p:nvSpPr>
            <p:cNvPr id="30" name="Rectangle à coins arrondis 29"/>
            <p:cNvSpPr/>
            <p:nvPr/>
          </p:nvSpPr>
          <p:spPr>
            <a:xfrm>
              <a:off x="4684286" y="4500977"/>
              <a:ext cx="2086648" cy="833379"/>
            </a:xfrm>
            <a:prstGeom prst="roundRect">
              <a:avLst/>
            </a:prstGeom>
            <a:noFill/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à coins arrondis 31"/>
            <p:cNvSpPr/>
            <p:nvPr/>
          </p:nvSpPr>
          <p:spPr>
            <a:xfrm>
              <a:off x="-21567" y="4542947"/>
              <a:ext cx="1587619" cy="833379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à coins arrondis 34"/>
            <p:cNvSpPr/>
            <p:nvPr/>
          </p:nvSpPr>
          <p:spPr>
            <a:xfrm>
              <a:off x="18054" y="3603191"/>
              <a:ext cx="6787798" cy="6470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1" u="sng" dirty="0" smtClean="0">
                  <a:solidFill>
                    <a:srgbClr val="7030A0"/>
                  </a:solidFill>
                </a:rPr>
                <a:t>Diagnostics (ACCSYS): </a:t>
              </a:r>
            </a:p>
            <a:p>
              <a:r>
                <a:rPr lang="fr-FR" sz="1400" dirty="0" smtClean="0">
                  <a:solidFill>
                    <a:srgbClr val="7030A0"/>
                  </a:solidFill>
                </a:rPr>
                <a:t>Doppler &amp; 2 EMU  		42 nBLMs 		</a:t>
              </a:r>
              <a:r>
                <a:rPr lang="fr-FR" sz="1400" smtClean="0">
                  <a:solidFill>
                    <a:srgbClr val="7030A0"/>
                  </a:solidFill>
                </a:rPr>
                <a:t>	</a:t>
              </a:r>
              <a:r>
                <a:rPr lang="fr-FR" sz="1400" smtClean="0">
                  <a:solidFill>
                    <a:srgbClr val="7030A0"/>
                  </a:solidFill>
                </a:rPr>
                <a:t>5 </a:t>
              </a:r>
              <a:r>
                <a:rPr lang="fr-FR" sz="1400" dirty="0" smtClean="0">
                  <a:solidFill>
                    <a:srgbClr val="7030A0"/>
                  </a:solidFill>
                </a:rPr>
                <a:t>NPM </a:t>
              </a:r>
              <a:endParaRPr lang="en-US" sz="1400" dirty="0">
                <a:solidFill>
                  <a:srgbClr val="7030A0"/>
                </a:solidFill>
              </a:endParaRPr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-7229" y="4597267"/>
              <a:ext cx="1503920" cy="717571"/>
            </a:xfrm>
            <a:prstGeom prst="roundRect">
              <a:avLst/>
            </a:prstGeom>
            <a:noFill/>
            <a:ln>
              <a:solidFill>
                <a:srgbClr val="7030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086" y="1784242"/>
              <a:ext cx="239388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u="sng" dirty="0" smtClean="0">
                  <a:solidFill>
                    <a:srgbClr val="00B050"/>
                  </a:solidFill>
                </a:rPr>
                <a:t>Control System (ICS)</a:t>
              </a:r>
            </a:p>
            <a:p>
              <a:r>
                <a:rPr lang="fr-FR" sz="1400" b="1" u="sng" dirty="0" smtClean="0">
                  <a:solidFill>
                    <a:srgbClr val="00B050"/>
                  </a:solidFill>
                </a:rPr>
                <a:t> </a:t>
              </a:r>
              <a:endParaRPr lang="fr-FR" sz="1400" b="1" u="sng" dirty="0">
                <a:solidFill>
                  <a:srgbClr val="00B050"/>
                </a:solidFill>
              </a:endParaRPr>
            </a:p>
            <a:p>
              <a:r>
                <a:rPr lang="fr-FR" sz="1200" dirty="0" smtClean="0">
                  <a:solidFill>
                    <a:srgbClr val="00B050"/>
                  </a:solidFill>
                </a:rPr>
                <a:t>Source </a:t>
              </a:r>
              <a:r>
                <a:rPr lang="fr-FR" sz="1200" dirty="0">
                  <a:solidFill>
                    <a:srgbClr val="00B050"/>
                  </a:solidFill>
                </a:rPr>
                <a:t>proton  </a:t>
              </a:r>
              <a:r>
                <a:rPr lang="fr-FR" sz="1200" dirty="0" smtClean="0">
                  <a:solidFill>
                    <a:srgbClr val="00B050"/>
                  </a:solidFill>
                </a:rPr>
                <a:t>&amp; LEBT</a:t>
              </a:r>
              <a:endParaRPr lang="fr-FR" sz="1200" dirty="0">
                <a:solidFill>
                  <a:srgbClr val="00B050"/>
                </a:solidFill>
              </a:endParaRPr>
            </a:p>
            <a:p>
              <a:r>
                <a:rPr lang="fr-FR" sz="1200" dirty="0" smtClean="0">
                  <a:solidFill>
                    <a:srgbClr val="00B050"/>
                  </a:solidFill>
                </a:rPr>
                <a:t>Part of RFQ control</a:t>
              </a:r>
            </a:p>
            <a:p>
              <a:r>
                <a:rPr lang="fr-FR" sz="1200" dirty="0" smtClean="0">
                  <a:solidFill>
                    <a:srgbClr val="00B050"/>
                  </a:solidFill>
                </a:rPr>
                <a:t>nBLMs Control </a:t>
              </a:r>
              <a:r>
                <a:rPr lang="fr-FR" sz="1200" dirty="0" err="1" smtClean="0">
                  <a:solidFill>
                    <a:srgbClr val="00B050"/>
                  </a:solidFill>
                </a:rPr>
                <a:t>Systel</a:t>
              </a:r>
              <a:r>
                <a:rPr lang="fr-FR" sz="1200" dirty="0" smtClean="0">
                  <a:solidFill>
                    <a:srgbClr val="00B050"/>
                  </a:solidFill>
                </a:rPr>
                <a:t> </a:t>
              </a:r>
            </a:p>
            <a:p>
              <a:r>
                <a:rPr lang="fr-FR" sz="1200" i="1" dirty="0" smtClean="0">
                  <a:solidFill>
                    <a:srgbClr val="00B050"/>
                  </a:solidFill>
                </a:rPr>
                <a:t>NPM (? ) </a:t>
              </a:r>
              <a:r>
                <a:rPr lang="fr-FR" sz="1200" dirty="0" smtClean="0">
                  <a:solidFill>
                    <a:srgbClr val="00B050"/>
                  </a:solidFill>
                </a:rPr>
                <a:t> </a:t>
              </a:r>
              <a:endParaRPr lang="fr-FR" sz="1200" dirty="0">
                <a:solidFill>
                  <a:srgbClr val="00B050"/>
                </a:solidFill>
              </a:endParaRPr>
            </a:p>
          </p:txBody>
        </p:sp>
        <p:sp>
          <p:nvSpPr>
            <p:cNvPr id="39" name="AutoShape 2" descr="P1050002.JPG"/>
            <p:cNvSpPr>
              <a:spLocks noChangeAspect="1" noChangeArrowheads="1"/>
            </p:cNvSpPr>
            <p:nvPr/>
          </p:nvSpPr>
          <p:spPr bwMode="auto">
            <a:xfrm>
              <a:off x="3639508" y="2099565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754" y="2427046"/>
              <a:ext cx="334339" cy="30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à coins arrondis 40"/>
            <p:cNvSpPr/>
            <p:nvPr/>
          </p:nvSpPr>
          <p:spPr>
            <a:xfrm>
              <a:off x="1656016" y="4597267"/>
              <a:ext cx="742838" cy="689382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à coins arrondis 43"/>
            <p:cNvSpPr/>
            <p:nvPr/>
          </p:nvSpPr>
          <p:spPr>
            <a:xfrm>
              <a:off x="3849806" y="4585979"/>
              <a:ext cx="2956046" cy="694345"/>
            </a:xfrm>
            <a:prstGeom prst="roundRect">
              <a:avLst/>
            </a:prstGeom>
            <a:noFill/>
            <a:ln>
              <a:solidFill>
                <a:srgbClr val="7030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CEA-IRFU </a:t>
            </a:r>
            <a:r>
              <a:rPr lang="fr-FR" dirty="0" err="1" smtClean="0"/>
              <a:t>contributes</a:t>
            </a:r>
            <a:r>
              <a:rPr lang="fr-FR" dirty="0" smtClean="0"/>
              <a:t> to 4 </a:t>
            </a:r>
            <a:r>
              <a:rPr lang="fr-FR" dirty="0" err="1" smtClean="0"/>
              <a:t>ess</a:t>
            </a:r>
            <a:r>
              <a:rPr lang="fr-FR" dirty="0" smtClean="0"/>
              <a:t> main WP </a:t>
            </a:r>
            <a:endParaRPr lang="en-US" dirty="0"/>
          </a:p>
        </p:txBody>
      </p:sp>
      <p:sp>
        <p:nvSpPr>
          <p:cNvPr id="47" name="Rectangle à coins arrondis 46"/>
          <p:cNvSpPr/>
          <p:nvPr/>
        </p:nvSpPr>
        <p:spPr>
          <a:xfrm>
            <a:off x="1684461" y="4100496"/>
            <a:ext cx="2255150" cy="753714"/>
          </a:xfrm>
          <a:prstGeom prst="roundRect">
            <a:avLst/>
          </a:prstGeom>
          <a:noFill/>
          <a:ln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38029" y="5268514"/>
            <a:ext cx="8635762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err="1" smtClean="0">
                <a:solidFill>
                  <a:srgbClr val="0086EA"/>
                </a:solidFill>
              </a:rPr>
              <a:t>Elliptical</a:t>
            </a:r>
            <a:r>
              <a:rPr lang="fr-FR" dirty="0" smtClean="0">
                <a:solidFill>
                  <a:srgbClr val="0086EA"/>
                </a:solidFill>
              </a:rPr>
              <a:t> </a:t>
            </a:r>
            <a:r>
              <a:rPr lang="fr-FR" dirty="0" err="1" smtClean="0">
                <a:solidFill>
                  <a:srgbClr val="0086EA"/>
                </a:solidFill>
              </a:rPr>
              <a:t>Cryomodules</a:t>
            </a:r>
            <a:r>
              <a:rPr lang="fr-FR" dirty="0" smtClean="0">
                <a:solidFill>
                  <a:srgbClr val="0086EA"/>
                </a:solidFill>
              </a:rPr>
              <a:t> (Saclay </a:t>
            </a:r>
            <a:r>
              <a:rPr lang="fr-FR" dirty="0" err="1" smtClean="0">
                <a:solidFill>
                  <a:srgbClr val="0086EA"/>
                </a:solidFill>
              </a:rPr>
              <a:t>visit</a:t>
            </a:r>
            <a:r>
              <a:rPr lang="fr-FR" dirty="0" smtClean="0">
                <a:solidFill>
                  <a:srgbClr val="0086EA"/>
                </a:solidFill>
              </a:rPr>
              <a:t> point on the 22nd nov.)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RFQ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Saclay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visit point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on the 22nd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nov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fr-FR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rgbClr val="7030A0"/>
                </a:solidFill>
              </a:rPr>
              <a:t>Diagnostics </a:t>
            </a:r>
            <a:r>
              <a:rPr lang="fr-FR" dirty="0" err="1" smtClean="0">
                <a:solidFill>
                  <a:srgbClr val="7030A0"/>
                </a:solidFill>
              </a:rPr>
              <a:t>sub-systems</a:t>
            </a:r>
            <a:r>
              <a:rPr lang="fr-FR" dirty="0" smtClean="0">
                <a:solidFill>
                  <a:srgbClr val="7030A0"/>
                </a:solidFill>
              </a:rPr>
              <a:t> all </a:t>
            </a:r>
            <a:r>
              <a:rPr lang="fr-FR" dirty="0" err="1" smtClean="0">
                <a:solidFill>
                  <a:srgbClr val="7030A0"/>
                </a:solidFill>
              </a:rPr>
              <a:t>along</a:t>
            </a:r>
            <a:r>
              <a:rPr lang="fr-FR" dirty="0" smtClean="0">
                <a:solidFill>
                  <a:srgbClr val="7030A0"/>
                </a:solidFill>
              </a:rPr>
              <a:t> the LINAC 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rgbClr val="00B050"/>
                </a:solidFill>
              </a:rPr>
              <a:t>Control System contributions for Source, LEBT, RFQ and nBLMs </a:t>
            </a:r>
            <a:r>
              <a:rPr lang="fr-FR" i="1" dirty="0" smtClean="0">
                <a:solidFill>
                  <a:srgbClr val="00B050"/>
                </a:solidFill>
              </a:rPr>
              <a:t>+ NPM  (</a:t>
            </a:r>
            <a:r>
              <a:rPr lang="fr-FR" i="1" dirty="0" err="1" smtClean="0">
                <a:solidFill>
                  <a:srgbClr val="00B050"/>
                </a:solidFill>
              </a:rPr>
              <a:t>tbc</a:t>
            </a:r>
            <a:r>
              <a:rPr lang="fr-FR" i="1" dirty="0" smtClean="0">
                <a:solidFill>
                  <a:srgbClr val="00B050"/>
                </a:solidFill>
              </a:rPr>
              <a:t>)? 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2455326" y="1408911"/>
            <a:ext cx="2608625" cy="1627397"/>
            <a:chOff x="279059" y="1327259"/>
            <a:chExt cx="5430070" cy="3729075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059" y="1327260"/>
              <a:ext cx="5221682" cy="3729074"/>
            </a:xfrm>
            <a:prstGeom prst="round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679" t="27671" r="27777" b="23729"/>
            <a:stretch/>
          </p:blipFill>
          <p:spPr>
            <a:xfrm>
              <a:off x="3785282" y="3594692"/>
              <a:ext cx="1395081" cy="930052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99108" y="1496951"/>
              <a:ext cx="577355" cy="526413"/>
            </a:xfrm>
            <a:prstGeom prst="rect">
              <a:avLst/>
            </a:prstGeom>
            <a:noFill/>
            <a:ln w="19050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contourClr>
                <a:schemeClr val="bg1"/>
              </a:contourClr>
            </a:sp3d>
          </p:spPr>
        </p:pic>
        <p:cxnSp>
          <p:nvCxnSpPr>
            <p:cNvPr id="56" name="Connecteur droit avec flèche 55"/>
            <p:cNvCxnSpPr>
              <a:stCxn id="50" idx="0"/>
            </p:cNvCxnSpPr>
            <p:nvPr/>
          </p:nvCxnSpPr>
          <p:spPr>
            <a:xfrm flipH="1" flipV="1">
              <a:off x="3222499" y="3132246"/>
              <a:ext cx="1260324" cy="462446"/>
            </a:xfrm>
            <a:prstGeom prst="straightConnector1">
              <a:avLst/>
            </a:prstGeom>
            <a:ln w="25400">
              <a:solidFill>
                <a:srgbClr val="2B2BFF"/>
              </a:solidFill>
              <a:tailEnd type="triangle"/>
            </a:ln>
            <a:scene3d>
              <a:camera prst="orthographicFront"/>
              <a:lightRig rig="threePt" dir="t"/>
            </a:scene3d>
            <a:sp3d contourW="6350">
              <a:contourClr>
                <a:schemeClr val="bg1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H="1">
              <a:off x="4848452" y="2239323"/>
              <a:ext cx="183091" cy="73551"/>
            </a:xfrm>
            <a:prstGeom prst="straightConnector1">
              <a:avLst/>
            </a:prstGeom>
            <a:ln w="25400">
              <a:solidFill>
                <a:srgbClr val="2B2BFF"/>
              </a:solidFill>
              <a:tailEnd type="triangle"/>
            </a:ln>
            <a:scene3d>
              <a:camera prst="orthographicFront"/>
              <a:lightRig rig="threePt" dir="t"/>
            </a:scene3d>
            <a:sp3d contourW="6350">
              <a:contourClr>
                <a:schemeClr val="bg1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4187" y="1327259"/>
              <a:ext cx="924942" cy="1382493"/>
            </a:xfrm>
            <a:prstGeom prst="rect">
              <a:avLst/>
            </a:prstGeom>
          </p:spPr>
        </p:pic>
      </p:grp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41" t="21137" r="21524" b="6619"/>
          <a:stretch/>
        </p:blipFill>
        <p:spPr>
          <a:xfrm>
            <a:off x="7100884" y="1440091"/>
            <a:ext cx="1666431" cy="15638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190673" y="1152554"/>
            <a:ext cx="3621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u="sng" dirty="0" err="1">
                <a:solidFill>
                  <a:srgbClr val="0070C0"/>
                </a:solidFill>
              </a:rPr>
              <a:t>Elliptical</a:t>
            </a:r>
            <a:r>
              <a:rPr lang="fr-FR" sz="1400" b="1" u="sng" dirty="0">
                <a:solidFill>
                  <a:srgbClr val="0070C0"/>
                </a:solidFill>
              </a:rPr>
              <a:t> </a:t>
            </a:r>
            <a:r>
              <a:rPr lang="fr-FR" sz="1400" b="1" u="sng" dirty="0" err="1" smtClean="0">
                <a:solidFill>
                  <a:srgbClr val="0070C0"/>
                </a:solidFill>
              </a:rPr>
              <a:t>Cryomodules</a:t>
            </a:r>
            <a:r>
              <a:rPr lang="fr-FR" sz="1400" b="1" u="sng" dirty="0" smtClean="0">
                <a:solidFill>
                  <a:srgbClr val="0070C0"/>
                </a:solidFill>
              </a:rPr>
              <a:t> (ACCSYS / WP5) </a:t>
            </a:r>
            <a:endParaRPr lang="fr-FR" sz="1400" b="1" u="sng" dirty="0">
              <a:solidFill>
                <a:srgbClr val="0070C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0877" y="3057006"/>
            <a:ext cx="720289" cy="6377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8043" y="3232406"/>
            <a:ext cx="435823" cy="430012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53" r="32910"/>
          <a:stretch/>
        </p:blipFill>
        <p:spPr>
          <a:xfrm>
            <a:off x="6372225" y="3155095"/>
            <a:ext cx="389073" cy="57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Cryomodules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70" t="14251"/>
          <a:stretch/>
        </p:blipFill>
        <p:spPr>
          <a:xfrm>
            <a:off x="178700" y="1313607"/>
            <a:ext cx="8639917" cy="52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7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RFQ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9412" y="2386777"/>
            <a:ext cx="4716206" cy="26528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031257"/>
            <a:ext cx="3909776" cy="552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0" y="1291545"/>
            <a:ext cx="8220075" cy="4913312"/>
          </a:xfrm>
        </p:spPr>
        <p:txBody>
          <a:bodyPr/>
          <a:lstStyle/>
          <a:p>
            <a:r>
              <a:rPr lang="fr-FR" sz="2400" dirty="0" smtClean="0"/>
              <a:t>Large portfolio of </a:t>
            </a:r>
            <a:r>
              <a:rPr lang="fr-FR" sz="2400" dirty="0" err="1" smtClean="0"/>
              <a:t>projects</a:t>
            </a:r>
            <a:r>
              <a:rPr lang="fr-FR" sz="2400" dirty="0" smtClean="0"/>
              <a:t> on </a:t>
            </a:r>
            <a:r>
              <a:rPr lang="fr-FR" sz="2400" dirty="0" err="1" smtClean="0"/>
              <a:t>accelerators</a:t>
            </a:r>
            <a:endParaRPr lang="fr-FR" sz="2400" dirty="0" smtClean="0"/>
          </a:p>
          <a:p>
            <a:endParaRPr lang="fr-FR" sz="1800" dirty="0"/>
          </a:p>
          <a:p>
            <a:r>
              <a:rPr lang="fr-FR" sz="2400" dirty="0" smtClean="0"/>
              <a:t>ESS </a:t>
            </a:r>
            <a:r>
              <a:rPr lang="fr-FR" sz="2400" dirty="0" err="1" smtClean="0"/>
              <a:t>is</a:t>
            </a:r>
            <a:r>
              <a:rPr lang="fr-FR" sz="2400" dirty="0" smtClean="0"/>
              <a:t> a </a:t>
            </a:r>
            <a:r>
              <a:rPr lang="fr-FR" sz="2400" dirty="0" err="1" smtClean="0"/>
              <a:t>priority</a:t>
            </a:r>
            <a:r>
              <a:rPr lang="fr-FR" sz="2400" dirty="0" smtClean="0"/>
              <a:t> for CEA </a:t>
            </a:r>
          </a:p>
          <a:p>
            <a:pPr lvl="2"/>
            <a:r>
              <a:rPr lang="fr-FR" sz="1600" dirty="0" smtClean="0"/>
              <a:t>Collaboration </a:t>
            </a:r>
            <a:r>
              <a:rPr lang="fr-FR" sz="1600" dirty="0" err="1" smtClean="0"/>
              <a:t>between</a:t>
            </a:r>
            <a:r>
              <a:rPr lang="fr-FR" sz="1600" dirty="0" smtClean="0"/>
              <a:t> ESS and CEA </a:t>
            </a:r>
            <a:r>
              <a:rPr lang="fr-FR" sz="1600" dirty="0" err="1" smtClean="0"/>
              <a:t>started</a:t>
            </a:r>
            <a:r>
              <a:rPr lang="fr-FR" sz="1600" dirty="0" smtClean="0"/>
              <a:t> </a:t>
            </a:r>
            <a:r>
              <a:rPr lang="fr-FR" sz="1600" dirty="0" err="1" smtClean="0"/>
              <a:t>since</a:t>
            </a:r>
            <a:r>
              <a:rPr lang="fr-FR" sz="1600" dirty="0" smtClean="0"/>
              <a:t> 2008</a:t>
            </a:r>
          </a:p>
          <a:p>
            <a:pPr lvl="2"/>
            <a:r>
              <a:rPr lang="fr-FR" sz="1600" dirty="0" smtClean="0"/>
              <a:t>In excellent </a:t>
            </a:r>
            <a:r>
              <a:rPr lang="fr-FR" sz="1600" dirty="0" err="1" smtClean="0"/>
              <a:t>continuity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repect</a:t>
            </a:r>
            <a:r>
              <a:rPr lang="fr-FR" sz="1600" dirty="0" smtClean="0"/>
              <a:t> to CEA long </a:t>
            </a:r>
            <a:r>
              <a:rPr lang="fr-FR" sz="1600" dirty="0" err="1" smtClean="0"/>
              <a:t>term</a:t>
            </a:r>
            <a:r>
              <a:rPr lang="fr-FR" sz="1600" dirty="0" smtClean="0"/>
              <a:t> </a:t>
            </a:r>
            <a:r>
              <a:rPr lang="fr-FR" sz="1600" dirty="0" err="1" smtClean="0"/>
              <a:t>involvement</a:t>
            </a:r>
            <a:r>
              <a:rPr lang="fr-FR" sz="1600" dirty="0" smtClean="0"/>
              <a:t> in </a:t>
            </a:r>
            <a:r>
              <a:rPr lang="fr-FR" sz="1600" dirty="0" err="1" smtClean="0"/>
              <a:t>European</a:t>
            </a:r>
            <a:r>
              <a:rPr lang="fr-FR" sz="1600" dirty="0" smtClean="0"/>
              <a:t> </a:t>
            </a:r>
            <a:r>
              <a:rPr lang="fr-FR" sz="1600" dirty="0" err="1" smtClean="0"/>
              <a:t>accelerator</a:t>
            </a:r>
            <a:r>
              <a:rPr lang="fr-FR" sz="1600" dirty="0" smtClean="0"/>
              <a:t> roadmap</a:t>
            </a:r>
          </a:p>
          <a:p>
            <a:pPr lvl="2"/>
            <a:endParaRPr lang="fr-FR" sz="1600" dirty="0"/>
          </a:p>
          <a:p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r>
              <a:rPr lang="fr-FR" sz="2000" i="1" dirty="0" smtClean="0"/>
              <a:t>I </a:t>
            </a:r>
            <a:r>
              <a:rPr lang="fr-FR" sz="2000" i="1" dirty="0" err="1" smtClean="0"/>
              <a:t>wish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you</a:t>
            </a:r>
            <a:r>
              <a:rPr lang="fr-FR" sz="2000" i="1" dirty="0" smtClean="0"/>
              <a:t> an excellent </a:t>
            </a:r>
          </a:p>
          <a:p>
            <a:r>
              <a:rPr lang="fr-FR" sz="2000" i="1" dirty="0" smtClean="0"/>
              <a:t>forum in Paris !</a:t>
            </a:r>
          </a:p>
          <a:p>
            <a:endParaRPr lang="fr-FR" sz="2000" i="1" dirty="0"/>
          </a:p>
          <a:p>
            <a:r>
              <a:rPr lang="fr-FR" sz="2000" i="1" dirty="0" smtClean="0"/>
              <a:t>And an excellent </a:t>
            </a:r>
            <a:r>
              <a:rPr lang="fr-FR" sz="2000" i="1" dirty="0" err="1" smtClean="0"/>
              <a:t>visit</a:t>
            </a:r>
            <a:r>
              <a:rPr lang="fr-FR" sz="2000" i="1" dirty="0" smtClean="0"/>
              <a:t> of</a:t>
            </a:r>
          </a:p>
          <a:p>
            <a:r>
              <a:rPr lang="fr-FR" sz="2000" i="1" dirty="0" smtClean="0"/>
              <a:t>Saclay site  </a:t>
            </a:r>
          </a:p>
          <a:p>
            <a:pPr marL="0" lvl="2" indent="0">
              <a:buNone/>
            </a:pPr>
            <a:endParaRPr lang="fr-FR" sz="1600" dirty="0"/>
          </a:p>
          <a:p>
            <a:pPr indent="-135731"/>
            <a:r>
              <a:rPr lang="fr-FR" sz="1800" dirty="0" smtClean="0"/>
              <a:t>  </a:t>
            </a:r>
            <a:endParaRPr lang="fr-FR" sz="18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AE28C4-F64A-1647-AD5B-A52877760821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61" y="4080737"/>
            <a:ext cx="5292080" cy="26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6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 marL="1381102" indent="-457200">
              <a:buAutoNum type="arabicPeriod"/>
            </a:pPr>
            <a:r>
              <a:rPr lang="fr-FR" dirty="0" smtClean="0"/>
              <a:t>CEA and IRFU OVERVIEW</a:t>
            </a:r>
          </a:p>
          <a:p>
            <a:pPr marL="1381102" indent="-457200">
              <a:buAutoNum type="arabicPeriod"/>
            </a:pPr>
            <a:endParaRPr lang="fr-FR" dirty="0"/>
          </a:p>
          <a:p>
            <a:pPr marL="1381102" indent="-457200">
              <a:buAutoNum type="arabicPeriod"/>
            </a:pPr>
            <a:r>
              <a:rPr lang="fr-FR" dirty="0" smtClean="0"/>
              <a:t>IRFU contributions to ESS </a:t>
            </a:r>
            <a:r>
              <a:rPr lang="fr-FR" dirty="0" err="1" smtClean="0"/>
              <a:t>accelerator</a:t>
            </a:r>
            <a:r>
              <a:rPr lang="fr-FR" dirty="0" smtClean="0"/>
              <a:t> </a:t>
            </a:r>
            <a:r>
              <a:rPr lang="fr-FR" dirty="0" err="1" smtClean="0"/>
              <a:t>realisation</a:t>
            </a:r>
            <a:r>
              <a:rPr lang="fr-FR" dirty="0" smtClean="0"/>
              <a:t> </a:t>
            </a:r>
          </a:p>
          <a:p>
            <a:pPr marL="1381102" indent="-457200">
              <a:buAutoNum type="arabicPeriod"/>
            </a:pPr>
            <a:endParaRPr lang="fr-FR" dirty="0"/>
          </a:p>
          <a:p>
            <a:pPr marL="1381102" indent="-457200">
              <a:buAutoNum type="arabicPeriod"/>
            </a:pPr>
            <a:r>
              <a:rPr lang="fr-FR" dirty="0" err="1" smtClean="0"/>
              <a:t>Enjoy</a:t>
            </a:r>
            <a:r>
              <a:rPr lang="fr-FR" dirty="0" smtClean="0"/>
              <a:t> BI forum </a:t>
            </a:r>
          </a:p>
          <a:p>
            <a:pPr marL="1466825" lvl="3" indent="-457200">
              <a:buAutoNum type="arabicPeriod"/>
            </a:pPr>
            <a:endParaRPr lang="fr-FR" dirty="0"/>
          </a:p>
          <a:p>
            <a:pPr marL="1466825" lvl="3" indent="-457200">
              <a:buAutoNum type="arabicPeriod"/>
            </a:pPr>
            <a:endParaRPr lang="fr-FR" dirty="0" smtClean="0"/>
          </a:p>
          <a:p>
            <a:pPr marL="1466825" lvl="3" indent="-457200">
              <a:buAutoNum type="arabicPeriod"/>
            </a:pP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ACCSYS Collaboration Board Varsaw, 7th november 2017</a:t>
            </a:r>
            <a:endParaRPr lang="en-US" dirty="0" smtClean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6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E821-0E55-D048-AA9A-9F01F8117D86}" type="datetime1">
              <a:rPr lang="fr-FR" smtClean="0"/>
              <a:pPr/>
              <a:t>20/11/2017</a:t>
            </a:fld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CEA </a:t>
            </a:r>
            <a:r>
              <a:rPr lang="fr-FR" dirty="0" err="1" smtClean="0"/>
              <a:t>overview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20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0261" y="4925378"/>
            <a:ext cx="5852403" cy="475736"/>
          </a:xfrm>
          <a:prstGeom prst="rect">
            <a:avLst/>
          </a:prstGeom>
          <a:solidFill>
            <a:srgbClr val="033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Avenir Black" charset="0"/>
                <a:ea typeface="Avenir Black" charset="0"/>
                <a:cs typeface="Avenir Black" charset="0"/>
              </a:rPr>
              <a:t>FUNDAMENTAL RESEARCH</a:t>
            </a:r>
          </a:p>
        </p:txBody>
      </p:sp>
      <p:grpSp>
        <p:nvGrpSpPr>
          <p:cNvPr id="27" name="Grouper 26"/>
          <p:cNvGrpSpPr/>
          <p:nvPr/>
        </p:nvGrpSpPr>
        <p:grpSpPr>
          <a:xfrm>
            <a:off x="1804850" y="2048739"/>
            <a:ext cx="1804818" cy="2782250"/>
            <a:chOff x="4635500" y="2395573"/>
            <a:chExt cx="2164359" cy="333650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2" t="13576" r="32594"/>
            <a:stretch/>
          </p:blipFill>
          <p:spPr bwMode="auto">
            <a:xfrm>
              <a:off x="4677965" y="2395573"/>
              <a:ext cx="2115360" cy="333275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635500" y="5337449"/>
              <a:ext cx="2164359" cy="39463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1756" tIns="35878" rIns="71756" bIns="35878" anchor="ctr">
              <a:noAutofit/>
            </a:bodyPr>
            <a:lstStyle/>
            <a:p>
              <a:pPr algn="ctr" defTabSz="717947"/>
              <a:r>
                <a:rPr lang="en-US" sz="1200" b="1" dirty="0">
                  <a:solidFill>
                    <a:srgbClr val="03306F"/>
                  </a:solidFill>
                  <a:latin typeface="Avenir Black" charset="0"/>
                  <a:ea typeface="Avenir Black" charset="0"/>
                  <a:cs typeface="Avenir Black" charset="0"/>
                </a:rPr>
                <a:t>Defense</a:t>
              </a: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3846348" y="2048739"/>
            <a:ext cx="1805991" cy="2782249"/>
            <a:chOff x="7036126" y="2395573"/>
            <a:chExt cx="2165766" cy="333650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0" t="13563" r="29294"/>
            <a:stretch/>
          </p:blipFill>
          <p:spPr bwMode="auto">
            <a:xfrm>
              <a:off x="7051042" y="2395573"/>
              <a:ext cx="2150850" cy="333650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7036126" y="5337449"/>
              <a:ext cx="2164359" cy="39463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1756" tIns="35878" rIns="71756" bIns="35878" anchor="ctr">
              <a:noAutofit/>
            </a:bodyPr>
            <a:lstStyle/>
            <a:p>
              <a:pPr algn="ctr" defTabSz="717947"/>
              <a:r>
                <a:rPr lang="en-US" sz="1200" b="1" dirty="0">
                  <a:solidFill>
                    <a:srgbClr val="03306F"/>
                  </a:solidFill>
                  <a:latin typeface="Avenir Black" charset="0"/>
                  <a:ea typeface="Avenir Black" charset="0"/>
                  <a:cs typeface="Avenir Black" charset="0"/>
                </a:rPr>
                <a:t>Nuclear Energy</a:t>
              </a: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5887846" y="2048740"/>
            <a:ext cx="1804818" cy="2782250"/>
            <a:chOff x="9471632" y="2395573"/>
            <a:chExt cx="2164359" cy="333650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4" t="10123" r="51318" b="3440"/>
            <a:stretch/>
          </p:blipFill>
          <p:spPr bwMode="auto">
            <a:xfrm>
              <a:off x="9497201" y="2395573"/>
              <a:ext cx="2138790" cy="333650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4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9471632" y="5337449"/>
              <a:ext cx="2164359" cy="39463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1756" tIns="35878" rIns="71756" bIns="35878" anchor="ctr">
              <a:noAutofit/>
            </a:bodyPr>
            <a:lstStyle/>
            <a:p>
              <a:pPr algn="ctr" defTabSz="717947"/>
              <a:r>
                <a:rPr lang="en-US" sz="1200" b="1" dirty="0">
                  <a:solidFill>
                    <a:srgbClr val="03306F"/>
                  </a:solidFill>
                  <a:latin typeface="Avenir Black" charset="0"/>
                  <a:ea typeface="Avenir Black" charset="0"/>
                  <a:cs typeface="Avenir Black" charset="0"/>
                </a:rPr>
                <a:t>Industry</a:t>
              </a:r>
            </a:p>
          </p:txBody>
        </p:sp>
      </p:grp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CEA missions</a:t>
            </a:r>
          </a:p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46988" y="1027872"/>
            <a:ext cx="0" cy="467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CEA </a:t>
            </a:r>
            <a:r>
              <a:rPr lang="en-US" dirty="0" smtClean="0"/>
              <a:t>missions</a:t>
            </a:r>
            <a:endParaRPr lang="en-US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Fundamental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endParaRPr lang="fr-FR" dirty="0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4"/>
          </p:nvPr>
        </p:nvSpPr>
        <p:spPr>
          <a:xfrm>
            <a:off x="8877300" y="5624513"/>
            <a:ext cx="266700" cy="273844"/>
          </a:xfrm>
        </p:spPr>
        <p:txBody>
          <a:bodyPr/>
          <a:lstStyle/>
          <a:p>
            <a:fld id="{E48C0587-ABD2-F048-A126-F9FDB75D39A8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3039842" y="3491867"/>
            <a:ext cx="2998799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03306F"/>
                </a:solidFill>
                <a:latin typeface="Avenir Black" charset="0"/>
                <a:ea typeface="Avenir Black" charset="0"/>
                <a:cs typeface="Avenir Black" charset="0"/>
              </a:rPr>
              <a:t>MISSIONS </a:t>
            </a:r>
            <a:br>
              <a:rPr lang="en-US" sz="2700" b="1" dirty="0">
                <a:solidFill>
                  <a:srgbClr val="03306F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700" b="1" dirty="0">
                <a:solidFill>
                  <a:srgbClr val="03306F"/>
                </a:solidFill>
                <a:latin typeface="Avenir Black" charset="0"/>
                <a:ea typeface="Avenir Black" charset="0"/>
                <a:cs typeface="Avenir Black" charset="0"/>
              </a:rPr>
              <a:t>OF THE CEA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471794" y="3607984"/>
            <a:ext cx="2476191" cy="597098"/>
            <a:chOff x="587538" y="3393529"/>
            <a:chExt cx="3301588" cy="796131"/>
          </a:xfrm>
        </p:grpSpPr>
        <p:sp>
          <p:nvSpPr>
            <p:cNvPr id="22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587538" y="3393529"/>
              <a:ext cx="3301588" cy="394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1756" tIns="35878" rIns="71756" bIns="35878" anchor="b">
              <a:noAutofit/>
            </a:bodyPr>
            <a:lstStyle/>
            <a:p>
              <a:pPr algn="ctr" defTabSz="717947">
                <a:lnSpc>
                  <a:spcPct val="85000"/>
                </a:lnSpc>
              </a:pPr>
              <a:r>
                <a:rPr lang="en-US" sz="1500" b="1" dirty="0">
                  <a:solidFill>
                    <a:srgbClr val="16758F"/>
                  </a:solidFill>
                  <a:latin typeface="Avenir Black" charset="0"/>
                  <a:ea typeface="Avenir Black" charset="0"/>
                  <a:cs typeface="Avenir Black" charset="0"/>
                </a:rPr>
                <a:t>From basic research to applications </a:t>
              </a:r>
            </a:p>
          </p:txBody>
        </p:sp>
        <p:sp>
          <p:nvSpPr>
            <p:cNvPr id="31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587538" y="3795030"/>
              <a:ext cx="3301588" cy="394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1756" tIns="35878" rIns="71756" bIns="35878" anchor="t">
              <a:noAutofit/>
            </a:bodyPr>
            <a:lstStyle/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Physics (Nuclear physics, high energy physics, </a:t>
              </a:r>
              <a:r>
                <a:rPr lang="en-US" sz="1200" dirty="0" err="1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astro</a:t>
              </a: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- or particle physics, fusion)</a:t>
              </a:r>
            </a:p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Material sciences, chemistry</a:t>
              </a:r>
            </a:p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Biology and biotechnologies, health</a:t>
              </a:r>
            </a:p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Climate &amp; environmental studies</a:t>
              </a:r>
            </a:p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Energy </a:t>
              </a: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6305666" y="3638677"/>
            <a:ext cx="2476191" cy="597098"/>
            <a:chOff x="587538" y="3393529"/>
            <a:chExt cx="3301588" cy="796131"/>
          </a:xfrm>
        </p:grpSpPr>
        <p:sp>
          <p:nvSpPr>
            <p:cNvPr id="24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587538" y="3393529"/>
              <a:ext cx="3301588" cy="394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1756" tIns="35878" rIns="71756" bIns="35878" anchor="b">
              <a:noAutofit/>
            </a:bodyPr>
            <a:lstStyle/>
            <a:p>
              <a:pPr algn="ctr" defTabSz="717947">
                <a:lnSpc>
                  <a:spcPct val="85000"/>
                </a:lnSpc>
              </a:pPr>
              <a:r>
                <a:rPr lang="en-US" sz="1500" b="1" dirty="0">
                  <a:solidFill>
                    <a:srgbClr val="16758F"/>
                  </a:solidFill>
                  <a:latin typeface="Avenir Black" charset="0"/>
                  <a:ea typeface="Avenir Black" charset="0"/>
                  <a:cs typeface="Avenir Black" charset="0"/>
                </a:rPr>
                <a:t>Infrastructures and instrumentation</a:t>
              </a:r>
            </a:p>
          </p:txBody>
        </p:sp>
        <p:sp>
          <p:nvSpPr>
            <p:cNvPr id="25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587538" y="3795030"/>
              <a:ext cx="3301588" cy="394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1756" tIns="35878" rIns="71756" bIns="35878" anchor="t">
              <a:noAutofit/>
            </a:bodyPr>
            <a:lstStyle/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 err="1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Cryotechnologies</a:t>
              </a: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, accelerators, magnets, lasers, detectors</a:t>
              </a:r>
            </a:p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 err="1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Radioisotopic</a:t>
              </a: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 tagging</a:t>
              </a:r>
            </a:p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Genomics, proteomics, radiobiology, bio-imaging</a:t>
              </a:r>
            </a:p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High performance computing</a:t>
              </a:r>
            </a:p>
            <a:p>
              <a:pPr marL="214313" indent="-214313" defTabSz="717947">
                <a:spcAft>
                  <a:spcPts val="450"/>
                </a:spcAft>
                <a:buClr>
                  <a:srgbClr val="00A6B4"/>
                </a:buClr>
                <a:buFont typeface="Wingdings" charset="2"/>
                <a:buChar char="§"/>
              </a:pPr>
              <a:r>
                <a:rPr lang="en-US" sz="1200" dirty="0">
                  <a:solidFill>
                    <a:srgbClr val="03306F"/>
                  </a:solidFill>
                  <a:latin typeface="Avenir Light" charset="0"/>
                  <a:ea typeface="Avenir Light" charset="0"/>
                  <a:cs typeface="Avenir Light" charset="0"/>
                </a:rPr>
                <a:t>Micro and Nanotechnologies, material processes</a:t>
              </a:r>
            </a:p>
          </p:txBody>
        </p:sp>
      </p:grpSp>
      <p:cxnSp>
        <p:nvCxnSpPr>
          <p:cNvPr id="43" name="Connecteur droit 42"/>
          <p:cNvCxnSpPr/>
          <p:nvPr/>
        </p:nvCxnSpPr>
        <p:spPr>
          <a:xfrm>
            <a:off x="2947138" y="1986333"/>
            <a:ext cx="0" cy="3564000"/>
          </a:xfrm>
          <a:prstGeom prst="line">
            <a:avLst/>
          </a:prstGeom>
          <a:ln w="12700">
            <a:solidFill>
              <a:srgbClr val="00A6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147538" y="1986333"/>
            <a:ext cx="0" cy="3564000"/>
          </a:xfrm>
          <a:prstGeom prst="line">
            <a:avLst/>
          </a:prstGeom>
          <a:ln w="12700">
            <a:solidFill>
              <a:srgbClr val="00A6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23" y="2752715"/>
            <a:ext cx="1629519" cy="465765"/>
          </a:xfrm>
          <a:prstGeom prst="rect">
            <a:avLst/>
          </a:prstGeom>
        </p:spPr>
      </p:pic>
      <p:sp>
        <p:nvSpPr>
          <p:cNvPr id="18" name="Triangle 17"/>
          <p:cNvSpPr/>
          <p:nvPr/>
        </p:nvSpPr>
        <p:spPr>
          <a:xfrm rot="5400000">
            <a:off x="2883940" y="3824252"/>
            <a:ext cx="346685" cy="222456"/>
          </a:xfrm>
          <a:prstGeom prst="triangle">
            <a:avLst/>
          </a:prstGeom>
          <a:solidFill>
            <a:srgbClr val="033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17601" y="4377434"/>
            <a:ext cx="1629519" cy="465765"/>
          </a:xfrm>
          <a:prstGeom prst="rect">
            <a:avLst/>
          </a:prstGeom>
        </p:spPr>
      </p:pic>
      <p:sp>
        <p:nvSpPr>
          <p:cNvPr id="46" name="Triangle 45"/>
          <p:cNvSpPr/>
          <p:nvPr/>
        </p:nvSpPr>
        <p:spPr>
          <a:xfrm rot="16200000">
            <a:off x="5867640" y="3814166"/>
            <a:ext cx="346685" cy="222456"/>
          </a:xfrm>
          <a:prstGeom prst="triangle">
            <a:avLst/>
          </a:prstGeom>
          <a:solidFill>
            <a:srgbClr val="033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3" name="Picture 10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4" y="2024952"/>
            <a:ext cx="1555862" cy="10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46" y="2321247"/>
            <a:ext cx="1122132" cy="112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86" y="1979217"/>
            <a:ext cx="1617693" cy="104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714" y="2321247"/>
            <a:ext cx="1139376" cy="111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r 26"/>
          <p:cNvGrpSpPr/>
          <p:nvPr/>
        </p:nvGrpSpPr>
        <p:grpSpPr>
          <a:xfrm>
            <a:off x="2522740" y="1735681"/>
            <a:ext cx="1427813" cy="1427813"/>
            <a:chOff x="4141099" y="2863122"/>
            <a:chExt cx="1903750" cy="1903750"/>
          </a:xfrm>
        </p:grpSpPr>
        <p:grpSp>
          <p:nvGrpSpPr>
            <p:cNvPr id="28" name="Grouper 27"/>
            <p:cNvGrpSpPr/>
            <p:nvPr/>
          </p:nvGrpSpPr>
          <p:grpSpPr>
            <a:xfrm>
              <a:off x="4141099" y="2863122"/>
              <a:ext cx="1903750" cy="1903750"/>
              <a:chOff x="4141099" y="2863122"/>
              <a:chExt cx="1903750" cy="1903750"/>
            </a:xfrm>
          </p:grpSpPr>
          <p:sp>
            <p:nvSpPr>
              <p:cNvPr id="30" name="Ellipse 29"/>
              <p:cNvSpPr/>
              <p:nvPr/>
            </p:nvSpPr>
            <p:spPr>
              <a:xfrm>
                <a:off x="4141099" y="2863122"/>
                <a:ext cx="1903750" cy="1903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grpSp>
            <p:nvGrpSpPr>
              <p:cNvPr id="35" name="Grouper 34"/>
              <p:cNvGrpSpPr/>
              <p:nvPr/>
            </p:nvGrpSpPr>
            <p:grpSpPr>
              <a:xfrm>
                <a:off x="4421479" y="3183393"/>
                <a:ext cx="1374278" cy="1357972"/>
                <a:chOff x="4092133" y="3197517"/>
                <a:chExt cx="1755118" cy="1699676"/>
              </a:xfrm>
            </p:grpSpPr>
            <p:sp>
              <p:nvSpPr>
                <p:cNvPr id="36" name="ZoneTexte 35"/>
                <p:cNvSpPr txBox="1"/>
                <p:nvPr/>
              </p:nvSpPr>
              <p:spPr>
                <a:xfrm>
                  <a:off x="4092133" y="3197517"/>
                  <a:ext cx="1755118" cy="169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>
                      <a:gd name="adj" fmla="val 10950088"/>
                    </a:avLst>
                  </a:prstTxWarp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en-US" sz="1350" b="1" dirty="0">
                      <a:solidFill>
                        <a:srgbClr val="16758F"/>
                      </a:solidFill>
                      <a:latin typeface="Avenir Black" charset="0"/>
                      <a:ea typeface="Avenir Black" charset="0"/>
                      <a:cs typeface="Avenir Black" charset="0"/>
                    </a:rPr>
                    <a:t>KNOWLEDGE</a:t>
                  </a:r>
                </a:p>
              </p:txBody>
            </p:sp>
            <p:pic>
              <p:nvPicPr>
                <p:cNvPr id="37" name="Image 3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1286" y="3403175"/>
                  <a:ext cx="1107562" cy="1330232"/>
                </a:xfrm>
                <a:prstGeom prst="rect">
                  <a:avLst/>
                </a:prstGeom>
              </p:spPr>
            </p:pic>
          </p:grpSp>
        </p:grpSp>
        <p:sp>
          <p:nvSpPr>
            <p:cNvPr id="29" name="Arc 28"/>
            <p:cNvSpPr/>
            <p:nvPr/>
          </p:nvSpPr>
          <p:spPr>
            <a:xfrm>
              <a:off x="4325720" y="3049032"/>
              <a:ext cx="1565796" cy="1565796"/>
            </a:xfrm>
            <a:prstGeom prst="arc">
              <a:avLst>
                <a:gd name="adj1" fmla="val 19183864"/>
                <a:gd name="adj2" fmla="val 10053424"/>
              </a:avLst>
            </a:prstGeom>
            <a:ln>
              <a:solidFill>
                <a:srgbClr val="16758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4951007" y="4466279"/>
            <a:ext cx="1427813" cy="1427813"/>
            <a:chOff x="4141099" y="2863122"/>
            <a:chExt cx="1903750" cy="1903750"/>
          </a:xfrm>
        </p:grpSpPr>
        <p:grpSp>
          <p:nvGrpSpPr>
            <p:cNvPr id="39" name="Grouper 38"/>
            <p:cNvGrpSpPr/>
            <p:nvPr/>
          </p:nvGrpSpPr>
          <p:grpSpPr>
            <a:xfrm>
              <a:off x="4141099" y="2863122"/>
              <a:ext cx="1903750" cy="1903750"/>
              <a:chOff x="4141099" y="2863122"/>
              <a:chExt cx="1903750" cy="1903750"/>
            </a:xfrm>
          </p:grpSpPr>
          <p:sp>
            <p:nvSpPr>
              <p:cNvPr id="41" name="Ellipse 40"/>
              <p:cNvSpPr/>
              <p:nvPr/>
            </p:nvSpPr>
            <p:spPr>
              <a:xfrm>
                <a:off x="4141099" y="2863122"/>
                <a:ext cx="1903750" cy="1903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sx="102000" sy="102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grpSp>
            <p:nvGrpSpPr>
              <p:cNvPr id="47" name="Grouper 46"/>
              <p:cNvGrpSpPr/>
              <p:nvPr/>
            </p:nvGrpSpPr>
            <p:grpSpPr>
              <a:xfrm>
                <a:off x="4396078" y="3129084"/>
                <a:ext cx="1497786" cy="1480015"/>
                <a:chOff x="4059695" y="3129541"/>
                <a:chExt cx="1912853" cy="1852428"/>
              </a:xfrm>
            </p:grpSpPr>
            <p:sp>
              <p:nvSpPr>
                <p:cNvPr id="48" name="ZoneTexte 47"/>
                <p:cNvSpPr txBox="1"/>
                <p:nvPr/>
              </p:nvSpPr>
              <p:spPr>
                <a:xfrm>
                  <a:off x="4059695" y="3129541"/>
                  <a:ext cx="1912853" cy="1852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Down">
                    <a:avLst/>
                  </a:prstTxWarp>
                  <a:spAutoFit/>
                </a:bodyPr>
                <a:lstStyle/>
                <a:p>
                  <a:pPr algn="r">
                    <a:lnSpc>
                      <a:spcPct val="85000"/>
                    </a:lnSpc>
                  </a:pPr>
                  <a:r>
                    <a:rPr lang="en-US" sz="1350" b="1" dirty="0">
                      <a:solidFill>
                        <a:srgbClr val="00A6B4"/>
                      </a:solidFill>
                      <a:latin typeface="Avenir Black" charset="0"/>
                      <a:ea typeface="Avenir Black" charset="0"/>
                      <a:cs typeface="Avenir Black" charset="0"/>
                    </a:rPr>
                    <a:t>KNOW-HOW</a:t>
                  </a:r>
                </a:p>
              </p:txBody>
            </p:sp>
            <p:pic>
              <p:nvPicPr>
                <p:cNvPr id="49" name="Image 4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6915" y="3307734"/>
                  <a:ext cx="1309619" cy="1238520"/>
                </a:xfrm>
                <a:prstGeom prst="rect">
                  <a:avLst/>
                </a:prstGeom>
              </p:spPr>
            </p:pic>
          </p:grpSp>
        </p:grpSp>
        <p:sp>
          <p:nvSpPr>
            <p:cNvPr id="40" name="Arc 39"/>
            <p:cNvSpPr/>
            <p:nvPr/>
          </p:nvSpPr>
          <p:spPr>
            <a:xfrm>
              <a:off x="4308786" y="3032098"/>
              <a:ext cx="1565796" cy="1565796"/>
            </a:xfrm>
            <a:prstGeom prst="arc">
              <a:avLst>
                <a:gd name="adj1" fmla="val 7090123"/>
                <a:gd name="adj2" fmla="val 21493035"/>
              </a:avLst>
            </a:prstGeom>
            <a:ln>
              <a:solidFill>
                <a:srgbClr val="00A6B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2881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mtClean="0"/>
              <a:t>Fundamental research division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fr-FR" smtClean="0"/>
              <a:t>main figures</a:t>
            </a:r>
            <a:endParaRPr lang="fr-FR" dirty="0"/>
          </a:p>
        </p:txBody>
      </p:sp>
      <p:sp>
        <p:nvSpPr>
          <p:cNvPr id="172" name="Titre 10"/>
          <p:cNvSpPr txBox="1">
            <a:spLocks/>
          </p:cNvSpPr>
          <p:nvPr/>
        </p:nvSpPr>
        <p:spPr>
          <a:xfrm>
            <a:off x="1707750" y="886923"/>
            <a:ext cx="4070511" cy="511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prstClr val="black"/>
                </a:solidFill>
                <a:cs typeface="Segoe UI" pitchFamily="34" charset="0"/>
              </a:rPr>
              <a:t> </a:t>
            </a:r>
            <a:endParaRPr lang="fr-FR" sz="3300" dirty="0">
              <a:solidFill>
                <a:prstClr val="black"/>
              </a:solidFill>
              <a:cs typeface="Segoe UI" pitchFamily="34" charset="0"/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948928"/>
              </p:ext>
            </p:extLst>
          </p:nvPr>
        </p:nvGraphicFramePr>
        <p:xfrm>
          <a:off x="323528" y="1992307"/>
          <a:ext cx="8567861" cy="2647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405"/>
                <a:gridCol w="972796"/>
                <a:gridCol w="972796"/>
                <a:gridCol w="972796"/>
                <a:gridCol w="972796"/>
                <a:gridCol w="972796"/>
                <a:gridCol w="972796"/>
                <a:gridCol w="972796"/>
                <a:gridCol w="834884"/>
              </a:tblGrid>
              <a:tr h="62392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Nano,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Materials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&amp; optics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85000"/>
                        </a:lnSpc>
                      </a:pPr>
                      <a:endParaRPr lang="fr-FR" sz="800" b="1" kern="1200" cap="all" spc="-30" dirty="0">
                        <a:solidFill>
                          <a:srgbClr val="03306F"/>
                        </a:solidFill>
                        <a:latin typeface="Avenir Black" charset="0"/>
                        <a:ea typeface="Avenir Black" charset="0"/>
                        <a:cs typeface="Avenir Black" charset="0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fusion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85000"/>
                        </a:lnSpc>
                      </a:pPr>
                      <a:endParaRPr lang="fr-FR" sz="800" b="1" kern="1200" cap="all" spc="-30" dirty="0">
                        <a:solidFill>
                          <a:srgbClr val="03306F"/>
                        </a:solidFill>
                        <a:latin typeface="Avenir Black" charset="0"/>
                        <a:ea typeface="Avenir Black" charset="0"/>
                        <a:cs typeface="Avenir Black" charset="0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Theoretical physics</a:t>
                      </a:r>
                    </a:p>
                    <a:p>
                      <a:endParaRPr lang="fr-FR" sz="800" b="1" dirty="0">
                        <a:solidFill>
                          <a:srgbClr val="03306F"/>
                        </a:solidFill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Climate &amp; environment sciences</a:t>
                      </a:r>
                    </a:p>
                    <a:p>
                      <a:endParaRPr lang="fr-FR" sz="800" b="1" dirty="0">
                        <a:solidFill>
                          <a:srgbClr val="03306F"/>
                        </a:solidFill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Nuclear &amp; particle physics, astrophysics</a:t>
                      </a: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Medical imaging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800" b="1" kern="1200" cap="all" spc="-30" dirty="0">
                        <a:solidFill>
                          <a:srgbClr val="03306F"/>
                        </a:solidFill>
                        <a:latin typeface="Avenir Black" charset="0"/>
                        <a:ea typeface="Avenir Black" charset="0"/>
                        <a:cs typeface="Avenir Black" charset="0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Radiation biology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800" b="1" kern="1200" cap="all" spc="-30" dirty="0">
                        <a:solidFill>
                          <a:srgbClr val="03306F"/>
                        </a:solidFill>
                        <a:latin typeface="Avenir Black" charset="0"/>
                        <a:ea typeface="Avenir Black" charset="0"/>
                        <a:cs typeface="Avenir Black" charset="0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Biosciences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Bio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technology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800" b="1" kern="1200" cap="all" spc="-30" dirty="0">
                        <a:solidFill>
                          <a:srgbClr val="03306F"/>
                        </a:solidFill>
                        <a:latin typeface="Avenir Black" charset="0"/>
                        <a:ea typeface="Avenir Black" charset="0"/>
                        <a:cs typeface="Avenir Black" charset="0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Medical innovation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all" spc="-30" dirty="0" smtClean="0">
                          <a:solidFill>
                            <a:srgbClr val="03306F"/>
                          </a:solidFill>
                          <a:latin typeface="Avenir Black" charset="0"/>
                          <a:ea typeface="Avenir Black" charset="0"/>
                          <a:cs typeface="Avenir Black" charset="0"/>
                        </a:rPr>
                        <a:t>genomics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800" b="1" kern="1200" cap="all" spc="-30" dirty="0">
                        <a:solidFill>
                          <a:srgbClr val="03306F"/>
                        </a:solidFill>
                        <a:latin typeface="Avenir Black" charset="0"/>
                        <a:ea typeface="Avenir Black" charset="0"/>
                        <a:cs typeface="Avenir Black" charset="0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36416">
                <a:tc>
                  <a:txBody>
                    <a:bodyPr/>
                    <a:lstStyle/>
                    <a:p>
                      <a:r>
                        <a:rPr lang="fr-FR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IRAMIS</a:t>
                      </a:r>
                      <a:endParaRPr lang="en-GB" sz="900" b="1" cap="all" spc="-30" dirty="0" smtClean="0">
                        <a:solidFill>
                          <a:srgbClr val="2E90CA"/>
                        </a:solidFill>
                        <a:latin typeface="Avenir Black"/>
                      </a:endParaRP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H. </a:t>
                      </a:r>
                      <a:r>
                        <a:rPr lang="en-GB" sz="900" dirty="0" err="1" smtClean="0">
                          <a:latin typeface="Avenir Black"/>
                        </a:rPr>
                        <a:t>Desvaux</a:t>
                      </a:r>
                      <a:endParaRPr lang="en-GB" sz="900" dirty="0" smtClean="0">
                        <a:latin typeface="Avenir Black"/>
                      </a:endParaRP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IRFM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A. </a:t>
                      </a:r>
                      <a:r>
                        <a:rPr lang="en-GB" sz="900" dirty="0" err="1" smtClean="0">
                          <a:latin typeface="Avenir Black"/>
                        </a:rPr>
                        <a:t>Becoulet</a:t>
                      </a:r>
                      <a:endParaRPr lang="en-GB" sz="900" dirty="0" smtClean="0">
                        <a:latin typeface="Avenir Black"/>
                      </a:endParaRP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cap="all" spc="-30" dirty="0" err="1" smtClean="0">
                          <a:solidFill>
                            <a:srgbClr val="2E90CA"/>
                          </a:solidFill>
                          <a:latin typeface="Avenir Black"/>
                        </a:rPr>
                        <a:t>IPhT</a:t>
                      </a:r>
                      <a:endParaRPr lang="en-GB" sz="900" b="1" cap="all" spc="-30" dirty="0" smtClean="0">
                        <a:solidFill>
                          <a:srgbClr val="2E90CA"/>
                        </a:solidFill>
                        <a:latin typeface="Avenir Black"/>
                      </a:endParaRP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M. Bauer</a:t>
                      </a:r>
                    </a:p>
                    <a:p>
                      <a:endParaRPr lang="fr-FR" sz="900" kern="1200" dirty="0">
                        <a:solidFill>
                          <a:schemeClr val="dk1"/>
                        </a:solidFill>
                        <a:latin typeface="Avenir Black"/>
                        <a:ea typeface="+mn-ea"/>
                        <a:cs typeface="+mn-cs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LSCE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E. </a:t>
                      </a:r>
                      <a:r>
                        <a:rPr lang="en-GB" sz="900" dirty="0" err="1" smtClean="0">
                          <a:latin typeface="Avenir Black"/>
                        </a:rPr>
                        <a:t>Cortijo</a:t>
                      </a:r>
                      <a:endParaRPr lang="en-GB" sz="900" dirty="0" smtClean="0">
                        <a:latin typeface="Avenir Black"/>
                      </a:endParaRP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IRFU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A.I. </a:t>
                      </a:r>
                      <a:r>
                        <a:rPr lang="en-GB" sz="900" dirty="0" err="1" smtClean="0">
                          <a:latin typeface="Avenir Black"/>
                        </a:rPr>
                        <a:t>Etienvre</a:t>
                      </a:r>
                      <a:endParaRPr lang="en-GB" sz="900" dirty="0" smtClean="0">
                        <a:latin typeface="Avenir Black"/>
                      </a:endParaRP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I2BM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JM. </a:t>
                      </a:r>
                      <a:r>
                        <a:rPr lang="en-GB" sz="900" dirty="0" err="1" smtClean="0">
                          <a:latin typeface="Avenir Black"/>
                        </a:rPr>
                        <a:t>Grognet</a:t>
                      </a:r>
                      <a:endParaRPr lang="en-GB" sz="900" dirty="0" smtClean="0">
                        <a:latin typeface="Avenir Black"/>
                      </a:endParaRP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IRCM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P.H. Romeo</a:t>
                      </a: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cap="all" spc="-30" dirty="0" smtClean="0">
                          <a:solidFill>
                            <a:srgbClr val="2E90CA"/>
                          </a:solidFill>
                          <a:latin typeface="Avenir Black"/>
                          <a:ea typeface="+mn-ea"/>
                          <a:cs typeface="+mn-cs"/>
                        </a:rPr>
                        <a:t>BIG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J. </a:t>
                      </a:r>
                      <a:r>
                        <a:rPr lang="en-GB" sz="900" dirty="0" err="1" smtClean="0">
                          <a:latin typeface="Avenir Black"/>
                        </a:rPr>
                        <a:t>Garin</a:t>
                      </a:r>
                      <a:endParaRPr lang="en-GB" sz="900" dirty="0" smtClean="0">
                        <a:latin typeface="Avenir Black"/>
                      </a:endParaRP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IMETI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P. </a:t>
                      </a:r>
                      <a:r>
                        <a:rPr lang="en-GB" sz="900" dirty="0" err="1" smtClean="0">
                          <a:latin typeface="Avenir Black"/>
                        </a:rPr>
                        <a:t>Leboulch</a:t>
                      </a:r>
                      <a:endParaRPr lang="en-GB" sz="900" dirty="0" smtClean="0">
                        <a:latin typeface="Avenir Black"/>
                      </a:endParaRP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5661">
                <a:tc>
                  <a:txBody>
                    <a:bodyPr/>
                    <a:lstStyle/>
                    <a:p>
                      <a:r>
                        <a:rPr lang="fr-FR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INAC</a:t>
                      </a:r>
                      <a:endParaRPr lang="en-GB" sz="900" b="1" cap="all" spc="-30" dirty="0" smtClean="0">
                        <a:solidFill>
                          <a:srgbClr val="2E90CA"/>
                        </a:solidFill>
                        <a:latin typeface="Avenir Black"/>
                      </a:endParaRP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Y. Samson</a:t>
                      </a: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GANIL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F. Staley</a:t>
                      </a: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900" kern="1200" dirty="0">
                        <a:solidFill>
                          <a:schemeClr val="dk1"/>
                        </a:solidFill>
                        <a:latin typeface="Avenir Black"/>
                        <a:ea typeface="+mn-ea"/>
                        <a:cs typeface="+mn-cs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900" kern="1200" dirty="0">
                        <a:solidFill>
                          <a:schemeClr val="dk1"/>
                        </a:solidFill>
                        <a:latin typeface="Avenir Black"/>
                        <a:ea typeface="+mn-ea"/>
                        <a:cs typeface="+mn-cs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cap="all" spc="-30" dirty="0" smtClean="0">
                          <a:solidFill>
                            <a:srgbClr val="2E90CA"/>
                          </a:solidFill>
                          <a:latin typeface="Avenir Black"/>
                          <a:ea typeface="+mn-ea"/>
                          <a:cs typeface="+mn-cs"/>
                        </a:rPr>
                        <a:t>IBITECS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M. Werner</a:t>
                      </a: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cap="all" spc="-30" dirty="0" smtClean="0">
                          <a:solidFill>
                            <a:srgbClr val="2E90CA"/>
                          </a:solidFill>
                          <a:latin typeface="Avenir Black"/>
                        </a:rPr>
                        <a:t>IG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P. Le </a:t>
                      </a:r>
                      <a:r>
                        <a:rPr lang="en-GB" sz="900" dirty="0" err="1" smtClean="0">
                          <a:latin typeface="Avenir Black"/>
                        </a:rPr>
                        <a:t>Ber</a:t>
                      </a:r>
                      <a:endParaRPr lang="en-GB" sz="900" dirty="0" smtClean="0">
                        <a:latin typeface="Avenir Black"/>
                      </a:endParaRPr>
                    </a:p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6988"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900" kern="1200" dirty="0">
                        <a:solidFill>
                          <a:schemeClr val="dk1"/>
                        </a:solidFill>
                        <a:latin typeface="Avenir Black"/>
                        <a:ea typeface="+mn-ea"/>
                        <a:cs typeface="+mn-cs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900" kern="1200" dirty="0">
                        <a:solidFill>
                          <a:schemeClr val="dk1"/>
                        </a:solidFill>
                        <a:latin typeface="Avenir Black"/>
                        <a:ea typeface="+mn-ea"/>
                        <a:cs typeface="+mn-cs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cap="all" spc="-30" dirty="0" smtClean="0">
                          <a:solidFill>
                            <a:srgbClr val="2E90CA"/>
                          </a:solidFill>
                          <a:latin typeface="Avenir Black"/>
                          <a:ea typeface="+mn-ea"/>
                          <a:cs typeface="+mn-cs"/>
                        </a:rPr>
                        <a:t>IBS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W. </a:t>
                      </a:r>
                      <a:r>
                        <a:rPr lang="en-GB" sz="900" dirty="0" err="1" smtClean="0">
                          <a:latin typeface="Avenir Black"/>
                        </a:rPr>
                        <a:t>Weissenhorn</a:t>
                      </a:r>
                      <a:endParaRPr lang="en-GB" sz="900" dirty="0" smtClean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539"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900" kern="1200" dirty="0">
                        <a:solidFill>
                          <a:schemeClr val="dk1"/>
                        </a:solidFill>
                        <a:latin typeface="Avenir Black"/>
                        <a:ea typeface="+mn-ea"/>
                        <a:cs typeface="+mn-cs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900" kern="1200" dirty="0">
                        <a:solidFill>
                          <a:schemeClr val="dk1"/>
                        </a:solidFill>
                        <a:latin typeface="Avenir Black"/>
                        <a:ea typeface="+mn-ea"/>
                        <a:cs typeface="+mn-cs"/>
                      </a:endParaRPr>
                    </a:p>
                  </a:txBody>
                  <a:tcPr marL="54000" marR="40500" marT="40500" marB="40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cap="all" spc="-30" dirty="0" smtClean="0">
                          <a:solidFill>
                            <a:srgbClr val="2E90CA"/>
                          </a:solidFill>
                          <a:latin typeface="Avenir Black"/>
                          <a:ea typeface="+mn-ea"/>
                          <a:cs typeface="+mn-cs"/>
                        </a:rPr>
                        <a:t>BIAM</a:t>
                      </a:r>
                    </a:p>
                    <a:p>
                      <a:r>
                        <a:rPr lang="en-GB" sz="900" dirty="0" smtClean="0">
                          <a:latin typeface="Avenir Black"/>
                        </a:rPr>
                        <a:t>P. </a:t>
                      </a:r>
                      <a:r>
                        <a:rPr lang="en-GB" sz="900" dirty="0" err="1" smtClean="0">
                          <a:latin typeface="Avenir Black"/>
                        </a:rPr>
                        <a:t>Chagvardieff</a:t>
                      </a:r>
                      <a:endParaRPr lang="en-GB" sz="900" dirty="0" smtClean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Avenir Black"/>
                      </a:endParaRPr>
                    </a:p>
                  </a:txBody>
                  <a:tcPr marL="54000" marR="40500" marT="40500" marB="4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" name="Text Box 45"/>
          <p:cNvSpPr txBox="1">
            <a:spLocks noChangeArrowheads="1"/>
          </p:cNvSpPr>
          <p:nvPr/>
        </p:nvSpPr>
        <p:spPr bwMode="auto">
          <a:xfrm>
            <a:off x="2915816" y="1463373"/>
            <a:ext cx="2605807" cy="299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>
              <a:defRPr sz="2400" b="1">
                <a:solidFill>
                  <a:srgbClr val="00A6B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GB" sz="1200" cap="all" dirty="0">
                <a:solidFill>
                  <a:srgbClr val="03306F"/>
                </a:solidFill>
                <a:latin typeface="Avenir Black" charset="0"/>
                <a:ea typeface="Avenir Black" charset="0"/>
                <a:cs typeface="Avenir Black" charset="0"/>
              </a:rPr>
              <a:t>15 institutes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7279" y="5177266"/>
            <a:ext cx="780213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dirty="0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Common </a:t>
            </a:r>
            <a:r>
              <a:rPr lang="fr-FR" dirty="0" err="1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projects</a:t>
            </a:r>
            <a:r>
              <a:rPr lang="fr-FR" dirty="0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 on </a:t>
            </a:r>
            <a:r>
              <a:rPr lang="fr-FR" dirty="0" err="1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accelerator</a:t>
            </a:r>
            <a:r>
              <a:rPr lang="fr-FR" dirty="0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 and </a:t>
            </a:r>
            <a:r>
              <a:rPr lang="fr-FR" dirty="0" err="1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superconducting</a:t>
            </a:r>
            <a:r>
              <a:rPr lang="fr-FR" dirty="0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dirty="0" err="1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magnets</a:t>
            </a:r>
            <a:r>
              <a:rPr lang="fr-FR" dirty="0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dirty="0" err="1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within</a:t>
            </a:r>
            <a:r>
              <a:rPr lang="fr-FR" dirty="0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 CEA</a:t>
            </a:r>
          </a:p>
          <a:p>
            <a:pPr>
              <a:lnSpc>
                <a:spcPct val="85000"/>
              </a:lnSpc>
            </a:pPr>
            <a:r>
              <a:rPr lang="fr-FR" dirty="0" err="1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fr-FR" dirty="0" err="1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etween</a:t>
            </a:r>
            <a:r>
              <a:rPr lang="fr-FR" dirty="0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dirty="0" err="1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Irfu</a:t>
            </a:r>
            <a:r>
              <a:rPr lang="fr-FR" dirty="0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fr-FR" dirty="0" err="1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Ganil</a:t>
            </a:r>
            <a:r>
              <a:rPr lang="fr-FR" dirty="0" smtClean="0">
                <a:solidFill>
                  <a:srgbClr val="03306F"/>
                </a:solidFill>
                <a:latin typeface="Avenir Book" charset="0"/>
                <a:ea typeface="Avenir Book" charset="0"/>
                <a:cs typeface="Avenir Book" charset="0"/>
              </a:rPr>
              <a:t>, INAC (SBT) and IRFM (fusion)</a:t>
            </a:r>
          </a:p>
        </p:txBody>
      </p:sp>
      <p:sp>
        <p:nvSpPr>
          <p:cNvPr id="8" name="Ellipse 7"/>
          <p:cNvSpPr/>
          <p:nvPr/>
        </p:nvSpPr>
        <p:spPr>
          <a:xfrm rot="1045708">
            <a:off x="4070351" y="1600728"/>
            <a:ext cx="1348959" cy="2478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5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 smtClean="0"/>
              <a:t>Irfu</a:t>
            </a:r>
            <a:r>
              <a:rPr lang="fr-FR" dirty="0" smtClean="0"/>
              <a:t>: </a:t>
            </a:r>
            <a:r>
              <a:rPr lang="fr-FR" dirty="0" err="1" smtClean="0"/>
              <a:t>overview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AE28C4-F64A-1647-AD5B-A52877760821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7</a:t>
            </a:fld>
            <a:endParaRPr lang="fr-FR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/>
          </p:nvPr>
        </p:nvGraphicFramePr>
        <p:xfrm>
          <a:off x="550863" y="858120"/>
          <a:ext cx="4017663" cy="216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e 8"/>
          <p:cNvGrpSpPr/>
          <p:nvPr/>
        </p:nvGrpSpPr>
        <p:grpSpPr>
          <a:xfrm>
            <a:off x="827584" y="3024566"/>
            <a:ext cx="7872734" cy="3428770"/>
            <a:chOff x="947738" y="3024566"/>
            <a:chExt cx="7656710" cy="3428770"/>
          </a:xfrm>
        </p:grpSpPr>
        <p:sp>
          <p:nvSpPr>
            <p:cNvPr id="10" name="Rectangle 70"/>
            <p:cNvSpPr>
              <a:spLocks noChangeArrowheads="1"/>
            </p:cNvSpPr>
            <p:nvPr/>
          </p:nvSpPr>
          <p:spPr bwMode="auto">
            <a:xfrm>
              <a:off x="947738" y="3024566"/>
              <a:ext cx="7656710" cy="3428770"/>
            </a:xfrm>
            <a:prstGeom prst="rect">
              <a:avLst/>
            </a:prstGeom>
            <a:solidFill>
              <a:srgbClr val="E3D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en-US" sz="2400"/>
            </a:p>
          </p:txBody>
        </p:sp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1119697" y="3219450"/>
              <a:ext cx="7307362" cy="765137"/>
            </a:xfrm>
            <a:prstGeom prst="flowChartAlternateProcess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74C29B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2207565" y="5606450"/>
              <a:ext cx="2378467" cy="639205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Particle Physics</a:t>
              </a: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2207565" y="4862301"/>
              <a:ext cx="2378467" cy="681183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Nuclear Physics</a:t>
              </a: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2207565" y="4089532"/>
              <a:ext cx="2378467" cy="700262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Astrophysics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Space technologies</a:t>
              </a:r>
            </a:p>
          </p:txBody>
        </p:sp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>
              <a:off x="4888318" y="4097164"/>
              <a:ext cx="2416480" cy="702171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Accelerators,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Supra. Magnets</a:t>
              </a:r>
            </a:p>
          </p:txBody>
        </p:sp>
        <p:sp>
          <p:nvSpPr>
            <p:cNvPr id="16" name="AutoShape 9"/>
            <p:cNvSpPr>
              <a:spLocks noChangeArrowheads="1"/>
            </p:cNvSpPr>
            <p:nvPr/>
          </p:nvSpPr>
          <p:spPr bwMode="auto">
            <a:xfrm>
              <a:off x="4888318" y="5615990"/>
              <a:ext cx="2416480" cy="637297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Systems engineering</a:t>
              </a:r>
            </a:p>
          </p:txBody>
        </p: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4888318" y="4862301"/>
              <a:ext cx="2416480" cy="679274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Detectors, electronic,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computing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1" idx="2"/>
              <a:endCxn id="15" idx="1"/>
            </p:cNvCxnSpPr>
            <p:nvPr/>
          </p:nvCxnSpPr>
          <p:spPr bwMode="auto">
            <a:xfrm rot="16200000" flipH="1">
              <a:off x="4599469" y="4159401"/>
              <a:ext cx="463662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9" name="AutoShape 14"/>
            <p:cNvCxnSpPr>
              <a:cxnSpLocks noChangeShapeType="1"/>
              <a:stCxn id="11" idx="2"/>
              <a:endCxn id="17" idx="1"/>
            </p:cNvCxnSpPr>
            <p:nvPr/>
          </p:nvCxnSpPr>
          <p:spPr bwMode="auto">
            <a:xfrm rot="16200000" flipH="1">
              <a:off x="4222625" y="4536245"/>
              <a:ext cx="12173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20" name="AutoShape 16"/>
            <p:cNvCxnSpPr>
              <a:cxnSpLocks noChangeShapeType="1"/>
              <a:stCxn id="11" idx="2"/>
              <a:endCxn id="16" idx="1"/>
            </p:cNvCxnSpPr>
            <p:nvPr/>
          </p:nvCxnSpPr>
          <p:spPr bwMode="auto">
            <a:xfrm rot="16200000" flipH="1">
              <a:off x="3856275" y="4902595"/>
              <a:ext cx="19500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21" name="AutoShape 19"/>
            <p:cNvCxnSpPr>
              <a:cxnSpLocks noChangeShapeType="1"/>
              <a:stCxn id="11" idx="2"/>
              <a:endCxn id="14" idx="3"/>
            </p:cNvCxnSpPr>
            <p:nvPr/>
          </p:nvCxnSpPr>
          <p:spPr bwMode="auto">
            <a:xfrm rot="5400000">
              <a:off x="4453097" y="4117523"/>
              <a:ext cx="45412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22" name="AutoShape 20"/>
            <p:cNvCxnSpPr>
              <a:cxnSpLocks noChangeShapeType="1"/>
              <a:stCxn id="11" idx="2"/>
              <a:endCxn id="13" idx="3"/>
            </p:cNvCxnSpPr>
            <p:nvPr/>
          </p:nvCxnSpPr>
          <p:spPr bwMode="auto">
            <a:xfrm rot="5400000">
              <a:off x="4071482" y="4499138"/>
              <a:ext cx="121735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23" name="AutoShape 21"/>
            <p:cNvCxnSpPr>
              <a:cxnSpLocks noChangeShapeType="1"/>
              <a:stCxn id="11" idx="2"/>
              <a:endCxn id="12" idx="3"/>
            </p:cNvCxnSpPr>
            <p:nvPr/>
          </p:nvCxnSpPr>
          <p:spPr bwMode="auto">
            <a:xfrm rot="5400000">
              <a:off x="3709902" y="4860718"/>
              <a:ext cx="194051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pic>
          <p:nvPicPr>
            <p:cNvPr id="24" name="Picture 24" descr="p2598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28748" y="4099072"/>
              <a:ext cx="1011844" cy="6621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5" name="Picture 26" descr="AimantTunn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69962" y="4120061"/>
              <a:ext cx="1078818" cy="637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8" descr="mimosa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69962" y="4887106"/>
              <a:ext cx="1078818" cy="650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" name="Group 29"/>
            <p:cNvGrpSpPr>
              <a:grpSpLocks/>
            </p:cNvGrpSpPr>
            <p:nvPr/>
          </p:nvGrpSpPr>
          <p:grpSpPr bwMode="auto">
            <a:xfrm>
              <a:off x="7369962" y="5636979"/>
              <a:ext cx="1077007" cy="574331"/>
              <a:chOff x="2902" y="527"/>
              <a:chExt cx="2812" cy="1498"/>
            </a:xfrm>
          </p:grpSpPr>
          <p:graphicFrame>
            <p:nvGraphicFramePr>
              <p:cNvPr id="32" name="Object 30"/>
              <p:cNvGraphicFramePr>
                <a:graphicFrameLocks noChangeAspect="1"/>
              </p:cNvGraphicFramePr>
              <p:nvPr/>
            </p:nvGraphicFramePr>
            <p:xfrm>
              <a:off x="2902" y="527"/>
              <a:ext cx="1353" cy="14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6" r:id="rId7" imgW="7219048" imgH="7992591" progId="">
                      <p:embed/>
                    </p:oleObj>
                  </mc:Choice>
                  <mc:Fallback>
                    <p:oleObj r:id="rId7" imgW="7219048" imgH="799259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02" y="527"/>
                            <a:ext cx="1353" cy="149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1"/>
              <p:cNvGraphicFramePr>
                <a:graphicFrameLocks noChangeAspect="1"/>
              </p:cNvGraphicFramePr>
              <p:nvPr/>
            </p:nvGraphicFramePr>
            <p:xfrm>
              <a:off x="4340" y="527"/>
              <a:ext cx="1374" cy="14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7" r:id="rId9" imgW="7314286" imgH="7942857" progId="">
                      <p:embed/>
                    </p:oleObj>
                  </mc:Choice>
                  <mc:Fallback>
                    <p:oleObj r:id="rId9" imgW="7314286" imgH="794285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0" y="527"/>
                            <a:ext cx="1374" cy="149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8" name="Text Box 38"/>
            <p:cNvSpPr txBox="1">
              <a:spLocks noChangeArrowheads="1"/>
            </p:cNvSpPr>
            <p:nvPr/>
          </p:nvSpPr>
          <p:spPr bwMode="auto">
            <a:xfrm>
              <a:off x="1351389" y="3221358"/>
              <a:ext cx="68258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Institute of Research into the Fundamental laws of Universe</a:t>
              </a:r>
            </a:p>
          </p:txBody>
        </p:sp>
        <p:pic>
          <p:nvPicPr>
            <p:cNvPr id="29" name="Picture 27" descr="Atlas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9961" y="4104796"/>
              <a:ext cx="1057097" cy="669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0" name="Picture 4" descr="2e2mu.png"/>
            <p:cNvPicPr preferRelativeResize="0"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8" t="1583" b="59636"/>
            <a:stretch/>
          </p:blipFill>
          <p:spPr>
            <a:xfrm>
              <a:off x="1128748" y="5616155"/>
              <a:ext cx="1011844" cy="629665"/>
            </a:xfrm>
            <a:prstGeom prst="rect">
              <a:avLst/>
            </a:prstGeom>
            <a:ln w="9525" cmpd="sng">
              <a:solidFill>
                <a:schemeClr val="tx1"/>
              </a:solidFill>
            </a:ln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71" y="4862301"/>
              <a:ext cx="1011921" cy="6754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Espace réservé du contenu 10"/>
          <p:cNvSpPr txBox="1">
            <a:spLocks/>
          </p:cNvSpPr>
          <p:nvPr/>
        </p:nvSpPr>
        <p:spPr>
          <a:xfrm>
            <a:off x="4860032" y="1124744"/>
            <a:ext cx="4160035" cy="172819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fr-FR" sz="1500" b="1" kern="1200" cap="all" baseline="0" smtClean="0">
                <a:solidFill>
                  <a:srgbClr val="16758F"/>
                </a:solidFill>
                <a:latin typeface="Avenir Black" charset="0"/>
                <a:ea typeface="Avenir Black" charset="0"/>
                <a:cs typeface="Avenir Black" charset="0"/>
              </a:defRPr>
            </a:lvl1pPr>
            <a:lvl2pPr marL="0" indent="0" algn="l" defTabSz="71794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6B4"/>
              </a:buClr>
              <a:buFont typeface="Wingdings" charset="2"/>
              <a:buNone/>
              <a:defRPr lang="fr-FR" sz="1200" b="0" i="0" kern="1200" dirty="0" smtClean="0">
                <a:solidFill>
                  <a:srgbClr val="03306F"/>
                </a:solidFill>
                <a:latin typeface="Avenir Roman" charset="0"/>
                <a:ea typeface="Avenir Roman" charset="0"/>
                <a:cs typeface="Avenir Roman" charset="0"/>
              </a:defRPr>
            </a:lvl2pPr>
            <a:lvl3pPr marL="135731" indent="-135731" algn="l" defTabSz="71794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6B4"/>
              </a:buClr>
              <a:buFont typeface="Wingdings" charset="2"/>
              <a:buChar char="§"/>
              <a:tabLst/>
              <a:defRPr lang="fr-FR" sz="1200" kern="1200" dirty="0" smtClean="0">
                <a:solidFill>
                  <a:srgbClr val="03306F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271463" indent="-135731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6758F"/>
              </a:buClr>
              <a:buFont typeface="Wingdings" charset="2"/>
              <a:buChar char="§"/>
              <a:tabLst/>
              <a:defRPr lang="fr-FR" sz="900" kern="1200" dirty="0" smtClean="0">
                <a:solidFill>
                  <a:srgbClr val="03306F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407194" indent="-135731" algn="l" defTabSz="71794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6B4"/>
              </a:buClr>
              <a:buFont typeface="Wingdings" charset="2"/>
              <a:buChar char="§"/>
              <a:tabLst/>
              <a:defRPr lang="fr-FR" sz="825" kern="1200" dirty="0">
                <a:solidFill>
                  <a:srgbClr val="03306F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GB" sz="2000" b="1" smtClean="0">
                <a:solidFill>
                  <a:srgbClr val="002060"/>
                </a:solidFill>
              </a:rPr>
              <a:t>Research &amp; Technology</a:t>
            </a:r>
            <a:endParaRPr lang="en-GB" sz="2000" smtClean="0">
              <a:solidFill>
                <a:srgbClr val="002060"/>
              </a:solidFill>
            </a:endParaRPr>
          </a:p>
          <a:p>
            <a:pPr marL="546100" lvl="3"/>
            <a:r>
              <a:rPr lang="en-GB" sz="2000" smtClean="0"/>
              <a:t> Physics: Infinitely large &amp; small</a:t>
            </a:r>
          </a:p>
          <a:p>
            <a:pPr marL="546100" lvl="3"/>
            <a:r>
              <a:rPr lang="en-GB" sz="2000" smtClean="0"/>
              <a:t> Technology: Radiations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8742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Large </a:t>
            </a:r>
            <a:r>
              <a:rPr lang="fr-FR" dirty="0" err="1" smtClean="0"/>
              <a:t>platforms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AE28C4-F64A-1647-AD5B-A52877760821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8" name="Espace réservé du contenu 10"/>
          <p:cNvSpPr txBox="1">
            <a:spLocks/>
          </p:cNvSpPr>
          <p:nvPr/>
        </p:nvSpPr>
        <p:spPr>
          <a:xfrm>
            <a:off x="323528" y="5990329"/>
            <a:ext cx="2752710" cy="7788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fr-FR" sz="1500" b="1" kern="1200" cap="all" baseline="0" smtClean="0">
                <a:solidFill>
                  <a:srgbClr val="16758F"/>
                </a:solidFill>
                <a:latin typeface="Avenir Black" charset="0"/>
                <a:ea typeface="Avenir Black" charset="0"/>
                <a:cs typeface="Avenir Black" charset="0"/>
              </a:defRPr>
            </a:lvl1pPr>
            <a:lvl2pPr marL="0" indent="0" algn="l" defTabSz="71794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6B4"/>
              </a:buClr>
              <a:buFont typeface="Wingdings" charset="2"/>
              <a:buNone/>
              <a:defRPr lang="fr-FR" sz="1200" b="0" i="0" kern="1200" dirty="0" smtClean="0">
                <a:solidFill>
                  <a:srgbClr val="03306F"/>
                </a:solidFill>
                <a:latin typeface="Avenir Roman" charset="0"/>
                <a:ea typeface="Avenir Roman" charset="0"/>
                <a:cs typeface="Avenir Roman" charset="0"/>
              </a:defRPr>
            </a:lvl2pPr>
            <a:lvl3pPr marL="135731" indent="-135731" algn="l" defTabSz="71794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6B4"/>
              </a:buClr>
              <a:buFont typeface="Wingdings" charset="2"/>
              <a:buChar char="§"/>
              <a:tabLst/>
              <a:defRPr lang="fr-FR" sz="1200" kern="1200" dirty="0" smtClean="0">
                <a:solidFill>
                  <a:srgbClr val="03306F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271463" indent="-135731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6758F"/>
              </a:buClr>
              <a:buFont typeface="Wingdings" charset="2"/>
              <a:buChar char="§"/>
              <a:tabLst/>
              <a:defRPr lang="fr-FR" sz="900" kern="1200" dirty="0" smtClean="0">
                <a:solidFill>
                  <a:srgbClr val="03306F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407194" indent="-135731" algn="l" defTabSz="71794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6B4"/>
              </a:buClr>
              <a:buFont typeface="Wingdings" charset="2"/>
              <a:buChar char="§"/>
              <a:tabLst/>
              <a:defRPr lang="fr-FR" sz="825" kern="1200" dirty="0">
                <a:solidFill>
                  <a:srgbClr val="03306F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</a:pPr>
            <a:r>
              <a:rPr lang="en-GB" sz="2000" b="1" dirty="0" err="1" smtClean="0">
                <a:solidFill>
                  <a:srgbClr val="002060"/>
                </a:solidFill>
              </a:rPr>
              <a:t>Irfu</a:t>
            </a:r>
            <a:r>
              <a:rPr lang="en-GB" sz="2000" b="1" dirty="0" smtClean="0">
                <a:solidFill>
                  <a:srgbClr val="002060"/>
                </a:solidFill>
              </a:rPr>
              <a:t> </a:t>
            </a:r>
            <a:r>
              <a:rPr lang="en-GB" sz="2000" b="1" dirty="0" err="1" smtClean="0">
                <a:solidFill>
                  <a:srgbClr val="002060"/>
                </a:solidFill>
              </a:rPr>
              <a:t>Saclay&amp;Orme</a:t>
            </a:r>
            <a:endParaRPr lang="en-GB" sz="2000" dirty="0" smtClean="0">
              <a:solidFill>
                <a:srgbClr val="002060"/>
              </a:solidFill>
            </a:endParaRPr>
          </a:p>
          <a:p>
            <a:pPr lvl="1" algn="ctr">
              <a:lnSpc>
                <a:spcPct val="100000"/>
              </a:lnSpc>
            </a:pPr>
            <a:r>
              <a:rPr lang="en-GB" sz="1800" dirty="0" smtClean="0">
                <a:solidFill>
                  <a:srgbClr val="002060"/>
                </a:solidFill>
              </a:rPr>
              <a:t>50 000 m</a:t>
            </a:r>
            <a:r>
              <a:rPr lang="en-GB" sz="1800" baseline="30000" dirty="0" smtClean="0">
                <a:solidFill>
                  <a:srgbClr val="002060"/>
                </a:solidFill>
              </a:rPr>
              <a:t>2</a:t>
            </a:r>
            <a:endParaRPr lang="en-GB" sz="1800" dirty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/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975" y="1124744"/>
            <a:ext cx="8073497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Ellipse 11"/>
          <p:cNvSpPr/>
          <p:nvPr/>
        </p:nvSpPr>
        <p:spPr>
          <a:xfrm>
            <a:off x="3076238" y="4877544"/>
            <a:ext cx="1567770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024333" y="3036043"/>
            <a:ext cx="1728192" cy="68098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7636836" y="4221088"/>
            <a:ext cx="1071128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0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Scientific roadmap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AE28C4-F64A-1647-AD5B-A52877760821}" type="datetime1">
              <a:rPr lang="fr-FR" smtClean="0"/>
              <a:pPr/>
              <a:t>20/11/2017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8C0587-ABD2-F048-A126-F9FDB75D39A8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60500" y="1052736"/>
            <a:ext cx="61722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Char char="•"/>
              <a:defRPr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F5F5F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9pPr>
          </a:lstStyle>
          <a:p>
            <a:pPr marL="508000" marR="0" lvl="0" indent="-50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Elementary constituents?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1C019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Standard Model, BSM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(ATLAS,CMS)  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Neutrinos oscillations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(T2K, D-</a:t>
            </a: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Chooz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Cesox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16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Stereo, </a:t>
            </a:r>
            <a:r>
              <a:rPr kumimoji="0" lang="en-US" sz="160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Nucifer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)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508000" marR="0" lvl="0" indent="-50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</a:rPr>
              <a:t>Energy content?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Dark Universe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(Edelweiss, </a:t>
            </a:r>
            <a:r>
              <a:rPr lang="en-US" sz="1600" kern="0" dirty="0" smtClean="0">
                <a:solidFill>
                  <a:schemeClr val="tx1"/>
                </a:solidFill>
                <a:latin typeface="Arial"/>
              </a:rPr>
              <a:t>Boss/</a:t>
            </a:r>
            <a:r>
              <a:rPr lang="en-US" sz="1600" kern="0" dirty="0" err="1" smtClean="0">
                <a:solidFill>
                  <a:schemeClr val="tx1"/>
                </a:solidFill>
                <a:latin typeface="Arial"/>
              </a:rPr>
              <a:t>Desi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, Euclid …)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Antimatter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Gbar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)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  </a:t>
            </a:r>
          </a:p>
          <a:p>
            <a:pPr marL="508000" marR="0" lvl="0" indent="-50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</a:rPr>
              <a:t>Structures in the Universe?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Cosmology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(Planck)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Formation of galaxies </a:t>
            </a:r>
            <a:r>
              <a:rPr lang="en-US" kern="0" dirty="0">
                <a:solidFill>
                  <a:schemeClr val="tx1"/>
                </a:solidFill>
                <a:latin typeface="Arial"/>
              </a:rPr>
              <a:t>&amp;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stars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(Hershel, JWST,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ELT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)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Cosmic radiations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(Fermi, </a:t>
            </a: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Svom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, Hess/CTA)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</a:rPr>
              <a:t>Origin of particles and nuclei?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Plasma of quarks and gluons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(ALICE)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Structure of Hadrons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(COMPASS, JLAB)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Exotic nuclei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(GANIL/SPIRAL2, FAIR)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5" descr="FirstBeam-ATLAS"/>
          <p:cNvPicPr>
            <a:picLocks noChangeAspect="1" noChangeArrowheads="1"/>
          </p:cNvPicPr>
          <p:nvPr/>
        </p:nvPicPr>
        <p:blipFill>
          <a:blip r:embed="rId2" cstate="print"/>
          <a:srcRect l="33531" r="33618" b="47508"/>
          <a:stretch>
            <a:fillRect/>
          </a:stretch>
        </p:blipFill>
        <p:spPr bwMode="auto">
          <a:xfrm>
            <a:off x="168275" y="1195381"/>
            <a:ext cx="1093788" cy="125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2538561"/>
            <a:ext cx="1096963" cy="8334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9" descr="DC_Collab_ChoozB_June2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6363" y="1215727"/>
            <a:ext cx="1265237" cy="9461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mr_431_4"/>
          <p:cNvPicPr>
            <a:picLocks noChangeAspect="1" noChangeArrowheads="1"/>
          </p:cNvPicPr>
          <p:nvPr/>
        </p:nvPicPr>
        <p:blipFill>
          <a:blip r:embed="rId5" cstate="print"/>
          <a:srcRect l="51202" r="6938"/>
          <a:stretch>
            <a:fillRect/>
          </a:stretch>
        </p:blipFill>
        <p:spPr bwMode="auto">
          <a:xfrm>
            <a:off x="7721600" y="3638252"/>
            <a:ext cx="1270000" cy="10112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lice_tracking chamb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1600" y="4843165"/>
            <a:ext cx="1270000" cy="15890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1" descr="hess-new-small"/>
          <p:cNvPicPr>
            <a:picLocks noChangeAspect="1" noChangeArrowheads="1"/>
          </p:cNvPicPr>
          <p:nvPr/>
        </p:nvPicPr>
        <p:blipFill>
          <a:blip r:embed="rId7" cstate="print"/>
          <a:srcRect l="25214" t="23715" r="36333" b="13268"/>
          <a:stretch>
            <a:fillRect/>
          </a:stretch>
        </p:blipFill>
        <p:spPr bwMode="auto">
          <a:xfrm>
            <a:off x="165100" y="3532336"/>
            <a:ext cx="1108075" cy="1206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http://irfu.cea.fr/Images/astImg/2512_8.jpg"/>
          <p:cNvPicPr>
            <a:picLocks noChangeAspect="1" noChangeArrowheads="1"/>
          </p:cNvPicPr>
          <p:nvPr/>
        </p:nvPicPr>
        <p:blipFill>
          <a:blip r:embed="rId8" cstate="print"/>
          <a:srcRect l="43112" r="42654" b="18172"/>
          <a:stretch>
            <a:fillRect/>
          </a:stretch>
        </p:blipFill>
        <p:spPr bwMode="auto">
          <a:xfrm>
            <a:off x="169818" y="4844790"/>
            <a:ext cx="1097279" cy="14499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6363" y="2266449"/>
            <a:ext cx="1270620" cy="1234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_powerpoint_CEA_Irfu (1)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Mod_powerpoint_CEA_Irfu (1)</Template>
  <TotalTime>68147</TotalTime>
  <Words>687</Words>
  <Application>Microsoft Office PowerPoint</Application>
  <PresentationFormat>Affichage à l'écran (4:3)</PresentationFormat>
  <Paragraphs>233</Paragraphs>
  <Slides>19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19</vt:i4>
      </vt:variant>
    </vt:vector>
  </HeadingPairs>
  <TitlesOfParts>
    <vt:vector size="30" baseType="lpstr">
      <vt:lpstr>Arial</vt:lpstr>
      <vt:lpstr>Avenir Black</vt:lpstr>
      <vt:lpstr>Avenir Book</vt:lpstr>
      <vt:lpstr>Avenir Light</vt:lpstr>
      <vt:lpstr>Avenir Medium</vt:lpstr>
      <vt:lpstr>Avenir Roman</vt:lpstr>
      <vt:lpstr>Calibri</vt:lpstr>
      <vt:lpstr>Segoe UI</vt:lpstr>
      <vt:lpstr>Symbol</vt:lpstr>
      <vt:lpstr>Wingdings</vt:lpstr>
      <vt:lpstr>Mod_powerpoint_CEA_Irfu (1)</vt:lpstr>
      <vt:lpstr>Présentation PowerPoint</vt:lpstr>
      <vt:lpstr>content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CEA-IRFU contributes to 4 ess main WP </vt:lpstr>
      <vt:lpstr>Cryomodules</vt:lpstr>
      <vt:lpstr>RFQ</vt:lpstr>
      <vt:lpstr>Présentation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BRUNIQUEL Anais</dc:creator>
  <cp:lastModifiedBy>Ardellier-Desages Florence</cp:lastModifiedBy>
  <cp:revision>501</cp:revision>
  <cp:lastPrinted>2015-12-10T10:55:08Z</cp:lastPrinted>
  <dcterms:created xsi:type="dcterms:W3CDTF">2014-11-05T13:53:23Z</dcterms:created>
  <dcterms:modified xsi:type="dcterms:W3CDTF">2017-11-20T08:08:26Z</dcterms:modified>
</cp:coreProperties>
</file>