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6"/>
  </p:notesMasterIdLst>
  <p:sldIdLst>
    <p:sldId id="299" r:id="rId7"/>
    <p:sldId id="270" r:id="rId8"/>
    <p:sldId id="361" r:id="rId9"/>
    <p:sldId id="302" r:id="rId10"/>
    <p:sldId id="312" r:id="rId11"/>
    <p:sldId id="350" r:id="rId12"/>
    <p:sldId id="351" r:id="rId13"/>
    <p:sldId id="353" r:id="rId14"/>
    <p:sldId id="354" r:id="rId15"/>
    <p:sldId id="355" r:id="rId16"/>
    <p:sldId id="360" r:id="rId17"/>
    <p:sldId id="356" r:id="rId18"/>
    <p:sldId id="330" r:id="rId19"/>
    <p:sldId id="339" r:id="rId20"/>
    <p:sldId id="331" r:id="rId21"/>
    <p:sldId id="359" r:id="rId22"/>
    <p:sldId id="363" r:id="rId23"/>
    <p:sldId id="365" r:id="rId24"/>
    <p:sldId id="366" r:id="rId25"/>
    <p:sldId id="367" r:id="rId26"/>
    <p:sldId id="362" r:id="rId27"/>
    <p:sldId id="337" r:id="rId28"/>
    <p:sldId id="333" r:id="rId29"/>
    <p:sldId id="338" r:id="rId30"/>
    <p:sldId id="369" r:id="rId31"/>
    <p:sldId id="336" r:id="rId32"/>
    <p:sldId id="368" r:id="rId33"/>
    <p:sldId id="347" r:id="rId34"/>
    <p:sldId id="348" r:id="rId35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77811" autoAdjust="0"/>
  </p:normalViewPr>
  <p:slideViewPr>
    <p:cSldViewPr>
      <p:cViewPr varScale="1">
        <p:scale>
          <a:sx n="95" d="100"/>
          <a:sy n="95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C53C-B82A-4351-B1EF-A4391C7B86A2}" type="datetimeFigureOut">
              <a:rPr lang="en-GB" smtClean="0"/>
              <a:t>07/12/2017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ECE71-DBFB-4B75-8F10-14EC87FCE1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6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887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7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12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532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24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228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82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71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99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820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9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36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82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652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9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54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41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84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4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8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2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74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6F2D-3BE0-4D50-ABC4-670ADDD5AA41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AD5B-4B07-4BEE-8E2A-7B226BE78F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52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7D1-C6D6-4BEF-B0C8-5CCF813AA6F7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E1FB-D798-4745-947F-69739FEA18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49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B41F-5725-493E-951D-1F77D5F4827D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B3E4-F4D7-4168-8235-33E3AD0DFE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63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35AE-1511-422B-B340-11F73645775D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C2A1-9770-416C-A6C8-5EE4A9E2A4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88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CD39-D622-464F-91CE-B55592B34520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6B81-AA55-4E0D-BEF0-ADFF4CAC9E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47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0BBB-28EA-4D6F-87B2-C29B30C4F18A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27F3-8673-4DB8-9A95-3FCCF6986B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26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603D-3B9B-4C02-9336-D635967E5F5C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B736-26DB-4A88-8CED-9BFE43CAE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9B2C-A02D-4EA3-BD75-CDC4103043C2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57C3-C627-4B31-9D56-CF2D6547E7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72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D7E-B0C8-44D7-9A84-28D0E0034AE2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D5B0-ABFB-4F35-8012-9ECB8FA7DB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6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5C8A-8797-4B9B-9B56-FBA5AE36ECF6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7B8A-7682-4436-8EDC-CA20DE076E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D419-C04C-469E-AA83-0B47896FFCFB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9A3-7015-437D-A143-8703ECD588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8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CD38F-1821-465A-96EA-49DD4AC10D9B}" type="datetimeFigureOut">
              <a:rPr lang="en-GB"/>
              <a:pPr>
                <a:defRPr/>
              </a:pPr>
              <a:t>07/12/2017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EF482-4009-468A-80CD-4FF36BAA09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2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12968" cy="144966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De risking the IBEX development workflow</a:t>
            </a:r>
          </a:p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An introduction to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LeWIS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and our IOC Test Framework</a:t>
            </a:r>
            <a:endParaRPr lang="en-GB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72" y="260648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unhappy cust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31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 descr="Image result for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04"/>
            <a:ext cx="50247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580575" y="4365104"/>
            <a:ext cx="8229600" cy="1143000"/>
          </a:xfrm>
        </p:spPr>
        <p:txBody>
          <a:bodyPr/>
          <a:lstStyle/>
          <a:p>
            <a:r>
              <a:rPr lang="en-GB" sz="7200" dirty="0" smtClean="0"/>
              <a:t>Idea #1: Emulators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483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11560" y="1124744"/>
            <a:ext cx="7787766" cy="3699135"/>
            <a:chOff x="457200" y="1686114"/>
            <a:chExt cx="7787766" cy="3699135"/>
          </a:xfrm>
        </p:grpSpPr>
        <p:grpSp>
          <p:nvGrpSpPr>
            <p:cNvPr id="64" name="Group 63"/>
            <p:cNvGrpSpPr/>
            <p:nvPr/>
          </p:nvGrpSpPr>
          <p:grpSpPr>
            <a:xfrm>
              <a:off x="457200" y="3666745"/>
              <a:ext cx="3754760" cy="1712154"/>
              <a:chOff x="274489" y="3963048"/>
              <a:chExt cx="3754760" cy="171215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274489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77449" y="4435015"/>
                <a:ext cx="2469448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400" dirty="0" smtClean="0"/>
                  <a:t>Emulator</a:t>
                </a:r>
                <a:endParaRPr lang="en-GB" sz="4400" dirty="0"/>
              </a:p>
            </p:txBody>
          </p:sp>
        </p:grpSp>
        <p:cxnSp>
          <p:nvCxnSpPr>
            <p:cNvPr id="17" name="Elbow Connector 16"/>
            <p:cNvCxnSpPr>
              <a:stCxn id="29" idx="3"/>
              <a:endCxn id="22" idx="3"/>
            </p:cNvCxnSpPr>
            <p:nvPr/>
          </p:nvCxnSpPr>
          <p:spPr>
            <a:xfrm flipH="1">
              <a:off x="8220854" y="2554327"/>
              <a:ext cx="24112" cy="1968496"/>
            </a:xfrm>
            <a:prstGeom prst="bentConnector3">
              <a:avLst>
                <a:gd name="adj1" fmla="val -176909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149" name="Group 5148"/>
            <p:cNvGrpSpPr/>
            <p:nvPr/>
          </p:nvGrpSpPr>
          <p:grpSpPr>
            <a:xfrm>
              <a:off x="4490206" y="3666745"/>
              <a:ext cx="3754760" cy="1712154"/>
              <a:chOff x="4932040" y="3963048"/>
              <a:chExt cx="3754760" cy="1712154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932040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28184" y="4403627"/>
                <a:ext cx="2434504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800" dirty="0" smtClean="0"/>
                  <a:t>Protocol</a:t>
                </a:r>
                <a:endParaRPr lang="en-GB" sz="4800" dirty="0"/>
              </a:p>
            </p:txBody>
          </p:sp>
          <p:pic>
            <p:nvPicPr>
              <p:cNvPr id="5122" name="Picture 2" descr="Image result for interfac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320" y="4221089"/>
                <a:ext cx="1123864" cy="1141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45" name="Group 5144"/>
            <p:cNvGrpSpPr/>
            <p:nvPr/>
          </p:nvGrpSpPr>
          <p:grpSpPr>
            <a:xfrm>
              <a:off x="457200" y="1686114"/>
              <a:ext cx="3754760" cy="1712154"/>
              <a:chOff x="293613" y="1606345"/>
              <a:chExt cx="3754760" cy="1712154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93613" y="1606345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70993" y="1639698"/>
                <a:ext cx="1721337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9600" dirty="0" smtClean="0"/>
                  <a:t>UI</a:t>
                </a:r>
                <a:endParaRPr lang="en-GB" sz="9600" dirty="0"/>
              </a:p>
            </p:txBody>
          </p:sp>
          <p:pic>
            <p:nvPicPr>
              <p:cNvPr id="5124" name="Picture 4" descr="Image result for p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78984"/>
                <a:ext cx="1430374" cy="1430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46" name="Group 5145"/>
            <p:cNvGrpSpPr/>
            <p:nvPr/>
          </p:nvGrpSpPr>
          <p:grpSpPr>
            <a:xfrm>
              <a:off x="4490206" y="1698250"/>
              <a:ext cx="3754760" cy="1712154"/>
              <a:chOff x="4932040" y="1568313"/>
              <a:chExt cx="3754760" cy="1712154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932040" y="1568313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50389" y="1954591"/>
                <a:ext cx="158205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6000" dirty="0" smtClean="0"/>
                  <a:t>IOC</a:t>
                </a:r>
                <a:endParaRPr lang="en-GB" sz="6000" dirty="0"/>
              </a:p>
            </p:txBody>
          </p:sp>
          <p:pic>
            <p:nvPicPr>
              <p:cNvPr id="31" name="Picture 26" descr="Image result for program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2160" y="1611305"/>
                <a:ext cx="1661197" cy="159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Elbow Connector 33"/>
            <p:cNvCxnSpPr>
              <a:stCxn id="72" idx="0"/>
              <a:endCxn id="29" idx="0"/>
            </p:cNvCxnSpPr>
            <p:nvPr/>
          </p:nvCxnSpPr>
          <p:spPr>
            <a:xfrm rot="16200000" flipH="1">
              <a:off x="4345015" y="-324321"/>
              <a:ext cx="12136" cy="4033006"/>
            </a:xfrm>
            <a:prstGeom prst="bentConnector3">
              <a:avLst>
                <a:gd name="adj1" fmla="val -3592526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63" idx="2"/>
              <a:endCxn id="71" idx="2"/>
            </p:cNvCxnSpPr>
            <p:nvPr/>
          </p:nvCxnSpPr>
          <p:spPr>
            <a:xfrm rot="5400000">
              <a:off x="4351083" y="3362396"/>
              <a:ext cx="12700" cy="4033006"/>
            </a:xfrm>
            <a:prstGeom prst="bentConnector3">
              <a:avLst>
                <a:gd name="adj1" fmla="val 3284543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5" y="3389210"/>
            <a:ext cx="1144486" cy="1144486"/>
          </a:xfrm>
          <a:prstGeom prst="rect">
            <a:avLst/>
          </a:prstGeom>
        </p:spPr>
      </p:pic>
      <p:pic>
        <p:nvPicPr>
          <p:cNvPr id="24" name="Picture 2" descr="Image result for no entry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99" y="3118809"/>
            <a:ext cx="1668782" cy="16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warn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74" y="987558"/>
            <a:ext cx="2003744" cy="20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ti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77" y="1179872"/>
            <a:ext cx="1633631" cy="15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Enter, </a:t>
            </a:r>
            <a:r>
              <a:rPr lang="en-GB" dirty="0" err="1" smtClean="0"/>
              <a:t>LeWIS</a:t>
            </a:r>
            <a:endParaRPr lang="en-US" dirty="0"/>
          </a:p>
        </p:txBody>
      </p:sp>
      <p:pic>
        <p:nvPicPr>
          <p:cNvPr id="33" name="Picture 4" descr="https://github.com/DMSC-Instrument-Data/lewis/raw/master/docs/resources/logo/lew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22" y="4581128"/>
            <a:ext cx="4541947" cy="19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17638"/>
            <a:ext cx="8435280" cy="280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Python-based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Communication over </a:t>
            </a:r>
            <a:r>
              <a:rPr lang="en-GB" sz="3200" dirty="0" smtClean="0"/>
              <a:t>TCP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Supports state machine </a:t>
            </a:r>
            <a:r>
              <a:rPr lang="en-GB" sz="3200" dirty="0" smtClean="0"/>
              <a:t>logic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Back door for simulating unexpected/error </a:t>
            </a:r>
            <a:r>
              <a:rPr lang="en-GB" sz="3200" dirty="0" smtClean="0"/>
              <a:t>states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Shareable</a:t>
            </a:r>
            <a:r>
              <a:rPr lang="en-GB" sz="3200" dirty="0" smtClean="0"/>
              <a:t>!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2675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44008" y="2348880"/>
            <a:ext cx="4186808" cy="34179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3656" y="2348879"/>
            <a:ext cx="4186808" cy="3456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LeWIS</a:t>
            </a:r>
            <a:r>
              <a:rPr lang="en-GB" dirty="0" smtClean="0"/>
              <a:t> architecture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12680" y="2780929"/>
            <a:ext cx="3384376" cy="6096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Stream Interface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27836" y="3772254"/>
            <a:ext cx="3384376" cy="6096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Device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7836" y="4763579"/>
            <a:ext cx="3384376" cy="609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States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7024" y="2780929"/>
            <a:ext cx="3384376" cy="604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Adapters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7484" y="3772253"/>
            <a:ext cx="3384376" cy="1600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Simulation engine</a:t>
            </a:r>
            <a:endParaRPr lang="en-US" dirty="0"/>
          </a:p>
        </p:txBody>
      </p:sp>
      <p:cxnSp>
        <p:nvCxnSpPr>
          <p:cNvPr id="13" name="Straight Connector 12"/>
          <p:cNvCxnSpPr>
            <a:stCxn id="7" idx="3"/>
            <a:endCxn id="4" idx="1"/>
          </p:cNvCxnSpPr>
          <p:nvPr/>
        </p:nvCxnSpPr>
        <p:spPr>
          <a:xfrm>
            <a:off x="3981400" y="3083318"/>
            <a:ext cx="1031280" cy="2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5" idx="1"/>
          </p:cNvCxnSpPr>
          <p:nvPr/>
        </p:nvCxnSpPr>
        <p:spPr>
          <a:xfrm flipV="1">
            <a:off x="4011860" y="4077073"/>
            <a:ext cx="1015976" cy="4956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3"/>
            <a:endCxn id="6" idx="1"/>
          </p:cNvCxnSpPr>
          <p:nvPr/>
        </p:nvCxnSpPr>
        <p:spPr>
          <a:xfrm>
            <a:off x="4011860" y="4572735"/>
            <a:ext cx="1015976" cy="4956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0"/>
            <a:endCxn id="4" idx="2"/>
          </p:cNvCxnSpPr>
          <p:nvPr/>
        </p:nvCxnSpPr>
        <p:spPr>
          <a:xfrm flipH="1" flipV="1">
            <a:off x="6704868" y="3390566"/>
            <a:ext cx="15156" cy="381688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0"/>
          </p:cNvCxnSpPr>
          <p:nvPr/>
        </p:nvCxnSpPr>
        <p:spPr>
          <a:xfrm flipV="1">
            <a:off x="6720024" y="4381891"/>
            <a:ext cx="0" cy="381688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  <a:endCxn id="27" idx="2"/>
          </p:cNvCxnSpPr>
          <p:nvPr/>
        </p:nvCxnSpPr>
        <p:spPr>
          <a:xfrm flipV="1">
            <a:off x="2289212" y="2089676"/>
            <a:ext cx="14536" cy="6912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47664" y="1528084"/>
            <a:ext cx="1512168" cy="5615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TCP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95537" y="2200122"/>
            <a:ext cx="1487024" cy="4068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Lewis engine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984326" y="2180780"/>
            <a:ext cx="1720542" cy="4068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IBEX emulator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17638"/>
            <a:ext cx="8435280" cy="280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364" name="Picture 4" descr="Image result for d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77901"/>
            <a:ext cx="10044608" cy="693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904257" cy="2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00193" y="2496006"/>
            <a:ext cx="2190838" cy="792088"/>
          </a:xfrm>
          <a:prstGeom prst="wedgeRoundRectCallout">
            <a:avLst>
              <a:gd name="adj1" fmla="val -102577"/>
              <a:gd name="adj2" fmla="val -5770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in pieces for maintenance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572066" y="3745033"/>
            <a:ext cx="2160240" cy="792088"/>
          </a:xfrm>
          <a:prstGeom prst="wedgeRoundRectCallout">
            <a:avLst>
              <a:gd name="adj1" fmla="val -77927"/>
              <a:gd name="adj2" fmla="val -9221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too big to move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79513" y="3835043"/>
            <a:ext cx="2443235" cy="990110"/>
          </a:xfrm>
          <a:prstGeom prst="wedgeRoundRectCallout">
            <a:avLst>
              <a:gd name="adj1" fmla="val 63798"/>
              <a:gd name="adj2" fmla="val -10149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person who built it has retired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531749" y="628290"/>
            <a:ext cx="3096344" cy="792088"/>
          </a:xfrm>
          <a:prstGeom prst="wedgeRoundRectCallout">
            <a:avLst>
              <a:gd name="adj1" fmla="val -51886"/>
              <a:gd name="adj2" fmla="val 1279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We’ve got the manual but it’s very old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600193" y="2496006"/>
            <a:ext cx="2190838" cy="792088"/>
          </a:xfrm>
          <a:prstGeom prst="wedgeRoundRectCallout">
            <a:avLst>
              <a:gd name="adj1" fmla="val -102577"/>
              <a:gd name="adj2" fmla="val -5770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in pieces for maintenance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572066" y="3745033"/>
            <a:ext cx="2160240" cy="792088"/>
          </a:xfrm>
          <a:prstGeom prst="wedgeRoundRectCallout">
            <a:avLst>
              <a:gd name="adj1" fmla="val -77927"/>
              <a:gd name="adj2" fmla="val -9221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too big to move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79513" y="3835043"/>
            <a:ext cx="2443235" cy="990110"/>
          </a:xfrm>
          <a:prstGeom prst="wedgeRoundRectCallout">
            <a:avLst>
              <a:gd name="adj1" fmla="val 63798"/>
              <a:gd name="adj2" fmla="val -10149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person who built it has retired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520909" y="622934"/>
            <a:ext cx="3096344" cy="792088"/>
          </a:xfrm>
          <a:prstGeom prst="wedgeRoundRectCallout">
            <a:avLst>
              <a:gd name="adj1" fmla="val -51886"/>
              <a:gd name="adj2" fmla="val 12795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We’ve got the manual but it’s very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 descr="Image result for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04"/>
            <a:ext cx="50247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580575" y="4365104"/>
            <a:ext cx="8229600" cy="1143000"/>
          </a:xfrm>
        </p:spPr>
        <p:txBody>
          <a:bodyPr/>
          <a:lstStyle/>
          <a:p>
            <a:r>
              <a:rPr lang="en-GB" sz="5400" dirty="0" smtClean="0"/>
              <a:t>Idea </a:t>
            </a:r>
            <a:r>
              <a:rPr lang="en-GB" sz="5400" dirty="0" smtClean="0"/>
              <a:t>#2: VI serial loop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83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1560" y="1124744"/>
            <a:ext cx="7787766" cy="3699135"/>
            <a:chOff x="457200" y="1686114"/>
            <a:chExt cx="7787766" cy="3699135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666745"/>
              <a:ext cx="3754760" cy="1712154"/>
              <a:chOff x="274489" y="3963048"/>
              <a:chExt cx="3754760" cy="171215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74489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18353" y="4435015"/>
                <a:ext cx="1919700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400" dirty="0" smtClean="0"/>
                  <a:t>Device</a:t>
                </a:r>
                <a:endParaRPr lang="en-GB" sz="4400" dirty="0"/>
              </a:p>
            </p:txBody>
          </p:sp>
          <p:pic>
            <p:nvPicPr>
              <p:cNvPr id="23" name="Picture 34" descr="Image result for motor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249" y="4079559"/>
                <a:ext cx="1424101" cy="1424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" name="Elbow Connector 5"/>
            <p:cNvCxnSpPr>
              <a:stCxn id="12" idx="3"/>
              <a:endCxn id="19" idx="3"/>
            </p:cNvCxnSpPr>
            <p:nvPr/>
          </p:nvCxnSpPr>
          <p:spPr>
            <a:xfrm flipH="1">
              <a:off x="8220854" y="2554327"/>
              <a:ext cx="24112" cy="1968496"/>
            </a:xfrm>
            <a:prstGeom prst="bentConnector3">
              <a:avLst>
                <a:gd name="adj1" fmla="val -176909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490206" y="3666745"/>
              <a:ext cx="3754760" cy="1712154"/>
              <a:chOff x="4932040" y="3963048"/>
              <a:chExt cx="3754760" cy="171215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932040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28184" y="4403627"/>
                <a:ext cx="2434504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800" dirty="0" smtClean="0"/>
                  <a:t>Protocol</a:t>
                </a:r>
                <a:endParaRPr lang="en-GB" sz="4800" dirty="0"/>
              </a:p>
            </p:txBody>
          </p:sp>
          <p:pic>
            <p:nvPicPr>
              <p:cNvPr id="20" name="Picture 2" descr="Image result for interfac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320" y="4221089"/>
                <a:ext cx="1123864" cy="1141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57200" y="1686114"/>
              <a:ext cx="3754760" cy="1712154"/>
              <a:chOff x="293613" y="1606345"/>
              <a:chExt cx="3754760" cy="171215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293613" y="1606345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70993" y="1639698"/>
                <a:ext cx="1721337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9600" dirty="0" smtClean="0"/>
                  <a:t>UI</a:t>
                </a:r>
                <a:endParaRPr lang="en-GB" sz="9600" dirty="0"/>
              </a:p>
            </p:txBody>
          </p:sp>
          <p:pic>
            <p:nvPicPr>
              <p:cNvPr id="17" name="Picture 4" descr="Image result for p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78984"/>
                <a:ext cx="1430374" cy="1430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490206" y="1698250"/>
              <a:ext cx="3754760" cy="1712154"/>
              <a:chOff x="4932040" y="1568313"/>
              <a:chExt cx="3754760" cy="171215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932040" y="1568313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50389" y="1954591"/>
                <a:ext cx="158205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6000" dirty="0" smtClean="0"/>
                  <a:t>IOC</a:t>
                </a:r>
                <a:endParaRPr lang="en-GB" sz="6000" dirty="0"/>
              </a:p>
            </p:txBody>
          </p:sp>
          <p:pic>
            <p:nvPicPr>
              <p:cNvPr id="14" name="Picture 26" descr="Image result for program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2160" y="1611305"/>
                <a:ext cx="1661197" cy="159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" name="Elbow Connector 9"/>
            <p:cNvCxnSpPr>
              <a:stCxn id="15" idx="0"/>
              <a:endCxn id="12" idx="0"/>
            </p:cNvCxnSpPr>
            <p:nvPr/>
          </p:nvCxnSpPr>
          <p:spPr>
            <a:xfrm rot="16200000" flipH="1">
              <a:off x="4345015" y="-324321"/>
              <a:ext cx="12136" cy="4033006"/>
            </a:xfrm>
            <a:prstGeom prst="bentConnector3">
              <a:avLst>
                <a:gd name="adj1" fmla="val -3592526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18" idx="2"/>
              <a:endCxn id="21" idx="2"/>
            </p:cNvCxnSpPr>
            <p:nvPr/>
          </p:nvCxnSpPr>
          <p:spPr>
            <a:xfrm rot="5400000">
              <a:off x="4351083" y="3362396"/>
              <a:ext cx="12700" cy="4033006"/>
            </a:xfrm>
            <a:prstGeom prst="bentConnector3">
              <a:avLst>
                <a:gd name="adj1" fmla="val 3284543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11560" y="1124744"/>
            <a:ext cx="7787766" cy="3699135"/>
            <a:chOff x="457200" y="1686114"/>
            <a:chExt cx="7787766" cy="3699135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" y="3666745"/>
              <a:ext cx="3754760" cy="1712154"/>
              <a:chOff x="274489" y="3963048"/>
              <a:chExt cx="3754760" cy="171215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74489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477449" y="4435015"/>
                <a:ext cx="2469448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400" dirty="0" smtClean="0"/>
                  <a:t>Emulator</a:t>
                </a:r>
                <a:endParaRPr lang="en-GB" sz="4400" dirty="0"/>
              </a:p>
            </p:txBody>
          </p:sp>
        </p:grpSp>
        <p:cxnSp>
          <p:nvCxnSpPr>
            <p:cNvPr id="26" name="Elbow Connector 25"/>
            <p:cNvCxnSpPr>
              <a:stCxn id="32" idx="3"/>
              <a:endCxn id="39" idx="3"/>
            </p:cNvCxnSpPr>
            <p:nvPr/>
          </p:nvCxnSpPr>
          <p:spPr>
            <a:xfrm flipH="1">
              <a:off x="8220854" y="2554327"/>
              <a:ext cx="24112" cy="1968496"/>
            </a:xfrm>
            <a:prstGeom prst="bentConnector3">
              <a:avLst>
                <a:gd name="adj1" fmla="val -176909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4490206" y="3666745"/>
              <a:ext cx="3754760" cy="1712154"/>
              <a:chOff x="4932040" y="3963048"/>
              <a:chExt cx="3754760" cy="1712154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4932040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28184" y="4403627"/>
                <a:ext cx="2434504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800" dirty="0" smtClean="0"/>
                  <a:t>Protocol</a:t>
                </a:r>
                <a:endParaRPr lang="en-GB" sz="4800" dirty="0"/>
              </a:p>
            </p:txBody>
          </p:sp>
          <p:pic>
            <p:nvPicPr>
              <p:cNvPr id="40" name="Picture 2" descr="Image result for interfac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320" y="4221089"/>
                <a:ext cx="1123864" cy="1141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57200" y="1686114"/>
              <a:ext cx="3754760" cy="1712154"/>
              <a:chOff x="293613" y="1606345"/>
              <a:chExt cx="3754760" cy="171215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293613" y="1606345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70993" y="1639698"/>
                <a:ext cx="1721337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9600" dirty="0" smtClean="0"/>
                  <a:t>UI</a:t>
                </a:r>
                <a:endParaRPr lang="en-GB" sz="9600" dirty="0"/>
              </a:p>
            </p:txBody>
          </p:sp>
          <p:pic>
            <p:nvPicPr>
              <p:cNvPr id="37" name="Picture 4" descr="Image result for p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78984"/>
                <a:ext cx="1430374" cy="1430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4490206" y="1698250"/>
              <a:ext cx="3754760" cy="1712154"/>
              <a:chOff x="4932040" y="1568313"/>
              <a:chExt cx="3754760" cy="1712154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932040" y="1568313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50389" y="1954591"/>
                <a:ext cx="158205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6000" dirty="0" smtClean="0"/>
                  <a:t>IOC</a:t>
                </a:r>
                <a:endParaRPr lang="en-GB" sz="6000" dirty="0"/>
              </a:p>
            </p:txBody>
          </p:sp>
          <p:pic>
            <p:nvPicPr>
              <p:cNvPr id="34" name="Picture 26" descr="Image result for program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2160" y="1611305"/>
                <a:ext cx="1661197" cy="159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0" name="Elbow Connector 29"/>
            <p:cNvCxnSpPr>
              <a:stCxn id="35" idx="0"/>
              <a:endCxn id="32" idx="0"/>
            </p:cNvCxnSpPr>
            <p:nvPr/>
          </p:nvCxnSpPr>
          <p:spPr>
            <a:xfrm rot="16200000" flipH="1">
              <a:off x="4345015" y="-324321"/>
              <a:ext cx="12136" cy="4033006"/>
            </a:xfrm>
            <a:prstGeom prst="bentConnector3">
              <a:avLst>
                <a:gd name="adj1" fmla="val -3592526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38" idx="2"/>
              <a:endCxn id="41" idx="2"/>
            </p:cNvCxnSpPr>
            <p:nvPr/>
          </p:nvCxnSpPr>
          <p:spPr>
            <a:xfrm rot="5400000">
              <a:off x="4351083" y="3362396"/>
              <a:ext cx="12700" cy="4033006"/>
            </a:xfrm>
            <a:prstGeom prst="bentConnector3">
              <a:avLst>
                <a:gd name="adj1" fmla="val 3284543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5" y="3389210"/>
            <a:ext cx="1144486" cy="11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11560" y="1124744"/>
            <a:ext cx="3754760" cy="1712154"/>
            <a:chOff x="293613" y="1606345"/>
            <a:chExt cx="3754760" cy="1712154"/>
          </a:xfrm>
        </p:grpSpPr>
        <p:sp>
          <p:nvSpPr>
            <p:cNvPr id="35" name="Rounded Rectangle 34"/>
            <p:cNvSpPr/>
            <p:nvPr/>
          </p:nvSpPr>
          <p:spPr>
            <a:xfrm>
              <a:off x="293613" y="1606345"/>
              <a:ext cx="3754760" cy="1712154"/>
            </a:xfrm>
            <a:prstGeom prst="roundRect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70993" y="1639698"/>
              <a:ext cx="1721337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9600" dirty="0" smtClean="0"/>
                <a:t>VI</a:t>
              </a:r>
              <a:endParaRPr lang="en-GB" sz="9600" dirty="0"/>
            </a:p>
          </p:txBody>
        </p:sp>
        <p:pic>
          <p:nvPicPr>
            <p:cNvPr id="37" name="Picture 4" descr="Image result for pc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8984"/>
              <a:ext cx="1430374" cy="143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ounded Rectangle 43"/>
          <p:cNvSpPr/>
          <p:nvPr/>
        </p:nvSpPr>
        <p:spPr>
          <a:xfrm>
            <a:off x="611560" y="3105375"/>
            <a:ext cx="3754760" cy="1712154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255424" y="3577342"/>
            <a:ext cx="19197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400" dirty="0" smtClean="0"/>
              <a:t>Device</a:t>
            </a:r>
            <a:endParaRPr lang="en-GB" sz="4400" dirty="0"/>
          </a:p>
        </p:txBody>
      </p:sp>
      <p:pic>
        <p:nvPicPr>
          <p:cNvPr id="46" name="Picture 34" descr="Image result for moto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0" y="3221886"/>
            <a:ext cx="1424101" cy="14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Elbow Connector 46"/>
          <p:cNvCxnSpPr>
            <a:stCxn id="35" idx="0"/>
            <a:endCxn id="44" idx="2"/>
          </p:cNvCxnSpPr>
          <p:nvPr/>
        </p:nvCxnSpPr>
        <p:spPr>
          <a:xfrm rot="16200000" flipH="1">
            <a:off x="642547" y="2971136"/>
            <a:ext cx="3692785" cy="12700"/>
          </a:xfrm>
          <a:prstGeom prst="bentConnector5">
            <a:avLst>
              <a:gd name="adj1" fmla="val -6190"/>
              <a:gd name="adj2" fmla="val 21852622"/>
              <a:gd name="adj3" fmla="val 106190"/>
            </a:avLst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11560" y="3105375"/>
            <a:ext cx="3754760" cy="1712154"/>
            <a:chOff x="274489" y="3963048"/>
            <a:chExt cx="3754760" cy="1712154"/>
          </a:xfrm>
        </p:grpSpPr>
        <p:sp>
          <p:nvSpPr>
            <p:cNvPr id="71" name="Rounded Rectangle 70"/>
            <p:cNvSpPr/>
            <p:nvPr/>
          </p:nvSpPr>
          <p:spPr>
            <a:xfrm>
              <a:off x="274489" y="3963048"/>
              <a:ext cx="3754760" cy="1712154"/>
            </a:xfrm>
            <a:prstGeom prst="round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77449" y="4435015"/>
              <a:ext cx="246944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4400" dirty="0" smtClean="0"/>
                <a:t>Emulator</a:t>
              </a:r>
              <a:endParaRPr lang="en-GB" sz="4400" dirty="0"/>
            </a:p>
          </p:txBody>
        </p:sp>
      </p:grpSp>
      <p:cxnSp>
        <p:nvCxnSpPr>
          <p:cNvPr id="61" name="Elbow Connector 60"/>
          <p:cNvCxnSpPr>
            <a:stCxn id="35" idx="0"/>
            <a:endCxn id="71" idx="2"/>
          </p:cNvCxnSpPr>
          <p:nvPr/>
        </p:nvCxnSpPr>
        <p:spPr>
          <a:xfrm rot="16200000" flipH="1">
            <a:off x="642547" y="2971136"/>
            <a:ext cx="3692785" cy="12700"/>
          </a:xfrm>
          <a:prstGeom prst="bentConnector5">
            <a:avLst>
              <a:gd name="adj1" fmla="val -6190"/>
              <a:gd name="adj2" fmla="val 21852622"/>
              <a:gd name="adj3" fmla="val 106190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5" y="3389210"/>
            <a:ext cx="1144486" cy="1144486"/>
          </a:xfrm>
          <a:prstGeom prst="rect">
            <a:avLst/>
          </a:prstGeom>
        </p:spPr>
      </p:pic>
      <p:pic>
        <p:nvPicPr>
          <p:cNvPr id="1026" name="Picture 2" descr="Image result for question mark transparent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0" y="2761351"/>
            <a:ext cx="2400201" cy="2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8" y="1600338"/>
            <a:ext cx="2432321" cy="3243095"/>
          </a:xfrm>
          <a:prstGeom prst="rect">
            <a:avLst/>
          </a:prstGeom>
        </p:spPr>
      </p:pic>
      <p:sp>
        <p:nvSpPr>
          <p:cNvPr id="77" name="Oval 76"/>
          <p:cNvSpPr/>
          <p:nvPr/>
        </p:nvSpPr>
        <p:spPr>
          <a:xfrm>
            <a:off x="5101528" y="3099117"/>
            <a:ext cx="1190143" cy="95645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7190" y="1880323"/>
            <a:ext cx="3168352" cy="3097352"/>
          </a:xfrm>
          <a:prstGeom prst="rect">
            <a:avLst/>
          </a:prstGeom>
        </p:spPr>
      </p:pic>
      <p:pic>
        <p:nvPicPr>
          <p:cNvPr id="8200" name="Picture 8" descr="Image result for the pro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373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solu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23187"/>
            <a:ext cx="3408456" cy="29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904257" cy="2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00193" y="2496006"/>
            <a:ext cx="2190838" cy="792088"/>
          </a:xfrm>
          <a:prstGeom prst="wedgeRoundRectCallout">
            <a:avLst>
              <a:gd name="adj1" fmla="val -102577"/>
              <a:gd name="adj2" fmla="val -5770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in pieces for maintenance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572066" y="3745033"/>
            <a:ext cx="2160240" cy="792088"/>
          </a:xfrm>
          <a:prstGeom prst="wedgeRoundRectCallout">
            <a:avLst>
              <a:gd name="adj1" fmla="val -77927"/>
              <a:gd name="adj2" fmla="val -9221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too big to move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79513" y="3835043"/>
            <a:ext cx="2443235" cy="990110"/>
          </a:xfrm>
          <a:prstGeom prst="wedgeRoundRectCallout">
            <a:avLst>
              <a:gd name="adj1" fmla="val 63798"/>
              <a:gd name="adj2" fmla="val -10149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person who built it has retired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531749" y="628290"/>
            <a:ext cx="3096344" cy="792088"/>
          </a:xfrm>
          <a:prstGeom prst="wedgeRoundRectCallout">
            <a:avLst>
              <a:gd name="adj1" fmla="val -51886"/>
              <a:gd name="adj2" fmla="val 1279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We’ve got the manual but it’s very old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600193" y="2496006"/>
            <a:ext cx="2190838" cy="792088"/>
          </a:xfrm>
          <a:prstGeom prst="wedgeRoundRectCallout">
            <a:avLst>
              <a:gd name="adj1" fmla="val -102577"/>
              <a:gd name="adj2" fmla="val -5770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in pieces for maintenance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572066" y="3745033"/>
            <a:ext cx="2160240" cy="792088"/>
          </a:xfrm>
          <a:prstGeom prst="wedgeRoundRectCallout">
            <a:avLst>
              <a:gd name="adj1" fmla="val -77927"/>
              <a:gd name="adj2" fmla="val -9221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too big to move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79513" y="3835043"/>
            <a:ext cx="2443235" cy="990110"/>
          </a:xfrm>
          <a:prstGeom prst="wedgeRoundRectCallout">
            <a:avLst>
              <a:gd name="adj1" fmla="val 63798"/>
              <a:gd name="adj2" fmla="val -10149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person who built it has retired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531749" y="628290"/>
            <a:ext cx="3096344" cy="792088"/>
          </a:xfrm>
          <a:prstGeom prst="wedgeRoundRectCallout">
            <a:avLst>
              <a:gd name="adj1" fmla="val -51886"/>
              <a:gd name="adj2" fmla="val 12795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We’ve got the manual but it’s very old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600193" y="2496006"/>
            <a:ext cx="2190838" cy="792088"/>
          </a:xfrm>
          <a:prstGeom prst="wedgeRoundRectCallout">
            <a:avLst>
              <a:gd name="adj1" fmla="val -102577"/>
              <a:gd name="adj2" fmla="val -5770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in pieces for maintenance</a:t>
            </a:r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572066" y="3745033"/>
            <a:ext cx="2160240" cy="792088"/>
          </a:xfrm>
          <a:prstGeom prst="wedgeRoundRectCallout">
            <a:avLst>
              <a:gd name="adj1" fmla="val -77927"/>
              <a:gd name="adj2" fmla="val -9221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too big to move</a:t>
            </a:r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79513" y="3835043"/>
            <a:ext cx="2443235" cy="990110"/>
          </a:xfrm>
          <a:prstGeom prst="wedgeRoundRectCallout">
            <a:avLst>
              <a:gd name="adj1" fmla="val 63798"/>
              <a:gd name="adj2" fmla="val -10149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person who built it has retired</a:t>
            </a:r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531749" y="628290"/>
            <a:ext cx="3096344" cy="792088"/>
          </a:xfrm>
          <a:prstGeom prst="wedgeRoundRectCallout">
            <a:avLst>
              <a:gd name="adj1" fmla="val -51886"/>
              <a:gd name="adj2" fmla="val 1279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We’ve got the manual but it’s very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 descr="Image result for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04"/>
            <a:ext cx="50247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580575" y="4365104"/>
            <a:ext cx="8229600" cy="1143000"/>
          </a:xfrm>
        </p:spPr>
        <p:txBody>
          <a:bodyPr/>
          <a:lstStyle/>
          <a:p>
            <a:r>
              <a:rPr lang="en-GB" sz="5400" dirty="0" smtClean="0"/>
              <a:t>Idea </a:t>
            </a:r>
            <a:r>
              <a:rPr lang="en-GB" sz="5400" dirty="0" smtClean="0"/>
              <a:t>#3: </a:t>
            </a:r>
            <a:r>
              <a:rPr lang="en-GB" sz="5400" dirty="0" smtClean="0"/>
              <a:t>Automated testing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010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7584" y="1772816"/>
            <a:ext cx="2502899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IOC Test Framework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60031" y="764704"/>
            <a:ext cx="2502900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LeWIS</a:t>
            </a:r>
            <a:r>
              <a:rPr lang="en-GB" dirty="0" smtClean="0"/>
              <a:t> Emulator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0031" y="2577074"/>
            <a:ext cx="2502899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IOC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60031" y="4389444"/>
            <a:ext cx="250289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“Unit” tests</a:t>
            </a:r>
          </a:p>
        </p:txBody>
      </p:sp>
      <p:cxnSp>
        <p:nvCxnSpPr>
          <p:cNvPr id="10" name="Straight Connector 9"/>
          <p:cNvCxnSpPr>
            <a:stCxn id="5" idx="3"/>
            <a:endCxn id="8" idx="1"/>
          </p:cNvCxnSpPr>
          <p:nvPr/>
        </p:nvCxnSpPr>
        <p:spPr>
          <a:xfrm>
            <a:off x="3330483" y="3248980"/>
            <a:ext cx="1529548" cy="17885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7" idx="1"/>
          </p:cNvCxnSpPr>
          <p:nvPr/>
        </p:nvCxnSpPr>
        <p:spPr>
          <a:xfrm flipV="1">
            <a:off x="3330483" y="3225146"/>
            <a:ext cx="1529548" cy="23834"/>
          </a:xfrm>
          <a:prstGeom prst="line">
            <a:avLst/>
          </a:prstGeom>
          <a:ln w="57150">
            <a:prstDash val="dash"/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4" name="Straight Connector 13"/>
          <p:cNvCxnSpPr>
            <a:stCxn id="5" idx="3"/>
            <a:endCxn id="6" idx="1"/>
          </p:cNvCxnSpPr>
          <p:nvPr/>
        </p:nvCxnSpPr>
        <p:spPr>
          <a:xfrm flipV="1">
            <a:off x="3330483" y="1412776"/>
            <a:ext cx="1529548" cy="1836204"/>
          </a:xfrm>
          <a:prstGeom prst="line">
            <a:avLst/>
          </a:prstGeom>
          <a:ln w="57150">
            <a:prstDash val="dash"/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7" idx="0"/>
          </p:cNvCxnSpPr>
          <p:nvPr/>
        </p:nvCxnSpPr>
        <p:spPr>
          <a:xfrm flipH="1" flipV="1">
            <a:off x="6093896" y="2060848"/>
            <a:ext cx="17585" cy="516226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0"/>
            <a:endCxn id="7" idx="2"/>
          </p:cNvCxnSpPr>
          <p:nvPr/>
        </p:nvCxnSpPr>
        <p:spPr>
          <a:xfrm flipV="1">
            <a:off x="6111481" y="3873218"/>
            <a:ext cx="0" cy="516226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3"/>
            <a:endCxn id="6" idx="3"/>
          </p:cNvCxnSpPr>
          <p:nvPr/>
        </p:nvCxnSpPr>
        <p:spPr>
          <a:xfrm flipV="1">
            <a:off x="7362930" y="1412776"/>
            <a:ext cx="1" cy="3624740"/>
          </a:xfrm>
          <a:prstGeom prst="bentConnector3">
            <a:avLst>
              <a:gd name="adj1" fmla="val 2286010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536" y="188640"/>
            <a:ext cx="8424936" cy="5906413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Behaviour Driven Development (BDD)</a:t>
            </a:r>
          </a:p>
          <a:p>
            <a:pPr algn="ctr"/>
            <a:endParaRPr lang="en-GB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Grew out of Test Driven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What it does, not how it’s built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Captures implicit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Ensures that existing behaviour is preserved on </a:t>
            </a:r>
            <a:r>
              <a:rPr lang="en-GB" sz="3600" dirty="0" smtClean="0"/>
              <a:t>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Code change more frequent than behavioural change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162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2" y="2308913"/>
            <a:ext cx="8881563" cy="27684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03848" y="404664"/>
            <a:ext cx="30963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Recsim</a:t>
            </a:r>
            <a:r>
              <a:rPr lang="en-GB" dirty="0" smtClean="0"/>
              <a:t>, </a:t>
            </a:r>
            <a:r>
              <a:rPr lang="en-GB" dirty="0" err="1" smtClean="0"/>
              <a:t>Devsim</a:t>
            </a:r>
            <a:r>
              <a:rPr lang="en-GB" dirty="0" smtClean="0"/>
              <a:t> or both?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3635896" y="1196752"/>
            <a:ext cx="1116124" cy="11797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33518" y="1243719"/>
            <a:ext cx="268229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Python </a:t>
            </a:r>
            <a:r>
              <a:rPr lang="en-GB" dirty="0" err="1" smtClean="0"/>
              <a:t>Unittest</a:t>
            </a:r>
            <a:r>
              <a:rPr lang="en-GB" dirty="0" smtClean="0"/>
              <a:t>: @skip, </a:t>
            </a:r>
            <a:r>
              <a:rPr lang="en-GB" dirty="0" err="1" smtClean="0"/>
              <a:t>setUp</a:t>
            </a:r>
            <a:r>
              <a:rPr lang="en-GB" dirty="0" smtClean="0"/>
              <a:t>, teardown etc.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1223629" y="2035807"/>
            <a:ext cx="351038" cy="385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701943" y="4026445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Python modularity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2" idx="2"/>
          </p:cNvCxnSpPr>
          <p:nvPr/>
        </p:nvCxnSpPr>
        <p:spPr>
          <a:xfrm flipH="1">
            <a:off x="7236296" y="1484784"/>
            <a:ext cx="442075" cy="10744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34255" y="692696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BDD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6" idx="1"/>
          </p:cNvCxnSpPr>
          <p:nvPr/>
        </p:nvCxnSpPr>
        <p:spPr>
          <a:xfrm flipH="1" flipV="1">
            <a:off x="2529926" y="3594085"/>
            <a:ext cx="2172017" cy="8284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356384" y="5120654"/>
            <a:ext cx="24397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 system specific assertions…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051720" y="5077339"/>
            <a:ext cx="1304664" cy="4393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99811" y="3144316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Talk to </a:t>
            </a:r>
            <a:r>
              <a:rPr lang="en-GB" dirty="0" err="1" smtClean="0"/>
              <a:t>LeWIS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4618158" y="3329917"/>
            <a:ext cx="2281653" cy="2104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125668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22 </a:t>
            </a:r>
            <a:r>
              <a:rPr lang="en-GB" dirty="0" err="1" smtClean="0"/>
              <a:t>LeWIS</a:t>
            </a:r>
            <a:r>
              <a:rPr lang="en-GB" dirty="0" smtClean="0"/>
              <a:t> emulators</a:t>
            </a:r>
          </a:p>
          <a:p>
            <a:r>
              <a:rPr lang="en-GB" dirty="0" smtClean="0"/>
              <a:t>20 devices covered by IOC test </a:t>
            </a:r>
            <a:r>
              <a:rPr lang="en-GB" dirty="0" smtClean="0"/>
              <a:t>framework</a:t>
            </a:r>
          </a:p>
          <a:p>
            <a:r>
              <a:rPr lang="en-GB" dirty="0"/>
              <a:t>&gt;200 tests, run time ~1 </a:t>
            </a:r>
            <a:r>
              <a:rPr lang="en-GB" dirty="0" smtClean="0"/>
              <a:t>hour</a:t>
            </a:r>
            <a:endParaRPr lang="en-GB" dirty="0" smtClean="0"/>
          </a:p>
          <a:p>
            <a:r>
              <a:rPr lang="en-GB" dirty="0" smtClean="0"/>
              <a:t>Emulators &amp; </a:t>
            </a:r>
            <a:r>
              <a:rPr lang="en-GB" dirty="0" smtClean="0"/>
              <a:t>test framework are </a:t>
            </a:r>
            <a:r>
              <a:rPr lang="en-GB" b="1" dirty="0" smtClean="0"/>
              <a:t>independent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1480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904257" cy="2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79513" y="3835043"/>
            <a:ext cx="2443235" cy="990110"/>
          </a:xfrm>
          <a:prstGeom prst="wedgeRoundRectCallout">
            <a:avLst>
              <a:gd name="adj1" fmla="val 63798"/>
              <a:gd name="adj2" fmla="val -10149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person who built it has retired</a:t>
            </a:r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572066" y="3745033"/>
            <a:ext cx="2160240" cy="792088"/>
          </a:xfrm>
          <a:prstGeom prst="wedgeRoundRectCallout">
            <a:avLst>
              <a:gd name="adj1" fmla="val -77927"/>
              <a:gd name="adj2" fmla="val -9221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too big to move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600193" y="2496006"/>
            <a:ext cx="2190838" cy="792088"/>
          </a:xfrm>
          <a:prstGeom prst="wedgeRoundRectCallout">
            <a:avLst>
              <a:gd name="adj1" fmla="val -102577"/>
              <a:gd name="adj2" fmla="val -5770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in pieces for maintenance</a:t>
            </a:r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531749" y="628290"/>
            <a:ext cx="3096344" cy="792088"/>
          </a:xfrm>
          <a:prstGeom prst="wedgeRoundRectCallout">
            <a:avLst>
              <a:gd name="adj1" fmla="val -51886"/>
              <a:gd name="adj2" fmla="val 1279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We’ve got the manual but it’s very old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GB" sz="20000" dirty="0" smtClean="0"/>
              <a:t>Done?</a:t>
            </a:r>
            <a:endParaRPr lang="en-US" sz="20000" dirty="0"/>
          </a:p>
        </p:txBody>
      </p:sp>
      <p:sp>
        <p:nvSpPr>
          <p:cNvPr id="2" name="Rounded Rectangle 1"/>
          <p:cNvSpPr/>
          <p:nvPr/>
        </p:nvSpPr>
        <p:spPr>
          <a:xfrm>
            <a:off x="683567" y="1043608"/>
            <a:ext cx="252028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Pure BDD (Cucumber?)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59932" y="404664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Enhanced assertion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94715" y="1043608"/>
            <a:ext cx="19257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More hardware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3567" y="488052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Closer </a:t>
            </a:r>
            <a:r>
              <a:rPr lang="en-GB" dirty="0" err="1" smtClean="0"/>
              <a:t>LeWIS</a:t>
            </a:r>
            <a:r>
              <a:rPr lang="en-GB" dirty="0" smtClean="0"/>
              <a:t> integration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79912" y="5312568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Better simulation of network behaviour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94714" y="4880520"/>
            <a:ext cx="192575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Standard checks?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GB" sz="12000" dirty="0" smtClean="0"/>
              <a:t>Questions?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0234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23728" y="116632"/>
            <a:ext cx="4787811" cy="46805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575" y="4365104"/>
            <a:ext cx="8229600" cy="1143000"/>
          </a:xfrm>
        </p:spPr>
        <p:txBody>
          <a:bodyPr/>
          <a:lstStyle/>
          <a:p>
            <a:r>
              <a:rPr lang="en-GB" sz="7200" dirty="0" smtClean="0"/>
              <a:t>Setting the scene…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84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2888353" cy="2678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794" y="4437112"/>
            <a:ext cx="2327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/>
              <a:t>SECI</a:t>
            </a:r>
            <a:endParaRPr lang="en-US" sz="7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480191" cy="348019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51679" y="764704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Old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868144" y="764704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New</a:t>
            </a:r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4008" y="332656"/>
            <a:ext cx="0" cy="583264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11560" y="1124744"/>
            <a:ext cx="7787766" cy="3699135"/>
            <a:chOff x="457200" y="1686114"/>
            <a:chExt cx="7787766" cy="3699135"/>
          </a:xfrm>
        </p:grpSpPr>
        <p:grpSp>
          <p:nvGrpSpPr>
            <p:cNvPr id="64" name="Group 63"/>
            <p:cNvGrpSpPr/>
            <p:nvPr/>
          </p:nvGrpSpPr>
          <p:grpSpPr>
            <a:xfrm>
              <a:off x="457200" y="3666745"/>
              <a:ext cx="3754760" cy="1712154"/>
              <a:chOff x="274489" y="3963048"/>
              <a:chExt cx="3754760" cy="171215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274489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18353" y="4435015"/>
                <a:ext cx="1919700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400" dirty="0" smtClean="0"/>
                  <a:t>Device</a:t>
                </a:r>
                <a:endParaRPr lang="en-GB" sz="4400" dirty="0"/>
              </a:p>
            </p:txBody>
          </p:sp>
          <p:pic>
            <p:nvPicPr>
              <p:cNvPr id="10" name="Picture 34" descr="Image result for motor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249" y="4079559"/>
                <a:ext cx="1424101" cy="1424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" name="Elbow Connector 16"/>
            <p:cNvCxnSpPr>
              <a:stCxn id="29" idx="3"/>
              <a:endCxn id="22" idx="3"/>
            </p:cNvCxnSpPr>
            <p:nvPr/>
          </p:nvCxnSpPr>
          <p:spPr>
            <a:xfrm flipH="1">
              <a:off x="8220854" y="2554327"/>
              <a:ext cx="24112" cy="1968496"/>
            </a:xfrm>
            <a:prstGeom prst="bentConnector3">
              <a:avLst>
                <a:gd name="adj1" fmla="val -176909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149" name="Group 5148"/>
            <p:cNvGrpSpPr/>
            <p:nvPr/>
          </p:nvGrpSpPr>
          <p:grpSpPr>
            <a:xfrm>
              <a:off x="4490206" y="3666745"/>
              <a:ext cx="3754760" cy="1712154"/>
              <a:chOff x="4932040" y="3963048"/>
              <a:chExt cx="3754760" cy="1712154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932040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28184" y="4403627"/>
                <a:ext cx="2434504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800" dirty="0" smtClean="0"/>
                  <a:t>Protocol</a:t>
                </a:r>
                <a:endParaRPr lang="en-GB" sz="4800" dirty="0"/>
              </a:p>
            </p:txBody>
          </p:sp>
          <p:pic>
            <p:nvPicPr>
              <p:cNvPr id="5122" name="Picture 2" descr="Image result for interface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320" y="4221089"/>
                <a:ext cx="1123864" cy="1141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45" name="Group 5144"/>
            <p:cNvGrpSpPr/>
            <p:nvPr/>
          </p:nvGrpSpPr>
          <p:grpSpPr>
            <a:xfrm>
              <a:off x="457200" y="1686114"/>
              <a:ext cx="3754760" cy="1712154"/>
              <a:chOff x="293613" y="1606345"/>
              <a:chExt cx="3754760" cy="1712154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93613" y="1606345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70993" y="1639698"/>
                <a:ext cx="1721337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9600" dirty="0" smtClean="0"/>
                  <a:t>UI</a:t>
                </a:r>
                <a:endParaRPr lang="en-GB" sz="9600" dirty="0"/>
              </a:p>
            </p:txBody>
          </p:sp>
          <p:pic>
            <p:nvPicPr>
              <p:cNvPr id="5124" name="Picture 4" descr="Image result for pc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78984"/>
                <a:ext cx="1430374" cy="1430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46" name="Group 5145"/>
            <p:cNvGrpSpPr/>
            <p:nvPr/>
          </p:nvGrpSpPr>
          <p:grpSpPr>
            <a:xfrm>
              <a:off x="4490206" y="1698250"/>
              <a:ext cx="3754760" cy="1712154"/>
              <a:chOff x="4932040" y="1568313"/>
              <a:chExt cx="3754760" cy="1712154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932040" y="1568313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50389" y="1954591"/>
                <a:ext cx="158205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6000" dirty="0" smtClean="0"/>
                  <a:t>IOC</a:t>
                </a:r>
                <a:endParaRPr lang="en-GB" sz="6000" dirty="0"/>
              </a:p>
            </p:txBody>
          </p:sp>
          <p:pic>
            <p:nvPicPr>
              <p:cNvPr id="31" name="Picture 26" descr="Image result for program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2160" y="1611305"/>
                <a:ext cx="1661197" cy="159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Elbow Connector 33"/>
            <p:cNvCxnSpPr>
              <a:stCxn id="72" idx="0"/>
              <a:endCxn id="29" idx="0"/>
            </p:cNvCxnSpPr>
            <p:nvPr/>
          </p:nvCxnSpPr>
          <p:spPr>
            <a:xfrm rot="16200000" flipH="1">
              <a:off x="4345015" y="-324321"/>
              <a:ext cx="12136" cy="4033006"/>
            </a:xfrm>
            <a:prstGeom prst="bentConnector3">
              <a:avLst>
                <a:gd name="adj1" fmla="val -3592526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63" idx="2"/>
              <a:endCxn id="71" idx="2"/>
            </p:cNvCxnSpPr>
            <p:nvPr/>
          </p:nvCxnSpPr>
          <p:spPr>
            <a:xfrm rot="5400000">
              <a:off x="4351083" y="3362396"/>
              <a:ext cx="12700" cy="4033006"/>
            </a:xfrm>
            <a:prstGeom prst="bentConnector3">
              <a:avLst>
                <a:gd name="adj1" fmla="val 3284543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the probl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15140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0575" y="4365104"/>
            <a:ext cx="8229600" cy="1143000"/>
          </a:xfrm>
        </p:spPr>
        <p:txBody>
          <a:bodyPr/>
          <a:lstStyle/>
          <a:p>
            <a:r>
              <a:rPr lang="en-GB" sz="7200" dirty="0" smtClean="0"/>
              <a:t>What’s the problem?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150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904257" cy="2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79513" y="628290"/>
            <a:ext cx="3096344" cy="792088"/>
          </a:xfrm>
          <a:prstGeom prst="wedgeRoundRectCallout">
            <a:avLst>
              <a:gd name="adj1" fmla="val 53149"/>
              <a:gd name="adj2" fmla="val 1196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haven’t built it yet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00193" y="2496006"/>
            <a:ext cx="2190838" cy="792088"/>
          </a:xfrm>
          <a:prstGeom prst="wedgeRoundRectCallout">
            <a:avLst>
              <a:gd name="adj1" fmla="val -102577"/>
              <a:gd name="adj2" fmla="val -5770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in pieces for maintenance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69877" y="2434064"/>
            <a:ext cx="2135686" cy="792088"/>
          </a:xfrm>
          <a:prstGeom prst="wedgeRoundRectCallout">
            <a:avLst>
              <a:gd name="adj1" fmla="val 84957"/>
              <a:gd name="adj2" fmla="val -5889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on order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572066" y="3745033"/>
            <a:ext cx="2160240" cy="792088"/>
          </a:xfrm>
          <a:prstGeom prst="wedgeRoundRectCallout">
            <a:avLst>
              <a:gd name="adj1" fmla="val -77927"/>
              <a:gd name="adj2" fmla="val -9221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too big to move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79513" y="3835043"/>
            <a:ext cx="2443235" cy="990110"/>
          </a:xfrm>
          <a:prstGeom prst="wedgeRoundRectCallout">
            <a:avLst>
              <a:gd name="adj1" fmla="val 63798"/>
              <a:gd name="adj2" fmla="val -10149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person who built it has retired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531749" y="628290"/>
            <a:ext cx="3096344" cy="792088"/>
          </a:xfrm>
          <a:prstGeom prst="wedgeRoundRectCallout">
            <a:avLst>
              <a:gd name="adj1" fmla="val -51886"/>
              <a:gd name="adj2" fmla="val 1279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We’ve got the manual but it’s very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11560" y="1124744"/>
            <a:ext cx="7787766" cy="3699135"/>
            <a:chOff x="457200" y="1686114"/>
            <a:chExt cx="7787766" cy="3699135"/>
          </a:xfrm>
        </p:grpSpPr>
        <p:grpSp>
          <p:nvGrpSpPr>
            <p:cNvPr id="64" name="Group 63"/>
            <p:cNvGrpSpPr/>
            <p:nvPr/>
          </p:nvGrpSpPr>
          <p:grpSpPr>
            <a:xfrm>
              <a:off x="457200" y="3666745"/>
              <a:ext cx="3754760" cy="1712154"/>
              <a:chOff x="274489" y="3963048"/>
              <a:chExt cx="3754760" cy="171215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274489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18353" y="4435015"/>
                <a:ext cx="1919700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400" dirty="0" smtClean="0"/>
                  <a:t>Device</a:t>
                </a:r>
                <a:endParaRPr lang="en-GB" sz="4400" dirty="0"/>
              </a:p>
            </p:txBody>
          </p:sp>
          <p:pic>
            <p:nvPicPr>
              <p:cNvPr id="10" name="Picture 34" descr="Image result for motor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249" y="4079559"/>
                <a:ext cx="1424101" cy="1424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" name="Elbow Connector 16"/>
            <p:cNvCxnSpPr>
              <a:stCxn id="29" idx="3"/>
              <a:endCxn id="22" idx="3"/>
            </p:cNvCxnSpPr>
            <p:nvPr/>
          </p:nvCxnSpPr>
          <p:spPr>
            <a:xfrm flipH="1">
              <a:off x="8220854" y="2554327"/>
              <a:ext cx="24112" cy="1968496"/>
            </a:xfrm>
            <a:prstGeom prst="bentConnector3">
              <a:avLst>
                <a:gd name="adj1" fmla="val -176909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149" name="Group 5148"/>
            <p:cNvGrpSpPr/>
            <p:nvPr/>
          </p:nvGrpSpPr>
          <p:grpSpPr>
            <a:xfrm>
              <a:off x="4490206" y="3666745"/>
              <a:ext cx="3754760" cy="1712154"/>
              <a:chOff x="4932040" y="3963048"/>
              <a:chExt cx="3754760" cy="1712154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932040" y="3963048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28184" y="4403627"/>
                <a:ext cx="2434504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4800" dirty="0" smtClean="0"/>
                  <a:t>Protocol</a:t>
                </a:r>
                <a:endParaRPr lang="en-GB" sz="4800" dirty="0"/>
              </a:p>
            </p:txBody>
          </p:sp>
          <p:pic>
            <p:nvPicPr>
              <p:cNvPr id="5122" name="Picture 2" descr="Image result for interface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320" y="4221089"/>
                <a:ext cx="1123864" cy="1141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45" name="Group 5144"/>
            <p:cNvGrpSpPr/>
            <p:nvPr/>
          </p:nvGrpSpPr>
          <p:grpSpPr>
            <a:xfrm>
              <a:off x="457200" y="1686114"/>
              <a:ext cx="3754760" cy="1712154"/>
              <a:chOff x="293613" y="1606345"/>
              <a:chExt cx="3754760" cy="1712154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93613" y="1606345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70993" y="1639698"/>
                <a:ext cx="1721337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9600" dirty="0" smtClean="0"/>
                  <a:t>UI</a:t>
                </a:r>
                <a:endParaRPr lang="en-GB" sz="9600" dirty="0"/>
              </a:p>
            </p:txBody>
          </p:sp>
          <p:pic>
            <p:nvPicPr>
              <p:cNvPr id="5124" name="Picture 4" descr="Image result for pc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78984"/>
                <a:ext cx="1430374" cy="1430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46" name="Group 5145"/>
            <p:cNvGrpSpPr/>
            <p:nvPr/>
          </p:nvGrpSpPr>
          <p:grpSpPr>
            <a:xfrm>
              <a:off x="4490206" y="1698250"/>
              <a:ext cx="3754760" cy="1712154"/>
              <a:chOff x="4932040" y="1568313"/>
              <a:chExt cx="3754760" cy="1712154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932040" y="1568313"/>
                <a:ext cx="3754760" cy="1712154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50389" y="1954591"/>
                <a:ext cx="1582052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6000" dirty="0" smtClean="0"/>
                  <a:t>IOC</a:t>
                </a:r>
                <a:endParaRPr lang="en-GB" sz="6000" dirty="0"/>
              </a:p>
            </p:txBody>
          </p:sp>
          <p:pic>
            <p:nvPicPr>
              <p:cNvPr id="31" name="Picture 26" descr="Image result for program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2160" y="1611305"/>
                <a:ext cx="1661197" cy="159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Elbow Connector 33"/>
            <p:cNvCxnSpPr>
              <a:stCxn id="72" idx="0"/>
              <a:endCxn id="29" idx="0"/>
            </p:cNvCxnSpPr>
            <p:nvPr/>
          </p:nvCxnSpPr>
          <p:spPr>
            <a:xfrm rot="16200000" flipH="1">
              <a:off x="4345015" y="-324321"/>
              <a:ext cx="12136" cy="4033006"/>
            </a:xfrm>
            <a:prstGeom prst="bentConnector3">
              <a:avLst>
                <a:gd name="adj1" fmla="val -3592526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63" idx="2"/>
              <a:endCxn id="71" idx="2"/>
            </p:cNvCxnSpPr>
            <p:nvPr/>
          </p:nvCxnSpPr>
          <p:spPr>
            <a:xfrm rot="5400000">
              <a:off x="4351083" y="3362396"/>
              <a:ext cx="12700" cy="4033006"/>
            </a:xfrm>
            <a:prstGeom prst="bentConnector3">
              <a:avLst>
                <a:gd name="adj1" fmla="val 3284543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3" name="Picture 2" descr="Image result for no entry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49" y="3110059"/>
            <a:ext cx="1668782" cy="16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no entry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99" y="3118809"/>
            <a:ext cx="1668782" cy="16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warn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74" y="987558"/>
            <a:ext cx="2003744" cy="20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ti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77" y="1179872"/>
            <a:ext cx="1633631" cy="15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car drivers s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59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452320" y="2348880"/>
            <a:ext cx="1440160" cy="648072"/>
          </a:xfrm>
          <a:prstGeom prst="wedgeRoundRectCallout">
            <a:avLst>
              <a:gd name="adj1" fmla="val -45052"/>
              <a:gd name="adj2" fmla="val -1353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Acceleration</a:t>
            </a:r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3059832" y="1916832"/>
            <a:ext cx="1440160" cy="648072"/>
          </a:xfrm>
          <a:prstGeom prst="wedgeRoundRectCallout">
            <a:avLst>
              <a:gd name="adj1" fmla="val 97644"/>
              <a:gd name="adj2" fmla="val -6550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Brake</a:t>
            </a:r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6084168" y="3429000"/>
            <a:ext cx="1728192" cy="648072"/>
          </a:xfrm>
          <a:prstGeom prst="wedgeRoundRectCallout">
            <a:avLst>
              <a:gd name="adj1" fmla="val 49206"/>
              <a:gd name="adj2" fmla="val -960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Works even when car is off</a:t>
            </a:r>
            <a:endParaRPr lang="en-US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788024" y="4653136"/>
            <a:ext cx="2160240" cy="648072"/>
          </a:xfrm>
          <a:prstGeom prst="wedgeRoundRectCallout">
            <a:avLst>
              <a:gd name="adj1" fmla="val 92626"/>
              <a:gd name="adj2" fmla="val 2468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Handbrake: </a:t>
            </a:r>
          </a:p>
          <a:p>
            <a:pPr algn="ctr"/>
            <a:r>
              <a:rPr lang="en-GB" dirty="0" smtClean="0"/>
              <a:t>Up=Off, Down=On</a:t>
            </a:r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5436096" y="255760"/>
            <a:ext cx="2016224" cy="648072"/>
          </a:xfrm>
          <a:prstGeom prst="wedgeRoundRectCallout">
            <a:avLst>
              <a:gd name="adj1" fmla="val 100636"/>
              <a:gd name="adj2" fmla="val 1279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Speed (inches/</a:t>
            </a:r>
            <a:r>
              <a:rPr lang="el-GR" i="1" dirty="0" smtClean="0"/>
              <a:t>μ</a:t>
            </a:r>
            <a:r>
              <a:rPr lang="en-GB" i="1" dirty="0" smtClean="0"/>
              <a:t>fortnight)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1856844" y="697389"/>
            <a:ext cx="1728192" cy="648072"/>
          </a:xfrm>
          <a:prstGeom prst="wedgeRoundRectCallout">
            <a:avLst>
              <a:gd name="adj1" fmla="val 111390"/>
              <a:gd name="adj2" fmla="val -204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Opens boot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707904" y="3104964"/>
            <a:ext cx="1728192" cy="648072"/>
          </a:xfrm>
          <a:prstGeom prst="wedgeRoundRectCallout">
            <a:avLst>
              <a:gd name="adj1" fmla="val 113027"/>
              <a:gd name="adj2" fmla="val -24587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These buttons do 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DAAA291872E4C9CBDBAE9DC1F214B" ma:contentTypeVersion="0" ma:contentTypeDescription="Create a new document." ma:contentTypeScope="" ma:versionID="37718d931242bc0231cb88c3dc8184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ontrol xmlns="http://schemas.microsoft.com/VisualStudio/2011/storyboarding/control">
  <Id Name="f0b46d6c-17c6-4590-9886-a7b0e619ad6f" Revision="1" Stencil="System.MyShapes" StencilVersion="1.0"/>
</Control>
</file>

<file path=customXml/item5.xml><?xml version="1.0" encoding="utf-8"?>
<Control xmlns="http://schemas.microsoft.com/VisualStudio/2011/storyboarding/control">
  <Id Name="f0b46d6c-17c6-4590-9886-a7b0e619ad6f" Revision="1" Stencil="System.MyShapes" StencilVersion="1.0"/>
</Control>
</file>

<file path=customXml/itemProps1.xml><?xml version="1.0" encoding="utf-8"?>
<ds:datastoreItem xmlns:ds="http://schemas.openxmlformats.org/officeDocument/2006/customXml" ds:itemID="{DD040A56-8D6F-4114-A272-42AE3B7D7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D0713F-2886-4B1B-9132-0812576A84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176834-956F-4505-BD61-698C091AD5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624BD0-C207-41F3-AE2C-D2D9760C3192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17E95DCF-1122-48CA-A208-235C323AE6A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11364</TotalTime>
  <Words>515</Words>
  <Application>Microsoft Office PowerPoint</Application>
  <PresentationFormat>On-screen Show (4:3)</PresentationFormat>
  <Paragraphs>153</Paragraphs>
  <Slides>29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Contents</vt:lpstr>
      <vt:lpstr>Setting the scene…</vt:lpstr>
      <vt:lpstr>PowerPoint Presentation</vt:lpstr>
      <vt:lpstr>PowerPoint Presentation</vt:lpstr>
      <vt:lpstr>What’s the problem?</vt:lpstr>
      <vt:lpstr>PowerPoint Presentation</vt:lpstr>
      <vt:lpstr>PowerPoint Presentation</vt:lpstr>
      <vt:lpstr>PowerPoint Presentation</vt:lpstr>
      <vt:lpstr>PowerPoint Presentation</vt:lpstr>
      <vt:lpstr>Idea #1: Emulators</vt:lpstr>
      <vt:lpstr>PowerPoint Presentation</vt:lpstr>
      <vt:lpstr>Enter, LeWIS</vt:lpstr>
      <vt:lpstr>LeWIS architecture</vt:lpstr>
      <vt:lpstr>PowerPoint Presentation</vt:lpstr>
      <vt:lpstr>PowerPoint Presentation</vt:lpstr>
      <vt:lpstr>Idea #2: VI serial loop</vt:lpstr>
      <vt:lpstr>PowerPoint Presentation</vt:lpstr>
      <vt:lpstr>PowerPoint Presentation</vt:lpstr>
      <vt:lpstr>PowerPoint Presentation</vt:lpstr>
      <vt:lpstr>Idea #3: Automated testing</vt:lpstr>
      <vt:lpstr>PowerPoint Presentation</vt:lpstr>
      <vt:lpstr>PowerPoint Presentation</vt:lpstr>
      <vt:lpstr>PowerPoint Presentation</vt:lpstr>
      <vt:lpstr>PowerPoint Presentation</vt:lpstr>
      <vt:lpstr>State of play</vt:lpstr>
      <vt:lpstr>PowerPoint Presentation</vt:lpstr>
      <vt:lpstr>Done?</vt:lpstr>
      <vt:lpstr>Questions?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IBEX Update</dc:title>
  <dc:subject>IBEX</dc:subject>
  <dc:creator>skn09965</dc:creator>
  <cp:keywords>IBEX EPICS Control System</cp:keywords>
  <cp:lastModifiedBy>Potter, Adrian (Tessella,RAL,ISIS)</cp:lastModifiedBy>
  <cp:revision>453</cp:revision>
  <cp:lastPrinted>2017-09-18T11:02:54Z</cp:lastPrinted>
  <dcterms:created xsi:type="dcterms:W3CDTF">2012-12-17T23:55:55Z</dcterms:created>
  <dcterms:modified xsi:type="dcterms:W3CDTF">2017-12-08T17:15:09Z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0x010100D8BDAAA291872E4C9CBDBAE9DC1F214B</vt:lpwstr>
  </property>
  <property fmtid="{D5CDD505-2E9C-101B-9397-08002B2CF9AE}" pid="3" name="Tfs.IsStoryboard">
    <vt:bool>true</vt:bool>
  </property>
</Properties>
</file>