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4"/>
  </p:sldMasterIdLst>
  <p:notesMasterIdLst>
    <p:notesMasterId r:id="rId44"/>
  </p:notesMasterIdLst>
  <p:sldIdLst>
    <p:sldId id="256" r:id="rId5"/>
    <p:sldId id="541" r:id="rId6"/>
    <p:sldId id="542" r:id="rId7"/>
    <p:sldId id="550" r:id="rId8"/>
    <p:sldId id="515" r:id="rId9"/>
    <p:sldId id="569" r:id="rId10"/>
    <p:sldId id="544" r:id="rId11"/>
    <p:sldId id="521" r:id="rId12"/>
    <p:sldId id="553" r:id="rId13"/>
    <p:sldId id="507" r:id="rId14"/>
    <p:sldId id="509" r:id="rId15"/>
    <p:sldId id="516" r:id="rId16"/>
    <p:sldId id="546" r:id="rId17"/>
    <p:sldId id="506" r:id="rId18"/>
    <p:sldId id="589" r:id="rId19"/>
    <p:sldId id="511" r:id="rId20"/>
    <p:sldId id="514" r:id="rId21"/>
    <p:sldId id="547" r:id="rId22"/>
    <p:sldId id="570" r:id="rId23"/>
    <p:sldId id="571" r:id="rId24"/>
    <p:sldId id="572" r:id="rId25"/>
    <p:sldId id="573" r:id="rId26"/>
    <p:sldId id="574" r:id="rId27"/>
    <p:sldId id="575" r:id="rId28"/>
    <p:sldId id="576" r:id="rId29"/>
    <p:sldId id="577" r:id="rId30"/>
    <p:sldId id="578" r:id="rId31"/>
    <p:sldId id="579" r:id="rId32"/>
    <p:sldId id="580" r:id="rId33"/>
    <p:sldId id="581" r:id="rId34"/>
    <p:sldId id="582" r:id="rId35"/>
    <p:sldId id="583" r:id="rId36"/>
    <p:sldId id="584" r:id="rId37"/>
    <p:sldId id="585" r:id="rId38"/>
    <p:sldId id="586" r:id="rId39"/>
    <p:sldId id="587" r:id="rId40"/>
    <p:sldId id="588" r:id="rId41"/>
    <p:sldId id="508" r:id="rId42"/>
    <p:sldId id="54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DBC"/>
    <a:srgbClr val="3C8DBC"/>
    <a:srgbClr val="499EAF"/>
    <a:srgbClr val="09632D"/>
    <a:srgbClr val="08893F"/>
    <a:srgbClr val="19B8C4"/>
    <a:srgbClr val="FF47EC"/>
    <a:srgbClr val="D60000"/>
    <a:srgbClr val="C40000"/>
    <a:srgbClr val="A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2" autoAdjust="0"/>
    <p:restoredTop sz="90068" autoAdjust="0"/>
  </p:normalViewPr>
  <p:slideViewPr>
    <p:cSldViewPr>
      <p:cViewPr>
        <p:scale>
          <a:sx n="140" d="100"/>
          <a:sy n="140" d="100"/>
        </p:scale>
        <p:origin x="168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E823D-1244-4E8A-9F25-806694E36F57}" type="datetimeFigureOut">
              <a:rPr lang="en-GB" smtClean="0"/>
              <a:t>26/10/2017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4FF39-58B4-4CAF-A13F-D2DC47EB52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FF39-58B4-4CAF-A13F-D2DC47EB52E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68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FF39-58B4-4CAF-A13F-D2DC47EB52E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Dorothea Pfeiffer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29.06.2012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5" descr="ESS-vit-logg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188640"/>
            <a:ext cx="1370480" cy="733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375" y="980728"/>
            <a:ext cx="1446900" cy="31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188640"/>
            <a:ext cx="1370480" cy="733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375" y="980728"/>
            <a:ext cx="1446900" cy="318318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26.10.2017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l"/>
            <a:r>
              <a:rPr lang="de-DE" smtClean="0"/>
              <a:t>Dorothea Pfeiffer</a:t>
            </a:r>
            <a:endParaRPr lang="en-GB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83EDD99-8D7F-4555-B1F8-00CDF4A366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Dorothea Pfeiffer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29.06.2012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ktangel 6"/>
          <p:cNvSpPr/>
          <p:nvPr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188640"/>
            <a:ext cx="1370480" cy="733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375" y="980728"/>
            <a:ext cx="1446900" cy="31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Dorothea Pfeiffer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29.06.2012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EDD99-8D7F-4555-B1F8-00CDF4A366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784887"/>
            <a:ext cx="8496944" cy="1828800"/>
          </a:xfrm>
        </p:spPr>
        <p:txBody>
          <a:bodyPr>
            <a:noAutofit/>
          </a:bodyPr>
          <a:lstStyle/>
          <a:p>
            <a:pPr algn="ctr"/>
            <a:r>
              <a:rPr lang="en-GB" sz="4800" noProof="0" dirty="0" smtClean="0"/>
              <a:t/>
            </a:r>
            <a:br>
              <a:rPr lang="en-GB" sz="4800" noProof="0" dirty="0" smtClean="0"/>
            </a:br>
            <a:r>
              <a:rPr lang="en-GB" sz="4000" b="1" dirty="0"/>
              <a:t>Detailed Design of High-Resolution Gadolinium-GEM neutron detectors for the NMX instrument at 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6309320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IEEE 2017 Atlanta 26.10.2017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83568" y="2752156"/>
            <a:ext cx="8208912" cy="1152128"/>
          </a:xfrm>
        </p:spPr>
        <p:txBody>
          <a:bodyPr>
            <a:noAutofit/>
          </a:bodyPr>
          <a:lstStyle/>
          <a:p>
            <a:endParaRPr lang="en-GB" sz="2000" noProof="0" dirty="0" smtClean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L. Bartels</a:t>
            </a:r>
            <a:r>
              <a:rPr lang="en-US" sz="2000" baseline="30000" dirty="0">
                <a:solidFill>
                  <a:schemeClr val="bg1"/>
                </a:solidFill>
              </a:rPr>
              <a:t> </a:t>
            </a:r>
            <a:r>
              <a:rPr lang="en-US" sz="2000" baseline="30000" dirty="0" err="1" smtClean="0">
                <a:solidFill>
                  <a:schemeClr val="bg1"/>
                </a:solidFill>
              </a:rPr>
              <a:t>c,b</a:t>
            </a:r>
            <a:r>
              <a:rPr lang="en-GB" sz="2000" smtClean="0">
                <a:solidFill>
                  <a:schemeClr val="bg1"/>
                </a:solidFill>
              </a:rPr>
              <a:t>, M. Christensen</a:t>
            </a:r>
            <a:r>
              <a:rPr lang="en-GB" sz="2000" baseline="30000" smtClean="0">
                <a:solidFill>
                  <a:schemeClr val="bg1"/>
                </a:solidFill>
              </a:rPr>
              <a:t>a</a:t>
            </a:r>
            <a:r>
              <a:rPr lang="en-GB" sz="2000" smtClean="0">
                <a:solidFill>
                  <a:schemeClr val="bg1"/>
                </a:solidFill>
              </a:rPr>
              <a:t>, M</a:t>
            </a:r>
            <a:r>
              <a:rPr lang="en-GB" sz="2000">
                <a:solidFill>
                  <a:schemeClr val="bg1"/>
                </a:solidFill>
              </a:rPr>
              <a:t>. Guth</a:t>
            </a:r>
            <a:r>
              <a:rPr lang="en-US" sz="2000" baseline="30000">
                <a:solidFill>
                  <a:schemeClr val="bg1"/>
                </a:solidFill>
              </a:rPr>
              <a:t> </a:t>
            </a:r>
            <a:r>
              <a:rPr lang="en-US" sz="2000" baseline="30000" smtClean="0">
                <a:solidFill>
                  <a:schemeClr val="bg1"/>
                </a:solidFill>
              </a:rPr>
              <a:t>d,b</a:t>
            </a:r>
            <a:r>
              <a:rPr lang="en-GB" sz="2000" smtClean="0">
                <a:solidFill>
                  <a:schemeClr val="bg1"/>
                </a:solidFill>
              </a:rPr>
              <a:t>, </a:t>
            </a:r>
            <a:r>
              <a:rPr lang="en-GB" sz="2000">
                <a:solidFill>
                  <a:schemeClr val="bg1"/>
                </a:solidFill>
              </a:rPr>
              <a:t>M. </a:t>
            </a:r>
            <a:r>
              <a:rPr lang="en-GB" sz="2000" smtClean="0">
                <a:solidFill>
                  <a:schemeClr val="bg1"/>
                </a:solidFill>
              </a:rPr>
              <a:t>Lupberger</a:t>
            </a:r>
            <a:r>
              <a:rPr lang="en-US" sz="2000" baseline="30000" smtClean="0">
                <a:solidFill>
                  <a:schemeClr val="bg1"/>
                </a:solidFill>
              </a:rPr>
              <a:t>b</a:t>
            </a:r>
            <a:r>
              <a:rPr lang="en-GB" sz="2000" smtClean="0">
                <a:solidFill>
                  <a:schemeClr val="bg1"/>
                </a:solidFill>
              </a:rPr>
              <a:t>, </a:t>
            </a:r>
            <a:r>
              <a:rPr lang="en-GB" sz="2000" u="sng">
                <a:solidFill>
                  <a:schemeClr val="bg1"/>
                </a:solidFill>
              </a:rPr>
              <a:t>D. </a:t>
            </a:r>
            <a:r>
              <a:rPr lang="en-GB" sz="2000" u="sng" smtClean="0">
                <a:solidFill>
                  <a:schemeClr val="bg1"/>
                </a:solidFill>
              </a:rPr>
              <a:t>Pfeiffer</a:t>
            </a:r>
            <a:r>
              <a:rPr lang="en-US" sz="2000" baseline="30000" smtClean="0">
                <a:solidFill>
                  <a:schemeClr val="bg1"/>
                </a:solidFill>
              </a:rPr>
              <a:t>a,b</a:t>
            </a:r>
            <a:r>
              <a:rPr lang="en-GB" sz="2000" smtClean="0">
                <a:solidFill>
                  <a:schemeClr val="bg1"/>
                </a:solidFill>
              </a:rPr>
              <a:t>, </a:t>
            </a:r>
          </a:p>
          <a:p>
            <a:r>
              <a:rPr lang="en-GB" sz="2000" smtClean="0">
                <a:solidFill>
                  <a:schemeClr val="bg1"/>
                </a:solidFill>
              </a:rPr>
              <a:t>L</a:t>
            </a:r>
            <a:r>
              <a:rPr lang="en-GB" sz="2000">
                <a:solidFill>
                  <a:schemeClr val="bg1"/>
                </a:solidFill>
              </a:rPr>
              <a:t>. Ropelewski</a:t>
            </a:r>
            <a:r>
              <a:rPr lang="en-US" sz="2000" baseline="30000">
                <a:solidFill>
                  <a:schemeClr val="bg1"/>
                </a:solidFill>
              </a:rPr>
              <a:t> </a:t>
            </a:r>
            <a:r>
              <a:rPr lang="en-US" sz="2000" baseline="30000" smtClean="0">
                <a:solidFill>
                  <a:schemeClr val="bg1"/>
                </a:solidFill>
              </a:rPr>
              <a:t>b</a:t>
            </a:r>
            <a:r>
              <a:rPr lang="en-GB" sz="2000" smtClean="0">
                <a:solidFill>
                  <a:schemeClr val="bg1"/>
                </a:solidFill>
              </a:rPr>
              <a:t>, M. Shetty</a:t>
            </a:r>
            <a:r>
              <a:rPr lang="en-GB" sz="2000" baseline="30000" smtClean="0">
                <a:solidFill>
                  <a:schemeClr val="bg1"/>
                </a:solidFill>
              </a:rPr>
              <a:t>a</a:t>
            </a:r>
            <a:r>
              <a:rPr lang="en-GB" sz="2000" smtClean="0">
                <a:solidFill>
                  <a:schemeClr val="bg1"/>
                </a:solidFill>
              </a:rPr>
              <a:t>, </a:t>
            </a:r>
            <a:r>
              <a:rPr lang="en-GB" sz="2000">
                <a:solidFill>
                  <a:schemeClr val="bg1"/>
                </a:solidFill>
              </a:rPr>
              <a:t>P. </a:t>
            </a:r>
            <a:r>
              <a:rPr lang="en-GB" sz="2000" smtClean="0">
                <a:solidFill>
                  <a:schemeClr val="bg1"/>
                </a:solidFill>
              </a:rPr>
              <a:t>Thuiner</a:t>
            </a:r>
            <a:r>
              <a:rPr lang="en-US" sz="2000" baseline="30000">
                <a:solidFill>
                  <a:schemeClr val="bg1"/>
                </a:solidFill>
              </a:rPr>
              <a:t>b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4042754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>
                <a:solidFill>
                  <a:schemeClr val="bg1"/>
                </a:solidFill>
              </a:rPr>
              <a:t>a</a:t>
            </a:r>
            <a:r>
              <a:rPr lang="en-US" sz="1600">
                <a:solidFill>
                  <a:schemeClr val="bg1"/>
                </a:solidFill>
              </a:rPr>
              <a:t>European Spallation Source (ESS AB</a:t>
            </a:r>
            <a:r>
              <a:rPr lang="en-US" sz="1600" smtClean="0">
                <a:solidFill>
                  <a:schemeClr val="bg1"/>
                </a:solidFill>
              </a:rPr>
              <a:t>)</a:t>
            </a:r>
            <a:r>
              <a:rPr lang="en-US" sz="1600">
                <a:solidFill>
                  <a:schemeClr val="bg1"/>
                </a:solidFill>
              </a:rPr>
              <a:t/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 baseline="30000" smtClean="0">
                <a:solidFill>
                  <a:schemeClr val="bg1"/>
                </a:solidFill>
              </a:rPr>
              <a:t>b</a:t>
            </a:r>
            <a:r>
              <a:rPr lang="en-US" sz="1600" smtClean="0">
                <a:solidFill>
                  <a:schemeClr val="bg1"/>
                </a:solidFill>
              </a:rPr>
              <a:t>CERN</a:t>
            </a:r>
            <a:r>
              <a:rPr lang="en-US" sz="1600">
                <a:solidFill>
                  <a:schemeClr val="bg1"/>
                </a:solidFill>
              </a:rPr>
              <a:t/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 baseline="30000" smtClean="0">
                <a:solidFill>
                  <a:schemeClr val="bg1"/>
                </a:solidFill>
              </a:rPr>
              <a:t>c</a:t>
            </a:r>
            <a:r>
              <a:rPr lang="en-GB" sz="1600">
                <a:solidFill>
                  <a:schemeClr val="bg1"/>
                </a:solidFill>
              </a:rPr>
              <a:t>Georg-August-Universität Göttingen, Göttingen, </a:t>
            </a:r>
            <a:r>
              <a:rPr lang="en-GB" sz="1600" smtClean="0">
                <a:solidFill>
                  <a:schemeClr val="bg1"/>
                </a:solidFill>
              </a:rPr>
              <a:t>Germany</a:t>
            </a:r>
            <a:r>
              <a:rPr lang="en-US" sz="1600" smtClean="0">
                <a:solidFill>
                  <a:schemeClr val="bg1"/>
                </a:solidFill>
              </a:rPr>
              <a:t/>
            </a:r>
            <a:br>
              <a:rPr lang="en-US" sz="1600" smtClean="0">
                <a:solidFill>
                  <a:schemeClr val="bg1"/>
                </a:solidFill>
              </a:rPr>
            </a:br>
            <a:r>
              <a:rPr lang="en-US" sz="1600" baseline="30000" smtClean="0">
                <a:solidFill>
                  <a:schemeClr val="bg1"/>
                </a:solidFill>
              </a:rPr>
              <a:t>d</a:t>
            </a:r>
            <a:r>
              <a:rPr lang="en-GB" sz="1600">
                <a:solidFill>
                  <a:schemeClr val="bg1"/>
                </a:solidFill>
              </a:rPr>
              <a:t>Albert-Ludwigs-Universität Freiburg, Freiburg, Germany</a:t>
            </a:r>
            <a:br>
              <a:rPr lang="en-GB" sz="1600">
                <a:solidFill>
                  <a:schemeClr val="bg1"/>
                </a:solidFill>
              </a:rPr>
            </a:b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5310928"/>
            <a:ext cx="1728192" cy="1547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36" y="354738"/>
            <a:ext cx="2193073" cy="4824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9652" y="5430647"/>
            <a:ext cx="669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This work </a:t>
            </a:r>
            <a:r>
              <a:rPr lang="en-US" sz="1400" b="1" smtClean="0"/>
              <a:t>was</a:t>
            </a:r>
            <a:r>
              <a:rPr lang="en-US" sz="1400" b="1"/>
              <a:t> funded by </a:t>
            </a:r>
            <a:r>
              <a:rPr lang="en-US" sz="1400" b="1" smtClean="0"/>
              <a:t>the EU Horizon 2020 framework, BrightnESS </a:t>
            </a:r>
            <a:r>
              <a:rPr lang="en-US" sz="1400" b="1"/>
              <a:t>project </a:t>
            </a:r>
            <a:r>
              <a:rPr lang="en-US" sz="1400" b="1" smtClean="0"/>
              <a:t>676548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9393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Requirements for electronics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>
            <a:noAutofit/>
          </a:bodyPr>
          <a:lstStyle/>
          <a:p>
            <a:r>
              <a:rPr lang="en-GB" sz="2200"/>
              <a:t>Anode </a:t>
            </a:r>
            <a:r>
              <a:rPr lang="en-GB" sz="2200" smtClean="0"/>
              <a:t>x/y strip readout with 400 </a:t>
            </a:r>
            <a:r>
              <a:rPr lang="en-GB" sz="2200">
                <a:sym typeface="Symbol" panose="05050102010706020507" pitchFamily="18" charset="2"/>
              </a:rPr>
              <a:t></a:t>
            </a:r>
            <a:r>
              <a:rPr lang="en-GB" sz="2200" smtClean="0">
                <a:sym typeface="Symbol" panose="05050102010706020507" pitchFamily="18" charset="2"/>
              </a:rPr>
              <a:t>m pitch</a:t>
            </a:r>
            <a:endParaRPr lang="en-GB" sz="2200">
              <a:sym typeface="Symbol" panose="05050102010706020507" pitchFamily="18" charset="2"/>
            </a:endParaRPr>
          </a:p>
          <a:p>
            <a:r>
              <a:rPr lang="en-GB" sz="2200">
                <a:sym typeface="Symbol" panose="05050102010706020507" pitchFamily="18" charset="2"/>
              </a:rPr>
              <a:t>NMX prototype: 5120 strips </a:t>
            </a:r>
            <a:r>
              <a:rPr lang="en-GB" sz="2200" smtClean="0">
                <a:sym typeface="Symbol" panose="05050102010706020507" pitchFamily="18" charset="2"/>
              </a:rPr>
              <a:t>with 10 </a:t>
            </a:r>
            <a:r>
              <a:rPr lang="en-GB" sz="2200">
                <a:sym typeface="Symbol" panose="05050102010706020507" pitchFamily="18" charset="2"/>
              </a:rPr>
              <a:t>kHz hits per strip</a:t>
            </a:r>
            <a:br>
              <a:rPr lang="en-GB" sz="2200">
                <a:sym typeface="Symbol" panose="05050102010706020507" pitchFamily="18" charset="2"/>
              </a:rPr>
            </a:br>
            <a:r>
              <a:rPr lang="en-GB" sz="2200">
                <a:sym typeface="Symbol" panose="05050102010706020507" pitchFamily="18" charset="2"/>
              </a:rPr>
              <a:t></a:t>
            </a:r>
            <a:r>
              <a:rPr lang="en-GB" sz="2200">
                <a:sym typeface="Wingdings" panose="05000000000000000000" pitchFamily="2" charset="2"/>
              </a:rPr>
              <a:t> fast </a:t>
            </a:r>
            <a:r>
              <a:rPr lang="en-GB" sz="2200">
                <a:sym typeface="Symbol" panose="05050102010706020507" pitchFamily="18" charset="2"/>
              </a:rPr>
              <a:t>dense electronics needed to process charge signal: integrated circuit</a:t>
            </a:r>
          </a:p>
          <a:p>
            <a:r>
              <a:rPr lang="el-GR" sz="2200">
                <a:sym typeface="Symbol" panose="05050102010706020507" pitchFamily="18" charset="2"/>
              </a:rPr>
              <a:t>μ</a:t>
            </a:r>
            <a:r>
              <a:rPr lang="en-US" sz="2200">
                <a:sym typeface="Symbol" panose="05050102010706020507" pitchFamily="18" charset="2"/>
              </a:rPr>
              <a:t>TPC </a:t>
            </a:r>
            <a:r>
              <a:rPr lang="en-GB" sz="2200">
                <a:sym typeface="Symbol" panose="05050102010706020507" pitchFamily="18" charset="2"/>
              </a:rPr>
              <a:t>requires time resolution </a:t>
            </a:r>
            <a:r>
              <a:rPr lang="en-GB" sz="2200" i="1">
                <a:sym typeface="Symbol" panose="05050102010706020507" pitchFamily="18" charset="2"/>
              </a:rPr>
              <a:t>O</a:t>
            </a:r>
            <a:r>
              <a:rPr lang="en-GB" sz="2200">
                <a:sym typeface="Symbol" panose="05050102010706020507" pitchFamily="18" charset="2"/>
              </a:rPr>
              <a:t>(ns)</a:t>
            </a:r>
            <a:br>
              <a:rPr lang="en-GB" sz="2200">
                <a:sym typeface="Symbol" panose="05050102010706020507" pitchFamily="18" charset="2"/>
              </a:rPr>
            </a:br>
            <a:r>
              <a:rPr lang="en-GB" sz="2200">
                <a:sym typeface="Symbol" panose="05050102010706020507" pitchFamily="18" charset="2"/>
              </a:rPr>
              <a:t> high time resolution required</a:t>
            </a:r>
          </a:p>
          <a:p>
            <a:r>
              <a:rPr lang="en-GB" sz="2200">
                <a:sym typeface="Symbol" panose="05050102010706020507" pitchFamily="18" charset="2"/>
              </a:rPr>
              <a:t>Robotic arms restrict number of cables from detector to back-end</a:t>
            </a:r>
          </a:p>
          <a:p>
            <a:pPr marL="400050" lvl="1" indent="0">
              <a:buNone/>
            </a:pPr>
            <a:r>
              <a:rPr lang="en-GB" sz="2200" smtClean="0">
                <a:sym typeface="Symbol" panose="05050102010706020507" pitchFamily="18" charset="2"/>
              </a:rPr>
              <a:t> </a:t>
            </a:r>
            <a:r>
              <a:rPr lang="en-GB" sz="2200">
                <a:sym typeface="Symbol" panose="05050102010706020507" pitchFamily="18" charset="2"/>
              </a:rPr>
              <a:t>digitise data on </a:t>
            </a:r>
            <a:r>
              <a:rPr lang="en-GB" sz="2200" smtClean="0">
                <a:sym typeface="Symbol" panose="05050102010706020507" pitchFamily="18" charset="2"/>
              </a:rPr>
              <a:t>detector</a:t>
            </a:r>
            <a:endParaRPr lang="en-GB" sz="22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10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004048" y="5041231"/>
            <a:ext cx="3999488" cy="1080120"/>
            <a:chOff x="7752503" y="666337"/>
            <a:chExt cx="4359528" cy="1086263"/>
          </a:xfrm>
        </p:grpSpPr>
        <p:grpSp>
          <p:nvGrpSpPr>
            <p:cNvPr id="9" name="Group 8"/>
            <p:cNvGrpSpPr/>
            <p:nvPr/>
          </p:nvGrpSpPr>
          <p:grpSpPr>
            <a:xfrm>
              <a:off x="10375761" y="1366333"/>
              <a:ext cx="757698" cy="128270"/>
              <a:chOff x="10375761" y="1366333"/>
              <a:chExt cx="757698" cy="12827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0375761" y="1428730"/>
                <a:ext cx="43969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Freeform 46"/>
              <p:cNvSpPr/>
              <p:nvPr/>
            </p:nvSpPr>
            <p:spPr>
              <a:xfrm>
                <a:off x="10572754" y="1366333"/>
                <a:ext cx="560705" cy="128270"/>
              </a:xfrm>
              <a:custGeom>
                <a:avLst/>
                <a:gdLst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71120 w 414020"/>
                  <a:gd name="connsiteY3" fmla="*/ 0 h 132080"/>
                  <a:gd name="connsiteX0" fmla="*/ 107315 w 414020"/>
                  <a:gd name="connsiteY0" fmla="*/ 1143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107315 w 414020"/>
                  <a:gd name="connsiteY3" fmla="*/ 11430 h 132080"/>
                  <a:gd name="connsiteX0" fmla="*/ 246380 w 553085"/>
                  <a:gd name="connsiteY0" fmla="*/ 11430 h 137795"/>
                  <a:gd name="connsiteX1" fmla="*/ 0 w 553085"/>
                  <a:gd name="connsiteY1" fmla="*/ 137795 h 137795"/>
                  <a:gd name="connsiteX2" fmla="*/ 553085 w 553085"/>
                  <a:gd name="connsiteY2" fmla="*/ 0 h 137795"/>
                  <a:gd name="connsiteX3" fmla="*/ 246380 w 553085"/>
                  <a:gd name="connsiteY3" fmla="*/ 11430 h 137795"/>
                  <a:gd name="connsiteX0" fmla="*/ 248285 w 553085"/>
                  <a:gd name="connsiteY0" fmla="*/ 9525 h 137795"/>
                  <a:gd name="connsiteX1" fmla="*/ 0 w 553085"/>
                  <a:gd name="connsiteY1" fmla="*/ 137795 h 137795"/>
                  <a:gd name="connsiteX2" fmla="*/ 553085 w 553085"/>
                  <a:gd name="connsiteY2" fmla="*/ 0 h 137795"/>
                  <a:gd name="connsiteX3" fmla="*/ 248285 w 553085"/>
                  <a:gd name="connsiteY3" fmla="*/ 9525 h 137795"/>
                  <a:gd name="connsiteX0" fmla="*/ 248285 w 560705"/>
                  <a:gd name="connsiteY0" fmla="*/ 0 h 128270"/>
                  <a:gd name="connsiteX1" fmla="*/ 0 w 560705"/>
                  <a:gd name="connsiteY1" fmla="*/ 128270 h 128270"/>
                  <a:gd name="connsiteX2" fmla="*/ 560705 w 560705"/>
                  <a:gd name="connsiteY2" fmla="*/ 60960 h 128270"/>
                  <a:gd name="connsiteX3" fmla="*/ 248285 w 560705"/>
                  <a:gd name="connsiteY3" fmla="*/ 0 h 12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705" h="128270">
                    <a:moveTo>
                      <a:pt x="248285" y="0"/>
                    </a:moveTo>
                    <a:lnTo>
                      <a:pt x="0" y="128270"/>
                    </a:lnTo>
                    <a:lnTo>
                      <a:pt x="560705" y="60960"/>
                    </a:lnTo>
                    <a:lnTo>
                      <a:pt x="248285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0701952" y="1185866"/>
              <a:ext cx="757698" cy="128270"/>
              <a:chOff x="10691471" y="1190800"/>
              <a:chExt cx="757698" cy="12827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10691471" y="1253197"/>
                <a:ext cx="43969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Freeform 44"/>
              <p:cNvSpPr/>
              <p:nvPr/>
            </p:nvSpPr>
            <p:spPr>
              <a:xfrm>
                <a:off x="10888464" y="1190800"/>
                <a:ext cx="560705" cy="128270"/>
              </a:xfrm>
              <a:custGeom>
                <a:avLst/>
                <a:gdLst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71120 w 414020"/>
                  <a:gd name="connsiteY3" fmla="*/ 0 h 132080"/>
                  <a:gd name="connsiteX0" fmla="*/ 107315 w 414020"/>
                  <a:gd name="connsiteY0" fmla="*/ 1143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107315 w 414020"/>
                  <a:gd name="connsiteY3" fmla="*/ 11430 h 132080"/>
                  <a:gd name="connsiteX0" fmla="*/ 246380 w 553085"/>
                  <a:gd name="connsiteY0" fmla="*/ 11430 h 137795"/>
                  <a:gd name="connsiteX1" fmla="*/ 0 w 553085"/>
                  <a:gd name="connsiteY1" fmla="*/ 137795 h 137795"/>
                  <a:gd name="connsiteX2" fmla="*/ 553085 w 553085"/>
                  <a:gd name="connsiteY2" fmla="*/ 0 h 137795"/>
                  <a:gd name="connsiteX3" fmla="*/ 246380 w 553085"/>
                  <a:gd name="connsiteY3" fmla="*/ 11430 h 137795"/>
                  <a:gd name="connsiteX0" fmla="*/ 248285 w 553085"/>
                  <a:gd name="connsiteY0" fmla="*/ 9525 h 137795"/>
                  <a:gd name="connsiteX1" fmla="*/ 0 w 553085"/>
                  <a:gd name="connsiteY1" fmla="*/ 137795 h 137795"/>
                  <a:gd name="connsiteX2" fmla="*/ 553085 w 553085"/>
                  <a:gd name="connsiteY2" fmla="*/ 0 h 137795"/>
                  <a:gd name="connsiteX3" fmla="*/ 248285 w 553085"/>
                  <a:gd name="connsiteY3" fmla="*/ 9525 h 137795"/>
                  <a:gd name="connsiteX0" fmla="*/ 248285 w 560705"/>
                  <a:gd name="connsiteY0" fmla="*/ 0 h 128270"/>
                  <a:gd name="connsiteX1" fmla="*/ 0 w 560705"/>
                  <a:gd name="connsiteY1" fmla="*/ 128270 h 128270"/>
                  <a:gd name="connsiteX2" fmla="*/ 560705 w 560705"/>
                  <a:gd name="connsiteY2" fmla="*/ 60960 h 128270"/>
                  <a:gd name="connsiteX3" fmla="*/ 248285 w 560705"/>
                  <a:gd name="connsiteY3" fmla="*/ 0 h 12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705" h="128270">
                    <a:moveTo>
                      <a:pt x="248285" y="0"/>
                    </a:moveTo>
                    <a:lnTo>
                      <a:pt x="0" y="128270"/>
                    </a:lnTo>
                    <a:lnTo>
                      <a:pt x="560705" y="60960"/>
                    </a:lnTo>
                    <a:lnTo>
                      <a:pt x="248285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1354333" y="824934"/>
              <a:ext cx="757698" cy="128270"/>
              <a:chOff x="11354333" y="824934"/>
              <a:chExt cx="757698" cy="12827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11354333" y="887331"/>
                <a:ext cx="43969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Freeform 42"/>
              <p:cNvSpPr/>
              <p:nvPr/>
            </p:nvSpPr>
            <p:spPr>
              <a:xfrm>
                <a:off x="11551326" y="824934"/>
                <a:ext cx="560705" cy="128270"/>
              </a:xfrm>
              <a:custGeom>
                <a:avLst/>
                <a:gdLst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71120 w 414020"/>
                  <a:gd name="connsiteY3" fmla="*/ 0 h 132080"/>
                  <a:gd name="connsiteX0" fmla="*/ 107315 w 414020"/>
                  <a:gd name="connsiteY0" fmla="*/ 1143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107315 w 414020"/>
                  <a:gd name="connsiteY3" fmla="*/ 11430 h 132080"/>
                  <a:gd name="connsiteX0" fmla="*/ 246380 w 553085"/>
                  <a:gd name="connsiteY0" fmla="*/ 11430 h 137795"/>
                  <a:gd name="connsiteX1" fmla="*/ 0 w 553085"/>
                  <a:gd name="connsiteY1" fmla="*/ 137795 h 137795"/>
                  <a:gd name="connsiteX2" fmla="*/ 553085 w 553085"/>
                  <a:gd name="connsiteY2" fmla="*/ 0 h 137795"/>
                  <a:gd name="connsiteX3" fmla="*/ 246380 w 553085"/>
                  <a:gd name="connsiteY3" fmla="*/ 11430 h 137795"/>
                  <a:gd name="connsiteX0" fmla="*/ 248285 w 553085"/>
                  <a:gd name="connsiteY0" fmla="*/ 9525 h 137795"/>
                  <a:gd name="connsiteX1" fmla="*/ 0 w 553085"/>
                  <a:gd name="connsiteY1" fmla="*/ 137795 h 137795"/>
                  <a:gd name="connsiteX2" fmla="*/ 553085 w 553085"/>
                  <a:gd name="connsiteY2" fmla="*/ 0 h 137795"/>
                  <a:gd name="connsiteX3" fmla="*/ 248285 w 553085"/>
                  <a:gd name="connsiteY3" fmla="*/ 9525 h 137795"/>
                  <a:gd name="connsiteX0" fmla="*/ 248285 w 560705"/>
                  <a:gd name="connsiteY0" fmla="*/ 0 h 128270"/>
                  <a:gd name="connsiteX1" fmla="*/ 0 w 560705"/>
                  <a:gd name="connsiteY1" fmla="*/ 128270 h 128270"/>
                  <a:gd name="connsiteX2" fmla="*/ 560705 w 560705"/>
                  <a:gd name="connsiteY2" fmla="*/ 60960 h 128270"/>
                  <a:gd name="connsiteX3" fmla="*/ 248285 w 560705"/>
                  <a:gd name="connsiteY3" fmla="*/ 0 h 12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705" h="128270">
                    <a:moveTo>
                      <a:pt x="248285" y="0"/>
                    </a:moveTo>
                    <a:lnTo>
                      <a:pt x="0" y="128270"/>
                    </a:lnTo>
                    <a:lnTo>
                      <a:pt x="560705" y="60960"/>
                    </a:lnTo>
                    <a:lnTo>
                      <a:pt x="248285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1028143" y="1005400"/>
              <a:ext cx="757698" cy="128270"/>
              <a:chOff x="11080240" y="1003801"/>
              <a:chExt cx="757698" cy="12827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11080240" y="1066198"/>
                <a:ext cx="43969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11277233" y="1003801"/>
                <a:ext cx="560705" cy="128270"/>
              </a:xfrm>
              <a:custGeom>
                <a:avLst/>
                <a:gdLst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71120 w 414020"/>
                  <a:gd name="connsiteY3" fmla="*/ 0 h 132080"/>
                  <a:gd name="connsiteX0" fmla="*/ 107315 w 414020"/>
                  <a:gd name="connsiteY0" fmla="*/ 1143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107315 w 414020"/>
                  <a:gd name="connsiteY3" fmla="*/ 11430 h 132080"/>
                  <a:gd name="connsiteX0" fmla="*/ 246380 w 553085"/>
                  <a:gd name="connsiteY0" fmla="*/ 11430 h 137795"/>
                  <a:gd name="connsiteX1" fmla="*/ 0 w 553085"/>
                  <a:gd name="connsiteY1" fmla="*/ 137795 h 137795"/>
                  <a:gd name="connsiteX2" fmla="*/ 553085 w 553085"/>
                  <a:gd name="connsiteY2" fmla="*/ 0 h 137795"/>
                  <a:gd name="connsiteX3" fmla="*/ 246380 w 553085"/>
                  <a:gd name="connsiteY3" fmla="*/ 11430 h 137795"/>
                  <a:gd name="connsiteX0" fmla="*/ 248285 w 553085"/>
                  <a:gd name="connsiteY0" fmla="*/ 9525 h 137795"/>
                  <a:gd name="connsiteX1" fmla="*/ 0 w 553085"/>
                  <a:gd name="connsiteY1" fmla="*/ 137795 h 137795"/>
                  <a:gd name="connsiteX2" fmla="*/ 553085 w 553085"/>
                  <a:gd name="connsiteY2" fmla="*/ 0 h 137795"/>
                  <a:gd name="connsiteX3" fmla="*/ 248285 w 553085"/>
                  <a:gd name="connsiteY3" fmla="*/ 9525 h 137795"/>
                  <a:gd name="connsiteX0" fmla="*/ 248285 w 560705"/>
                  <a:gd name="connsiteY0" fmla="*/ 0 h 128270"/>
                  <a:gd name="connsiteX1" fmla="*/ 0 w 560705"/>
                  <a:gd name="connsiteY1" fmla="*/ 128270 h 128270"/>
                  <a:gd name="connsiteX2" fmla="*/ 560705 w 560705"/>
                  <a:gd name="connsiteY2" fmla="*/ 60960 h 128270"/>
                  <a:gd name="connsiteX3" fmla="*/ 248285 w 560705"/>
                  <a:gd name="connsiteY3" fmla="*/ 0 h 12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705" h="128270">
                    <a:moveTo>
                      <a:pt x="248285" y="0"/>
                    </a:moveTo>
                    <a:lnTo>
                      <a:pt x="0" y="128270"/>
                    </a:lnTo>
                    <a:lnTo>
                      <a:pt x="560705" y="60960"/>
                    </a:lnTo>
                    <a:lnTo>
                      <a:pt x="248285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Parallelogram 12"/>
            <p:cNvSpPr/>
            <p:nvPr/>
          </p:nvSpPr>
          <p:spPr>
            <a:xfrm>
              <a:off x="7909393" y="792784"/>
              <a:ext cx="3812310" cy="772843"/>
            </a:xfrm>
            <a:prstGeom prst="parallelogram">
              <a:avLst>
                <a:gd name="adj" fmla="val 19274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Parallelogram 13"/>
            <p:cNvSpPr/>
            <p:nvPr/>
          </p:nvSpPr>
          <p:spPr>
            <a:xfrm>
              <a:off x="9120208" y="826218"/>
              <a:ext cx="2511107" cy="121061"/>
            </a:xfrm>
            <a:prstGeom prst="parallelogram">
              <a:avLst>
                <a:gd name="adj" fmla="val 192744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Parallelogram 14"/>
            <p:cNvSpPr/>
            <p:nvPr/>
          </p:nvSpPr>
          <p:spPr>
            <a:xfrm>
              <a:off x="8766858" y="1006878"/>
              <a:ext cx="2511107" cy="121061"/>
            </a:xfrm>
            <a:prstGeom prst="parallelogram">
              <a:avLst>
                <a:gd name="adj" fmla="val 192744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8420003" y="1187538"/>
              <a:ext cx="2511107" cy="121061"/>
            </a:xfrm>
            <a:prstGeom prst="parallelogram">
              <a:avLst>
                <a:gd name="adj" fmla="val 192744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allelogram 16"/>
            <p:cNvSpPr/>
            <p:nvPr/>
          </p:nvSpPr>
          <p:spPr>
            <a:xfrm>
              <a:off x="8071508" y="1368199"/>
              <a:ext cx="2511107" cy="121061"/>
            </a:xfrm>
            <a:prstGeom prst="parallelogram">
              <a:avLst>
                <a:gd name="adj" fmla="val 192744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rapezoid 17"/>
            <p:cNvSpPr/>
            <p:nvPr/>
          </p:nvSpPr>
          <p:spPr>
            <a:xfrm>
              <a:off x="8286670" y="1429647"/>
              <a:ext cx="184311" cy="125544"/>
            </a:xfrm>
            <a:prstGeom prst="trapezoid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Parallelogram 18"/>
            <p:cNvSpPr/>
            <p:nvPr/>
          </p:nvSpPr>
          <p:spPr>
            <a:xfrm rot="19944867">
              <a:off x="8347432" y="1055229"/>
              <a:ext cx="1673243" cy="122013"/>
            </a:xfrm>
            <a:prstGeom prst="parallelogram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rapezoid 19"/>
            <p:cNvSpPr/>
            <p:nvPr/>
          </p:nvSpPr>
          <p:spPr>
            <a:xfrm>
              <a:off x="8840646" y="1429647"/>
              <a:ext cx="184311" cy="125544"/>
            </a:xfrm>
            <a:prstGeom prst="trapezoid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Parallelogram 20"/>
            <p:cNvSpPr/>
            <p:nvPr/>
          </p:nvSpPr>
          <p:spPr>
            <a:xfrm rot="19944867">
              <a:off x="8901408" y="1055229"/>
              <a:ext cx="1673243" cy="122013"/>
            </a:xfrm>
            <a:prstGeom prst="parallelogram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rapezoid 21"/>
            <p:cNvSpPr/>
            <p:nvPr/>
          </p:nvSpPr>
          <p:spPr>
            <a:xfrm>
              <a:off x="9394623" y="1429647"/>
              <a:ext cx="184311" cy="125544"/>
            </a:xfrm>
            <a:prstGeom prst="trapezoid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Parallelogram 22"/>
            <p:cNvSpPr/>
            <p:nvPr/>
          </p:nvSpPr>
          <p:spPr>
            <a:xfrm rot="19944867">
              <a:off x="9455385" y="1055229"/>
              <a:ext cx="1673243" cy="122013"/>
            </a:xfrm>
            <a:prstGeom prst="parallelogram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rapezoid 23"/>
            <p:cNvSpPr/>
            <p:nvPr/>
          </p:nvSpPr>
          <p:spPr>
            <a:xfrm>
              <a:off x="9870035" y="1429647"/>
              <a:ext cx="184311" cy="125544"/>
            </a:xfrm>
            <a:prstGeom prst="trapezoid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Parallelogram 24"/>
            <p:cNvSpPr/>
            <p:nvPr/>
          </p:nvSpPr>
          <p:spPr>
            <a:xfrm rot="19944867">
              <a:off x="9930797" y="1055229"/>
              <a:ext cx="1673243" cy="122013"/>
            </a:xfrm>
            <a:prstGeom prst="parallelogram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7752503" y="1359879"/>
              <a:ext cx="2343832" cy="392721"/>
              <a:chOff x="7752503" y="1359879"/>
              <a:chExt cx="2343832" cy="392721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H="1">
                <a:off x="8020805" y="1359879"/>
                <a:ext cx="503142" cy="2580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reeform 32"/>
              <p:cNvSpPr/>
              <p:nvPr/>
            </p:nvSpPr>
            <p:spPr>
              <a:xfrm>
                <a:off x="7752503" y="1620520"/>
                <a:ext cx="414020" cy="132080"/>
              </a:xfrm>
              <a:custGeom>
                <a:avLst/>
                <a:gdLst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71120 w 414020"/>
                  <a:gd name="connsiteY3" fmla="*/ 0 h 13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4020" h="132080">
                    <a:moveTo>
                      <a:pt x="71120" y="0"/>
                    </a:moveTo>
                    <a:lnTo>
                      <a:pt x="0" y="132080"/>
                    </a:lnTo>
                    <a:lnTo>
                      <a:pt x="414020" y="0"/>
                    </a:lnTo>
                    <a:lnTo>
                      <a:pt x="7112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>
                <a:off x="8574751" y="1359879"/>
                <a:ext cx="503142" cy="2580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34"/>
              <p:cNvSpPr/>
              <p:nvPr/>
            </p:nvSpPr>
            <p:spPr>
              <a:xfrm>
                <a:off x="8306449" y="1620520"/>
                <a:ext cx="414020" cy="132080"/>
              </a:xfrm>
              <a:custGeom>
                <a:avLst/>
                <a:gdLst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71120 w 414020"/>
                  <a:gd name="connsiteY3" fmla="*/ 0 h 13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4020" h="132080">
                    <a:moveTo>
                      <a:pt x="71120" y="0"/>
                    </a:moveTo>
                    <a:lnTo>
                      <a:pt x="0" y="132080"/>
                    </a:lnTo>
                    <a:lnTo>
                      <a:pt x="414020" y="0"/>
                    </a:lnTo>
                    <a:lnTo>
                      <a:pt x="7112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9127517" y="1359879"/>
                <a:ext cx="503142" cy="2580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Freeform 36"/>
              <p:cNvSpPr/>
              <p:nvPr/>
            </p:nvSpPr>
            <p:spPr>
              <a:xfrm>
                <a:off x="8859215" y="1620520"/>
                <a:ext cx="414020" cy="132080"/>
              </a:xfrm>
              <a:custGeom>
                <a:avLst/>
                <a:gdLst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71120 w 414020"/>
                  <a:gd name="connsiteY3" fmla="*/ 0 h 13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4020" h="132080">
                    <a:moveTo>
                      <a:pt x="71120" y="0"/>
                    </a:moveTo>
                    <a:lnTo>
                      <a:pt x="0" y="132080"/>
                    </a:lnTo>
                    <a:lnTo>
                      <a:pt x="414020" y="0"/>
                    </a:lnTo>
                    <a:lnTo>
                      <a:pt x="7112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H="1">
                <a:off x="9593193" y="1359879"/>
                <a:ext cx="503142" cy="2580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reeform 38"/>
              <p:cNvSpPr/>
              <p:nvPr/>
            </p:nvSpPr>
            <p:spPr>
              <a:xfrm>
                <a:off x="9324891" y="1620520"/>
                <a:ext cx="414020" cy="132080"/>
              </a:xfrm>
              <a:custGeom>
                <a:avLst/>
                <a:gdLst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0" fmla="*/ 71120 w 414020"/>
                  <a:gd name="connsiteY0" fmla="*/ 0 h 132080"/>
                  <a:gd name="connsiteX1" fmla="*/ 0 w 414020"/>
                  <a:gd name="connsiteY1" fmla="*/ 132080 h 132080"/>
                  <a:gd name="connsiteX2" fmla="*/ 414020 w 414020"/>
                  <a:gd name="connsiteY2" fmla="*/ 0 h 132080"/>
                  <a:gd name="connsiteX3" fmla="*/ 71120 w 414020"/>
                  <a:gd name="connsiteY3" fmla="*/ 0 h 13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4020" h="132080">
                    <a:moveTo>
                      <a:pt x="71120" y="0"/>
                    </a:moveTo>
                    <a:lnTo>
                      <a:pt x="0" y="132080"/>
                    </a:lnTo>
                    <a:lnTo>
                      <a:pt x="414020" y="0"/>
                    </a:lnTo>
                    <a:lnTo>
                      <a:pt x="7112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337198" y="666337"/>
              <a:ext cx="3135563" cy="750552"/>
              <a:chOff x="8337198" y="666337"/>
              <a:chExt cx="3135563" cy="750552"/>
            </a:xfrm>
          </p:grpSpPr>
          <p:sp>
            <p:nvSpPr>
              <p:cNvPr id="28" name="Parallelogram 27"/>
              <p:cNvSpPr>
                <a:spLocks/>
              </p:cNvSpPr>
              <p:nvPr/>
            </p:nvSpPr>
            <p:spPr>
              <a:xfrm>
                <a:off x="8337198" y="666337"/>
                <a:ext cx="1552198" cy="750552"/>
              </a:xfrm>
              <a:prstGeom prst="parallelogram">
                <a:avLst>
                  <a:gd name="adj" fmla="val 192744"/>
                </a:avLst>
              </a:prstGeom>
              <a:solidFill>
                <a:schemeClr val="accent3"/>
              </a:solidFill>
              <a:ln>
                <a:solidFill>
                  <a:schemeClr val="accent3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Parallelogram 28"/>
              <p:cNvSpPr>
                <a:spLocks/>
              </p:cNvSpPr>
              <p:nvPr/>
            </p:nvSpPr>
            <p:spPr>
              <a:xfrm>
                <a:off x="8891174" y="666337"/>
                <a:ext cx="1552198" cy="750552"/>
              </a:xfrm>
              <a:prstGeom prst="parallelogram">
                <a:avLst>
                  <a:gd name="adj" fmla="val 192744"/>
                </a:avLst>
              </a:prstGeom>
              <a:solidFill>
                <a:schemeClr val="accent3"/>
              </a:solidFill>
              <a:ln>
                <a:solidFill>
                  <a:schemeClr val="accent3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Parallelogram 29"/>
              <p:cNvSpPr>
                <a:spLocks/>
              </p:cNvSpPr>
              <p:nvPr/>
            </p:nvSpPr>
            <p:spPr>
              <a:xfrm>
                <a:off x="9445151" y="666337"/>
                <a:ext cx="1552198" cy="750552"/>
              </a:xfrm>
              <a:prstGeom prst="parallelogram">
                <a:avLst>
                  <a:gd name="adj" fmla="val 192744"/>
                </a:avLst>
              </a:prstGeom>
              <a:solidFill>
                <a:schemeClr val="accent3"/>
              </a:solidFill>
              <a:ln>
                <a:solidFill>
                  <a:schemeClr val="accent3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Parallelogram 30"/>
              <p:cNvSpPr>
                <a:spLocks/>
              </p:cNvSpPr>
              <p:nvPr/>
            </p:nvSpPr>
            <p:spPr>
              <a:xfrm>
                <a:off x="9920563" y="666337"/>
                <a:ext cx="1552198" cy="750552"/>
              </a:xfrm>
              <a:prstGeom prst="parallelogram">
                <a:avLst>
                  <a:gd name="adj" fmla="val 192744"/>
                </a:avLst>
              </a:prstGeom>
              <a:solidFill>
                <a:schemeClr val="accent3"/>
              </a:solidFill>
              <a:ln>
                <a:solidFill>
                  <a:schemeClr val="accent3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7614143" y="5869164"/>
            <a:ext cx="136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</a:t>
            </a:r>
            <a:r>
              <a:rPr lang="en-US" smtClean="0"/>
              <a:t>-coordinate</a:t>
            </a:r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5246936" y="6190395"/>
            <a:ext cx="135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</a:t>
            </a:r>
            <a:r>
              <a:rPr lang="en-US" smtClean="0"/>
              <a:t>-coordinate</a:t>
            </a:r>
            <a:endParaRPr lang="en-GB"/>
          </a:p>
        </p:txBody>
      </p:sp>
      <p:grpSp>
        <p:nvGrpSpPr>
          <p:cNvPr id="50" name="Group 49"/>
          <p:cNvGrpSpPr/>
          <p:nvPr/>
        </p:nvGrpSpPr>
        <p:grpSpPr>
          <a:xfrm>
            <a:off x="5061406" y="1604681"/>
            <a:ext cx="3615050" cy="3611947"/>
            <a:chOff x="696380" y="2325449"/>
            <a:chExt cx="3901328" cy="3551568"/>
          </a:xfrm>
        </p:grpSpPr>
        <p:grpSp>
          <p:nvGrpSpPr>
            <p:cNvPr id="51" name="Group 50"/>
            <p:cNvGrpSpPr/>
            <p:nvPr/>
          </p:nvGrpSpPr>
          <p:grpSpPr>
            <a:xfrm>
              <a:off x="2647630" y="2768106"/>
              <a:ext cx="1265004" cy="1636429"/>
              <a:chOff x="2647630" y="2113402"/>
              <a:chExt cx="1265004" cy="1636429"/>
            </a:xfrm>
          </p:grpSpPr>
          <p:cxnSp>
            <p:nvCxnSpPr>
              <p:cNvPr id="219" name="Straight Arrow Connector 218"/>
              <p:cNvCxnSpPr/>
              <p:nvPr/>
            </p:nvCxnSpPr>
            <p:spPr>
              <a:xfrm>
                <a:off x="2766397" y="2341891"/>
                <a:ext cx="0" cy="14079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>
                <a:off x="2947590" y="2393327"/>
                <a:ext cx="0" cy="13565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/>
              <p:cNvCxnSpPr/>
              <p:nvPr/>
            </p:nvCxnSpPr>
            <p:spPr>
              <a:xfrm>
                <a:off x="3120915" y="2491286"/>
                <a:ext cx="0" cy="12585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>
                <a:off x="3213499" y="2367609"/>
                <a:ext cx="0" cy="13822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/>
              <p:cNvCxnSpPr/>
              <p:nvPr/>
            </p:nvCxnSpPr>
            <p:spPr>
              <a:xfrm>
                <a:off x="3331720" y="2541071"/>
                <a:ext cx="0" cy="12087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/>
              <p:cNvCxnSpPr/>
              <p:nvPr/>
            </p:nvCxnSpPr>
            <p:spPr>
              <a:xfrm>
                <a:off x="3426572" y="2684627"/>
                <a:ext cx="0" cy="10652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/>
              <p:cNvCxnSpPr/>
              <p:nvPr/>
            </p:nvCxnSpPr>
            <p:spPr>
              <a:xfrm>
                <a:off x="3578973" y="2726155"/>
                <a:ext cx="0" cy="10236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>
                <a:off x="3675423" y="2860937"/>
                <a:ext cx="0" cy="8888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>
                <a:off x="3726859" y="2761780"/>
                <a:ext cx="0" cy="9880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3912634" y="2882683"/>
                <a:ext cx="0" cy="8671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/>
              <p:cNvCxnSpPr/>
              <p:nvPr/>
            </p:nvCxnSpPr>
            <p:spPr>
              <a:xfrm>
                <a:off x="2647630" y="2113402"/>
                <a:ext cx="0" cy="16364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angle 51"/>
            <p:cNvSpPr/>
            <p:nvPr/>
          </p:nvSpPr>
          <p:spPr>
            <a:xfrm>
              <a:off x="696380" y="3700565"/>
              <a:ext cx="3767075" cy="765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96380" y="2376802"/>
              <a:ext cx="1230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gadolinium</a:t>
              </a:r>
              <a:endParaRPr lang="en-GB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754066" y="2761779"/>
              <a:ext cx="3600000" cy="0"/>
            </a:xfrm>
            <a:prstGeom prst="line">
              <a:avLst/>
            </a:prstGeom>
            <a:ln w="38100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2647630" y="2793211"/>
              <a:ext cx="0" cy="1936579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/>
            <p:cNvGrpSpPr/>
            <p:nvPr/>
          </p:nvGrpSpPr>
          <p:grpSpPr>
            <a:xfrm>
              <a:off x="696380" y="3367382"/>
              <a:ext cx="3657686" cy="1590826"/>
              <a:chOff x="1178161" y="4419434"/>
              <a:chExt cx="3657686" cy="1590826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1178161" y="4419434"/>
                <a:ext cx="1231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Triple-GEM</a:t>
                </a:r>
                <a:endParaRPr lang="en-GB"/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>
                <a:off x="1178161" y="5509851"/>
                <a:ext cx="10446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Read-out</a:t>
                </a:r>
                <a:endParaRPr lang="en-GB"/>
              </a:p>
            </p:txBody>
          </p:sp>
          <p:cxnSp>
            <p:nvCxnSpPr>
              <p:cNvPr id="212" name="Straight Connector 211"/>
              <p:cNvCxnSpPr/>
              <p:nvPr/>
            </p:nvCxnSpPr>
            <p:spPr>
              <a:xfrm>
                <a:off x="1235847" y="4860217"/>
                <a:ext cx="3600000" cy="0"/>
              </a:xfrm>
              <a:prstGeom prst="line">
                <a:avLst/>
              </a:prstGeom>
              <a:ln w="63500" cmpd="dbl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1235847" y="5040217"/>
                <a:ext cx="3600000" cy="0"/>
              </a:xfrm>
              <a:prstGeom prst="line">
                <a:avLst/>
              </a:prstGeom>
              <a:ln w="63500" cmpd="dbl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1235847" y="5220217"/>
                <a:ext cx="3600000" cy="0"/>
              </a:xfrm>
              <a:prstGeom prst="line">
                <a:avLst/>
              </a:prstGeom>
              <a:ln w="63500" cmpd="dbl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1273947" y="5400217"/>
                <a:ext cx="35242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1235847" y="5457367"/>
                <a:ext cx="36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Oval 216"/>
              <p:cNvSpPr>
                <a:spLocks noChangeAspect="1"/>
              </p:cNvSpPr>
              <p:nvPr/>
            </p:nvSpPr>
            <p:spPr>
              <a:xfrm flipV="1">
                <a:off x="3049381" y="5793509"/>
                <a:ext cx="144000" cy="144000"/>
              </a:xfrm>
              <a:prstGeom prst="ellipse">
                <a:avLst/>
              </a:prstGeom>
              <a:solidFill>
                <a:srgbClr val="7030A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8" name="Alpha Text"/>
              <p:cNvSpPr txBox="1"/>
              <p:nvPr/>
            </p:nvSpPr>
            <p:spPr>
              <a:xfrm rot="10800000" flipV="1">
                <a:off x="3157606" y="5517817"/>
                <a:ext cx="37702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60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GB" sz="2600">
                  <a:solidFill>
                    <a:srgbClr val="7030A0"/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2603739" y="3776348"/>
              <a:ext cx="87783" cy="527470"/>
              <a:chOff x="3085520" y="4833481"/>
              <a:chExt cx="87783" cy="527470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208" name="Isosceles Triangle 3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206" name="Isosceles Triangle 152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204" name="Isosceles Triangle 15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58" name="Freeform 57"/>
            <p:cNvSpPr/>
            <p:nvPr/>
          </p:nvSpPr>
          <p:spPr>
            <a:xfrm>
              <a:off x="2645467" y="2799290"/>
              <a:ext cx="1530096" cy="755904"/>
            </a:xfrm>
            <a:custGeom>
              <a:avLst/>
              <a:gdLst>
                <a:gd name="connsiteX0" fmla="*/ 0 w 1530096"/>
                <a:gd name="connsiteY0" fmla="*/ 0 h 755904"/>
                <a:gd name="connsiteX1" fmla="*/ 30480 w 1530096"/>
                <a:gd name="connsiteY1" fmla="*/ 12192 h 755904"/>
                <a:gd name="connsiteX2" fmla="*/ 36576 w 1530096"/>
                <a:gd name="connsiteY2" fmla="*/ 30480 h 755904"/>
                <a:gd name="connsiteX3" fmla="*/ 42672 w 1530096"/>
                <a:gd name="connsiteY3" fmla="*/ 54864 h 755904"/>
                <a:gd name="connsiteX4" fmla="*/ 48768 w 1530096"/>
                <a:gd name="connsiteY4" fmla="*/ 73152 h 755904"/>
                <a:gd name="connsiteX5" fmla="*/ 60960 w 1530096"/>
                <a:gd name="connsiteY5" fmla="*/ 134112 h 755904"/>
                <a:gd name="connsiteX6" fmla="*/ 67056 w 1530096"/>
                <a:gd name="connsiteY6" fmla="*/ 158496 h 755904"/>
                <a:gd name="connsiteX7" fmla="*/ 115824 w 1530096"/>
                <a:gd name="connsiteY7" fmla="*/ 201168 h 755904"/>
                <a:gd name="connsiteX8" fmla="*/ 176784 w 1530096"/>
                <a:gd name="connsiteY8" fmla="*/ 219456 h 755904"/>
                <a:gd name="connsiteX9" fmla="*/ 243840 w 1530096"/>
                <a:gd name="connsiteY9" fmla="*/ 213360 h 755904"/>
                <a:gd name="connsiteX10" fmla="*/ 268224 w 1530096"/>
                <a:gd name="connsiteY10" fmla="*/ 207264 h 755904"/>
                <a:gd name="connsiteX11" fmla="*/ 286512 w 1530096"/>
                <a:gd name="connsiteY11" fmla="*/ 225552 h 755904"/>
                <a:gd name="connsiteX12" fmla="*/ 347472 w 1530096"/>
                <a:gd name="connsiteY12" fmla="*/ 262128 h 755904"/>
                <a:gd name="connsiteX13" fmla="*/ 402336 w 1530096"/>
                <a:gd name="connsiteY13" fmla="*/ 316992 h 755904"/>
                <a:gd name="connsiteX14" fmla="*/ 420624 w 1530096"/>
                <a:gd name="connsiteY14" fmla="*/ 335280 h 755904"/>
                <a:gd name="connsiteX15" fmla="*/ 438912 w 1530096"/>
                <a:gd name="connsiteY15" fmla="*/ 347472 h 755904"/>
                <a:gd name="connsiteX16" fmla="*/ 499872 w 1530096"/>
                <a:gd name="connsiteY16" fmla="*/ 341376 h 755904"/>
                <a:gd name="connsiteX17" fmla="*/ 505968 w 1530096"/>
                <a:gd name="connsiteY17" fmla="*/ 323088 h 755904"/>
                <a:gd name="connsiteX18" fmla="*/ 512064 w 1530096"/>
                <a:gd name="connsiteY18" fmla="*/ 274320 h 755904"/>
                <a:gd name="connsiteX19" fmla="*/ 505968 w 1530096"/>
                <a:gd name="connsiteY19" fmla="*/ 231648 h 755904"/>
                <a:gd name="connsiteX20" fmla="*/ 512064 w 1530096"/>
                <a:gd name="connsiteY20" fmla="*/ 213360 h 755904"/>
                <a:gd name="connsiteX21" fmla="*/ 554736 w 1530096"/>
                <a:gd name="connsiteY21" fmla="*/ 225552 h 755904"/>
                <a:gd name="connsiteX22" fmla="*/ 573024 w 1530096"/>
                <a:gd name="connsiteY22" fmla="*/ 231648 h 755904"/>
                <a:gd name="connsiteX23" fmla="*/ 585216 w 1530096"/>
                <a:gd name="connsiteY23" fmla="*/ 249936 h 755904"/>
                <a:gd name="connsiteX24" fmla="*/ 603504 w 1530096"/>
                <a:gd name="connsiteY24" fmla="*/ 262128 h 755904"/>
                <a:gd name="connsiteX25" fmla="*/ 615696 w 1530096"/>
                <a:gd name="connsiteY25" fmla="*/ 298704 h 755904"/>
                <a:gd name="connsiteX26" fmla="*/ 566928 w 1530096"/>
                <a:gd name="connsiteY26" fmla="*/ 292608 h 755904"/>
                <a:gd name="connsiteX27" fmla="*/ 542544 w 1530096"/>
                <a:gd name="connsiteY27" fmla="*/ 298704 h 755904"/>
                <a:gd name="connsiteX28" fmla="*/ 548640 w 1530096"/>
                <a:gd name="connsiteY28" fmla="*/ 316992 h 755904"/>
                <a:gd name="connsiteX29" fmla="*/ 585216 w 1530096"/>
                <a:gd name="connsiteY29" fmla="*/ 347472 h 755904"/>
                <a:gd name="connsiteX30" fmla="*/ 603504 w 1530096"/>
                <a:gd name="connsiteY30" fmla="*/ 353568 h 755904"/>
                <a:gd name="connsiteX31" fmla="*/ 640080 w 1530096"/>
                <a:gd name="connsiteY31" fmla="*/ 384048 h 755904"/>
                <a:gd name="connsiteX32" fmla="*/ 658368 w 1530096"/>
                <a:gd name="connsiteY32" fmla="*/ 390144 h 755904"/>
                <a:gd name="connsiteX33" fmla="*/ 676656 w 1530096"/>
                <a:gd name="connsiteY33" fmla="*/ 402336 h 755904"/>
                <a:gd name="connsiteX34" fmla="*/ 762000 w 1530096"/>
                <a:gd name="connsiteY34" fmla="*/ 414528 h 755904"/>
                <a:gd name="connsiteX35" fmla="*/ 768096 w 1530096"/>
                <a:gd name="connsiteY35" fmla="*/ 432816 h 755904"/>
                <a:gd name="connsiteX36" fmla="*/ 774192 w 1530096"/>
                <a:gd name="connsiteY36" fmla="*/ 536448 h 755904"/>
                <a:gd name="connsiteX37" fmla="*/ 792480 w 1530096"/>
                <a:gd name="connsiteY37" fmla="*/ 554736 h 755904"/>
                <a:gd name="connsiteX38" fmla="*/ 835152 w 1530096"/>
                <a:gd name="connsiteY38" fmla="*/ 566928 h 755904"/>
                <a:gd name="connsiteX39" fmla="*/ 865632 w 1530096"/>
                <a:gd name="connsiteY39" fmla="*/ 579120 h 755904"/>
                <a:gd name="connsiteX40" fmla="*/ 890016 w 1530096"/>
                <a:gd name="connsiteY40" fmla="*/ 585216 h 755904"/>
                <a:gd name="connsiteX41" fmla="*/ 908304 w 1530096"/>
                <a:gd name="connsiteY41" fmla="*/ 591312 h 755904"/>
                <a:gd name="connsiteX42" fmla="*/ 932688 w 1530096"/>
                <a:gd name="connsiteY42" fmla="*/ 597408 h 755904"/>
                <a:gd name="connsiteX43" fmla="*/ 957072 w 1530096"/>
                <a:gd name="connsiteY43" fmla="*/ 609600 h 755904"/>
                <a:gd name="connsiteX44" fmla="*/ 975360 w 1530096"/>
                <a:gd name="connsiteY44" fmla="*/ 615696 h 755904"/>
                <a:gd name="connsiteX45" fmla="*/ 1066800 w 1530096"/>
                <a:gd name="connsiteY45" fmla="*/ 609600 h 755904"/>
                <a:gd name="connsiteX46" fmla="*/ 1060704 w 1530096"/>
                <a:gd name="connsiteY46" fmla="*/ 585216 h 755904"/>
                <a:gd name="connsiteX47" fmla="*/ 1030224 w 1530096"/>
                <a:gd name="connsiteY47" fmla="*/ 548640 h 755904"/>
                <a:gd name="connsiteX48" fmla="*/ 1011936 w 1530096"/>
                <a:gd name="connsiteY48" fmla="*/ 524256 h 755904"/>
                <a:gd name="connsiteX49" fmla="*/ 1005840 w 1530096"/>
                <a:gd name="connsiteY49" fmla="*/ 542544 h 755904"/>
                <a:gd name="connsiteX50" fmla="*/ 1024128 w 1530096"/>
                <a:gd name="connsiteY50" fmla="*/ 597408 h 755904"/>
                <a:gd name="connsiteX51" fmla="*/ 1018032 w 1530096"/>
                <a:gd name="connsiteY51" fmla="*/ 646176 h 755904"/>
                <a:gd name="connsiteX52" fmla="*/ 1005840 w 1530096"/>
                <a:gd name="connsiteY52" fmla="*/ 664464 h 755904"/>
                <a:gd name="connsiteX53" fmla="*/ 999744 w 1530096"/>
                <a:gd name="connsiteY53" fmla="*/ 682752 h 755904"/>
                <a:gd name="connsiteX54" fmla="*/ 1005840 w 1530096"/>
                <a:gd name="connsiteY54" fmla="*/ 713232 h 755904"/>
                <a:gd name="connsiteX55" fmla="*/ 1018032 w 1530096"/>
                <a:gd name="connsiteY55" fmla="*/ 731520 h 755904"/>
                <a:gd name="connsiteX56" fmla="*/ 1066800 w 1530096"/>
                <a:gd name="connsiteY56" fmla="*/ 743712 h 755904"/>
                <a:gd name="connsiteX57" fmla="*/ 1091184 w 1530096"/>
                <a:gd name="connsiteY57" fmla="*/ 749808 h 755904"/>
                <a:gd name="connsiteX58" fmla="*/ 1286256 w 1530096"/>
                <a:gd name="connsiteY58" fmla="*/ 743712 h 755904"/>
                <a:gd name="connsiteX59" fmla="*/ 1438656 w 1530096"/>
                <a:gd name="connsiteY59" fmla="*/ 737616 h 755904"/>
                <a:gd name="connsiteX60" fmla="*/ 1456944 w 1530096"/>
                <a:gd name="connsiteY60" fmla="*/ 725424 h 755904"/>
                <a:gd name="connsiteX61" fmla="*/ 1499616 w 1530096"/>
                <a:gd name="connsiteY61" fmla="*/ 731520 h 755904"/>
                <a:gd name="connsiteX62" fmla="*/ 1530096 w 1530096"/>
                <a:gd name="connsiteY62" fmla="*/ 755904 h 75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530096" h="755904">
                  <a:moveTo>
                    <a:pt x="0" y="0"/>
                  </a:moveTo>
                  <a:cubicBezTo>
                    <a:pt x="10160" y="4064"/>
                    <a:pt x="22074" y="5187"/>
                    <a:pt x="30480" y="12192"/>
                  </a:cubicBezTo>
                  <a:cubicBezTo>
                    <a:pt x="35416" y="16306"/>
                    <a:pt x="34811" y="24301"/>
                    <a:pt x="36576" y="30480"/>
                  </a:cubicBezTo>
                  <a:cubicBezTo>
                    <a:pt x="38878" y="38536"/>
                    <a:pt x="40370" y="46808"/>
                    <a:pt x="42672" y="54864"/>
                  </a:cubicBezTo>
                  <a:cubicBezTo>
                    <a:pt x="44437" y="61043"/>
                    <a:pt x="47323" y="66891"/>
                    <a:pt x="48768" y="73152"/>
                  </a:cubicBezTo>
                  <a:cubicBezTo>
                    <a:pt x="53428" y="93344"/>
                    <a:pt x="55934" y="114008"/>
                    <a:pt x="60960" y="134112"/>
                  </a:cubicBezTo>
                  <a:cubicBezTo>
                    <a:pt x="62992" y="142240"/>
                    <a:pt x="63756" y="150795"/>
                    <a:pt x="67056" y="158496"/>
                  </a:cubicBezTo>
                  <a:cubicBezTo>
                    <a:pt x="75353" y="177856"/>
                    <a:pt x="97197" y="194959"/>
                    <a:pt x="115824" y="201168"/>
                  </a:cubicBezTo>
                  <a:cubicBezTo>
                    <a:pt x="160348" y="216009"/>
                    <a:pt x="139932" y="210243"/>
                    <a:pt x="176784" y="219456"/>
                  </a:cubicBezTo>
                  <a:cubicBezTo>
                    <a:pt x="199136" y="217424"/>
                    <a:pt x="221593" y="216326"/>
                    <a:pt x="243840" y="213360"/>
                  </a:cubicBezTo>
                  <a:cubicBezTo>
                    <a:pt x="252145" y="212253"/>
                    <a:pt x="260168" y="204962"/>
                    <a:pt x="268224" y="207264"/>
                  </a:cubicBezTo>
                  <a:cubicBezTo>
                    <a:pt x="276513" y="209632"/>
                    <a:pt x="279497" y="220541"/>
                    <a:pt x="286512" y="225552"/>
                  </a:cubicBezTo>
                  <a:cubicBezTo>
                    <a:pt x="320185" y="249604"/>
                    <a:pt x="309490" y="224146"/>
                    <a:pt x="347472" y="262128"/>
                  </a:cubicBezTo>
                  <a:lnTo>
                    <a:pt x="402336" y="316992"/>
                  </a:lnTo>
                  <a:cubicBezTo>
                    <a:pt x="408432" y="323088"/>
                    <a:pt x="413451" y="330498"/>
                    <a:pt x="420624" y="335280"/>
                  </a:cubicBezTo>
                  <a:lnTo>
                    <a:pt x="438912" y="347472"/>
                  </a:lnTo>
                  <a:cubicBezTo>
                    <a:pt x="459232" y="345440"/>
                    <a:pt x="480680" y="348355"/>
                    <a:pt x="499872" y="341376"/>
                  </a:cubicBezTo>
                  <a:cubicBezTo>
                    <a:pt x="505911" y="339180"/>
                    <a:pt x="504819" y="329410"/>
                    <a:pt x="505968" y="323088"/>
                  </a:cubicBezTo>
                  <a:cubicBezTo>
                    <a:pt x="508899" y="306970"/>
                    <a:pt x="510032" y="290576"/>
                    <a:pt x="512064" y="274320"/>
                  </a:cubicBezTo>
                  <a:cubicBezTo>
                    <a:pt x="510032" y="260096"/>
                    <a:pt x="505968" y="246016"/>
                    <a:pt x="505968" y="231648"/>
                  </a:cubicBezTo>
                  <a:cubicBezTo>
                    <a:pt x="505968" y="225222"/>
                    <a:pt x="505688" y="214157"/>
                    <a:pt x="512064" y="213360"/>
                  </a:cubicBezTo>
                  <a:cubicBezTo>
                    <a:pt x="526743" y="211525"/>
                    <a:pt x="540567" y="221301"/>
                    <a:pt x="554736" y="225552"/>
                  </a:cubicBezTo>
                  <a:cubicBezTo>
                    <a:pt x="560891" y="227398"/>
                    <a:pt x="566928" y="229616"/>
                    <a:pt x="573024" y="231648"/>
                  </a:cubicBezTo>
                  <a:cubicBezTo>
                    <a:pt x="577088" y="237744"/>
                    <a:pt x="580035" y="244755"/>
                    <a:pt x="585216" y="249936"/>
                  </a:cubicBezTo>
                  <a:cubicBezTo>
                    <a:pt x="590397" y="255117"/>
                    <a:pt x="599621" y="255915"/>
                    <a:pt x="603504" y="262128"/>
                  </a:cubicBezTo>
                  <a:cubicBezTo>
                    <a:pt x="610315" y="273026"/>
                    <a:pt x="628448" y="300298"/>
                    <a:pt x="615696" y="298704"/>
                  </a:cubicBezTo>
                  <a:lnTo>
                    <a:pt x="566928" y="292608"/>
                  </a:lnTo>
                  <a:cubicBezTo>
                    <a:pt x="558800" y="294640"/>
                    <a:pt x="547571" y="292001"/>
                    <a:pt x="542544" y="298704"/>
                  </a:cubicBezTo>
                  <a:cubicBezTo>
                    <a:pt x="538689" y="303845"/>
                    <a:pt x="545076" y="311645"/>
                    <a:pt x="548640" y="316992"/>
                  </a:cubicBezTo>
                  <a:cubicBezTo>
                    <a:pt x="555381" y="327103"/>
                    <a:pt x="573971" y="341849"/>
                    <a:pt x="585216" y="347472"/>
                  </a:cubicBezTo>
                  <a:cubicBezTo>
                    <a:pt x="590963" y="350346"/>
                    <a:pt x="597757" y="350694"/>
                    <a:pt x="603504" y="353568"/>
                  </a:cubicBezTo>
                  <a:cubicBezTo>
                    <a:pt x="643393" y="373512"/>
                    <a:pt x="599634" y="357084"/>
                    <a:pt x="640080" y="384048"/>
                  </a:cubicBezTo>
                  <a:cubicBezTo>
                    <a:pt x="645427" y="387612"/>
                    <a:pt x="652621" y="387270"/>
                    <a:pt x="658368" y="390144"/>
                  </a:cubicBezTo>
                  <a:cubicBezTo>
                    <a:pt x="664921" y="393421"/>
                    <a:pt x="669796" y="399764"/>
                    <a:pt x="676656" y="402336"/>
                  </a:cubicBezTo>
                  <a:cubicBezTo>
                    <a:pt x="693001" y="408465"/>
                    <a:pt x="753984" y="413637"/>
                    <a:pt x="762000" y="414528"/>
                  </a:cubicBezTo>
                  <a:cubicBezTo>
                    <a:pt x="764032" y="420624"/>
                    <a:pt x="767457" y="426422"/>
                    <a:pt x="768096" y="432816"/>
                  </a:cubicBezTo>
                  <a:cubicBezTo>
                    <a:pt x="771539" y="467248"/>
                    <a:pt x="767406" y="502516"/>
                    <a:pt x="774192" y="536448"/>
                  </a:cubicBezTo>
                  <a:cubicBezTo>
                    <a:pt x="775883" y="544902"/>
                    <a:pt x="785307" y="549954"/>
                    <a:pt x="792480" y="554736"/>
                  </a:cubicBezTo>
                  <a:cubicBezTo>
                    <a:pt x="798351" y="558650"/>
                    <a:pt x="831087" y="565573"/>
                    <a:pt x="835152" y="566928"/>
                  </a:cubicBezTo>
                  <a:cubicBezTo>
                    <a:pt x="845533" y="570388"/>
                    <a:pt x="855251" y="575660"/>
                    <a:pt x="865632" y="579120"/>
                  </a:cubicBezTo>
                  <a:cubicBezTo>
                    <a:pt x="873580" y="581769"/>
                    <a:pt x="881960" y="582914"/>
                    <a:pt x="890016" y="585216"/>
                  </a:cubicBezTo>
                  <a:cubicBezTo>
                    <a:pt x="896195" y="586981"/>
                    <a:pt x="902125" y="589547"/>
                    <a:pt x="908304" y="591312"/>
                  </a:cubicBezTo>
                  <a:cubicBezTo>
                    <a:pt x="916360" y="593614"/>
                    <a:pt x="924843" y="594466"/>
                    <a:pt x="932688" y="597408"/>
                  </a:cubicBezTo>
                  <a:cubicBezTo>
                    <a:pt x="941197" y="600599"/>
                    <a:pt x="948719" y="606020"/>
                    <a:pt x="957072" y="609600"/>
                  </a:cubicBezTo>
                  <a:cubicBezTo>
                    <a:pt x="962978" y="612131"/>
                    <a:pt x="969264" y="613664"/>
                    <a:pt x="975360" y="615696"/>
                  </a:cubicBezTo>
                  <a:lnTo>
                    <a:pt x="1066800" y="609600"/>
                  </a:lnTo>
                  <a:cubicBezTo>
                    <a:pt x="1074690" y="606782"/>
                    <a:pt x="1064004" y="592917"/>
                    <a:pt x="1060704" y="585216"/>
                  </a:cubicBezTo>
                  <a:cubicBezTo>
                    <a:pt x="1053005" y="567252"/>
                    <a:pt x="1042779" y="563287"/>
                    <a:pt x="1030224" y="548640"/>
                  </a:cubicBezTo>
                  <a:cubicBezTo>
                    <a:pt x="1023612" y="540926"/>
                    <a:pt x="1018032" y="532384"/>
                    <a:pt x="1011936" y="524256"/>
                  </a:cubicBezTo>
                  <a:cubicBezTo>
                    <a:pt x="1009904" y="530352"/>
                    <a:pt x="1005840" y="536118"/>
                    <a:pt x="1005840" y="542544"/>
                  </a:cubicBezTo>
                  <a:cubicBezTo>
                    <a:pt x="1005840" y="575396"/>
                    <a:pt x="1009407" y="575327"/>
                    <a:pt x="1024128" y="597408"/>
                  </a:cubicBezTo>
                  <a:cubicBezTo>
                    <a:pt x="1022096" y="613664"/>
                    <a:pt x="1022343" y="630371"/>
                    <a:pt x="1018032" y="646176"/>
                  </a:cubicBezTo>
                  <a:cubicBezTo>
                    <a:pt x="1016104" y="653244"/>
                    <a:pt x="1009117" y="657911"/>
                    <a:pt x="1005840" y="664464"/>
                  </a:cubicBezTo>
                  <a:cubicBezTo>
                    <a:pt x="1002966" y="670211"/>
                    <a:pt x="1001776" y="676656"/>
                    <a:pt x="999744" y="682752"/>
                  </a:cubicBezTo>
                  <a:cubicBezTo>
                    <a:pt x="1001776" y="692912"/>
                    <a:pt x="1002202" y="703530"/>
                    <a:pt x="1005840" y="713232"/>
                  </a:cubicBezTo>
                  <a:cubicBezTo>
                    <a:pt x="1008412" y="720092"/>
                    <a:pt x="1012311" y="726943"/>
                    <a:pt x="1018032" y="731520"/>
                  </a:cubicBezTo>
                  <a:cubicBezTo>
                    <a:pt x="1024317" y="736548"/>
                    <a:pt x="1065224" y="743362"/>
                    <a:pt x="1066800" y="743712"/>
                  </a:cubicBezTo>
                  <a:cubicBezTo>
                    <a:pt x="1074979" y="745529"/>
                    <a:pt x="1083056" y="747776"/>
                    <a:pt x="1091184" y="749808"/>
                  </a:cubicBezTo>
                  <a:lnTo>
                    <a:pt x="1286256" y="743712"/>
                  </a:lnTo>
                  <a:cubicBezTo>
                    <a:pt x="1337065" y="741929"/>
                    <a:pt x="1388105" y="743032"/>
                    <a:pt x="1438656" y="737616"/>
                  </a:cubicBezTo>
                  <a:cubicBezTo>
                    <a:pt x="1445941" y="736835"/>
                    <a:pt x="1450848" y="729488"/>
                    <a:pt x="1456944" y="725424"/>
                  </a:cubicBezTo>
                  <a:cubicBezTo>
                    <a:pt x="1471168" y="727456"/>
                    <a:pt x="1485854" y="727391"/>
                    <a:pt x="1499616" y="731520"/>
                  </a:cubicBezTo>
                  <a:cubicBezTo>
                    <a:pt x="1510602" y="734816"/>
                    <a:pt x="1522203" y="748011"/>
                    <a:pt x="1530096" y="755904"/>
                  </a:cubicBezTo>
                </a:path>
              </a:pathLst>
            </a:custGeom>
            <a:noFill/>
            <a:ln w="1905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Alpha Text"/>
            <p:cNvSpPr txBox="1"/>
            <p:nvPr/>
          </p:nvSpPr>
          <p:spPr>
            <a:xfrm rot="10800000" flipV="1">
              <a:off x="2604624" y="2325449"/>
              <a:ext cx="5068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60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600" b="1" baseline="3000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GB" sz="2600" baseline="3000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2600" baseline="300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 rot="21240000" flipV="1">
              <a:off x="2628527" y="2769811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 rot="21240000" flipV="1">
              <a:off x="2740551" y="2964858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 rot="21240000" flipV="1">
              <a:off x="2927212" y="3006320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 rot="21240000" flipV="1">
              <a:off x="3097515" y="3124924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 rot="21240000" flipV="1">
              <a:off x="3190099" y="3001247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 rot="21240000" flipV="1">
              <a:off x="3308320" y="3174709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 rot="21240000" flipV="1">
              <a:off x="3403172" y="3318265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 rot="21240000" flipV="1">
              <a:off x="3555573" y="3369700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 rot="21240000" flipV="1">
              <a:off x="3703459" y="3395418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 rot="21240000" flipV="1">
              <a:off x="3652023" y="3506075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 rot="21240000" flipV="1">
              <a:off x="3889234" y="3531793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2725664" y="3776348"/>
              <a:ext cx="87783" cy="527470"/>
              <a:chOff x="3085520" y="4833481"/>
              <a:chExt cx="87783" cy="527470"/>
            </a:xfrm>
          </p:grpSpPr>
          <p:grpSp>
            <p:nvGrpSpPr>
              <p:cNvPr id="192" name="Group 191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199" name="Isosceles Triangle 16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3" name="Group 192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197" name="Isosceles Triangle 163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195" name="Isosceles Triangle 16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Oval 195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2901297" y="3776348"/>
              <a:ext cx="87783" cy="527470"/>
              <a:chOff x="3085520" y="4833481"/>
              <a:chExt cx="87783" cy="527470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190" name="Isosceles Triangle 17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84" name="Group 183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188" name="Isosceles Triangle 173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85" name="Group 184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186" name="Isosceles Triangle 17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7" name="Oval 186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73" name="Group 72"/>
            <p:cNvGrpSpPr/>
            <p:nvPr/>
          </p:nvGrpSpPr>
          <p:grpSpPr>
            <a:xfrm>
              <a:off x="3073148" y="3776348"/>
              <a:ext cx="87783" cy="527470"/>
              <a:chOff x="3085520" y="4833481"/>
              <a:chExt cx="87783" cy="527470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181" name="Isosceles Triangle 18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179" name="Isosceles Triangle 183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6" name="Group 175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177" name="Isosceles Triangle 18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74" name="Group 73"/>
            <p:cNvGrpSpPr/>
            <p:nvPr/>
          </p:nvGrpSpPr>
          <p:grpSpPr>
            <a:xfrm>
              <a:off x="3172071" y="3776348"/>
              <a:ext cx="87783" cy="527470"/>
              <a:chOff x="3085520" y="4833481"/>
              <a:chExt cx="87783" cy="527470"/>
            </a:xfrm>
          </p:grpSpPr>
          <p:grpSp>
            <p:nvGrpSpPr>
              <p:cNvPr id="165" name="Group 164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172" name="Isosceles Triangle 19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6" name="Group 165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170" name="Isosceles Triangle 193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168" name="Isosceles Triangle 19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75" name="Group 74"/>
            <p:cNvGrpSpPr/>
            <p:nvPr/>
          </p:nvGrpSpPr>
          <p:grpSpPr>
            <a:xfrm>
              <a:off x="3290616" y="3776348"/>
              <a:ext cx="87783" cy="527470"/>
              <a:chOff x="3085520" y="4833481"/>
              <a:chExt cx="87783" cy="527470"/>
            </a:xfrm>
          </p:grpSpPr>
          <p:grpSp>
            <p:nvGrpSpPr>
              <p:cNvPr id="156" name="Group 155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163" name="Isosceles Triangle 20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7" name="Group 156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161" name="Isosceles Triangle 203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8" name="Group 157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159" name="Isosceles Triangle 20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76" name="Group 75"/>
            <p:cNvGrpSpPr/>
            <p:nvPr/>
          </p:nvGrpSpPr>
          <p:grpSpPr>
            <a:xfrm>
              <a:off x="3384718" y="3776348"/>
              <a:ext cx="87783" cy="527470"/>
              <a:chOff x="3085520" y="4833481"/>
              <a:chExt cx="87783" cy="527470"/>
            </a:xfrm>
          </p:grpSpPr>
          <p:grpSp>
            <p:nvGrpSpPr>
              <p:cNvPr id="147" name="Group 146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154" name="Isosceles Triangle 21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8" name="Group 147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152" name="Isosceles Triangle 213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150" name="Isosceles Triangle 21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77" name="Group 76"/>
            <p:cNvGrpSpPr/>
            <p:nvPr/>
          </p:nvGrpSpPr>
          <p:grpSpPr>
            <a:xfrm>
              <a:off x="3534396" y="3776348"/>
              <a:ext cx="87783" cy="527470"/>
              <a:chOff x="3085520" y="4833481"/>
              <a:chExt cx="87783" cy="527470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145" name="Isosceles Triangle 22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143" name="Isosceles Triangle 223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141" name="Isosceles Triangle 22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78" name="Group 77"/>
            <p:cNvGrpSpPr/>
            <p:nvPr/>
          </p:nvGrpSpPr>
          <p:grpSpPr>
            <a:xfrm>
              <a:off x="3631531" y="3776348"/>
              <a:ext cx="87783" cy="527470"/>
              <a:chOff x="3085520" y="4833481"/>
              <a:chExt cx="87783" cy="527470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136" name="Isosceles Triangle 23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134" name="Isosceles Triangle 233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1" name="Group 130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132" name="Isosceles Triangle 23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79" name="Group 78"/>
            <p:cNvGrpSpPr/>
            <p:nvPr/>
          </p:nvGrpSpPr>
          <p:grpSpPr>
            <a:xfrm>
              <a:off x="3684074" y="3776348"/>
              <a:ext cx="87783" cy="527470"/>
              <a:chOff x="3085520" y="4833481"/>
              <a:chExt cx="87783" cy="527470"/>
            </a:xfrm>
          </p:grpSpPr>
          <p:grpSp>
            <p:nvGrpSpPr>
              <p:cNvPr id="120" name="Group 119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127" name="Isosceles Triangle 24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125" name="Isosceles Triangle 243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123" name="Isosceles Triangle 24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80" name="Group 79"/>
            <p:cNvGrpSpPr/>
            <p:nvPr/>
          </p:nvGrpSpPr>
          <p:grpSpPr>
            <a:xfrm>
              <a:off x="3868742" y="3776348"/>
              <a:ext cx="87783" cy="527470"/>
              <a:chOff x="3085520" y="4833481"/>
              <a:chExt cx="87783" cy="527470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3105027" y="4833481"/>
                <a:ext cx="48768" cy="91440"/>
                <a:chOff x="2672256" y="4499910"/>
                <a:chExt cx="108000" cy="172469"/>
              </a:xfrm>
            </p:grpSpPr>
            <p:sp>
              <p:nvSpPr>
                <p:cNvPr id="118" name="Isosceles Triangle 255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2" name="Group 111"/>
              <p:cNvGrpSpPr/>
              <p:nvPr/>
            </p:nvGrpSpPr>
            <p:grpSpPr>
              <a:xfrm>
                <a:off x="3100150" y="5010203"/>
                <a:ext cx="58522" cy="109728"/>
                <a:chOff x="2672256" y="4499910"/>
                <a:chExt cx="108000" cy="172469"/>
              </a:xfrm>
            </p:grpSpPr>
            <p:sp>
              <p:nvSpPr>
                <p:cNvPr id="116" name="Isosceles Triangle 253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3085520" y="5196359"/>
                <a:ext cx="87783" cy="164592"/>
                <a:chOff x="2672256" y="4499910"/>
                <a:chExt cx="108000" cy="172469"/>
              </a:xfrm>
            </p:grpSpPr>
            <p:sp>
              <p:nvSpPr>
                <p:cNvPr id="114" name="Isosceles Triangle 251"/>
                <p:cNvSpPr/>
                <p:nvPr/>
              </p:nvSpPr>
              <p:spPr>
                <a:xfrm>
                  <a:off x="2672989" y="4499910"/>
                  <a:ext cx="106535" cy="1080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2672256" y="4564379"/>
                  <a:ext cx="108000" cy="108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81" name="Straight Connector 80"/>
            <p:cNvCxnSpPr/>
            <p:nvPr/>
          </p:nvCxnSpPr>
          <p:spPr>
            <a:xfrm>
              <a:off x="3095197" y="4405315"/>
              <a:ext cx="0" cy="9382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253623" y="4405315"/>
              <a:ext cx="0" cy="603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3412049" y="4405315"/>
              <a:ext cx="0" cy="265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3409508" y="4513359"/>
              <a:ext cx="1188200" cy="320040"/>
              <a:chOff x="3409508" y="4513359"/>
              <a:chExt cx="1188200" cy="320040"/>
            </a:xfrm>
          </p:grpSpPr>
          <p:cxnSp>
            <p:nvCxnSpPr>
              <p:cNvPr id="107" name="Straight Connector 106"/>
              <p:cNvCxnSpPr>
                <a:endCxn id="67" idx="3"/>
              </p:cNvCxnSpPr>
              <p:nvPr/>
            </p:nvCxnSpPr>
            <p:spPr>
              <a:xfrm>
                <a:off x="3409508" y="4670747"/>
                <a:ext cx="251376" cy="26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Isosceles Triangle 18"/>
              <p:cNvSpPr/>
              <p:nvPr/>
            </p:nvSpPr>
            <p:spPr>
              <a:xfrm rot="5400000">
                <a:off x="3638765" y="4535478"/>
                <a:ext cx="320040" cy="275802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Pentagon 108"/>
              <p:cNvSpPr/>
              <p:nvPr/>
            </p:nvSpPr>
            <p:spPr>
              <a:xfrm flipH="1">
                <a:off x="4090183" y="4573692"/>
                <a:ext cx="507525" cy="199374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" name="Straight Connector 109"/>
              <p:cNvCxnSpPr>
                <a:stCxn id="67" idx="0"/>
                <a:endCxn id="75" idx="3"/>
              </p:cNvCxnSpPr>
              <p:nvPr/>
            </p:nvCxnSpPr>
            <p:spPr>
              <a:xfrm>
                <a:off x="3936686" y="4673379"/>
                <a:ext cx="15349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3253623" y="4848445"/>
              <a:ext cx="1209832" cy="320040"/>
              <a:chOff x="3380504" y="4513359"/>
              <a:chExt cx="1209832" cy="320040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3380504" y="4673379"/>
                <a:ext cx="2803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Isosceles Triangle 267"/>
              <p:cNvSpPr/>
              <p:nvPr/>
            </p:nvSpPr>
            <p:spPr>
              <a:xfrm rot="5400000">
                <a:off x="3638765" y="4535478"/>
                <a:ext cx="320040" cy="275802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Pentagon 104"/>
              <p:cNvSpPr/>
              <p:nvPr/>
            </p:nvSpPr>
            <p:spPr>
              <a:xfrm flipH="1">
                <a:off x="4082811" y="4573692"/>
                <a:ext cx="507525" cy="199374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>
                <a:off x="3936686" y="4673379"/>
                <a:ext cx="14612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3087778" y="5183531"/>
              <a:ext cx="1256167" cy="320040"/>
              <a:chOff x="3341541" y="4513359"/>
              <a:chExt cx="1256167" cy="320040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>
                <a:off x="3341541" y="4673379"/>
                <a:ext cx="3193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Isosceles Triangle 275"/>
              <p:cNvSpPr/>
              <p:nvPr/>
            </p:nvSpPr>
            <p:spPr>
              <a:xfrm rot="5400000">
                <a:off x="3638765" y="4535478"/>
                <a:ext cx="320040" cy="275802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Pentagon 100"/>
              <p:cNvSpPr/>
              <p:nvPr/>
            </p:nvSpPr>
            <p:spPr>
              <a:xfrm flipH="1">
                <a:off x="4090183" y="4573692"/>
                <a:ext cx="507525" cy="199374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>
                <a:off x="3936686" y="4673379"/>
                <a:ext cx="15349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>
              <a:off x="909458" y="5513139"/>
              <a:ext cx="2527320" cy="36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>
                  <a:solidFill>
                    <a:srgbClr val="C00000"/>
                  </a:solidFill>
                </a:rPr>
                <a:t>Anode strips</a:t>
              </a:r>
              <a:endParaRPr lang="en-GB">
                <a:solidFill>
                  <a:srgbClr val="C00000"/>
                </a:solidFill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>
              <a:off x="2766397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2947590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3120915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3213499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3331720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3426572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3578973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3675423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3726859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3912634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2647630" y="3580911"/>
              <a:ext cx="0" cy="1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80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Readout</a:t>
            </a:r>
            <a:r>
              <a:rPr lang="fr-FR" smtClean="0"/>
              <a:t> ASIC VMM3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11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1633" y="1600200"/>
            <a:ext cx="4211200" cy="4756150"/>
          </a:xfrm>
        </p:spPr>
        <p:txBody>
          <a:bodyPr>
            <a:noAutofit/>
          </a:bodyPr>
          <a:lstStyle/>
          <a:p>
            <a:pPr marL="285750" indent="-285750"/>
            <a:r>
              <a:rPr lang="en-GB" sz="1800"/>
              <a:t>N</a:t>
            </a:r>
            <a:r>
              <a:rPr lang="en-GB" sz="1800" smtClean="0"/>
              <a:t>ew </a:t>
            </a:r>
            <a:r>
              <a:rPr lang="en-GB" sz="1800"/>
              <a:t>VMM ASIC (130 nm CMOS) developed by Brookhaven National Labs </a:t>
            </a:r>
            <a:r>
              <a:rPr lang="en-GB" sz="1800" smtClean="0"/>
              <a:t>for </a:t>
            </a:r>
            <a:r>
              <a:rPr lang="en-GB" sz="1800"/>
              <a:t>ATLAS new small wheel </a:t>
            </a:r>
            <a:r>
              <a:rPr lang="en-GB" sz="1800" smtClean="0"/>
              <a:t>upgrade</a:t>
            </a:r>
          </a:p>
          <a:p>
            <a:pPr marL="285750" indent="-285750"/>
            <a:r>
              <a:rPr lang="en-GB" sz="1800" smtClean="0"/>
              <a:t>64 </a:t>
            </a:r>
            <a:r>
              <a:rPr lang="en-GB" sz="1800"/>
              <a:t>input channels, </a:t>
            </a:r>
            <a:r>
              <a:rPr lang="en-GB" sz="1800" smtClean="0"/>
              <a:t>self triggered</a:t>
            </a:r>
            <a:endParaRPr lang="en-GB" sz="1800"/>
          </a:p>
          <a:p>
            <a:pPr marL="285750" indent="-285750"/>
            <a:r>
              <a:rPr lang="en-GB" sz="1800"/>
              <a:t>Pos. &amp; neg. polarity sensitive</a:t>
            </a:r>
          </a:p>
          <a:p>
            <a:pPr marL="285750" indent="-285750"/>
            <a:r>
              <a:rPr lang="en-GB" sz="1800" smtClean="0"/>
              <a:t>Adjustable </a:t>
            </a:r>
            <a:r>
              <a:rPr lang="en-GB" sz="1800"/>
              <a:t>gain 0.5 – 16 mV/</a:t>
            </a:r>
            <a:r>
              <a:rPr lang="en-GB" sz="1800" err="1"/>
              <a:t>fC</a:t>
            </a:r>
            <a:endParaRPr lang="en-GB" sz="1800"/>
          </a:p>
          <a:p>
            <a:pPr marL="285750" indent="-285750"/>
            <a:r>
              <a:rPr lang="en-GB" sz="1800"/>
              <a:t>Adjustable shaping time </a:t>
            </a:r>
            <a:r>
              <a:rPr lang="en-GB" sz="1800" smtClean="0"/>
              <a:t>from </a:t>
            </a:r>
            <a:r>
              <a:rPr lang="en-GB" sz="1800"/>
              <a:t>25 ns – 200 ns</a:t>
            </a:r>
          </a:p>
          <a:p>
            <a:pPr marL="285750" indent="-285750"/>
            <a:r>
              <a:rPr lang="en-GB" sz="1800"/>
              <a:t>Input capacitance from </a:t>
            </a:r>
            <a:r>
              <a:rPr lang="en-GB" sz="1800" smtClean="0"/>
              <a:t>few </a:t>
            </a:r>
            <a:r>
              <a:rPr lang="en-GB" sz="1800"/>
              <a:t>pF – 1 </a:t>
            </a:r>
            <a:r>
              <a:rPr lang="en-GB" sz="1800" err="1"/>
              <a:t>nF</a:t>
            </a:r>
            <a:endParaRPr lang="en-GB" sz="1800"/>
          </a:p>
          <a:p>
            <a:pPr marL="285750" indent="-285750"/>
            <a:r>
              <a:rPr lang="en-GB" sz="1800" smtClean="0"/>
              <a:t>38 </a:t>
            </a:r>
            <a:r>
              <a:rPr lang="en-GB" sz="1800"/>
              <a:t>bit per hit </a:t>
            </a:r>
            <a:r>
              <a:rPr lang="en-GB" sz="1800" smtClean="0"/>
              <a:t> (</a:t>
            </a:r>
            <a:r>
              <a:rPr lang="en-GB" sz="1800"/>
              <a:t>if </a:t>
            </a:r>
            <a:r>
              <a:rPr lang="en-GB" sz="1800" smtClean="0"/>
              <a:t>charge over </a:t>
            </a:r>
            <a:r>
              <a:rPr lang="en-GB" sz="1800"/>
              <a:t>threshold)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800"/>
              <a:t>Event flag (1 bit)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800"/>
              <a:t>Over threshold flag (1 bit)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800"/>
              <a:t>Channel number (6 bit)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800"/>
              <a:t>Signal amplitude (10 bit)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800"/>
              <a:t>Arrival time (20 bit)</a:t>
            </a:r>
          </a:p>
          <a:p>
            <a:endParaRPr lang="fr-FR" sz="180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259" y="1443360"/>
            <a:ext cx="4938740" cy="2633712"/>
          </a:xfrm>
          <a:prstGeom prst="rect">
            <a:avLst/>
          </a:prstGeom>
        </p:spPr>
      </p:pic>
      <p:pic>
        <p:nvPicPr>
          <p:cNvPr id="10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6333" y="4217888"/>
            <a:ext cx="4283967" cy="26029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495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Detector Readout (VMM3+SRS)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36" y="1547293"/>
            <a:ext cx="6015052" cy="3560209"/>
          </a:xfrm>
        </p:spPr>
        <p:txBody>
          <a:bodyPr>
            <a:normAutofit/>
          </a:bodyPr>
          <a:lstStyle/>
          <a:p>
            <a:r>
              <a:rPr lang="en-GB" sz="2200"/>
              <a:t>New hybrid and adapter card, FPGA firmware, and PC software </a:t>
            </a:r>
            <a:r>
              <a:rPr lang="en-GB" sz="2200" smtClean="0"/>
              <a:t>have </a:t>
            </a:r>
            <a:r>
              <a:rPr lang="en-GB" sz="2200"/>
              <a:t>been designed to implement </a:t>
            </a:r>
            <a:r>
              <a:rPr lang="en-GB" sz="2200" smtClean="0"/>
              <a:t>VMM3 </a:t>
            </a:r>
            <a:r>
              <a:rPr lang="en-GB" sz="2200"/>
              <a:t>in </a:t>
            </a:r>
            <a:r>
              <a:rPr lang="en-GB" sz="2200" smtClean="0"/>
              <a:t>RD51 Scalable Readout System (SRS)</a:t>
            </a:r>
          </a:p>
          <a:p>
            <a:r>
              <a:rPr lang="en-GB" sz="2200"/>
              <a:t>Scalability: up to 8 </a:t>
            </a:r>
            <a:r>
              <a:rPr lang="en-GB" sz="2200" smtClean="0"/>
              <a:t>VMM3 </a:t>
            </a:r>
            <a:r>
              <a:rPr lang="en-GB" sz="2200"/>
              <a:t>hybrids/FEC, many </a:t>
            </a:r>
            <a:r>
              <a:rPr lang="en-GB" sz="2200" smtClean="0"/>
              <a:t>FECs/PC</a:t>
            </a:r>
          </a:p>
          <a:p>
            <a:r>
              <a:rPr lang="en-GB" sz="2200" smtClean="0"/>
              <a:t>For NMX:  3 detectors with 40 VMM3 hybrids</a:t>
            </a:r>
            <a:endParaRPr lang="en-GB" sz="2200"/>
          </a:p>
          <a:p>
            <a:endParaRPr lang="en-GB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736" y="3603084"/>
            <a:ext cx="2436823" cy="2721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903" y="1611105"/>
            <a:ext cx="2436823" cy="1442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3903" y="6412320"/>
            <a:ext cx="2423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SRS FEC and adapter card for VMMs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3397" y="3143862"/>
            <a:ext cx="964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VMM hybrid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263659"/>
            <a:ext cx="5333663" cy="245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1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Detector Readout (VMM3+SRS)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13</a:t>
            </a:fld>
            <a:endParaRPr lang="en-GB"/>
          </a:p>
        </p:txBody>
      </p:sp>
      <p:pic>
        <p:nvPicPr>
          <p:cNvPr id="7" name="Screenshot%20from%202017-09-12%2018-29-40.png" descr="Screenshot%20from%202017-09-12%2018-29-40.pn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727370" y="2492896"/>
            <a:ext cx="4959428" cy="373315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/>
          <p:cNvSpPr/>
          <p:nvPr/>
        </p:nvSpPr>
        <p:spPr>
          <a:xfrm rot="16200000">
            <a:off x="6342990" y="3643208"/>
            <a:ext cx="5056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mtClean="0"/>
              <a:t>CERN Summer student project of Manuel Guth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84784"/>
            <a:ext cx="4645705" cy="24875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4010" y="3956106"/>
            <a:ext cx="153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 smtClean="0"/>
              <a:t>Readout</a:t>
            </a:r>
            <a:r>
              <a:rPr lang="fr-FR" smtClean="0"/>
              <a:t> </a:t>
            </a:r>
            <a:r>
              <a:rPr lang="fr-FR" err="1" smtClean="0"/>
              <a:t>chain</a:t>
            </a:r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5843672" y="2058414"/>
            <a:ext cx="204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VMM3 Slow control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47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un_76_VMM_0_1_SRS_Hits.pdf" descr="Run_76_VMM_0_1_SRS_Hits.pd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2396529"/>
            <a:ext cx="5037307" cy="304869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VMM3 </a:t>
            </a:r>
            <a:r>
              <a:rPr lang="fr-FR" smtClean="0"/>
              <a:t>Data Rates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smtClean="0"/>
              <a:t>VMM3 maximum data rate 4 </a:t>
            </a:r>
            <a:r>
              <a:rPr lang="fr-FR" err="1" smtClean="0"/>
              <a:t>Mhits</a:t>
            </a:r>
            <a:r>
              <a:rPr lang="fr-FR" smtClean="0"/>
              <a:t>/s per </a:t>
            </a:r>
            <a:r>
              <a:rPr lang="fr-FR" err="1" smtClean="0"/>
              <a:t>channel</a:t>
            </a:r>
            <a:endParaRPr lang="fr-FR" smtClean="0"/>
          </a:p>
          <a:p>
            <a:r>
              <a:rPr lang="fr-FR" smtClean="0"/>
              <a:t>For NMX, </a:t>
            </a:r>
            <a:r>
              <a:rPr lang="fr-FR" err="1" smtClean="0"/>
              <a:t>expected</a:t>
            </a:r>
            <a:r>
              <a:rPr lang="fr-FR" smtClean="0"/>
              <a:t> </a:t>
            </a:r>
            <a:r>
              <a:rPr lang="fr-FR" smtClean="0"/>
              <a:t>up </a:t>
            </a:r>
            <a:r>
              <a:rPr lang="fr-FR" smtClean="0"/>
              <a:t>to 10 </a:t>
            </a:r>
            <a:r>
              <a:rPr lang="fr-FR" err="1" smtClean="0"/>
              <a:t>kHits</a:t>
            </a:r>
            <a:r>
              <a:rPr lang="fr-FR" smtClean="0"/>
              <a:t>/s per </a:t>
            </a:r>
            <a:r>
              <a:rPr lang="fr-FR" err="1" smtClean="0"/>
              <a:t>channel</a:t>
            </a:r>
            <a:endParaRPr lang="fr-FR" smtClean="0"/>
          </a:p>
          <a:p>
            <a:r>
              <a:rPr lang="fr-FR" smtClean="0"/>
              <a:t>Data rate </a:t>
            </a:r>
            <a:r>
              <a:rPr lang="fr-FR" err="1" smtClean="0"/>
              <a:t>almost</a:t>
            </a:r>
            <a:r>
              <a:rPr lang="fr-FR" smtClean="0"/>
              <a:t> </a:t>
            </a:r>
            <a:r>
              <a:rPr lang="fr-FR" err="1" smtClean="0"/>
              <a:t>reached</a:t>
            </a:r>
            <a:r>
              <a:rPr lang="fr-FR" smtClean="0"/>
              <a:t> </a:t>
            </a:r>
            <a:r>
              <a:rPr lang="fr-FR" err="1" smtClean="0"/>
              <a:t>during</a:t>
            </a:r>
            <a:r>
              <a:rPr lang="fr-FR" smtClean="0"/>
              <a:t> pion test </a:t>
            </a:r>
            <a:r>
              <a:rPr lang="fr-FR" err="1" smtClean="0"/>
              <a:t>beam</a:t>
            </a:r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14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067166" y="1960796"/>
            <a:ext cx="346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Pion </a:t>
            </a:r>
            <a:r>
              <a:rPr lang="fr-FR" err="1" smtClean="0"/>
              <a:t>beam</a:t>
            </a:r>
            <a:r>
              <a:rPr lang="fr-FR" smtClean="0"/>
              <a:t> at H4 </a:t>
            </a:r>
            <a:r>
              <a:rPr lang="fr-FR" err="1" smtClean="0"/>
              <a:t>beamline</a:t>
            </a:r>
            <a:r>
              <a:rPr lang="fr-FR" smtClean="0"/>
              <a:t> at CERN</a:t>
            </a:r>
            <a:endParaRPr lang="fr-FR"/>
          </a:p>
        </p:txBody>
      </p:sp>
      <p:sp>
        <p:nvSpPr>
          <p:cNvPr id="11" name="~ 500kHz ~ 200Mbit"/>
          <p:cNvSpPr txBox="1"/>
          <p:nvPr/>
        </p:nvSpPr>
        <p:spPr>
          <a:xfrm>
            <a:off x="6239929" y="3322339"/>
            <a:ext cx="22939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>
              <a:defRPr b="0">
                <a:solidFill>
                  <a:srgbClr val="1029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000099"/>
                </a:solidFill>
              </a:rPr>
              <a:t>~ </a:t>
            </a:r>
            <a:r>
              <a:rPr sz="2000" smtClean="0">
                <a:solidFill>
                  <a:srgbClr val="000099"/>
                </a:solidFill>
              </a:rPr>
              <a:t>500kHz</a:t>
            </a:r>
            <a:r>
              <a:rPr lang="en-US" sz="2000" smtClean="0">
                <a:solidFill>
                  <a:srgbClr val="000099"/>
                </a:solidFill>
              </a:rPr>
              <a:t>/s</a:t>
            </a:r>
            <a:r>
              <a:rPr sz="2000">
                <a:solidFill>
                  <a:srgbClr val="000099"/>
                </a:solidFill>
              </a:rPr>
              <a:t/>
            </a:r>
            <a:br>
              <a:rPr sz="2000">
                <a:solidFill>
                  <a:srgbClr val="000099"/>
                </a:solidFill>
              </a:rPr>
            </a:br>
            <a:r>
              <a:rPr sz="2000">
                <a:solidFill>
                  <a:srgbClr val="000099"/>
                </a:solidFill>
              </a:rPr>
              <a:t>~ </a:t>
            </a:r>
            <a:r>
              <a:rPr sz="2000" smtClean="0">
                <a:solidFill>
                  <a:srgbClr val="000099"/>
                </a:solidFill>
              </a:rPr>
              <a:t>20Mbit</a:t>
            </a:r>
            <a:r>
              <a:rPr lang="en-US" sz="2000" smtClean="0">
                <a:solidFill>
                  <a:srgbClr val="000099"/>
                </a:solidFill>
              </a:rPr>
              <a:t>/s</a:t>
            </a:r>
            <a:endParaRPr sz="2000">
              <a:solidFill>
                <a:srgbClr val="000099"/>
              </a:solidFill>
            </a:endParaRPr>
          </a:p>
        </p:txBody>
      </p:sp>
      <p:sp>
        <p:nvSpPr>
          <p:cNvPr id="12" name="~ 600kHz ~ 300Mbit/s"/>
          <p:cNvSpPr txBox="1"/>
          <p:nvPr/>
        </p:nvSpPr>
        <p:spPr>
          <a:xfrm>
            <a:off x="6495497" y="4031719"/>
            <a:ext cx="203838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>
              <a:defRPr b="0">
                <a:solidFill>
                  <a:srgbClr val="F198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FF9800"/>
                </a:solidFill>
              </a:rPr>
              <a:t>~ </a:t>
            </a:r>
            <a:r>
              <a:rPr sz="2000" smtClean="0">
                <a:solidFill>
                  <a:srgbClr val="FF9800"/>
                </a:solidFill>
              </a:rPr>
              <a:t>600</a:t>
            </a:r>
            <a:r>
              <a:rPr lang="en-GB" sz="2000" smtClean="0">
                <a:solidFill>
                  <a:srgbClr val="FF9800"/>
                </a:solidFill>
              </a:rPr>
              <a:t> </a:t>
            </a:r>
            <a:r>
              <a:rPr sz="2000" err="1" smtClean="0">
                <a:solidFill>
                  <a:srgbClr val="FF9800"/>
                </a:solidFill>
              </a:rPr>
              <a:t>kH</a:t>
            </a:r>
            <a:r>
              <a:rPr lang="en-GB" sz="2000" smtClean="0">
                <a:solidFill>
                  <a:srgbClr val="FF9800"/>
                </a:solidFill>
              </a:rPr>
              <a:t>its/s</a:t>
            </a:r>
            <a:r>
              <a:rPr sz="2000">
                <a:solidFill>
                  <a:srgbClr val="FF9800"/>
                </a:solidFill>
              </a:rPr>
              <a:t/>
            </a:r>
            <a:br>
              <a:rPr sz="2000">
                <a:solidFill>
                  <a:srgbClr val="FF9800"/>
                </a:solidFill>
              </a:rPr>
            </a:br>
            <a:r>
              <a:rPr sz="2000">
                <a:solidFill>
                  <a:srgbClr val="FF9800"/>
                </a:solidFill>
              </a:rPr>
              <a:t>~ </a:t>
            </a:r>
            <a:r>
              <a:rPr sz="2000" smtClean="0">
                <a:solidFill>
                  <a:srgbClr val="FF9800"/>
                </a:solidFill>
              </a:rPr>
              <a:t>30</a:t>
            </a:r>
            <a:r>
              <a:rPr lang="en-GB" sz="2000" smtClean="0">
                <a:solidFill>
                  <a:srgbClr val="FF9800"/>
                </a:solidFill>
              </a:rPr>
              <a:t> </a:t>
            </a:r>
            <a:r>
              <a:rPr sz="2000" smtClean="0">
                <a:solidFill>
                  <a:srgbClr val="FF9800"/>
                </a:solidFill>
              </a:rPr>
              <a:t>Mbit/s</a:t>
            </a:r>
            <a:endParaRPr sz="2000">
              <a:solidFill>
                <a:srgbClr val="FF9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NMX Event Building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mtClean="0"/>
              <a:t>Per one detected neutron (efficiency 15%-30% at 1.8 A depending on </a:t>
            </a:r>
            <a:r>
              <a:rPr lang="en-US" err="1" smtClean="0"/>
              <a:t>Gd</a:t>
            </a:r>
            <a:r>
              <a:rPr lang="en-US" smtClean="0"/>
              <a:t> isotope) on the detector</a:t>
            </a:r>
          </a:p>
          <a:p>
            <a:pPr>
              <a:spcBef>
                <a:spcPts val="0"/>
              </a:spcBef>
            </a:pPr>
            <a:r>
              <a:rPr lang="en-US" smtClean="0"/>
              <a:t>On average 20 strips/channels hit (in x and y)</a:t>
            </a:r>
          </a:p>
          <a:p>
            <a:pPr>
              <a:spcBef>
                <a:spcPts val="0"/>
              </a:spcBef>
            </a:pPr>
            <a:r>
              <a:rPr lang="en-US" smtClean="0"/>
              <a:t>Per hit: VMM3 gives channel, pulse height and time</a:t>
            </a:r>
          </a:p>
          <a:p>
            <a:pPr>
              <a:spcBef>
                <a:spcPts val="0"/>
              </a:spcBef>
            </a:pPr>
            <a:r>
              <a:rPr lang="en-US" smtClean="0"/>
              <a:t>Must first cluster the events, then determine x and y entry positions with </a:t>
            </a:r>
            <a:r>
              <a:rPr lang="en-US" err="1" smtClean="0"/>
              <a:t>μTPC</a:t>
            </a:r>
            <a:r>
              <a:rPr lang="en-US" smtClean="0"/>
              <a:t> method</a:t>
            </a:r>
          </a:p>
          <a:p>
            <a:pPr>
              <a:spcBef>
                <a:spcPts val="0"/>
              </a:spcBef>
            </a:pPr>
            <a:r>
              <a:rPr lang="en-US" smtClean="0"/>
              <a:t>For clustering, data from each module (including overlap region with other modules) is sent to a separate PC core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427984" y="4288164"/>
            <a:ext cx="4724400" cy="2592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737558" y="6405751"/>
            <a:ext cx="211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Event formation unit</a:t>
            </a:r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564" y="1434456"/>
            <a:ext cx="4317436" cy="314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Examples</a:t>
            </a:r>
            <a:r>
              <a:rPr lang="fr-FR" smtClean="0"/>
              <a:t> of VMM </a:t>
            </a:r>
            <a:r>
              <a:rPr lang="fr-FR" err="1" smtClean="0"/>
              <a:t>Clustered</a:t>
            </a:r>
            <a:r>
              <a:rPr lang="fr-FR" smtClean="0"/>
              <a:t> Data </a:t>
            </a:r>
            <a:br>
              <a:rPr lang="fr-FR" smtClean="0"/>
            </a:br>
            <a:r>
              <a:rPr lang="fr-FR" smtClean="0"/>
              <a:t>(10cm x 10 cm detector)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16</a:t>
            </a:fld>
            <a:endParaRPr lang="en-GB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45" y="1772816"/>
            <a:ext cx="2853679" cy="2853679"/>
          </a:xfr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1489646"/>
            <a:ext cx="2988332" cy="3307506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1739385"/>
            <a:ext cx="2894024" cy="2985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5889" y="4725144"/>
            <a:ext cx="2356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Thermal neutron </a:t>
            </a:r>
            <a:r>
              <a:rPr lang="fr-FR" err="1" smtClean="0"/>
              <a:t>beam</a:t>
            </a:r>
            <a:endParaRPr lang="fr-FR" smtClean="0"/>
          </a:p>
          <a:p>
            <a:r>
              <a:rPr lang="fr-FR" smtClean="0"/>
              <a:t>Gd-GEM </a:t>
            </a:r>
            <a:r>
              <a:rPr lang="fr-FR" err="1" smtClean="0"/>
              <a:t>with</a:t>
            </a:r>
            <a:r>
              <a:rPr lang="fr-FR" smtClean="0"/>
              <a:t> VMM2</a:t>
            </a:r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3328733" y="4723725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 smtClean="0"/>
              <a:t>Unfocused</a:t>
            </a:r>
            <a:r>
              <a:rPr lang="fr-FR" smtClean="0"/>
              <a:t> pion </a:t>
            </a:r>
            <a:r>
              <a:rPr lang="fr-FR" err="1" smtClean="0"/>
              <a:t>beam</a:t>
            </a:r>
            <a:endParaRPr lang="fr-FR" smtClean="0"/>
          </a:p>
          <a:p>
            <a:r>
              <a:rPr lang="fr-FR" smtClean="0"/>
              <a:t>GEM </a:t>
            </a:r>
            <a:r>
              <a:rPr lang="fr-FR" err="1" smtClean="0"/>
              <a:t>with</a:t>
            </a:r>
            <a:r>
              <a:rPr lang="fr-FR" smtClean="0"/>
              <a:t> VMM3</a:t>
            </a:r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6441889" y="4714572"/>
            <a:ext cx="2012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 smtClean="0"/>
              <a:t>Focused</a:t>
            </a:r>
            <a:r>
              <a:rPr lang="fr-FR" smtClean="0"/>
              <a:t> pion </a:t>
            </a:r>
            <a:r>
              <a:rPr lang="fr-FR" err="1" smtClean="0"/>
              <a:t>beam</a:t>
            </a:r>
            <a:endParaRPr lang="fr-FR" smtClean="0"/>
          </a:p>
          <a:p>
            <a:r>
              <a:rPr lang="fr-FR" smtClean="0"/>
              <a:t>GEM </a:t>
            </a:r>
            <a:r>
              <a:rPr lang="fr-FR" err="1" smtClean="0"/>
              <a:t>with</a:t>
            </a:r>
            <a:r>
              <a:rPr lang="fr-FR" smtClean="0"/>
              <a:t> VMM3</a:t>
            </a:r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457200" y="5661248"/>
            <a:ext cx="843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Issues to </a:t>
            </a:r>
            <a:r>
              <a:rPr lang="fr-FR" err="1" smtClean="0"/>
              <a:t>be</a:t>
            </a:r>
            <a:r>
              <a:rPr lang="fr-FR" smtClean="0"/>
              <a:t> </a:t>
            </a:r>
            <a:r>
              <a:rPr lang="fr-FR" err="1" smtClean="0"/>
              <a:t>solved</a:t>
            </a:r>
            <a:r>
              <a:rPr lang="fr-FR" smtClean="0"/>
              <a:t>: </a:t>
            </a:r>
            <a:r>
              <a:rPr lang="fr-FR" err="1" smtClean="0"/>
              <a:t>Threshold</a:t>
            </a:r>
            <a:r>
              <a:rPr lang="fr-FR" smtClean="0"/>
              <a:t> </a:t>
            </a:r>
            <a:r>
              <a:rPr lang="fr-FR" err="1" smtClean="0"/>
              <a:t>equalization</a:t>
            </a:r>
            <a:r>
              <a:rPr lang="fr-FR" smtClean="0"/>
              <a:t> </a:t>
            </a:r>
            <a:r>
              <a:rPr lang="fr-FR" smtClean="0"/>
              <a:t>of </a:t>
            </a:r>
            <a:r>
              <a:rPr lang="fr-FR" err="1" smtClean="0"/>
              <a:t>channels</a:t>
            </a:r>
            <a:r>
              <a:rPr lang="fr-FR" smtClean="0"/>
              <a:t> to </a:t>
            </a:r>
            <a:r>
              <a:rPr lang="fr-FR" err="1" smtClean="0"/>
              <a:t>get</a:t>
            </a:r>
            <a:r>
              <a:rPr lang="fr-FR" smtClean="0"/>
              <a:t> </a:t>
            </a:r>
            <a:r>
              <a:rPr lang="fr-FR" err="1" smtClean="0"/>
              <a:t>rid</a:t>
            </a:r>
            <a:r>
              <a:rPr lang="fr-FR" smtClean="0"/>
              <a:t> of </a:t>
            </a:r>
            <a:r>
              <a:rPr lang="fr-FR" err="1" smtClean="0"/>
              <a:t>noisy</a:t>
            </a:r>
            <a:r>
              <a:rPr lang="fr-FR" smtClean="0"/>
              <a:t> </a:t>
            </a:r>
            <a:r>
              <a:rPr lang="fr-FR" err="1" smtClean="0"/>
              <a:t>channels</a:t>
            </a:r>
            <a:r>
              <a:rPr lang="fr-FR" smtClean="0"/>
              <a:t>, </a:t>
            </a:r>
            <a:r>
              <a:rPr lang="fr-FR" err="1" smtClean="0"/>
              <a:t>dead</a:t>
            </a:r>
            <a:r>
              <a:rPr lang="fr-FR" smtClean="0"/>
              <a:t> </a:t>
            </a:r>
            <a:r>
              <a:rPr lang="fr-FR" err="1" smtClean="0"/>
              <a:t>channels</a:t>
            </a:r>
            <a:r>
              <a:rPr lang="fr-FR" smtClean="0"/>
              <a:t> (</a:t>
            </a:r>
            <a:r>
              <a:rPr lang="fr-FR" err="1" smtClean="0"/>
              <a:t>need</a:t>
            </a:r>
            <a:r>
              <a:rPr lang="fr-FR" smtClean="0"/>
              <a:t> more VMM3 </a:t>
            </a:r>
            <a:r>
              <a:rPr lang="fr-FR" err="1" smtClean="0"/>
              <a:t>hybrids</a:t>
            </a:r>
            <a:r>
              <a:rPr lang="fr-FR" smtClean="0"/>
              <a:t>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8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Detector Data Monitoring 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17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47" y="1484784"/>
            <a:ext cx="8016905" cy="49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Conclusions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mtClean="0"/>
              <a:t>Detector design for </a:t>
            </a:r>
            <a:r>
              <a:rPr lang="fr-FR" err="1" smtClean="0"/>
              <a:t>BrightnESS</a:t>
            </a:r>
            <a:r>
              <a:rPr lang="fr-FR" smtClean="0"/>
              <a:t> </a:t>
            </a:r>
            <a:r>
              <a:rPr lang="fr-FR" err="1" smtClean="0"/>
              <a:t>protoype</a:t>
            </a:r>
            <a:r>
              <a:rPr lang="fr-FR" smtClean="0"/>
              <a:t> has been </a:t>
            </a:r>
            <a:r>
              <a:rPr lang="fr-FR" err="1" smtClean="0"/>
              <a:t>finalized</a:t>
            </a:r>
            <a:r>
              <a:rPr lang="fr-FR" smtClean="0"/>
              <a:t> </a:t>
            </a:r>
          </a:p>
          <a:p>
            <a:r>
              <a:rPr lang="fr-FR" smtClean="0"/>
              <a:t>Detector </a:t>
            </a:r>
            <a:r>
              <a:rPr lang="fr-FR" err="1" smtClean="0"/>
              <a:t>readout</a:t>
            </a:r>
            <a:r>
              <a:rPr lang="fr-FR" smtClean="0"/>
              <a:t> (VMM3 and SRS) </a:t>
            </a:r>
            <a:r>
              <a:rPr lang="fr-FR" err="1" smtClean="0"/>
              <a:t>available</a:t>
            </a:r>
            <a:endParaRPr lang="fr-FR" smtClean="0"/>
          </a:p>
          <a:p>
            <a:r>
              <a:rPr lang="fr-FR" smtClean="0"/>
              <a:t>Slow control software </a:t>
            </a:r>
            <a:r>
              <a:rPr lang="fr-FR" err="1" smtClean="0"/>
              <a:t>available</a:t>
            </a:r>
            <a:endParaRPr lang="fr-FR" smtClean="0"/>
          </a:p>
          <a:p>
            <a:r>
              <a:rPr lang="fr-FR" smtClean="0"/>
              <a:t>DAQ and </a:t>
            </a:r>
            <a:r>
              <a:rPr lang="fr-FR" err="1" smtClean="0"/>
              <a:t>event</a:t>
            </a:r>
            <a:r>
              <a:rPr lang="fr-FR" smtClean="0"/>
              <a:t> building software </a:t>
            </a:r>
            <a:r>
              <a:rPr lang="fr-FR" err="1" smtClean="0"/>
              <a:t>implemented</a:t>
            </a:r>
            <a:endParaRPr lang="fr-FR" smtClean="0"/>
          </a:p>
          <a:p>
            <a:r>
              <a:rPr lang="fr-FR" smtClean="0"/>
              <a:t>Monitoring software </a:t>
            </a:r>
            <a:r>
              <a:rPr lang="fr-FR" err="1" smtClean="0"/>
              <a:t>available</a:t>
            </a:r>
            <a:endParaRPr lang="fr-FR" smtClean="0"/>
          </a:p>
          <a:p>
            <a:r>
              <a:rPr lang="fr-FR" smtClean="0"/>
              <a:t>All basic </a:t>
            </a:r>
            <a:r>
              <a:rPr lang="fr-FR" err="1" smtClean="0"/>
              <a:t>compoments</a:t>
            </a:r>
            <a:r>
              <a:rPr lang="fr-FR" smtClean="0"/>
              <a:t> of the </a:t>
            </a:r>
            <a:r>
              <a:rPr lang="fr-FR" err="1" smtClean="0"/>
              <a:t>chain</a:t>
            </a:r>
            <a:r>
              <a:rPr lang="fr-FR" smtClean="0"/>
              <a:t> </a:t>
            </a:r>
            <a:r>
              <a:rPr lang="fr-FR" err="1" smtClean="0"/>
              <a:t>needed</a:t>
            </a:r>
            <a:r>
              <a:rPr lang="fr-FR" smtClean="0"/>
              <a:t> to </a:t>
            </a:r>
            <a:r>
              <a:rPr lang="fr-FR" err="1" smtClean="0"/>
              <a:t>take</a:t>
            </a:r>
            <a:r>
              <a:rPr lang="fr-FR" smtClean="0"/>
              <a:t> data at NMX </a:t>
            </a:r>
            <a:r>
              <a:rPr lang="fr-FR" err="1" smtClean="0"/>
              <a:t>exist</a:t>
            </a:r>
            <a:endParaRPr lang="fr-FR" smtClean="0"/>
          </a:p>
          <a:p>
            <a:r>
              <a:rPr lang="fr-FR" err="1" smtClean="0"/>
              <a:t>Next</a:t>
            </a:r>
            <a:r>
              <a:rPr lang="fr-FR" smtClean="0"/>
              <a:t> </a:t>
            </a:r>
            <a:r>
              <a:rPr lang="fr-FR" err="1" smtClean="0"/>
              <a:t>steps</a:t>
            </a:r>
            <a:r>
              <a:rPr lang="fr-FR" smtClean="0"/>
              <a:t>: Assemble detector and test </a:t>
            </a:r>
            <a:r>
              <a:rPr lang="fr-FR" err="1" smtClean="0"/>
              <a:t>with</a:t>
            </a:r>
            <a:r>
              <a:rPr lang="fr-FR" smtClean="0"/>
              <a:t> neutron </a:t>
            </a:r>
            <a:r>
              <a:rPr lang="fr-FR" err="1" smtClean="0"/>
              <a:t>beam</a:t>
            </a:r>
            <a:endParaRPr 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3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Extra Slides </a:t>
            </a:r>
            <a:r>
              <a:rPr lang="mr-IN" smtClean="0"/>
              <a:t>–</a:t>
            </a:r>
            <a:r>
              <a:rPr lang="fr-FR" smtClean="0"/>
              <a:t> Detector </a:t>
            </a:r>
            <a:r>
              <a:rPr lang="fr-FR" err="1" smtClean="0"/>
              <a:t>Assembly</a:t>
            </a:r>
            <a:endParaRPr lang="fr-F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7138" y="2717921"/>
            <a:ext cx="3528392" cy="264629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19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5558" y="2192044"/>
            <a:ext cx="3436927" cy="2577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38" y="1438474"/>
            <a:ext cx="3806162" cy="285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ESS Instrument Suite</a:t>
            </a:r>
            <a:endParaRPr lang="fr-F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9144000" cy="551558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5364088" y="4281958"/>
            <a:ext cx="3485456" cy="2256954"/>
            <a:chOff x="2566542" y="1824563"/>
            <a:chExt cx="7305137" cy="4352400"/>
          </a:xfrm>
        </p:grpSpPr>
        <p:grpSp>
          <p:nvGrpSpPr>
            <p:cNvPr id="9" name="Group 8"/>
            <p:cNvGrpSpPr/>
            <p:nvPr/>
          </p:nvGrpSpPr>
          <p:grpSpPr>
            <a:xfrm>
              <a:off x="2566542" y="1824563"/>
              <a:ext cx="7058916" cy="4352400"/>
              <a:chOff x="838200" y="1824563"/>
              <a:chExt cx="7058916" cy="43524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9958" b="8524"/>
              <a:stretch/>
            </p:blipFill>
            <p:spPr>
              <a:xfrm>
                <a:off x="838200" y="1824563"/>
                <a:ext cx="7058916" cy="4352400"/>
              </a:xfrm>
              <a:prstGeom prst="rect">
                <a:avLst/>
              </a:prstGeom>
            </p:spPr>
          </p:pic>
          <p:sp>
            <p:nvSpPr>
              <p:cNvPr id="16" name="Oval 15"/>
              <p:cNvSpPr/>
              <p:nvPr/>
            </p:nvSpPr>
            <p:spPr>
              <a:xfrm>
                <a:off x="4062858" y="349353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9630472">
                <a:off x="2469076" y="3903492"/>
                <a:ext cx="859531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chemeClr val="bg1"/>
                    </a:solidFill>
                  </a:rPr>
                  <a:t>sample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 rot="16200000">
              <a:off x="7572369" y="3877652"/>
              <a:ext cx="43524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/>
                <a:t>Detector Positioning System for ESS </a:t>
              </a:r>
              <a:r>
                <a:rPr lang="en-GB" sz="1000" smtClean="0"/>
                <a:t>NMX, Final </a:t>
              </a:r>
              <a:r>
                <a:rPr lang="en-GB" sz="1000"/>
                <a:t>Design </a:t>
              </a:r>
              <a:r>
                <a:rPr lang="en-GB" sz="1000" smtClean="0"/>
                <a:t>Report, J</a:t>
              </a:r>
              <a:r>
                <a:rPr lang="en-GB" sz="1000"/>
                <a:t>.-L. Ferrer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0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Assembly</a:t>
            </a:r>
            <a:r>
              <a:rPr lang="fr-FR" smtClean="0"/>
              <a:t> of Gd Cathode</a:t>
            </a:r>
            <a:endParaRPr lang="fr-FR"/>
          </a:p>
        </p:txBody>
      </p:sp>
      <p:pic>
        <p:nvPicPr>
          <p:cNvPr id="137" name="Content Placeholder 13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2012082"/>
            <a:ext cx="6057900" cy="3759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20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382789" y="1600200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 sz="2400"/>
              <a:t>Assembly of </a:t>
            </a:r>
          </a:p>
          <a:p>
            <a:r>
              <a:rPr lang="en-GB" sz="2400"/>
              <a:t>gadolinium cathode</a:t>
            </a:r>
          </a:p>
        </p:txBody>
      </p:sp>
    </p:spTree>
    <p:extLst>
      <p:ext uri="{BB962C8B-B14F-4D97-AF65-F5344CB8AC3E}">
        <p14:creationId xmlns:p14="http://schemas.microsoft.com/office/powerpoint/2010/main" val="64309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Gd Cathode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" y="1474588"/>
            <a:ext cx="8039147" cy="4834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2789" y="1572316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25 individual gadolinium foils ultrasonically welded onto aluminium frame</a:t>
            </a:r>
          </a:p>
          <a:p>
            <a:endParaRPr lang="en-GB" sz="1950"/>
          </a:p>
          <a:p>
            <a:r>
              <a:rPr lang="en-GB"/>
              <a:t>Gadolinium foil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Natural gadolinium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thickness 25 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area 10.24 x 10.24 cm²</a:t>
            </a:r>
            <a:br>
              <a:rPr lang="en-GB"/>
            </a:br>
            <a:r>
              <a:rPr lang="en-GB"/>
              <a:t>(about maximum size produced by supplier)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r>
              <a:rPr lang="en-GB"/>
              <a:t>Total active area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51.22 x 51.22 cm²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1283" y="4051217"/>
            <a:ext cx="13946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aluminium frame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1686" y="3623405"/>
            <a:ext cx="12296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gadolinium foil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614500" y="3210756"/>
            <a:ext cx="957500" cy="5464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732572" y="3873486"/>
            <a:ext cx="449108" cy="2562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6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Cathode Frame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600200"/>
            <a:ext cx="7164288" cy="4308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2789" y="1596380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Gadolinium frame screwed onto aluminium support frame</a:t>
            </a:r>
          </a:p>
          <a:p>
            <a:endParaRPr lang="en-GB"/>
          </a:p>
          <a:p>
            <a:r>
              <a:rPr lang="en-GB"/>
              <a:t>Electrical contact between frame and support on four corners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8485" y="3729163"/>
            <a:ext cx="10193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gadolinium</a:t>
            </a:r>
            <a:br>
              <a:rPr lang="en-GB" sz="1350"/>
            </a:br>
            <a:r>
              <a:rPr lang="en-GB" sz="1350"/>
              <a:t>foil &amp; frame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180985" y="3321242"/>
            <a:ext cx="957500" cy="5464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46834" y="4526329"/>
            <a:ext cx="11926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support frame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399029" y="4404745"/>
            <a:ext cx="449108" cy="2562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91880" y="4221088"/>
            <a:ext cx="16023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stainless steel screw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923811" y="4030873"/>
            <a:ext cx="569373" cy="3249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68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Cathode Frame </a:t>
            </a:r>
            <a:r>
              <a:rPr lang="fr-FR" err="1" smtClean="0"/>
              <a:t>with</a:t>
            </a:r>
            <a:r>
              <a:rPr lang="fr-FR" smtClean="0"/>
              <a:t> Gd Cathode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57736"/>
            <a:ext cx="8064896" cy="4850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6462" y="4595117"/>
            <a:ext cx="15109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stainless steel screw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969698" y="4307304"/>
            <a:ext cx="35119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57860" y="5124180"/>
            <a:ext cx="12919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polyamide screw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643956" y="5102948"/>
            <a:ext cx="449108" cy="2562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007354" y="4499807"/>
            <a:ext cx="449108" cy="2562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82789" y="1586898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Gadolinium frames screwed onto aluminium support frame</a:t>
            </a:r>
          </a:p>
          <a:p>
            <a:endParaRPr lang="en-GB"/>
          </a:p>
          <a:p>
            <a:r>
              <a:rPr lang="en-GB"/>
              <a:t>w/ polyimide screws for field cage assembly already inserted</a:t>
            </a:r>
          </a:p>
        </p:txBody>
      </p:sp>
    </p:spTree>
    <p:extLst>
      <p:ext uri="{BB962C8B-B14F-4D97-AF65-F5344CB8AC3E}">
        <p14:creationId xmlns:p14="http://schemas.microsoft.com/office/powerpoint/2010/main" val="16994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Assembly</a:t>
            </a:r>
            <a:r>
              <a:rPr lang="fr-FR" smtClean="0"/>
              <a:t> of Top </a:t>
            </a:r>
            <a:r>
              <a:rPr lang="fr-FR" err="1" smtClean="0"/>
              <a:t>Stack</a:t>
            </a:r>
            <a:endParaRPr lang="fr-F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78" y="1970534"/>
            <a:ext cx="6007100" cy="3784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372200" y="1572316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 sz="2400"/>
              <a:t>Assembly of </a:t>
            </a:r>
          </a:p>
          <a:p>
            <a:r>
              <a:rPr lang="en-GB" sz="2400"/>
              <a:t>top stack</a:t>
            </a:r>
          </a:p>
        </p:txBody>
      </p:sp>
    </p:spTree>
    <p:extLst>
      <p:ext uri="{BB962C8B-B14F-4D97-AF65-F5344CB8AC3E}">
        <p14:creationId xmlns:p14="http://schemas.microsoft.com/office/powerpoint/2010/main" val="18116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High Voltage PCB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628800"/>
            <a:ext cx="6765789" cy="4068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2789" y="1583575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High voltage PCB w/</a:t>
            </a:r>
            <a:br>
              <a:rPr lang="en-GB"/>
            </a:br>
            <a:endParaRPr lang="en-GB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HV connector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resistor divider and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protection resistors</a:t>
            </a:r>
          </a:p>
          <a:p>
            <a:r>
              <a:rPr lang="en-GB"/>
              <a:t>on top side and</a:t>
            </a:r>
          </a:p>
          <a:p>
            <a:endParaRPr lang="en-GB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ZIF connectors </a:t>
            </a:r>
          </a:p>
          <a:p>
            <a:r>
              <a:rPr lang="en-GB"/>
              <a:t>on bottom side</a:t>
            </a:r>
          </a:p>
          <a:p>
            <a:endParaRPr lang="en-GB"/>
          </a:p>
          <a:p>
            <a:r>
              <a:rPr lang="en-GB"/>
              <a:t>Cleaned after soldering of resistors and connectors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17090" y="4842769"/>
            <a:ext cx="1102225" cy="854081"/>
            <a:chOff x="-164914" y="0"/>
            <a:chExt cx="1469633" cy="1138774"/>
          </a:xfrm>
        </p:grpSpPr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38899" y="369333"/>
              <a:ext cx="1000453" cy="769441"/>
              <a:chOff x="1136938" y="4546886"/>
              <a:chExt cx="1382768" cy="1063476"/>
            </a:xfrm>
          </p:grpSpPr>
          <p:sp>
            <p:nvSpPr>
              <p:cNvPr id="13" name="Diamond 12"/>
              <p:cNvSpPr>
                <a:spLocks noChangeAspect="1"/>
              </p:cNvSpPr>
              <p:nvPr/>
            </p:nvSpPr>
            <p:spPr>
              <a:xfrm>
                <a:off x="1136938" y="4546886"/>
                <a:ext cx="1382768" cy="783698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4" name="Diamond 13"/>
              <p:cNvSpPr>
                <a:spLocks noChangeAspect="1"/>
              </p:cNvSpPr>
              <p:nvPr/>
            </p:nvSpPr>
            <p:spPr>
              <a:xfrm>
                <a:off x="1136938" y="4546886"/>
                <a:ext cx="1382768" cy="783698"/>
              </a:xfrm>
              <a:prstGeom prst="diamond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72759" y="5057355"/>
                <a:ext cx="511650" cy="553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/>
                  <a:t>n</a:t>
                </a:r>
                <a:endParaRPr lang="en-GB" sz="1350" b="1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1625477" y="4841242"/>
                <a:ext cx="0" cy="61066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-164914" y="0"/>
              <a:ext cx="146963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/>
                <a:t>Bottom view</a:t>
              </a:r>
              <a:endParaRPr lang="en-GB" sz="1350" b="1"/>
            </a:p>
          </p:txBody>
        </p:sp>
      </p:grpSp>
    </p:spTree>
    <p:extLst>
      <p:ext uri="{BB962C8B-B14F-4D97-AF65-F5344CB8AC3E}">
        <p14:creationId xmlns:p14="http://schemas.microsoft.com/office/powerpoint/2010/main" val="120100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Top </a:t>
            </a:r>
            <a:r>
              <a:rPr lang="fr-FR" err="1" smtClean="0"/>
              <a:t>Cover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26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18285" y="1578838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High voltage PCB screwed onto top cover</a:t>
            </a:r>
          </a:p>
          <a:p>
            <a:endParaRPr lang="en-GB"/>
          </a:p>
          <a:p>
            <a:r>
              <a:rPr lang="en-GB"/>
              <a:t>Top cover w/</a:t>
            </a:r>
            <a:br>
              <a:rPr lang="en-GB"/>
            </a:br>
            <a:endParaRPr lang="en-GB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Copper cathode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Inserts for screws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O-ring for gas-tightness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8" y="1628800"/>
            <a:ext cx="6292132" cy="3784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7656" y="3932367"/>
            <a:ext cx="10761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5 µm copper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212137" y="3646592"/>
            <a:ext cx="736823" cy="4204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98103" y="4501522"/>
            <a:ext cx="11703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50 µm </a:t>
            </a:r>
            <a:r>
              <a:rPr lang="en-GB" sz="1350" err="1"/>
              <a:t>Kapton</a:t>
            </a:r>
            <a:endParaRPr lang="en-GB" sz="135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223468" y="4379407"/>
            <a:ext cx="428550" cy="2445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13366" y="3701670"/>
            <a:ext cx="9765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10 mm FR4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844954" y="3246779"/>
            <a:ext cx="736823" cy="4204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6454" y="4156610"/>
            <a:ext cx="13413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50"/>
              <a:t>threaded inserts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56634" y="4501522"/>
            <a:ext cx="428550" cy="2445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3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Top </a:t>
            </a:r>
            <a:r>
              <a:rPr lang="fr-FR" err="1" smtClean="0"/>
              <a:t>Cover</a:t>
            </a:r>
            <a:r>
              <a:rPr lang="fr-FR" smtClean="0"/>
              <a:t> </a:t>
            </a:r>
            <a:r>
              <a:rPr lang="fr-FR" err="1" smtClean="0"/>
              <a:t>with</a:t>
            </a:r>
            <a:r>
              <a:rPr lang="fr-FR" smtClean="0"/>
              <a:t> Gd Cathode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27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372200" y="1583575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Cathode plugged in and tested</a:t>
            </a:r>
          </a:p>
          <a:p>
            <a:endParaRPr lang="en-GB"/>
          </a:p>
          <a:p>
            <a:r>
              <a:rPr lang="en-GB"/>
              <a:t>Gadolinium support  screwed onto cathode </a:t>
            </a:r>
            <a:br>
              <a:rPr lang="en-GB"/>
            </a:br>
            <a:r>
              <a:rPr lang="en-GB"/>
              <a:t>w/ 32 screws</a:t>
            </a:r>
          </a:p>
          <a:p>
            <a:endParaRPr lang="en-GB"/>
          </a:p>
          <a:p>
            <a:r>
              <a:rPr lang="en-GB"/>
              <a:t>Electrical contact to cathode along surface of frame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3575"/>
            <a:ext cx="6372200" cy="3832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3928" y="4365104"/>
            <a:ext cx="16023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stainless steel screw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505689" y="4260394"/>
            <a:ext cx="419544" cy="23942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88615" y="4069109"/>
            <a:ext cx="13701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polyamide screw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057600" y="4079978"/>
            <a:ext cx="243875" cy="1391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62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Field Cage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28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418285" y="1600200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Field cage screwed onto support frame w/ 36 threaded rods</a:t>
            </a:r>
          </a:p>
          <a:p>
            <a:endParaRPr lang="en-GB"/>
          </a:p>
          <a:p>
            <a:r>
              <a:rPr lang="en-GB"/>
              <a:t>Field cage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9 individual copper strips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on </a:t>
            </a:r>
            <a:r>
              <a:rPr lang="en-GB" err="1"/>
              <a:t>Kapton</a:t>
            </a:r>
            <a:r>
              <a:rPr lang="en-GB"/>
              <a:t> foil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glued into support frame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connected to voltage divider with ZIF connector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" y="1600200"/>
            <a:ext cx="6393471" cy="3845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14917" y="4619707"/>
            <a:ext cx="342901" cy="11448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2472" y="3717032"/>
            <a:ext cx="16748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5 µm field cage strips</a:t>
            </a:r>
            <a:br>
              <a:rPr lang="en-GB" sz="1350"/>
            </a:br>
            <a:r>
              <a:rPr lang="en-GB" sz="1350"/>
              <a:t>on </a:t>
            </a:r>
            <a:r>
              <a:rPr lang="en-GB" sz="1350" err="1"/>
              <a:t>Kapton</a:t>
            </a:r>
            <a:r>
              <a:rPr lang="en-GB" sz="1350"/>
              <a:t> foil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509901" y="3712571"/>
            <a:ext cx="243875" cy="1391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42471" y="4277364"/>
            <a:ext cx="11926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support frame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081456" y="4263012"/>
            <a:ext cx="243875" cy="1391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12543" y="4879081"/>
            <a:ext cx="14721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polyamide washer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035539" y="5047478"/>
            <a:ext cx="243875" cy="1391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12543" y="5210012"/>
            <a:ext cx="18874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polyamide threaded rod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035539" y="5378408"/>
            <a:ext cx="243875" cy="1391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8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Triple-GEM </a:t>
            </a:r>
            <a:r>
              <a:rPr lang="fr-FR" err="1" smtClean="0"/>
              <a:t>Stack</a:t>
            </a:r>
            <a:endParaRPr lang="fr-F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34977"/>
            <a:ext cx="6353254" cy="41702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29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18285" y="1600200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Triple-GEM stack crewed onto field cage frame w/ </a:t>
            </a:r>
            <a:br>
              <a:rPr lang="en-GB"/>
            </a:br>
            <a:r>
              <a:rPr lang="en-GB"/>
              <a:t>32 screws</a:t>
            </a:r>
          </a:p>
          <a:p>
            <a:endParaRPr lang="en-GB"/>
          </a:p>
          <a:p>
            <a:r>
              <a:rPr lang="en-GB"/>
              <a:t>Each GEM with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5x5 sectors on top </a:t>
            </a:r>
            <a:r>
              <a:rPr lang="en-GB" smtClean="0"/>
              <a:t>electrode (sector &lt; 100 cm</a:t>
            </a:r>
            <a:r>
              <a:rPr lang="en-GB" baseline="30000" smtClean="0"/>
              <a:t>2</a:t>
            </a:r>
            <a:r>
              <a:rPr lang="en-GB" smtClean="0"/>
              <a:t>)</a:t>
            </a:r>
            <a:endParaRPr lang="en-GB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one common bottom electrode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/>
              <a:t>spacer grid to keep distance between stages</a:t>
            </a:r>
          </a:p>
        </p:txBody>
      </p:sp>
    </p:spTree>
    <p:extLst>
      <p:ext uri="{BB962C8B-B14F-4D97-AF65-F5344CB8AC3E}">
        <p14:creationId xmlns:p14="http://schemas.microsoft.com/office/powerpoint/2010/main" val="6433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Concept and </a:t>
            </a:r>
            <a:r>
              <a:rPr lang="en-US" dirty="0" smtClean="0"/>
              <a:t>Requirements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57889" y="1546159"/>
                <a:ext cx="4278607" cy="4824515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fr-FR" dirty="0" smtClean="0"/>
                  <a:t>Detector:</a:t>
                </a:r>
              </a:p>
              <a:p>
                <a:r>
                  <a:rPr lang="fr-FR" dirty="0" smtClean="0"/>
                  <a:t>Gd-GEM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25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𝜇</m:t>
                    </m:r>
                  </m:oMath>
                </a14:m>
                <a:r>
                  <a:rPr lang="fr-FR" dirty="0" smtClean="0"/>
                  <a:t>m Gd cathode in </a:t>
                </a:r>
                <a:r>
                  <a:rPr lang="fr-FR" dirty="0" err="1" smtClean="0"/>
                  <a:t>backwards</a:t>
                </a:r>
                <a:r>
                  <a:rPr lang="fr-FR" dirty="0" smtClean="0"/>
                  <a:t> configuration</a:t>
                </a:r>
              </a:p>
              <a:p>
                <a:r>
                  <a:rPr lang="fr-FR" dirty="0"/>
                  <a:t>Design objectives:</a:t>
                </a:r>
              </a:p>
              <a:p>
                <a:pPr lvl="1"/>
                <a:r>
                  <a:rPr lang="fr-FR" dirty="0"/>
                  <a:t>« </a:t>
                </a:r>
                <a:r>
                  <a:rPr lang="fr-FR" dirty="0" err="1"/>
                  <a:t>Edgeless</a:t>
                </a:r>
                <a:r>
                  <a:rPr lang="fr-FR" dirty="0"/>
                  <a:t> » design (&lt; 2 cm on </a:t>
                </a:r>
                <a:r>
                  <a:rPr lang="fr-FR" dirty="0" err="1"/>
                  <a:t>three</a:t>
                </a:r>
                <a:r>
                  <a:rPr lang="fr-FR" dirty="0"/>
                  <a:t> </a:t>
                </a:r>
                <a:r>
                  <a:rPr lang="fr-FR" dirty="0" err="1"/>
                  <a:t>sides</a:t>
                </a:r>
                <a:r>
                  <a:rPr lang="fr-FR" dirty="0"/>
                  <a:t> of detector), HV </a:t>
                </a:r>
                <a:r>
                  <a:rPr lang="fr-FR" dirty="0" err="1"/>
                  <a:t>side</a:t>
                </a:r>
                <a:r>
                  <a:rPr lang="fr-FR" dirty="0"/>
                  <a:t> </a:t>
                </a:r>
                <a:r>
                  <a:rPr lang="fr-FR" dirty="0" err="1"/>
                  <a:t>needs</a:t>
                </a:r>
                <a:r>
                  <a:rPr lang="fr-FR" dirty="0"/>
                  <a:t> more </a:t>
                </a:r>
                <a:r>
                  <a:rPr lang="fr-FR" dirty="0" err="1"/>
                  <a:t>space</a:t>
                </a:r>
                <a:endParaRPr lang="fr-FR" dirty="0"/>
              </a:p>
              <a:p>
                <a:pPr lvl="1"/>
                <a:r>
                  <a:rPr lang="fr-FR" dirty="0" smtClean="0"/>
                  <a:t>Maximum </a:t>
                </a:r>
                <a:r>
                  <a:rPr lang="fr-FR" dirty="0" err="1"/>
                  <a:t>reachable</a:t>
                </a:r>
                <a:r>
                  <a:rPr lang="fr-FR" dirty="0"/>
                  <a:t> active area  </a:t>
                </a:r>
                <a:r>
                  <a:rPr lang="fr-FR" dirty="0" err="1" smtClean="0"/>
                  <a:t>without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gluing</a:t>
                </a:r>
                <a:r>
                  <a:rPr lang="fr-FR" dirty="0" smtClean="0"/>
                  <a:t> GEM foils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51.2 cm x 51.2 cm </a:t>
                </a:r>
                <a:r>
                  <a:rPr lang="fr-FR" dirty="0"/>
                  <a:t>(</a:t>
                </a:r>
                <a:r>
                  <a:rPr lang="fr-FR" dirty="0" err="1" smtClean="0"/>
                  <a:t>space</a:t>
                </a:r>
                <a:r>
                  <a:rPr lang="fr-FR" dirty="0" smtClean="0"/>
                  <a:t> for </a:t>
                </a:r>
                <a:r>
                  <a:rPr lang="fr-FR" dirty="0" err="1" smtClean="0"/>
                  <a:t>powering</a:t>
                </a:r>
                <a:r>
                  <a:rPr lang="fr-FR" dirty="0" smtClean="0"/>
                  <a:t>/connections</a:t>
                </a:r>
                <a:r>
                  <a:rPr lang="fr-FR" dirty="0"/>
                  <a:t>) </a:t>
                </a:r>
                <a:endParaRPr lang="fr-FR" dirty="0" smtClean="0"/>
              </a:p>
              <a:p>
                <a:pPr lvl="1"/>
                <a:r>
                  <a:rPr lang="fr-FR" dirty="0" err="1" smtClean="0"/>
                  <a:t>Partitioned</a:t>
                </a:r>
                <a:r>
                  <a:rPr lang="fr-FR" dirty="0" smtClean="0"/>
                  <a:t> foil </a:t>
                </a:r>
                <a:r>
                  <a:rPr lang="fr-FR" dirty="0" err="1" smtClean="0"/>
                  <a:t>readout</a:t>
                </a:r>
                <a:r>
                  <a:rPr lang="fr-FR" dirty="0" smtClean="0"/>
                  <a:t> </a:t>
                </a:r>
                <a:endParaRPr lang="fr-FR" dirty="0"/>
              </a:p>
              <a:p>
                <a:r>
                  <a:rPr lang="fr-FR" dirty="0" smtClean="0"/>
                  <a:t>Position </a:t>
                </a:r>
                <a:r>
                  <a:rPr lang="fr-FR" dirty="0" err="1" smtClean="0"/>
                  <a:t>resolution</a:t>
                </a:r>
                <a:r>
                  <a:rPr lang="fr-FR" dirty="0" smtClean="0"/>
                  <a:t> O(200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𝜇</m:t>
                    </m:r>
                  </m:oMath>
                </a14:m>
                <a:r>
                  <a:rPr lang="fr-FR" dirty="0" smtClean="0"/>
                  <a:t>m)</a:t>
                </a:r>
              </a:p>
              <a:p>
                <a:r>
                  <a:rPr lang="fr-FR" dirty="0" smtClean="0"/>
                  <a:t>Time </a:t>
                </a:r>
                <a:r>
                  <a:rPr lang="fr-FR" dirty="0" err="1" smtClean="0"/>
                  <a:t>resolution</a:t>
                </a:r>
                <a:r>
                  <a:rPr lang="fr-FR" dirty="0" smtClean="0"/>
                  <a:t> O(ns) for time-of-flight and </a:t>
                </a:r>
                <a:r>
                  <a:rPr lang="fr-FR" dirty="0" err="1" smtClean="0"/>
                  <a:t>uTPC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analysis</a:t>
                </a:r>
                <a:endParaRPr lang="fr-FR" dirty="0" smtClean="0"/>
              </a:p>
              <a:p>
                <a:r>
                  <a:rPr lang="fr-FR" dirty="0" smtClean="0"/>
                  <a:t>High rate </a:t>
                </a:r>
                <a:r>
                  <a:rPr lang="fr-FR" dirty="0" err="1" smtClean="0"/>
                  <a:t>capabilities</a:t>
                </a:r>
                <a:r>
                  <a:rPr lang="fr-FR" dirty="0" smtClean="0"/>
                  <a:t> (&lt; 1000 n/s/cm</a:t>
                </a:r>
                <a:r>
                  <a:rPr lang="fr-FR" baseline="30000" dirty="0" smtClean="0"/>
                  <a:t>2</a:t>
                </a:r>
                <a:r>
                  <a:rPr lang="fr-FR" dirty="0" smtClean="0"/>
                  <a:t>)</a:t>
                </a:r>
              </a:p>
              <a:p>
                <a:r>
                  <a:rPr lang="fr-FR" dirty="0" smtClean="0"/>
                  <a:t>Good </a:t>
                </a:r>
                <a:r>
                  <a:rPr lang="fr-FR" dirty="0" err="1" smtClean="0"/>
                  <a:t>detection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efficiency</a:t>
                </a:r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57889" y="1546159"/>
                <a:ext cx="4278607" cy="4824515"/>
              </a:xfrm>
              <a:blipFill rotWithShape="0">
                <a:blip r:embed="rId2"/>
                <a:stretch>
                  <a:fillRect l="-1425" t="-1896" b="-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3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323528" y="3717032"/>
            <a:ext cx="3960440" cy="2736304"/>
            <a:chOff x="1178161" y="1671260"/>
            <a:chExt cx="4717558" cy="4339000"/>
          </a:xfrm>
        </p:grpSpPr>
        <p:sp>
          <p:nvSpPr>
            <p:cNvPr id="8" name="Oval 7"/>
            <p:cNvSpPr/>
            <p:nvPr/>
          </p:nvSpPr>
          <p:spPr>
            <a:xfrm>
              <a:off x="3752697" y="1671260"/>
              <a:ext cx="1800012" cy="180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78161" y="2771816"/>
              <a:ext cx="1230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gadolinium</a:t>
              </a:r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78161" y="4419434"/>
              <a:ext cx="1231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Triple-GEM</a:t>
              </a:r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78161" y="5509851"/>
              <a:ext cx="1044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Read-out</a:t>
              </a:r>
              <a:endParaRPr lang="en-GB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235847" y="4860217"/>
              <a:ext cx="3600000" cy="0"/>
            </a:xfrm>
            <a:prstGeom prst="line">
              <a:avLst/>
            </a:prstGeom>
            <a:ln w="63500" cmpd="dbl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35847" y="5040217"/>
              <a:ext cx="3600000" cy="0"/>
            </a:xfrm>
            <a:prstGeom prst="line">
              <a:avLst/>
            </a:prstGeom>
            <a:ln w="63500" cmpd="dbl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235847" y="5220217"/>
              <a:ext cx="3600000" cy="0"/>
            </a:xfrm>
            <a:prstGeom prst="line">
              <a:avLst/>
            </a:prstGeom>
            <a:ln w="63500" cmpd="dbl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273947" y="5400217"/>
              <a:ext cx="352425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35847" y="3156793"/>
              <a:ext cx="2642143" cy="0"/>
            </a:xfrm>
            <a:prstGeom prst="line">
              <a:avLst/>
            </a:prstGeom>
            <a:ln w="38100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235847" y="5457367"/>
              <a:ext cx="36000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121381" y="3156794"/>
              <a:ext cx="0" cy="2625048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701547" y="3008122"/>
              <a:ext cx="0" cy="463138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3767516" y="2040828"/>
              <a:ext cx="1800000" cy="967293"/>
            </a:xfrm>
            <a:prstGeom prst="rect">
              <a:avLst/>
            </a:prstGeom>
            <a:gradFill>
              <a:gsLst>
                <a:gs pos="0">
                  <a:srgbClr val="7030A0"/>
                </a:gs>
                <a:gs pos="75000">
                  <a:schemeClr val="accent3"/>
                </a:gs>
                <a:gs pos="25000">
                  <a:schemeClr val="accent3"/>
                </a:gs>
                <a:gs pos="100000">
                  <a:srgbClr val="7030A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Isosceles Triangle 62"/>
            <p:cNvSpPr/>
            <p:nvPr/>
          </p:nvSpPr>
          <p:spPr>
            <a:xfrm rot="8100000">
              <a:off x="5217224" y="3248080"/>
              <a:ext cx="678495" cy="31277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3752697" y="1671260"/>
              <a:ext cx="1800012" cy="180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06495" y="2490118"/>
              <a:ext cx="1052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electrons</a:t>
              </a:r>
              <a:endParaRPr lang="en-GB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535967" y="2877009"/>
              <a:ext cx="116736" cy="3849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lpha Text"/>
            <p:cNvSpPr txBox="1"/>
            <p:nvPr/>
          </p:nvSpPr>
          <p:spPr>
            <a:xfrm rot="10800000" flipV="1">
              <a:off x="3086405" y="2720463"/>
              <a:ext cx="5068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60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600" b="1" baseline="3000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GB" sz="2600" baseline="3000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2600" baseline="300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21240000" flipV="1">
              <a:off x="3110308" y="3164825"/>
              <a:ext cx="46800" cy="468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flipV="1">
              <a:off x="3049381" y="5793509"/>
              <a:ext cx="144000" cy="144000"/>
            </a:xfrm>
            <a:prstGeom prst="ellipse">
              <a:avLst/>
            </a:prstGeom>
            <a:solidFill>
              <a:srgbClr val="7030A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Alpha Text"/>
            <p:cNvSpPr txBox="1"/>
            <p:nvPr/>
          </p:nvSpPr>
          <p:spPr>
            <a:xfrm rot="10800000" flipV="1">
              <a:off x="3157606" y="5517817"/>
              <a:ext cx="37702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60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GB" sz="2600">
                <a:solidFill>
                  <a:srgbClr val="7030A0"/>
                </a:solidFill>
              </a:endParaRPr>
            </a:p>
          </p:txBody>
        </p:sp>
        <p:sp>
          <p:nvSpPr>
            <p:cNvPr id="32" name="Gamma"/>
            <p:cNvSpPr>
              <a:spLocks noChangeAspect="1"/>
            </p:cNvSpPr>
            <p:nvPr/>
          </p:nvSpPr>
          <p:spPr>
            <a:xfrm rot="8084389">
              <a:off x="2292299" y="3482530"/>
              <a:ext cx="968294" cy="54365"/>
            </a:xfrm>
            <a:custGeom>
              <a:avLst/>
              <a:gdLst>
                <a:gd name="connsiteX0" fmla="*/ 0 w 2379785"/>
                <a:gd name="connsiteY0" fmla="*/ 96753 h 184680"/>
                <a:gd name="connsiteX1" fmla="*/ 410308 w 2379785"/>
                <a:gd name="connsiteY1" fmla="*/ 2968 h 184680"/>
                <a:gd name="connsiteX2" fmla="*/ 808893 w 2379785"/>
                <a:gd name="connsiteY2" fmla="*/ 184676 h 184680"/>
                <a:gd name="connsiteX3" fmla="*/ 1172308 w 2379785"/>
                <a:gd name="connsiteY3" fmla="*/ 8830 h 184680"/>
                <a:gd name="connsiteX4" fmla="*/ 1576754 w 2379785"/>
                <a:gd name="connsiteY4" fmla="*/ 178814 h 184680"/>
                <a:gd name="connsiteX5" fmla="*/ 1987062 w 2379785"/>
                <a:gd name="connsiteY5" fmla="*/ 2968 h 184680"/>
                <a:gd name="connsiteX6" fmla="*/ 2379785 w 2379785"/>
                <a:gd name="connsiteY6" fmla="*/ 85030 h 18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785" h="184680">
                  <a:moveTo>
                    <a:pt x="0" y="96753"/>
                  </a:moveTo>
                  <a:cubicBezTo>
                    <a:pt x="137746" y="42533"/>
                    <a:pt x="275492" y="-11686"/>
                    <a:pt x="410308" y="2968"/>
                  </a:cubicBezTo>
                  <a:cubicBezTo>
                    <a:pt x="545124" y="17622"/>
                    <a:pt x="681893" y="183699"/>
                    <a:pt x="808893" y="184676"/>
                  </a:cubicBezTo>
                  <a:cubicBezTo>
                    <a:pt x="935893" y="185653"/>
                    <a:pt x="1044331" y="9807"/>
                    <a:pt x="1172308" y="8830"/>
                  </a:cubicBezTo>
                  <a:cubicBezTo>
                    <a:pt x="1300285" y="7853"/>
                    <a:pt x="1440962" y="179791"/>
                    <a:pt x="1576754" y="178814"/>
                  </a:cubicBezTo>
                  <a:cubicBezTo>
                    <a:pt x="1712546" y="177837"/>
                    <a:pt x="1853224" y="18599"/>
                    <a:pt x="1987062" y="2968"/>
                  </a:cubicBezTo>
                  <a:cubicBezTo>
                    <a:pt x="2120901" y="-12663"/>
                    <a:pt x="2250343" y="36183"/>
                    <a:pt x="2379785" y="85030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312441" y="3314847"/>
              <a:ext cx="33374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600">
                  <a:solidFill>
                    <a:schemeClr val="accent6"/>
                  </a:solidFill>
                </a:rPr>
                <a:t>γ</a:t>
              </a:r>
              <a:endParaRPr lang="en-GB" sz="2600">
                <a:solidFill>
                  <a:schemeClr val="accent6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flipV="1">
              <a:off x="2274777" y="3204508"/>
              <a:ext cx="1332082" cy="1389932"/>
            </a:xfrm>
            <a:custGeom>
              <a:avLst/>
              <a:gdLst>
                <a:gd name="connsiteX0" fmla="*/ 769140 w 1244734"/>
                <a:gd name="connsiteY0" fmla="*/ 1389932 h 1389932"/>
                <a:gd name="connsiteX1" fmla="*/ 787428 w 1244734"/>
                <a:gd name="connsiteY1" fmla="*/ 1310684 h 1389932"/>
                <a:gd name="connsiteX2" fmla="*/ 793524 w 1244734"/>
                <a:gd name="connsiteY2" fmla="*/ 1066844 h 1389932"/>
                <a:gd name="connsiteX3" fmla="*/ 781332 w 1244734"/>
                <a:gd name="connsiteY3" fmla="*/ 963212 h 1389932"/>
                <a:gd name="connsiteX4" fmla="*/ 787428 w 1244734"/>
                <a:gd name="connsiteY4" fmla="*/ 890060 h 1389932"/>
                <a:gd name="connsiteX5" fmla="*/ 805716 w 1244734"/>
                <a:gd name="connsiteY5" fmla="*/ 853484 h 1389932"/>
                <a:gd name="connsiteX6" fmla="*/ 811812 w 1244734"/>
                <a:gd name="connsiteY6" fmla="*/ 835196 h 1389932"/>
                <a:gd name="connsiteX7" fmla="*/ 830100 w 1244734"/>
                <a:gd name="connsiteY7" fmla="*/ 816908 h 1389932"/>
                <a:gd name="connsiteX8" fmla="*/ 842292 w 1244734"/>
                <a:gd name="connsiteY8" fmla="*/ 798620 h 1389932"/>
                <a:gd name="connsiteX9" fmla="*/ 860580 w 1244734"/>
                <a:gd name="connsiteY9" fmla="*/ 737660 h 1389932"/>
                <a:gd name="connsiteX10" fmla="*/ 872772 w 1244734"/>
                <a:gd name="connsiteY10" fmla="*/ 713276 h 1389932"/>
                <a:gd name="connsiteX11" fmla="*/ 884964 w 1244734"/>
                <a:gd name="connsiteY11" fmla="*/ 676700 h 1389932"/>
                <a:gd name="connsiteX12" fmla="*/ 903252 w 1244734"/>
                <a:gd name="connsiteY12" fmla="*/ 621836 h 1389932"/>
                <a:gd name="connsiteX13" fmla="*/ 915444 w 1244734"/>
                <a:gd name="connsiteY13" fmla="*/ 585260 h 1389932"/>
                <a:gd name="connsiteX14" fmla="*/ 921540 w 1244734"/>
                <a:gd name="connsiteY14" fmla="*/ 566972 h 1389932"/>
                <a:gd name="connsiteX15" fmla="*/ 927636 w 1244734"/>
                <a:gd name="connsiteY15" fmla="*/ 536492 h 1389932"/>
                <a:gd name="connsiteX16" fmla="*/ 964212 w 1244734"/>
                <a:gd name="connsiteY16" fmla="*/ 481628 h 1389932"/>
                <a:gd name="connsiteX17" fmla="*/ 976404 w 1244734"/>
                <a:gd name="connsiteY17" fmla="*/ 463340 h 1389932"/>
                <a:gd name="connsiteX18" fmla="*/ 994692 w 1244734"/>
                <a:gd name="connsiteY18" fmla="*/ 451148 h 1389932"/>
                <a:gd name="connsiteX19" fmla="*/ 1067844 w 1244734"/>
                <a:gd name="connsiteY19" fmla="*/ 438956 h 1389932"/>
                <a:gd name="connsiteX20" fmla="*/ 1128804 w 1244734"/>
                <a:gd name="connsiteY20" fmla="*/ 402380 h 1389932"/>
                <a:gd name="connsiteX21" fmla="*/ 1147092 w 1244734"/>
                <a:gd name="connsiteY21" fmla="*/ 390188 h 1389932"/>
                <a:gd name="connsiteX22" fmla="*/ 1183668 w 1244734"/>
                <a:gd name="connsiteY22" fmla="*/ 353612 h 1389932"/>
                <a:gd name="connsiteX23" fmla="*/ 1195860 w 1244734"/>
                <a:gd name="connsiteY23" fmla="*/ 335324 h 1389932"/>
                <a:gd name="connsiteX24" fmla="*/ 1232436 w 1244734"/>
                <a:gd name="connsiteY24" fmla="*/ 323132 h 1389932"/>
                <a:gd name="connsiteX25" fmla="*/ 1244628 w 1244734"/>
                <a:gd name="connsiteY25" fmla="*/ 341420 h 1389932"/>
                <a:gd name="connsiteX26" fmla="*/ 1226340 w 1244734"/>
                <a:gd name="connsiteY26" fmla="*/ 377996 h 1389932"/>
                <a:gd name="connsiteX27" fmla="*/ 1171476 w 1244734"/>
                <a:gd name="connsiteY27" fmla="*/ 420668 h 1389932"/>
                <a:gd name="connsiteX28" fmla="*/ 1153188 w 1244734"/>
                <a:gd name="connsiteY28" fmla="*/ 432860 h 1389932"/>
                <a:gd name="connsiteX29" fmla="*/ 1134900 w 1244734"/>
                <a:gd name="connsiteY29" fmla="*/ 445052 h 1389932"/>
                <a:gd name="connsiteX30" fmla="*/ 1116612 w 1244734"/>
                <a:gd name="connsiteY30" fmla="*/ 451148 h 1389932"/>
                <a:gd name="connsiteX31" fmla="*/ 1080036 w 1244734"/>
                <a:gd name="connsiteY31" fmla="*/ 475532 h 1389932"/>
                <a:gd name="connsiteX32" fmla="*/ 1061748 w 1244734"/>
                <a:gd name="connsiteY32" fmla="*/ 493820 h 1389932"/>
                <a:gd name="connsiteX33" fmla="*/ 1025172 w 1244734"/>
                <a:gd name="connsiteY33" fmla="*/ 512108 h 1389932"/>
                <a:gd name="connsiteX34" fmla="*/ 982500 w 1244734"/>
                <a:gd name="connsiteY34" fmla="*/ 506012 h 1389932"/>
                <a:gd name="connsiteX35" fmla="*/ 933732 w 1244734"/>
                <a:gd name="connsiteY35" fmla="*/ 518204 h 1389932"/>
                <a:gd name="connsiteX36" fmla="*/ 915444 w 1244734"/>
                <a:gd name="connsiteY36" fmla="*/ 530396 h 1389932"/>
                <a:gd name="connsiteX37" fmla="*/ 854484 w 1244734"/>
                <a:gd name="connsiteY37" fmla="*/ 542588 h 1389932"/>
                <a:gd name="connsiteX38" fmla="*/ 817908 w 1244734"/>
                <a:gd name="connsiteY38" fmla="*/ 560876 h 1389932"/>
                <a:gd name="connsiteX39" fmla="*/ 805716 w 1244734"/>
                <a:gd name="connsiteY39" fmla="*/ 542588 h 1389932"/>
                <a:gd name="connsiteX40" fmla="*/ 775236 w 1244734"/>
                <a:gd name="connsiteY40" fmla="*/ 566972 h 1389932"/>
                <a:gd name="connsiteX41" fmla="*/ 750852 w 1244734"/>
                <a:gd name="connsiteY41" fmla="*/ 585260 h 1389932"/>
                <a:gd name="connsiteX42" fmla="*/ 714276 w 1244734"/>
                <a:gd name="connsiteY42" fmla="*/ 615740 h 1389932"/>
                <a:gd name="connsiteX43" fmla="*/ 708180 w 1244734"/>
                <a:gd name="connsiteY43" fmla="*/ 646220 h 1389932"/>
                <a:gd name="connsiteX44" fmla="*/ 695988 w 1244734"/>
                <a:gd name="connsiteY44" fmla="*/ 664508 h 1389932"/>
                <a:gd name="connsiteX45" fmla="*/ 689892 w 1244734"/>
                <a:gd name="connsiteY45" fmla="*/ 694988 h 1389932"/>
                <a:gd name="connsiteX46" fmla="*/ 683796 w 1244734"/>
                <a:gd name="connsiteY46" fmla="*/ 719372 h 1389932"/>
                <a:gd name="connsiteX47" fmla="*/ 671604 w 1244734"/>
                <a:gd name="connsiteY47" fmla="*/ 780332 h 1389932"/>
                <a:gd name="connsiteX48" fmla="*/ 665508 w 1244734"/>
                <a:gd name="connsiteY48" fmla="*/ 865676 h 1389932"/>
                <a:gd name="connsiteX49" fmla="*/ 647220 w 1244734"/>
                <a:gd name="connsiteY49" fmla="*/ 877868 h 1389932"/>
                <a:gd name="connsiteX50" fmla="*/ 604548 w 1244734"/>
                <a:gd name="connsiteY50" fmla="*/ 871772 h 1389932"/>
                <a:gd name="connsiteX51" fmla="*/ 567972 w 1244734"/>
                <a:gd name="connsiteY51" fmla="*/ 847388 h 1389932"/>
                <a:gd name="connsiteX52" fmla="*/ 513108 w 1244734"/>
                <a:gd name="connsiteY52" fmla="*/ 823004 h 1389932"/>
                <a:gd name="connsiteX53" fmla="*/ 421668 w 1244734"/>
                <a:gd name="connsiteY53" fmla="*/ 816908 h 1389932"/>
                <a:gd name="connsiteX54" fmla="*/ 403380 w 1244734"/>
                <a:gd name="connsiteY54" fmla="*/ 804716 h 1389932"/>
                <a:gd name="connsiteX55" fmla="*/ 385092 w 1244734"/>
                <a:gd name="connsiteY55" fmla="*/ 798620 h 1389932"/>
                <a:gd name="connsiteX56" fmla="*/ 366804 w 1244734"/>
                <a:gd name="connsiteY56" fmla="*/ 780332 h 1389932"/>
                <a:gd name="connsiteX57" fmla="*/ 287556 w 1244734"/>
                <a:gd name="connsiteY57" fmla="*/ 749852 h 1389932"/>
                <a:gd name="connsiteX58" fmla="*/ 269268 w 1244734"/>
                <a:gd name="connsiteY58" fmla="*/ 743756 h 1389932"/>
                <a:gd name="connsiteX59" fmla="*/ 244884 w 1244734"/>
                <a:gd name="connsiteY59" fmla="*/ 725468 h 1389932"/>
                <a:gd name="connsiteX60" fmla="*/ 226596 w 1244734"/>
                <a:gd name="connsiteY60" fmla="*/ 713276 h 1389932"/>
                <a:gd name="connsiteX61" fmla="*/ 214404 w 1244734"/>
                <a:gd name="connsiteY61" fmla="*/ 688892 h 1389932"/>
                <a:gd name="connsiteX62" fmla="*/ 177828 w 1244734"/>
                <a:gd name="connsiteY62" fmla="*/ 615740 h 1389932"/>
                <a:gd name="connsiteX63" fmla="*/ 159540 w 1244734"/>
                <a:gd name="connsiteY63" fmla="*/ 603548 h 1389932"/>
                <a:gd name="connsiteX64" fmla="*/ 141252 w 1244734"/>
                <a:gd name="connsiteY64" fmla="*/ 609644 h 1389932"/>
                <a:gd name="connsiteX65" fmla="*/ 122964 w 1244734"/>
                <a:gd name="connsiteY65" fmla="*/ 627932 h 1389932"/>
                <a:gd name="connsiteX66" fmla="*/ 129060 w 1244734"/>
                <a:gd name="connsiteY66" fmla="*/ 506012 h 1389932"/>
                <a:gd name="connsiteX67" fmla="*/ 141252 w 1244734"/>
                <a:gd name="connsiteY67" fmla="*/ 469436 h 1389932"/>
                <a:gd name="connsiteX68" fmla="*/ 147348 w 1244734"/>
                <a:gd name="connsiteY68" fmla="*/ 438956 h 1389932"/>
                <a:gd name="connsiteX69" fmla="*/ 153444 w 1244734"/>
                <a:gd name="connsiteY69" fmla="*/ 396284 h 1389932"/>
                <a:gd name="connsiteX70" fmla="*/ 159540 w 1244734"/>
                <a:gd name="connsiteY70" fmla="*/ 371900 h 1389932"/>
                <a:gd name="connsiteX71" fmla="*/ 177828 w 1244734"/>
                <a:gd name="connsiteY71" fmla="*/ 280460 h 1389932"/>
                <a:gd name="connsiteX72" fmla="*/ 183924 w 1244734"/>
                <a:gd name="connsiteY72" fmla="*/ 256076 h 1389932"/>
                <a:gd name="connsiteX73" fmla="*/ 220500 w 1244734"/>
                <a:gd name="connsiteY73" fmla="*/ 219500 h 1389932"/>
                <a:gd name="connsiteX74" fmla="*/ 226596 w 1244734"/>
                <a:gd name="connsiteY74" fmla="*/ 201212 h 1389932"/>
                <a:gd name="connsiteX75" fmla="*/ 244884 w 1244734"/>
                <a:gd name="connsiteY75" fmla="*/ 189020 h 1389932"/>
                <a:gd name="connsiteX76" fmla="*/ 257076 w 1244734"/>
                <a:gd name="connsiteY76" fmla="*/ 152444 h 1389932"/>
                <a:gd name="connsiteX77" fmla="*/ 263172 w 1244734"/>
                <a:gd name="connsiteY77" fmla="*/ 134156 h 1389932"/>
                <a:gd name="connsiteX78" fmla="*/ 257076 w 1244734"/>
                <a:gd name="connsiteY78" fmla="*/ 73196 h 1389932"/>
                <a:gd name="connsiteX79" fmla="*/ 257076 w 1244734"/>
                <a:gd name="connsiteY79" fmla="*/ 30524 h 1389932"/>
                <a:gd name="connsiteX80" fmla="*/ 293652 w 1244734"/>
                <a:gd name="connsiteY80" fmla="*/ 18332 h 1389932"/>
                <a:gd name="connsiteX81" fmla="*/ 287556 w 1244734"/>
                <a:gd name="connsiteY81" fmla="*/ 44 h 1389932"/>
                <a:gd name="connsiteX82" fmla="*/ 250980 w 1244734"/>
                <a:gd name="connsiteY82" fmla="*/ 24428 h 1389932"/>
                <a:gd name="connsiteX83" fmla="*/ 232692 w 1244734"/>
                <a:gd name="connsiteY83" fmla="*/ 30524 h 1389932"/>
                <a:gd name="connsiteX84" fmla="*/ 190020 w 1244734"/>
                <a:gd name="connsiteY84" fmla="*/ 48812 h 1389932"/>
                <a:gd name="connsiteX85" fmla="*/ 202212 w 1244734"/>
                <a:gd name="connsiteY85" fmla="*/ 103676 h 1389932"/>
                <a:gd name="connsiteX86" fmla="*/ 196116 w 1244734"/>
                <a:gd name="connsiteY86" fmla="*/ 152444 h 1389932"/>
                <a:gd name="connsiteX87" fmla="*/ 141252 w 1244734"/>
                <a:gd name="connsiteY87" fmla="*/ 158540 h 1389932"/>
                <a:gd name="connsiteX88" fmla="*/ 129060 w 1244734"/>
                <a:gd name="connsiteY88" fmla="*/ 176828 h 1389932"/>
                <a:gd name="connsiteX89" fmla="*/ 37620 w 1244734"/>
                <a:gd name="connsiteY89" fmla="*/ 182924 h 1389932"/>
                <a:gd name="connsiteX90" fmla="*/ 19332 w 1244734"/>
                <a:gd name="connsiteY90" fmla="*/ 195116 h 1389932"/>
                <a:gd name="connsiteX91" fmla="*/ 1044 w 1244734"/>
                <a:gd name="connsiteY91" fmla="*/ 201212 h 1389932"/>
                <a:gd name="connsiteX92" fmla="*/ 7140 w 1244734"/>
                <a:gd name="connsiteY92" fmla="*/ 219500 h 1389932"/>
                <a:gd name="connsiteX93" fmla="*/ 43716 w 1244734"/>
                <a:gd name="connsiteY93" fmla="*/ 225596 h 1389932"/>
                <a:gd name="connsiteX94" fmla="*/ 49812 w 1244734"/>
                <a:gd name="connsiteY94" fmla="*/ 268268 h 1389932"/>
                <a:gd name="connsiteX0" fmla="*/ 769140 w 1244734"/>
                <a:gd name="connsiteY0" fmla="*/ 1389932 h 1389932"/>
                <a:gd name="connsiteX1" fmla="*/ 787428 w 1244734"/>
                <a:gd name="connsiteY1" fmla="*/ 1310684 h 1389932"/>
                <a:gd name="connsiteX2" fmla="*/ 775236 w 1244734"/>
                <a:gd name="connsiteY2" fmla="*/ 1085132 h 1389932"/>
                <a:gd name="connsiteX3" fmla="*/ 781332 w 1244734"/>
                <a:gd name="connsiteY3" fmla="*/ 963212 h 1389932"/>
                <a:gd name="connsiteX4" fmla="*/ 787428 w 1244734"/>
                <a:gd name="connsiteY4" fmla="*/ 890060 h 1389932"/>
                <a:gd name="connsiteX5" fmla="*/ 805716 w 1244734"/>
                <a:gd name="connsiteY5" fmla="*/ 853484 h 1389932"/>
                <a:gd name="connsiteX6" fmla="*/ 811812 w 1244734"/>
                <a:gd name="connsiteY6" fmla="*/ 835196 h 1389932"/>
                <a:gd name="connsiteX7" fmla="*/ 830100 w 1244734"/>
                <a:gd name="connsiteY7" fmla="*/ 816908 h 1389932"/>
                <a:gd name="connsiteX8" fmla="*/ 842292 w 1244734"/>
                <a:gd name="connsiteY8" fmla="*/ 798620 h 1389932"/>
                <a:gd name="connsiteX9" fmla="*/ 860580 w 1244734"/>
                <a:gd name="connsiteY9" fmla="*/ 737660 h 1389932"/>
                <a:gd name="connsiteX10" fmla="*/ 872772 w 1244734"/>
                <a:gd name="connsiteY10" fmla="*/ 713276 h 1389932"/>
                <a:gd name="connsiteX11" fmla="*/ 884964 w 1244734"/>
                <a:gd name="connsiteY11" fmla="*/ 676700 h 1389932"/>
                <a:gd name="connsiteX12" fmla="*/ 903252 w 1244734"/>
                <a:gd name="connsiteY12" fmla="*/ 621836 h 1389932"/>
                <a:gd name="connsiteX13" fmla="*/ 915444 w 1244734"/>
                <a:gd name="connsiteY13" fmla="*/ 585260 h 1389932"/>
                <a:gd name="connsiteX14" fmla="*/ 921540 w 1244734"/>
                <a:gd name="connsiteY14" fmla="*/ 566972 h 1389932"/>
                <a:gd name="connsiteX15" fmla="*/ 927636 w 1244734"/>
                <a:gd name="connsiteY15" fmla="*/ 536492 h 1389932"/>
                <a:gd name="connsiteX16" fmla="*/ 964212 w 1244734"/>
                <a:gd name="connsiteY16" fmla="*/ 481628 h 1389932"/>
                <a:gd name="connsiteX17" fmla="*/ 976404 w 1244734"/>
                <a:gd name="connsiteY17" fmla="*/ 463340 h 1389932"/>
                <a:gd name="connsiteX18" fmla="*/ 994692 w 1244734"/>
                <a:gd name="connsiteY18" fmla="*/ 451148 h 1389932"/>
                <a:gd name="connsiteX19" fmla="*/ 1067844 w 1244734"/>
                <a:gd name="connsiteY19" fmla="*/ 438956 h 1389932"/>
                <a:gd name="connsiteX20" fmla="*/ 1128804 w 1244734"/>
                <a:gd name="connsiteY20" fmla="*/ 402380 h 1389932"/>
                <a:gd name="connsiteX21" fmla="*/ 1147092 w 1244734"/>
                <a:gd name="connsiteY21" fmla="*/ 390188 h 1389932"/>
                <a:gd name="connsiteX22" fmla="*/ 1183668 w 1244734"/>
                <a:gd name="connsiteY22" fmla="*/ 353612 h 1389932"/>
                <a:gd name="connsiteX23" fmla="*/ 1195860 w 1244734"/>
                <a:gd name="connsiteY23" fmla="*/ 335324 h 1389932"/>
                <a:gd name="connsiteX24" fmla="*/ 1232436 w 1244734"/>
                <a:gd name="connsiteY24" fmla="*/ 323132 h 1389932"/>
                <a:gd name="connsiteX25" fmla="*/ 1244628 w 1244734"/>
                <a:gd name="connsiteY25" fmla="*/ 341420 h 1389932"/>
                <a:gd name="connsiteX26" fmla="*/ 1226340 w 1244734"/>
                <a:gd name="connsiteY26" fmla="*/ 377996 h 1389932"/>
                <a:gd name="connsiteX27" fmla="*/ 1171476 w 1244734"/>
                <a:gd name="connsiteY27" fmla="*/ 420668 h 1389932"/>
                <a:gd name="connsiteX28" fmla="*/ 1153188 w 1244734"/>
                <a:gd name="connsiteY28" fmla="*/ 432860 h 1389932"/>
                <a:gd name="connsiteX29" fmla="*/ 1134900 w 1244734"/>
                <a:gd name="connsiteY29" fmla="*/ 445052 h 1389932"/>
                <a:gd name="connsiteX30" fmla="*/ 1116612 w 1244734"/>
                <a:gd name="connsiteY30" fmla="*/ 451148 h 1389932"/>
                <a:gd name="connsiteX31" fmla="*/ 1080036 w 1244734"/>
                <a:gd name="connsiteY31" fmla="*/ 475532 h 1389932"/>
                <a:gd name="connsiteX32" fmla="*/ 1061748 w 1244734"/>
                <a:gd name="connsiteY32" fmla="*/ 493820 h 1389932"/>
                <a:gd name="connsiteX33" fmla="*/ 1025172 w 1244734"/>
                <a:gd name="connsiteY33" fmla="*/ 512108 h 1389932"/>
                <a:gd name="connsiteX34" fmla="*/ 982500 w 1244734"/>
                <a:gd name="connsiteY34" fmla="*/ 506012 h 1389932"/>
                <a:gd name="connsiteX35" fmla="*/ 933732 w 1244734"/>
                <a:gd name="connsiteY35" fmla="*/ 518204 h 1389932"/>
                <a:gd name="connsiteX36" fmla="*/ 915444 w 1244734"/>
                <a:gd name="connsiteY36" fmla="*/ 530396 h 1389932"/>
                <a:gd name="connsiteX37" fmla="*/ 854484 w 1244734"/>
                <a:gd name="connsiteY37" fmla="*/ 542588 h 1389932"/>
                <a:gd name="connsiteX38" fmla="*/ 817908 w 1244734"/>
                <a:gd name="connsiteY38" fmla="*/ 560876 h 1389932"/>
                <a:gd name="connsiteX39" fmla="*/ 805716 w 1244734"/>
                <a:gd name="connsiteY39" fmla="*/ 542588 h 1389932"/>
                <a:gd name="connsiteX40" fmla="*/ 775236 w 1244734"/>
                <a:gd name="connsiteY40" fmla="*/ 566972 h 1389932"/>
                <a:gd name="connsiteX41" fmla="*/ 750852 w 1244734"/>
                <a:gd name="connsiteY41" fmla="*/ 585260 h 1389932"/>
                <a:gd name="connsiteX42" fmla="*/ 714276 w 1244734"/>
                <a:gd name="connsiteY42" fmla="*/ 615740 h 1389932"/>
                <a:gd name="connsiteX43" fmla="*/ 708180 w 1244734"/>
                <a:gd name="connsiteY43" fmla="*/ 646220 h 1389932"/>
                <a:gd name="connsiteX44" fmla="*/ 695988 w 1244734"/>
                <a:gd name="connsiteY44" fmla="*/ 664508 h 1389932"/>
                <a:gd name="connsiteX45" fmla="*/ 689892 w 1244734"/>
                <a:gd name="connsiteY45" fmla="*/ 694988 h 1389932"/>
                <a:gd name="connsiteX46" fmla="*/ 683796 w 1244734"/>
                <a:gd name="connsiteY46" fmla="*/ 719372 h 1389932"/>
                <a:gd name="connsiteX47" fmla="*/ 671604 w 1244734"/>
                <a:gd name="connsiteY47" fmla="*/ 780332 h 1389932"/>
                <a:gd name="connsiteX48" fmla="*/ 665508 w 1244734"/>
                <a:gd name="connsiteY48" fmla="*/ 865676 h 1389932"/>
                <a:gd name="connsiteX49" fmla="*/ 647220 w 1244734"/>
                <a:gd name="connsiteY49" fmla="*/ 877868 h 1389932"/>
                <a:gd name="connsiteX50" fmla="*/ 604548 w 1244734"/>
                <a:gd name="connsiteY50" fmla="*/ 871772 h 1389932"/>
                <a:gd name="connsiteX51" fmla="*/ 567972 w 1244734"/>
                <a:gd name="connsiteY51" fmla="*/ 847388 h 1389932"/>
                <a:gd name="connsiteX52" fmla="*/ 513108 w 1244734"/>
                <a:gd name="connsiteY52" fmla="*/ 823004 h 1389932"/>
                <a:gd name="connsiteX53" fmla="*/ 421668 w 1244734"/>
                <a:gd name="connsiteY53" fmla="*/ 816908 h 1389932"/>
                <a:gd name="connsiteX54" fmla="*/ 403380 w 1244734"/>
                <a:gd name="connsiteY54" fmla="*/ 804716 h 1389932"/>
                <a:gd name="connsiteX55" fmla="*/ 385092 w 1244734"/>
                <a:gd name="connsiteY55" fmla="*/ 798620 h 1389932"/>
                <a:gd name="connsiteX56" fmla="*/ 366804 w 1244734"/>
                <a:gd name="connsiteY56" fmla="*/ 780332 h 1389932"/>
                <a:gd name="connsiteX57" fmla="*/ 287556 w 1244734"/>
                <a:gd name="connsiteY57" fmla="*/ 749852 h 1389932"/>
                <a:gd name="connsiteX58" fmla="*/ 269268 w 1244734"/>
                <a:gd name="connsiteY58" fmla="*/ 743756 h 1389932"/>
                <a:gd name="connsiteX59" fmla="*/ 244884 w 1244734"/>
                <a:gd name="connsiteY59" fmla="*/ 725468 h 1389932"/>
                <a:gd name="connsiteX60" fmla="*/ 226596 w 1244734"/>
                <a:gd name="connsiteY60" fmla="*/ 713276 h 1389932"/>
                <a:gd name="connsiteX61" fmla="*/ 214404 w 1244734"/>
                <a:gd name="connsiteY61" fmla="*/ 688892 h 1389932"/>
                <a:gd name="connsiteX62" fmla="*/ 177828 w 1244734"/>
                <a:gd name="connsiteY62" fmla="*/ 615740 h 1389932"/>
                <a:gd name="connsiteX63" fmla="*/ 159540 w 1244734"/>
                <a:gd name="connsiteY63" fmla="*/ 603548 h 1389932"/>
                <a:gd name="connsiteX64" fmla="*/ 141252 w 1244734"/>
                <a:gd name="connsiteY64" fmla="*/ 609644 h 1389932"/>
                <a:gd name="connsiteX65" fmla="*/ 122964 w 1244734"/>
                <a:gd name="connsiteY65" fmla="*/ 627932 h 1389932"/>
                <a:gd name="connsiteX66" fmla="*/ 129060 w 1244734"/>
                <a:gd name="connsiteY66" fmla="*/ 506012 h 1389932"/>
                <a:gd name="connsiteX67" fmla="*/ 141252 w 1244734"/>
                <a:gd name="connsiteY67" fmla="*/ 469436 h 1389932"/>
                <a:gd name="connsiteX68" fmla="*/ 147348 w 1244734"/>
                <a:gd name="connsiteY68" fmla="*/ 438956 h 1389932"/>
                <a:gd name="connsiteX69" fmla="*/ 153444 w 1244734"/>
                <a:gd name="connsiteY69" fmla="*/ 396284 h 1389932"/>
                <a:gd name="connsiteX70" fmla="*/ 159540 w 1244734"/>
                <a:gd name="connsiteY70" fmla="*/ 371900 h 1389932"/>
                <a:gd name="connsiteX71" fmla="*/ 177828 w 1244734"/>
                <a:gd name="connsiteY71" fmla="*/ 280460 h 1389932"/>
                <a:gd name="connsiteX72" fmla="*/ 183924 w 1244734"/>
                <a:gd name="connsiteY72" fmla="*/ 256076 h 1389932"/>
                <a:gd name="connsiteX73" fmla="*/ 220500 w 1244734"/>
                <a:gd name="connsiteY73" fmla="*/ 219500 h 1389932"/>
                <a:gd name="connsiteX74" fmla="*/ 226596 w 1244734"/>
                <a:gd name="connsiteY74" fmla="*/ 201212 h 1389932"/>
                <a:gd name="connsiteX75" fmla="*/ 244884 w 1244734"/>
                <a:gd name="connsiteY75" fmla="*/ 189020 h 1389932"/>
                <a:gd name="connsiteX76" fmla="*/ 257076 w 1244734"/>
                <a:gd name="connsiteY76" fmla="*/ 152444 h 1389932"/>
                <a:gd name="connsiteX77" fmla="*/ 263172 w 1244734"/>
                <a:gd name="connsiteY77" fmla="*/ 134156 h 1389932"/>
                <a:gd name="connsiteX78" fmla="*/ 257076 w 1244734"/>
                <a:gd name="connsiteY78" fmla="*/ 73196 h 1389932"/>
                <a:gd name="connsiteX79" fmla="*/ 257076 w 1244734"/>
                <a:gd name="connsiteY79" fmla="*/ 30524 h 1389932"/>
                <a:gd name="connsiteX80" fmla="*/ 293652 w 1244734"/>
                <a:gd name="connsiteY80" fmla="*/ 18332 h 1389932"/>
                <a:gd name="connsiteX81" fmla="*/ 287556 w 1244734"/>
                <a:gd name="connsiteY81" fmla="*/ 44 h 1389932"/>
                <a:gd name="connsiteX82" fmla="*/ 250980 w 1244734"/>
                <a:gd name="connsiteY82" fmla="*/ 24428 h 1389932"/>
                <a:gd name="connsiteX83" fmla="*/ 232692 w 1244734"/>
                <a:gd name="connsiteY83" fmla="*/ 30524 h 1389932"/>
                <a:gd name="connsiteX84" fmla="*/ 190020 w 1244734"/>
                <a:gd name="connsiteY84" fmla="*/ 48812 h 1389932"/>
                <a:gd name="connsiteX85" fmla="*/ 202212 w 1244734"/>
                <a:gd name="connsiteY85" fmla="*/ 103676 h 1389932"/>
                <a:gd name="connsiteX86" fmla="*/ 196116 w 1244734"/>
                <a:gd name="connsiteY86" fmla="*/ 152444 h 1389932"/>
                <a:gd name="connsiteX87" fmla="*/ 141252 w 1244734"/>
                <a:gd name="connsiteY87" fmla="*/ 158540 h 1389932"/>
                <a:gd name="connsiteX88" fmla="*/ 129060 w 1244734"/>
                <a:gd name="connsiteY88" fmla="*/ 176828 h 1389932"/>
                <a:gd name="connsiteX89" fmla="*/ 37620 w 1244734"/>
                <a:gd name="connsiteY89" fmla="*/ 182924 h 1389932"/>
                <a:gd name="connsiteX90" fmla="*/ 19332 w 1244734"/>
                <a:gd name="connsiteY90" fmla="*/ 195116 h 1389932"/>
                <a:gd name="connsiteX91" fmla="*/ 1044 w 1244734"/>
                <a:gd name="connsiteY91" fmla="*/ 201212 h 1389932"/>
                <a:gd name="connsiteX92" fmla="*/ 7140 w 1244734"/>
                <a:gd name="connsiteY92" fmla="*/ 219500 h 1389932"/>
                <a:gd name="connsiteX93" fmla="*/ 43716 w 1244734"/>
                <a:gd name="connsiteY93" fmla="*/ 225596 h 1389932"/>
                <a:gd name="connsiteX94" fmla="*/ 49812 w 1244734"/>
                <a:gd name="connsiteY94" fmla="*/ 268268 h 1389932"/>
                <a:gd name="connsiteX0" fmla="*/ 769140 w 1244734"/>
                <a:gd name="connsiteY0" fmla="*/ 1389932 h 1389932"/>
                <a:gd name="connsiteX1" fmla="*/ 769140 w 1244734"/>
                <a:gd name="connsiteY1" fmla="*/ 1280204 h 1389932"/>
                <a:gd name="connsiteX2" fmla="*/ 775236 w 1244734"/>
                <a:gd name="connsiteY2" fmla="*/ 1085132 h 1389932"/>
                <a:gd name="connsiteX3" fmla="*/ 781332 w 1244734"/>
                <a:gd name="connsiteY3" fmla="*/ 963212 h 1389932"/>
                <a:gd name="connsiteX4" fmla="*/ 787428 w 1244734"/>
                <a:gd name="connsiteY4" fmla="*/ 890060 h 1389932"/>
                <a:gd name="connsiteX5" fmla="*/ 805716 w 1244734"/>
                <a:gd name="connsiteY5" fmla="*/ 853484 h 1389932"/>
                <a:gd name="connsiteX6" fmla="*/ 811812 w 1244734"/>
                <a:gd name="connsiteY6" fmla="*/ 835196 h 1389932"/>
                <a:gd name="connsiteX7" fmla="*/ 830100 w 1244734"/>
                <a:gd name="connsiteY7" fmla="*/ 816908 h 1389932"/>
                <a:gd name="connsiteX8" fmla="*/ 842292 w 1244734"/>
                <a:gd name="connsiteY8" fmla="*/ 798620 h 1389932"/>
                <a:gd name="connsiteX9" fmla="*/ 860580 w 1244734"/>
                <a:gd name="connsiteY9" fmla="*/ 737660 h 1389932"/>
                <a:gd name="connsiteX10" fmla="*/ 872772 w 1244734"/>
                <a:gd name="connsiteY10" fmla="*/ 713276 h 1389932"/>
                <a:gd name="connsiteX11" fmla="*/ 884964 w 1244734"/>
                <a:gd name="connsiteY11" fmla="*/ 676700 h 1389932"/>
                <a:gd name="connsiteX12" fmla="*/ 903252 w 1244734"/>
                <a:gd name="connsiteY12" fmla="*/ 621836 h 1389932"/>
                <a:gd name="connsiteX13" fmla="*/ 915444 w 1244734"/>
                <a:gd name="connsiteY13" fmla="*/ 585260 h 1389932"/>
                <a:gd name="connsiteX14" fmla="*/ 921540 w 1244734"/>
                <a:gd name="connsiteY14" fmla="*/ 566972 h 1389932"/>
                <a:gd name="connsiteX15" fmla="*/ 927636 w 1244734"/>
                <a:gd name="connsiteY15" fmla="*/ 536492 h 1389932"/>
                <a:gd name="connsiteX16" fmla="*/ 964212 w 1244734"/>
                <a:gd name="connsiteY16" fmla="*/ 481628 h 1389932"/>
                <a:gd name="connsiteX17" fmla="*/ 976404 w 1244734"/>
                <a:gd name="connsiteY17" fmla="*/ 463340 h 1389932"/>
                <a:gd name="connsiteX18" fmla="*/ 994692 w 1244734"/>
                <a:gd name="connsiteY18" fmla="*/ 451148 h 1389932"/>
                <a:gd name="connsiteX19" fmla="*/ 1067844 w 1244734"/>
                <a:gd name="connsiteY19" fmla="*/ 438956 h 1389932"/>
                <a:gd name="connsiteX20" fmla="*/ 1128804 w 1244734"/>
                <a:gd name="connsiteY20" fmla="*/ 402380 h 1389932"/>
                <a:gd name="connsiteX21" fmla="*/ 1147092 w 1244734"/>
                <a:gd name="connsiteY21" fmla="*/ 390188 h 1389932"/>
                <a:gd name="connsiteX22" fmla="*/ 1183668 w 1244734"/>
                <a:gd name="connsiteY22" fmla="*/ 353612 h 1389932"/>
                <a:gd name="connsiteX23" fmla="*/ 1195860 w 1244734"/>
                <a:gd name="connsiteY23" fmla="*/ 335324 h 1389932"/>
                <a:gd name="connsiteX24" fmla="*/ 1232436 w 1244734"/>
                <a:gd name="connsiteY24" fmla="*/ 323132 h 1389932"/>
                <a:gd name="connsiteX25" fmla="*/ 1244628 w 1244734"/>
                <a:gd name="connsiteY25" fmla="*/ 341420 h 1389932"/>
                <a:gd name="connsiteX26" fmla="*/ 1226340 w 1244734"/>
                <a:gd name="connsiteY26" fmla="*/ 377996 h 1389932"/>
                <a:gd name="connsiteX27" fmla="*/ 1171476 w 1244734"/>
                <a:gd name="connsiteY27" fmla="*/ 420668 h 1389932"/>
                <a:gd name="connsiteX28" fmla="*/ 1153188 w 1244734"/>
                <a:gd name="connsiteY28" fmla="*/ 432860 h 1389932"/>
                <a:gd name="connsiteX29" fmla="*/ 1134900 w 1244734"/>
                <a:gd name="connsiteY29" fmla="*/ 445052 h 1389932"/>
                <a:gd name="connsiteX30" fmla="*/ 1116612 w 1244734"/>
                <a:gd name="connsiteY30" fmla="*/ 451148 h 1389932"/>
                <a:gd name="connsiteX31" fmla="*/ 1080036 w 1244734"/>
                <a:gd name="connsiteY31" fmla="*/ 475532 h 1389932"/>
                <a:gd name="connsiteX32" fmla="*/ 1061748 w 1244734"/>
                <a:gd name="connsiteY32" fmla="*/ 493820 h 1389932"/>
                <a:gd name="connsiteX33" fmla="*/ 1025172 w 1244734"/>
                <a:gd name="connsiteY33" fmla="*/ 512108 h 1389932"/>
                <a:gd name="connsiteX34" fmla="*/ 982500 w 1244734"/>
                <a:gd name="connsiteY34" fmla="*/ 506012 h 1389932"/>
                <a:gd name="connsiteX35" fmla="*/ 933732 w 1244734"/>
                <a:gd name="connsiteY35" fmla="*/ 518204 h 1389932"/>
                <a:gd name="connsiteX36" fmla="*/ 915444 w 1244734"/>
                <a:gd name="connsiteY36" fmla="*/ 530396 h 1389932"/>
                <a:gd name="connsiteX37" fmla="*/ 854484 w 1244734"/>
                <a:gd name="connsiteY37" fmla="*/ 542588 h 1389932"/>
                <a:gd name="connsiteX38" fmla="*/ 817908 w 1244734"/>
                <a:gd name="connsiteY38" fmla="*/ 560876 h 1389932"/>
                <a:gd name="connsiteX39" fmla="*/ 805716 w 1244734"/>
                <a:gd name="connsiteY39" fmla="*/ 542588 h 1389932"/>
                <a:gd name="connsiteX40" fmla="*/ 775236 w 1244734"/>
                <a:gd name="connsiteY40" fmla="*/ 566972 h 1389932"/>
                <a:gd name="connsiteX41" fmla="*/ 750852 w 1244734"/>
                <a:gd name="connsiteY41" fmla="*/ 585260 h 1389932"/>
                <a:gd name="connsiteX42" fmla="*/ 714276 w 1244734"/>
                <a:gd name="connsiteY42" fmla="*/ 615740 h 1389932"/>
                <a:gd name="connsiteX43" fmla="*/ 708180 w 1244734"/>
                <a:gd name="connsiteY43" fmla="*/ 646220 h 1389932"/>
                <a:gd name="connsiteX44" fmla="*/ 695988 w 1244734"/>
                <a:gd name="connsiteY44" fmla="*/ 664508 h 1389932"/>
                <a:gd name="connsiteX45" fmla="*/ 689892 w 1244734"/>
                <a:gd name="connsiteY45" fmla="*/ 694988 h 1389932"/>
                <a:gd name="connsiteX46" fmla="*/ 683796 w 1244734"/>
                <a:gd name="connsiteY46" fmla="*/ 719372 h 1389932"/>
                <a:gd name="connsiteX47" fmla="*/ 671604 w 1244734"/>
                <a:gd name="connsiteY47" fmla="*/ 780332 h 1389932"/>
                <a:gd name="connsiteX48" fmla="*/ 665508 w 1244734"/>
                <a:gd name="connsiteY48" fmla="*/ 865676 h 1389932"/>
                <a:gd name="connsiteX49" fmla="*/ 647220 w 1244734"/>
                <a:gd name="connsiteY49" fmla="*/ 877868 h 1389932"/>
                <a:gd name="connsiteX50" fmla="*/ 604548 w 1244734"/>
                <a:gd name="connsiteY50" fmla="*/ 871772 h 1389932"/>
                <a:gd name="connsiteX51" fmla="*/ 567972 w 1244734"/>
                <a:gd name="connsiteY51" fmla="*/ 847388 h 1389932"/>
                <a:gd name="connsiteX52" fmla="*/ 513108 w 1244734"/>
                <a:gd name="connsiteY52" fmla="*/ 823004 h 1389932"/>
                <a:gd name="connsiteX53" fmla="*/ 421668 w 1244734"/>
                <a:gd name="connsiteY53" fmla="*/ 816908 h 1389932"/>
                <a:gd name="connsiteX54" fmla="*/ 403380 w 1244734"/>
                <a:gd name="connsiteY54" fmla="*/ 804716 h 1389932"/>
                <a:gd name="connsiteX55" fmla="*/ 385092 w 1244734"/>
                <a:gd name="connsiteY55" fmla="*/ 798620 h 1389932"/>
                <a:gd name="connsiteX56" fmla="*/ 366804 w 1244734"/>
                <a:gd name="connsiteY56" fmla="*/ 780332 h 1389932"/>
                <a:gd name="connsiteX57" fmla="*/ 287556 w 1244734"/>
                <a:gd name="connsiteY57" fmla="*/ 749852 h 1389932"/>
                <a:gd name="connsiteX58" fmla="*/ 269268 w 1244734"/>
                <a:gd name="connsiteY58" fmla="*/ 743756 h 1389932"/>
                <a:gd name="connsiteX59" fmla="*/ 244884 w 1244734"/>
                <a:gd name="connsiteY59" fmla="*/ 725468 h 1389932"/>
                <a:gd name="connsiteX60" fmla="*/ 226596 w 1244734"/>
                <a:gd name="connsiteY60" fmla="*/ 713276 h 1389932"/>
                <a:gd name="connsiteX61" fmla="*/ 214404 w 1244734"/>
                <a:gd name="connsiteY61" fmla="*/ 688892 h 1389932"/>
                <a:gd name="connsiteX62" fmla="*/ 177828 w 1244734"/>
                <a:gd name="connsiteY62" fmla="*/ 615740 h 1389932"/>
                <a:gd name="connsiteX63" fmla="*/ 159540 w 1244734"/>
                <a:gd name="connsiteY63" fmla="*/ 603548 h 1389932"/>
                <a:gd name="connsiteX64" fmla="*/ 141252 w 1244734"/>
                <a:gd name="connsiteY64" fmla="*/ 609644 h 1389932"/>
                <a:gd name="connsiteX65" fmla="*/ 122964 w 1244734"/>
                <a:gd name="connsiteY65" fmla="*/ 627932 h 1389932"/>
                <a:gd name="connsiteX66" fmla="*/ 129060 w 1244734"/>
                <a:gd name="connsiteY66" fmla="*/ 506012 h 1389932"/>
                <a:gd name="connsiteX67" fmla="*/ 141252 w 1244734"/>
                <a:gd name="connsiteY67" fmla="*/ 469436 h 1389932"/>
                <a:gd name="connsiteX68" fmla="*/ 147348 w 1244734"/>
                <a:gd name="connsiteY68" fmla="*/ 438956 h 1389932"/>
                <a:gd name="connsiteX69" fmla="*/ 153444 w 1244734"/>
                <a:gd name="connsiteY69" fmla="*/ 396284 h 1389932"/>
                <a:gd name="connsiteX70" fmla="*/ 159540 w 1244734"/>
                <a:gd name="connsiteY70" fmla="*/ 371900 h 1389932"/>
                <a:gd name="connsiteX71" fmla="*/ 177828 w 1244734"/>
                <a:gd name="connsiteY71" fmla="*/ 280460 h 1389932"/>
                <a:gd name="connsiteX72" fmla="*/ 183924 w 1244734"/>
                <a:gd name="connsiteY72" fmla="*/ 256076 h 1389932"/>
                <a:gd name="connsiteX73" fmla="*/ 220500 w 1244734"/>
                <a:gd name="connsiteY73" fmla="*/ 219500 h 1389932"/>
                <a:gd name="connsiteX74" fmla="*/ 226596 w 1244734"/>
                <a:gd name="connsiteY74" fmla="*/ 201212 h 1389932"/>
                <a:gd name="connsiteX75" fmla="*/ 244884 w 1244734"/>
                <a:gd name="connsiteY75" fmla="*/ 189020 h 1389932"/>
                <a:gd name="connsiteX76" fmla="*/ 257076 w 1244734"/>
                <a:gd name="connsiteY76" fmla="*/ 152444 h 1389932"/>
                <a:gd name="connsiteX77" fmla="*/ 263172 w 1244734"/>
                <a:gd name="connsiteY77" fmla="*/ 134156 h 1389932"/>
                <a:gd name="connsiteX78" fmla="*/ 257076 w 1244734"/>
                <a:gd name="connsiteY78" fmla="*/ 73196 h 1389932"/>
                <a:gd name="connsiteX79" fmla="*/ 257076 w 1244734"/>
                <a:gd name="connsiteY79" fmla="*/ 30524 h 1389932"/>
                <a:gd name="connsiteX80" fmla="*/ 293652 w 1244734"/>
                <a:gd name="connsiteY80" fmla="*/ 18332 h 1389932"/>
                <a:gd name="connsiteX81" fmla="*/ 287556 w 1244734"/>
                <a:gd name="connsiteY81" fmla="*/ 44 h 1389932"/>
                <a:gd name="connsiteX82" fmla="*/ 250980 w 1244734"/>
                <a:gd name="connsiteY82" fmla="*/ 24428 h 1389932"/>
                <a:gd name="connsiteX83" fmla="*/ 232692 w 1244734"/>
                <a:gd name="connsiteY83" fmla="*/ 30524 h 1389932"/>
                <a:gd name="connsiteX84" fmla="*/ 190020 w 1244734"/>
                <a:gd name="connsiteY84" fmla="*/ 48812 h 1389932"/>
                <a:gd name="connsiteX85" fmla="*/ 202212 w 1244734"/>
                <a:gd name="connsiteY85" fmla="*/ 103676 h 1389932"/>
                <a:gd name="connsiteX86" fmla="*/ 196116 w 1244734"/>
                <a:gd name="connsiteY86" fmla="*/ 152444 h 1389932"/>
                <a:gd name="connsiteX87" fmla="*/ 141252 w 1244734"/>
                <a:gd name="connsiteY87" fmla="*/ 158540 h 1389932"/>
                <a:gd name="connsiteX88" fmla="*/ 129060 w 1244734"/>
                <a:gd name="connsiteY88" fmla="*/ 176828 h 1389932"/>
                <a:gd name="connsiteX89" fmla="*/ 37620 w 1244734"/>
                <a:gd name="connsiteY89" fmla="*/ 182924 h 1389932"/>
                <a:gd name="connsiteX90" fmla="*/ 19332 w 1244734"/>
                <a:gd name="connsiteY90" fmla="*/ 195116 h 1389932"/>
                <a:gd name="connsiteX91" fmla="*/ 1044 w 1244734"/>
                <a:gd name="connsiteY91" fmla="*/ 201212 h 1389932"/>
                <a:gd name="connsiteX92" fmla="*/ 7140 w 1244734"/>
                <a:gd name="connsiteY92" fmla="*/ 219500 h 1389932"/>
                <a:gd name="connsiteX93" fmla="*/ 43716 w 1244734"/>
                <a:gd name="connsiteY93" fmla="*/ 225596 h 1389932"/>
                <a:gd name="connsiteX94" fmla="*/ 49812 w 1244734"/>
                <a:gd name="connsiteY94" fmla="*/ 268268 h 1389932"/>
                <a:gd name="connsiteX0" fmla="*/ 769140 w 1244734"/>
                <a:gd name="connsiteY0" fmla="*/ 1389932 h 1389932"/>
                <a:gd name="connsiteX1" fmla="*/ 769140 w 1244734"/>
                <a:gd name="connsiteY1" fmla="*/ 1280204 h 1389932"/>
                <a:gd name="connsiteX2" fmla="*/ 775236 w 1244734"/>
                <a:gd name="connsiteY2" fmla="*/ 1085132 h 1389932"/>
                <a:gd name="connsiteX3" fmla="*/ 781332 w 1244734"/>
                <a:gd name="connsiteY3" fmla="*/ 963212 h 1389932"/>
                <a:gd name="connsiteX4" fmla="*/ 787428 w 1244734"/>
                <a:gd name="connsiteY4" fmla="*/ 890060 h 1389932"/>
                <a:gd name="connsiteX5" fmla="*/ 805716 w 1244734"/>
                <a:gd name="connsiteY5" fmla="*/ 853484 h 1389932"/>
                <a:gd name="connsiteX6" fmla="*/ 811812 w 1244734"/>
                <a:gd name="connsiteY6" fmla="*/ 835196 h 1389932"/>
                <a:gd name="connsiteX7" fmla="*/ 830100 w 1244734"/>
                <a:gd name="connsiteY7" fmla="*/ 816908 h 1389932"/>
                <a:gd name="connsiteX8" fmla="*/ 842292 w 1244734"/>
                <a:gd name="connsiteY8" fmla="*/ 798620 h 1389932"/>
                <a:gd name="connsiteX9" fmla="*/ 860580 w 1244734"/>
                <a:gd name="connsiteY9" fmla="*/ 737660 h 1389932"/>
                <a:gd name="connsiteX10" fmla="*/ 872772 w 1244734"/>
                <a:gd name="connsiteY10" fmla="*/ 713276 h 1389932"/>
                <a:gd name="connsiteX11" fmla="*/ 884964 w 1244734"/>
                <a:gd name="connsiteY11" fmla="*/ 676700 h 1389932"/>
                <a:gd name="connsiteX12" fmla="*/ 903252 w 1244734"/>
                <a:gd name="connsiteY12" fmla="*/ 621836 h 1389932"/>
                <a:gd name="connsiteX13" fmla="*/ 915444 w 1244734"/>
                <a:gd name="connsiteY13" fmla="*/ 585260 h 1389932"/>
                <a:gd name="connsiteX14" fmla="*/ 921540 w 1244734"/>
                <a:gd name="connsiteY14" fmla="*/ 566972 h 1389932"/>
                <a:gd name="connsiteX15" fmla="*/ 927636 w 1244734"/>
                <a:gd name="connsiteY15" fmla="*/ 536492 h 1389932"/>
                <a:gd name="connsiteX16" fmla="*/ 964212 w 1244734"/>
                <a:gd name="connsiteY16" fmla="*/ 481628 h 1389932"/>
                <a:gd name="connsiteX17" fmla="*/ 976404 w 1244734"/>
                <a:gd name="connsiteY17" fmla="*/ 463340 h 1389932"/>
                <a:gd name="connsiteX18" fmla="*/ 994692 w 1244734"/>
                <a:gd name="connsiteY18" fmla="*/ 451148 h 1389932"/>
                <a:gd name="connsiteX19" fmla="*/ 1067844 w 1244734"/>
                <a:gd name="connsiteY19" fmla="*/ 438956 h 1389932"/>
                <a:gd name="connsiteX20" fmla="*/ 1128804 w 1244734"/>
                <a:gd name="connsiteY20" fmla="*/ 402380 h 1389932"/>
                <a:gd name="connsiteX21" fmla="*/ 1147092 w 1244734"/>
                <a:gd name="connsiteY21" fmla="*/ 390188 h 1389932"/>
                <a:gd name="connsiteX22" fmla="*/ 1183668 w 1244734"/>
                <a:gd name="connsiteY22" fmla="*/ 353612 h 1389932"/>
                <a:gd name="connsiteX23" fmla="*/ 1195860 w 1244734"/>
                <a:gd name="connsiteY23" fmla="*/ 335324 h 1389932"/>
                <a:gd name="connsiteX24" fmla="*/ 1232436 w 1244734"/>
                <a:gd name="connsiteY24" fmla="*/ 323132 h 1389932"/>
                <a:gd name="connsiteX25" fmla="*/ 1244628 w 1244734"/>
                <a:gd name="connsiteY25" fmla="*/ 341420 h 1389932"/>
                <a:gd name="connsiteX26" fmla="*/ 1226340 w 1244734"/>
                <a:gd name="connsiteY26" fmla="*/ 377996 h 1389932"/>
                <a:gd name="connsiteX27" fmla="*/ 1171476 w 1244734"/>
                <a:gd name="connsiteY27" fmla="*/ 420668 h 1389932"/>
                <a:gd name="connsiteX28" fmla="*/ 1153188 w 1244734"/>
                <a:gd name="connsiteY28" fmla="*/ 432860 h 1389932"/>
                <a:gd name="connsiteX29" fmla="*/ 1134900 w 1244734"/>
                <a:gd name="connsiteY29" fmla="*/ 445052 h 1389932"/>
                <a:gd name="connsiteX30" fmla="*/ 1116612 w 1244734"/>
                <a:gd name="connsiteY30" fmla="*/ 451148 h 1389932"/>
                <a:gd name="connsiteX31" fmla="*/ 1080036 w 1244734"/>
                <a:gd name="connsiteY31" fmla="*/ 475532 h 1389932"/>
                <a:gd name="connsiteX32" fmla="*/ 1061748 w 1244734"/>
                <a:gd name="connsiteY32" fmla="*/ 493820 h 1389932"/>
                <a:gd name="connsiteX33" fmla="*/ 1025172 w 1244734"/>
                <a:gd name="connsiteY33" fmla="*/ 512108 h 1389932"/>
                <a:gd name="connsiteX34" fmla="*/ 982500 w 1244734"/>
                <a:gd name="connsiteY34" fmla="*/ 506012 h 1389932"/>
                <a:gd name="connsiteX35" fmla="*/ 933732 w 1244734"/>
                <a:gd name="connsiteY35" fmla="*/ 518204 h 1389932"/>
                <a:gd name="connsiteX36" fmla="*/ 915444 w 1244734"/>
                <a:gd name="connsiteY36" fmla="*/ 530396 h 1389932"/>
                <a:gd name="connsiteX37" fmla="*/ 854484 w 1244734"/>
                <a:gd name="connsiteY37" fmla="*/ 542588 h 1389932"/>
                <a:gd name="connsiteX38" fmla="*/ 817908 w 1244734"/>
                <a:gd name="connsiteY38" fmla="*/ 560876 h 1389932"/>
                <a:gd name="connsiteX39" fmla="*/ 805716 w 1244734"/>
                <a:gd name="connsiteY39" fmla="*/ 542588 h 1389932"/>
                <a:gd name="connsiteX40" fmla="*/ 775236 w 1244734"/>
                <a:gd name="connsiteY40" fmla="*/ 566972 h 1389932"/>
                <a:gd name="connsiteX41" fmla="*/ 750852 w 1244734"/>
                <a:gd name="connsiteY41" fmla="*/ 585260 h 1389932"/>
                <a:gd name="connsiteX42" fmla="*/ 714276 w 1244734"/>
                <a:gd name="connsiteY42" fmla="*/ 615740 h 1389932"/>
                <a:gd name="connsiteX43" fmla="*/ 708180 w 1244734"/>
                <a:gd name="connsiteY43" fmla="*/ 646220 h 1389932"/>
                <a:gd name="connsiteX44" fmla="*/ 695988 w 1244734"/>
                <a:gd name="connsiteY44" fmla="*/ 664508 h 1389932"/>
                <a:gd name="connsiteX45" fmla="*/ 689892 w 1244734"/>
                <a:gd name="connsiteY45" fmla="*/ 694988 h 1389932"/>
                <a:gd name="connsiteX46" fmla="*/ 683796 w 1244734"/>
                <a:gd name="connsiteY46" fmla="*/ 719372 h 1389932"/>
                <a:gd name="connsiteX47" fmla="*/ 671604 w 1244734"/>
                <a:gd name="connsiteY47" fmla="*/ 780332 h 1389932"/>
                <a:gd name="connsiteX48" fmla="*/ 665508 w 1244734"/>
                <a:gd name="connsiteY48" fmla="*/ 865676 h 1389932"/>
                <a:gd name="connsiteX49" fmla="*/ 647220 w 1244734"/>
                <a:gd name="connsiteY49" fmla="*/ 877868 h 1389932"/>
                <a:gd name="connsiteX50" fmla="*/ 604548 w 1244734"/>
                <a:gd name="connsiteY50" fmla="*/ 871772 h 1389932"/>
                <a:gd name="connsiteX51" fmla="*/ 567972 w 1244734"/>
                <a:gd name="connsiteY51" fmla="*/ 847388 h 1389932"/>
                <a:gd name="connsiteX52" fmla="*/ 513108 w 1244734"/>
                <a:gd name="connsiteY52" fmla="*/ 823004 h 1389932"/>
                <a:gd name="connsiteX53" fmla="*/ 421668 w 1244734"/>
                <a:gd name="connsiteY53" fmla="*/ 816908 h 1389932"/>
                <a:gd name="connsiteX54" fmla="*/ 403380 w 1244734"/>
                <a:gd name="connsiteY54" fmla="*/ 804716 h 1389932"/>
                <a:gd name="connsiteX55" fmla="*/ 385092 w 1244734"/>
                <a:gd name="connsiteY55" fmla="*/ 798620 h 1389932"/>
                <a:gd name="connsiteX56" fmla="*/ 366804 w 1244734"/>
                <a:gd name="connsiteY56" fmla="*/ 780332 h 1389932"/>
                <a:gd name="connsiteX57" fmla="*/ 287556 w 1244734"/>
                <a:gd name="connsiteY57" fmla="*/ 749852 h 1389932"/>
                <a:gd name="connsiteX58" fmla="*/ 269268 w 1244734"/>
                <a:gd name="connsiteY58" fmla="*/ 743756 h 1389932"/>
                <a:gd name="connsiteX59" fmla="*/ 244884 w 1244734"/>
                <a:gd name="connsiteY59" fmla="*/ 725468 h 1389932"/>
                <a:gd name="connsiteX60" fmla="*/ 226596 w 1244734"/>
                <a:gd name="connsiteY60" fmla="*/ 713276 h 1389932"/>
                <a:gd name="connsiteX61" fmla="*/ 214404 w 1244734"/>
                <a:gd name="connsiteY61" fmla="*/ 688892 h 1389932"/>
                <a:gd name="connsiteX62" fmla="*/ 177828 w 1244734"/>
                <a:gd name="connsiteY62" fmla="*/ 615740 h 1389932"/>
                <a:gd name="connsiteX63" fmla="*/ 159540 w 1244734"/>
                <a:gd name="connsiteY63" fmla="*/ 603548 h 1389932"/>
                <a:gd name="connsiteX64" fmla="*/ 141252 w 1244734"/>
                <a:gd name="connsiteY64" fmla="*/ 609644 h 1389932"/>
                <a:gd name="connsiteX65" fmla="*/ 122964 w 1244734"/>
                <a:gd name="connsiteY65" fmla="*/ 627932 h 1389932"/>
                <a:gd name="connsiteX66" fmla="*/ 129060 w 1244734"/>
                <a:gd name="connsiteY66" fmla="*/ 506012 h 1389932"/>
                <a:gd name="connsiteX67" fmla="*/ 141252 w 1244734"/>
                <a:gd name="connsiteY67" fmla="*/ 469436 h 1389932"/>
                <a:gd name="connsiteX68" fmla="*/ 147348 w 1244734"/>
                <a:gd name="connsiteY68" fmla="*/ 438956 h 1389932"/>
                <a:gd name="connsiteX69" fmla="*/ 153444 w 1244734"/>
                <a:gd name="connsiteY69" fmla="*/ 396284 h 1389932"/>
                <a:gd name="connsiteX70" fmla="*/ 159540 w 1244734"/>
                <a:gd name="connsiteY70" fmla="*/ 371900 h 1389932"/>
                <a:gd name="connsiteX71" fmla="*/ 157508 w 1244734"/>
                <a:gd name="connsiteY71" fmla="*/ 283000 h 1389932"/>
                <a:gd name="connsiteX72" fmla="*/ 183924 w 1244734"/>
                <a:gd name="connsiteY72" fmla="*/ 256076 h 1389932"/>
                <a:gd name="connsiteX73" fmla="*/ 220500 w 1244734"/>
                <a:gd name="connsiteY73" fmla="*/ 219500 h 1389932"/>
                <a:gd name="connsiteX74" fmla="*/ 226596 w 1244734"/>
                <a:gd name="connsiteY74" fmla="*/ 201212 h 1389932"/>
                <a:gd name="connsiteX75" fmla="*/ 244884 w 1244734"/>
                <a:gd name="connsiteY75" fmla="*/ 189020 h 1389932"/>
                <a:gd name="connsiteX76" fmla="*/ 257076 w 1244734"/>
                <a:gd name="connsiteY76" fmla="*/ 152444 h 1389932"/>
                <a:gd name="connsiteX77" fmla="*/ 263172 w 1244734"/>
                <a:gd name="connsiteY77" fmla="*/ 134156 h 1389932"/>
                <a:gd name="connsiteX78" fmla="*/ 257076 w 1244734"/>
                <a:gd name="connsiteY78" fmla="*/ 73196 h 1389932"/>
                <a:gd name="connsiteX79" fmla="*/ 257076 w 1244734"/>
                <a:gd name="connsiteY79" fmla="*/ 30524 h 1389932"/>
                <a:gd name="connsiteX80" fmla="*/ 293652 w 1244734"/>
                <a:gd name="connsiteY80" fmla="*/ 18332 h 1389932"/>
                <a:gd name="connsiteX81" fmla="*/ 287556 w 1244734"/>
                <a:gd name="connsiteY81" fmla="*/ 44 h 1389932"/>
                <a:gd name="connsiteX82" fmla="*/ 250980 w 1244734"/>
                <a:gd name="connsiteY82" fmla="*/ 24428 h 1389932"/>
                <a:gd name="connsiteX83" fmla="*/ 232692 w 1244734"/>
                <a:gd name="connsiteY83" fmla="*/ 30524 h 1389932"/>
                <a:gd name="connsiteX84" fmla="*/ 190020 w 1244734"/>
                <a:gd name="connsiteY84" fmla="*/ 48812 h 1389932"/>
                <a:gd name="connsiteX85" fmla="*/ 202212 w 1244734"/>
                <a:gd name="connsiteY85" fmla="*/ 103676 h 1389932"/>
                <a:gd name="connsiteX86" fmla="*/ 196116 w 1244734"/>
                <a:gd name="connsiteY86" fmla="*/ 152444 h 1389932"/>
                <a:gd name="connsiteX87" fmla="*/ 141252 w 1244734"/>
                <a:gd name="connsiteY87" fmla="*/ 158540 h 1389932"/>
                <a:gd name="connsiteX88" fmla="*/ 129060 w 1244734"/>
                <a:gd name="connsiteY88" fmla="*/ 176828 h 1389932"/>
                <a:gd name="connsiteX89" fmla="*/ 37620 w 1244734"/>
                <a:gd name="connsiteY89" fmla="*/ 182924 h 1389932"/>
                <a:gd name="connsiteX90" fmla="*/ 19332 w 1244734"/>
                <a:gd name="connsiteY90" fmla="*/ 195116 h 1389932"/>
                <a:gd name="connsiteX91" fmla="*/ 1044 w 1244734"/>
                <a:gd name="connsiteY91" fmla="*/ 201212 h 1389932"/>
                <a:gd name="connsiteX92" fmla="*/ 7140 w 1244734"/>
                <a:gd name="connsiteY92" fmla="*/ 219500 h 1389932"/>
                <a:gd name="connsiteX93" fmla="*/ 43716 w 1244734"/>
                <a:gd name="connsiteY93" fmla="*/ 225596 h 1389932"/>
                <a:gd name="connsiteX94" fmla="*/ 49812 w 1244734"/>
                <a:gd name="connsiteY94" fmla="*/ 268268 h 1389932"/>
                <a:gd name="connsiteX0" fmla="*/ 792988 w 1268582"/>
                <a:gd name="connsiteY0" fmla="*/ 1389932 h 1389932"/>
                <a:gd name="connsiteX1" fmla="*/ 792988 w 1268582"/>
                <a:gd name="connsiteY1" fmla="*/ 1280204 h 1389932"/>
                <a:gd name="connsiteX2" fmla="*/ 799084 w 1268582"/>
                <a:gd name="connsiteY2" fmla="*/ 1085132 h 1389932"/>
                <a:gd name="connsiteX3" fmla="*/ 805180 w 1268582"/>
                <a:gd name="connsiteY3" fmla="*/ 963212 h 1389932"/>
                <a:gd name="connsiteX4" fmla="*/ 811276 w 1268582"/>
                <a:gd name="connsiteY4" fmla="*/ 890060 h 1389932"/>
                <a:gd name="connsiteX5" fmla="*/ 829564 w 1268582"/>
                <a:gd name="connsiteY5" fmla="*/ 853484 h 1389932"/>
                <a:gd name="connsiteX6" fmla="*/ 835660 w 1268582"/>
                <a:gd name="connsiteY6" fmla="*/ 835196 h 1389932"/>
                <a:gd name="connsiteX7" fmla="*/ 853948 w 1268582"/>
                <a:gd name="connsiteY7" fmla="*/ 816908 h 1389932"/>
                <a:gd name="connsiteX8" fmla="*/ 866140 w 1268582"/>
                <a:gd name="connsiteY8" fmla="*/ 798620 h 1389932"/>
                <a:gd name="connsiteX9" fmla="*/ 884428 w 1268582"/>
                <a:gd name="connsiteY9" fmla="*/ 737660 h 1389932"/>
                <a:gd name="connsiteX10" fmla="*/ 896620 w 1268582"/>
                <a:gd name="connsiteY10" fmla="*/ 713276 h 1389932"/>
                <a:gd name="connsiteX11" fmla="*/ 908812 w 1268582"/>
                <a:gd name="connsiteY11" fmla="*/ 676700 h 1389932"/>
                <a:gd name="connsiteX12" fmla="*/ 927100 w 1268582"/>
                <a:gd name="connsiteY12" fmla="*/ 621836 h 1389932"/>
                <a:gd name="connsiteX13" fmla="*/ 939292 w 1268582"/>
                <a:gd name="connsiteY13" fmla="*/ 585260 h 1389932"/>
                <a:gd name="connsiteX14" fmla="*/ 945388 w 1268582"/>
                <a:gd name="connsiteY14" fmla="*/ 566972 h 1389932"/>
                <a:gd name="connsiteX15" fmla="*/ 951484 w 1268582"/>
                <a:gd name="connsiteY15" fmla="*/ 536492 h 1389932"/>
                <a:gd name="connsiteX16" fmla="*/ 988060 w 1268582"/>
                <a:gd name="connsiteY16" fmla="*/ 481628 h 1389932"/>
                <a:gd name="connsiteX17" fmla="*/ 1000252 w 1268582"/>
                <a:gd name="connsiteY17" fmla="*/ 463340 h 1389932"/>
                <a:gd name="connsiteX18" fmla="*/ 1018540 w 1268582"/>
                <a:gd name="connsiteY18" fmla="*/ 451148 h 1389932"/>
                <a:gd name="connsiteX19" fmla="*/ 1091692 w 1268582"/>
                <a:gd name="connsiteY19" fmla="*/ 438956 h 1389932"/>
                <a:gd name="connsiteX20" fmla="*/ 1152652 w 1268582"/>
                <a:gd name="connsiteY20" fmla="*/ 402380 h 1389932"/>
                <a:gd name="connsiteX21" fmla="*/ 1170940 w 1268582"/>
                <a:gd name="connsiteY21" fmla="*/ 390188 h 1389932"/>
                <a:gd name="connsiteX22" fmla="*/ 1207516 w 1268582"/>
                <a:gd name="connsiteY22" fmla="*/ 353612 h 1389932"/>
                <a:gd name="connsiteX23" fmla="*/ 1219708 w 1268582"/>
                <a:gd name="connsiteY23" fmla="*/ 335324 h 1389932"/>
                <a:gd name="connsiteX24" fmla="*/ 1256284 w 1268582"/>
                <a:gd name="connsiteY24" fmla="*/ 323132 h 1389932"/>
                <a:gd name="connsiteX25" fmla="*/ 1268476 w 1268582"/>
                <a:gd name="connsiteY25" fmla="*/ 341420 h 1389932"/>
                <a:gd name="connsiteX26" fmla="*/ 1250188 w 1268582"/>
                <a:gd name="connsiteY26" fmla="*/ 377996 h 1389932"/>
                <a:gd name="connsiteX27" fmla="*/ 1195324 w 1268582"/>
                <a:gd name="connsiteY27" fmla="*/ 420668 h 1389932"/>
                <a:gd name="connsiteX28" fmla="*/ 1177036 w 1268582"/>
                <a:gd name="connsiteY28" fmla="*/ 432860 h 1389932"/>
                <a:gd name="connsiteX29" fmla="*/ 1158748 w 1268582"/>
                <a:gd name="connsiteY29" fmla="*/ 445052 h 1389932"/>
                <a:gd name="connsiteX30" fmla="*/ 1140460 w 1268582"/>
                <a:gd name="connsiteY30" fmla="*/ 451148 h 1389932"/>
                <a:gd name="connsiteX31" fmla="*/ 1103884 w 1268582"/>
                <a:gd name="connsiteY31" fmla="*/ 475532 h 1389932"/>
                <a:gd name="connsiteX32" fmla="*/ 1085596 w 1268582"/>
                <a:gd name="connsiteY32" fmla="*/ 493820 h 1389932"/>
                <a:gd name="connsiteX33" fmla="*/ 1049020 w 1268582"/>
                <a:gd name="connsiteY33" fmla="*/ 512108 h 1389932"/>
                <a:gd name="connsiteX34" fmla="*/ 1006348 w 1268582"/>
                <a:gd name="connsiteY34" fmla="*/ 506012 h 1389932"/>
                <a:gd name="connsiteX35" fmla="*/ 957580 w 1268582"/>
                <a:gd name="connsiteY35" fmla="*/ 518204 h 1389932"/>
                <a:gd name="connsiteX36" fmla="*/ 939292 w 1268582"/>
                <a:gd name="connsiteY36" fmla="*/ 530396 h 1389932"/>
                <a:gd name="connsiteX37" fmla="*/ 878332 w 1268582"/>
                <a:gd name="connsiteY37" fmla="*/ 542588 h 1389932"/>
                <a:gd name="connsiteX38" fmla="*/ 841756 w 1268582"/>
                <a:gd name="connsiteY38" fmla="*/ 560876 h 1389932"/>
                <a:gd name="connsiteX39" fmla="*/ 829564 w 1268582"/>
                <a:gd name="connsiteY39" fmla="*/ 542588 h 1389932"/>
                <a:gd name="connsiteX40" fmla="*/ 799084 w 1268582"/>
                <a:gd name="connsiteY40" fmla="*/ 566972 h 1389932"/>
                <a:gd name="connsiteX41" fmla="*/ 774700 w 1268582"/>
                <a:gd name="connsiteY41" fmla="*/ 585260 h 1389932"/>
                <a:gd name="connsiteX42" fmla="*/ 738124 w 1268582"/>
                <a:gd name="connsiteY42" fmla="*/ 615740 h 1389932"/>
                <a:gd name="connsiteX43" fmla="*/ 732028 w 1268582"/>
                <a:gd name="connsiteY43" fmla="*/ 646220 h 1389932"/>
                <a:gd name="connsiteX44" fmla="*/ 719836 w 1268582"/>
                <a:gd name="connsiteY44" fmla="*/ 664508 h 1389932"/>
                <a:gd name="connsiteX45" fmla="*/ 713740 w 1268582"/>
                <a:gd name="connsiteY45" fmla="*/ 694988 h 1389932"/>
                <a:gd name="connsiteX46" fmla="*/ 707644 w 1268582"/>
                <a:gd name="connsiteY46" fmla="*/ 719372 h 1389932"/>
                <a:gd name="connsiteX47" fmla="*/ 695452 w 1268582"/>
                <a:gd name="connsiteY47" fmla="*/ 780332 h 1389932"/>
                <a:gd name="connsiteX48" fmla="*/ 689356 w 1268582"/>
                <a:gd name="connsiteY48" fmla="*/ 865676 h 1389932"/>
                <a:gd name="connsiteX49" fmla="*/ 671068 w 1268582"/>
                <a:gd name="connsiteY49" fmla="*/ 877868 h 1389932"/>
                <a:gd name="connsiteX50" fmla="*/ 628396 w 1268582"/>
                <a:gd name="connsiteY50" fmla="*/ 871772 h 1389932"/>
                <a:gd name="connsiteX51" fmla="*/ 591820 w 1268582"/>
                <a:gd name="connsiteY51" fmla="*/ 847388 h 1389932"/>
                <a:gd name="connsiteX52" fmla="*/ 536956 w 1268582"/>
                <a:gd name="connsiteY52" fmla="*/ 823004 h 1389932"/>
                <a:gd name="connsiteX53" fmla="*/ 445516 w 1268582"/>
                <a:gd name="connsiteY53" fmla="*/ 816908 h 1389932"/>
                <a:gd name="connsiteX54" fmla="*/ 427228 w 1268582"/>
                <a:gd name="connsiteY54" fmla="*/ 804716 h 1389932"/>
                <a:gd name="connsiteX55" fmla="*/ 408940 w 1268582"/>
                <a:gd name="connsiteY55" fmla="*/ 798620 h 1389932"/>
                <a:gd name="connsiteX56" fmla="*/ 390652 w 1268582"/>
                <a:gd name="connsiteY56" fmla="*/ 780332 h 1389932"/>
                <a:gd name="connsiteX57" fmla="*/ 311404 w 1268582"/>
                <a:gd name="connsiteY57" fmla="*/ 749852 h 1389932"/>
                <a:gd name="connsiteX58" fmla="*/ 293116 w 1268582"/>
                <a:gd name="connsiteY58" fmla="*/ 743756 h 1389932"/>
                <a:gd name="connsiteX59" fmla="*/ 268732 w 1268582"/>
                <a:gd name="connsiteY59" fmla="*/ 725468 h 1389932"/>
                <a:gd name="connsiteX60" fmla="*/ 250444 w 1268582"/>
                <a:gd name="connsiteY60" fmla="*/ 713276 h 1389932"/>
                <a:gd name="connsiteX61" fmla="*/ 238252 w 1268582"/>
                <a:gd name="connsiteY61" fmla="*/ 688892 h 1389932"/>
                <a:gd name="connsiteX62" fmla="*/ 201676 w 1268582"/>
                <a:gd name="connsiteY62" fmla="*/ 615740 h 1389932"/>
                <a:gd name="connsiteX63" fmla="*/ 183388 w 1268582"/>
                <a:gd name="connsiteY63" fmla="*/ 603548 h 1389932"/>
                <a:gd name="connsiteX64" fmla="*/ 165100 w 1268582"/>
                <a:gd name="connsiteY64" fmla="*/ 609644 h 1389932"/>
                <a:gd name="connsiteX65" fmla="*/ 146812 w 1268582"/>
                <a:gd name="connsiteY65" fmla="*/ 627932 h 1389932"/>
                <a:gd name="connsiteX66" fmla="*/ 152908 w 1268582"/>
                <a:gd name="connsiteY66" fmla="*/ 506012 h 1389932"/>
                <a:gd name="connsiteX67" fmla="*/ 165100 w 1268582"/>
                <a:gd name="connsiteY67" fmla="*/ 469436 h 1389932"/>
                <a:gd name="connsiteX68" fmla="*/ 171196 w 1268582"/>
                <a:gd name="connsiteY68" fmla="*/ 438956 h 1389932"/>
                <a:gd name="connsiteX69" fmla="*/ 177292 w 1268582"/>
                <a:gd name="connsiteY69" fmla="*/ 396284 h 1389932"/>
                <a:gd name="connsiteX70" fmla="*/ 183388 w 1268582"/>
                <a:gd name="connsiteY70" fmla="*/ 371900 h 1389932"/>
                <a:gd name="connsiteX71" fmla="*/ 181356 w 1268582"/>
                <a:gd name="connsiteY71" fmla="*/ 283000 h 1389932"/>
                <a:gd name="connsiteX72" fmla="*/ 207772 w 1268582"/>
                <a:gd name="connsiteY72" fmla="*/ 256076 h 1389932"/>
                <a:gd name="connsiteX73" fmla="*/ 244348 w 1268582"/>
                <a:gd name="connsiteY73" fmla="*/ 219500 h 1389932"/>
                <a:gd name="connsiteX74" fmla="*/ 250444 w 1268582"/>
                <a:gd name="connsiteY74" fmla="*/ 201212 h 1389932"/>
                <a:gd name="connsiteX75" fmla="*/ 268732 w 1268582"/>
                <a:gd name="connsiteY75" fmla="*/ 189020 h 1389932"/>
                <a:gd name="connsiteX76" fmla="*/ 280924 w 1268582"/>
                <a:gd name="connsiteY76" fmla="*/ 152444 h 1389932"/>
                <a:gd name="connsiteX77" fmla="*/ 287020 w 1268582"/>
                <a:gd name="connsiteY77" fmla="*/ 134156 h 1389932"/>
                <a:gd name="connsiteX78" fmla="*/ 280924 w 1268582"/>
                <a:gd name="connsiteY78" fmla="*/ 73196 h 1389932"/>
                <a:gd name="connsiteX79" fmla="*/ 280924 w 1268582"/>
                <a:gd name="connsiteY79" fmla="*/ 30524 h 1389932"/>
                <a:gd name="connsiteX80" fmla="*/ 317500 w 1268582"/>
                <a:gd name="connsiteY80" fmla="*/ 18332 h 1389932"/>
                <a:gd name="connsiteX81" fmla="*/ 311404 w 1268582"/>
                <a:gd name="connsiteY81" fmla="*/ 44 h 1389932"/>
                <a:gd name="connsiteX82" fmla="*/ 274828 w 1268582"/>
                <a:gd name="connsiteY82" fmla="*/ 24428 h 1389932"/>
                <a:gd name="connsiteX83" fmla="*/ 256540 w 1268582"/>
                <a:gd name="connsiteY83" fmla="*/ 30524 h 1389932"/>
                <a:gd name="connsiteX84" fmla="*/ 213868 w 1268582"/>
                <a:gd name="connsiteY84" fmla="*/ 48812 h 1389932"/>
                <a:gd name="connsiteX85" fmla="*/ 226060 w 1268582"/>
                <a:gd name="connsiteY85" fmla="*/ 103676 h 1389932"/>
                <a:gd name="connsiteX86" fmla="*/ 219964 w 1268582"/>
                <a:gd name="connsiteY86" fmla="*/ 152444 h 1389932"/>
                <a:gd name="connsiteX87" fmla="*/ 165100 w 1268582"/>
                <a:gd name="connsiteY87" fmla="*/ 158540 h 1389932"/>
                <a:gd name="connsiteX88" fmla="*/ 152908 w 1268582"/>
                <a:gd name="connsiteY88" fmla="*/ 176828 h 1389932"/>
                <a:gd name="connsiteX89" fmla="*/ 61468 w 1268582"/>
                <a:gd name="connsiteY89" fmla="*/ 182924 h 1389932"/>
                <a:gd name="connsiteX90" fmla="*/ 43180 w 1268582"/>
                <a:gd name="connsiteY90" fmla="*/ 195116 h 1389932"/>
                <a:gd name="connsiteX91" fmla="*/ 24892 w 1268582"/>
                <a:gd name="connsiteY91" fmla="*/ 201212 h 1389932"/>
                <a:gd name="connsiteX92" fmla="*/ 30988 w 1268582"/>
                <a:gd name="connsiteY92" fmla="*/ 219500 h 1389932"/>
                <a:gd name="connsiteX93" fmla="*/ 67564 w 1268582"/>
                <a:gd name="connsiteY93" fmla="*/ 225596 h 1389932"/>
                <a:gd name="connsiteX94" fmla="*/ 0 w 1268582"/>
                <a:gd name="connsiteY94" fmla="*/ 268268 h 1389932"/>
                <a:gd name="connsiteX0" fmla="*/ 826008 w 1301602"/>
                <a:gd name="connsiteY0" fmla="*/ 1389932 h 1389932"/>
                <a:gd name="connsiteX1" fmla="*/ 826008 w 1301602"/>
                <a:gd name="connsiteY1" fmla="*/ 1280204 h 1389932"/>
                <a:gd name="connsiteX2" fmla="*/ 832104 w 1301602"/>
                <a:gd name="connsiteY2" fmla="*/ 1085132 h 1389932"/>
                <a:gd name="connsiteX3" fmla="*/ 838200 w 1301602"/>
                <a:gd name="connsiteY3" fmla="*/ 963212 h 1389932"/>
                <a:gd name="connsiteX4" fmla="*/ 844296 w 1301602"/>
                <a:gd name="connsiteY4" fmla="*/ 890060 h 1389932"/>
                <a:gd name="connsiteX5" fmla="*/ 862584 w 1301602"/>
                <a:gd name="connsiteY5" fmla="*/ 853484 h 1389932"/>
                <a:gd name="connsiteX6" fmla="*/ 868680 w 1301602"/>
                <a:gd name="connsiteY6" fmla="*/ 835196 h 1389932"/>
                <a:gd name="connsiteX7" fmla="*/ 886968 w 1301602"/>
                <a:gd name="connsiteY7" fmla="*/ 816908 h 1389932"/>
                <a:gd name="connsiteX8" fmla="*/ 899160 w 1301602"/>
                <a:gd name="connsiteY8" fmla="*/ 798620 h 1389932"/>
                <a:gd name="connsiteX9" fmla="*/ 917448 w 1301602"/>
                <a:gd name="connsiteY9" fmla="*/ 737660 h 1389932"/>
                <a:gd name="connsiteX10" fmla="*/ 929640 w 1301602"/>
                <a:gd name="connsiteY10" fmla="*/ 713276 h 1389932"/>
                <a:gd name="connsiteX11" fmla="*/ 941832 w 1301602"/>
                <a:gd name="connsiteY11" fmla="*/ 676700 h 1389932"/>
                <a:gd name="connsiteX12" fmla="*/ 960120 w 1301602"/>
                <a:gd name="connsiteY12" fmla="*/ 621836 h 1389932"/>
                <a:gd name="connsiteX13" fmla="*/ 972312 w 1301602"/>
                <a:gd name="connsiteY13" fmla="*/ 585260 h 1389932"/>
                <a:gd name="connsiteX14" fmla="*/ 978408 w 1301602"/>
                <a:gd name="connsiteY14" fmla="*/ 566972 h 1389932"/>
                <a:gd name="connsiteX15" fmla="*/ 984504 w 1301602"/>
                <a:gd name="connsiteY15" fmla="*/ 536492 h 1389932"/>
                <a:gd name="connsiteX16" fmla="*/ 1021080 w 1301602"/>
                <a:gd name="connsiteY16" fmla="*/ 481628 h 1389932"/>
                <a:gd name="connsiteX17" fmla="*/ 1033272 w 1301602"/>
                <a:gd name="connsiteY17" fmla="*/ 463340 h 1389932"/>
                <a:gd name="connsiteX18" fmla="*/ 1051560 w 1301602"/>
                <a:gd name="connsiteY18" fmla="*/ 451148 h 1389932"/>
                <a:gd name="connsiteX19" fmla="*/ 1124712 w 1301602"/>
                <a:gd name="connsiteY19" fmla="*/ 438956 h 1389932"/>
                <a:gd name="connsiteX20" fmla="*/ 1185672 w 1301602"/>
                <a:gd name="connsiteY20" fmla="*/ 402380 h 1389932"/>
                <a:gd name="connsiteX21" fmla="*/ 1203960 w 1301602"/>
                <a:gd name="connsiteY21" fmla="*/ 390188 h 1389932"/>
                <a:gd name="connsiteX22" fmla="*/ 1240536 w 1301602"/>
                <a:gd name="connsiteY22" fmla="*/ 353612 h 1389932"/>
                <a:gd name="connsiteX23" fmla="*/ 1252728 w 1301602"/>
                <a:gd name="connsiteY23" fmla="*/ 335324 h 1389932"/>
                <a:gd name="connsiteX24" fmla="*/ 1289304 w 1301602"/>
                <a:gd name="connsiteY24" fmla="*/ 323132 h 1389932"/>
                <a:gd name="connsiteX25" fmla="*/ 1301496 w 1301602"/>
                <a:gd name="connsiteY25" fmla="*/ 341420 h 1389932"/>
                <a:gd name="connsiteX26" fmla="*/ 1283208 w 1301602"/>
                <a:gd name="connsiteY26" fmla="*/ 377996 h 1389932"/>
                <a:gd name="connsiteX27" fmla="*/ 1228344 w 1301602"/>
                <a:gd name="connsiteY27" fmla="*/ 420668 h 1389932"/>
                <a:gd name="connsiteX28" fmla="*/ 1210056 w 1301602"/>
                <a:gd name="connsiteY28" fmla="*/ 432860 h 1389932"/>
                <a:gd name="connsiteX29" fmla="*/ 1191768 w 1301602"/>
                <a:gd name="connsiteY29" fmla="*/ 445052 h 1389932"/>
                <a:gd name="connsiteX30" fmla="*/ 1173480 w 1301602"/>
                <a:gd name="connsiteY30" fmla="*/ 451148 h 1389932"/>
                <a:gd name="connsiteX31" fmla="*/ 1136904 w 1301602"/>
                <a:gd name="connsiteY31" fmla="*/ 475532 h 1389932"/>
                <a:gd name="connsiteX32" fmla="*/ 1118616 w 1301602"/>
                <a:gd name="connsiteY32" fmla="*/ 493820 h 1389932"/>
                <a:gd name="connsiteX33" fmla="*/ 1082040 w 1301602"/>
                <a:gd name="connsiteY33" fmla="*/ 512108 h 1389932"/>
                <a:gd name="connsiteX34" fmla="*/ 1039368 w 1301602"/>
                <a:gd name="connsiteY34" fmla="*/ 506012 h 1389932"/>
                <a:gd name="connsiteX35" fmla="*/ 990600 w 1301602"/>
                <a:gd name="connsiteY35" fmla="*/ 518204 h 1389932"/>
                <a:gd name="connsiteX36" fmla="*/ 972312 w 1301602"/>
                <a:gd name="connsiteY36" fmla="*/ 530396 h 1389932"/>
                <a:gd name="connsiteX37" fmla="*/ 911352 w 1301602"/>
                <a:gd name="connsiteY37" fmla="*/ 542588 h 1389932"/>
                <a:gd name="connsiteX38" fmla="*/ 874776 w 1301602"/>
                <a:gd name="connsiteY38" fmla="*/ 560876 h 1389932"/>
                <a:gd name="connsiteX39" fmla="*/ 862584 w 1301602"/>
                <a:gd name="connsiteY39" fmla="*/ 542588 h 1389932"/>
                <a:gd name="connsiteX40" fmla="*/ 832104 w 1301602"/>
                <a:gd name="connsiteY40" fmla="*/ 566972 h 1389932"/>
                <a:gd name="connsiteX41" fmla="*/ 807720 w 1301602"/>
                <a:gd name="connsiteY41" fmla="*/ 585260 h 1389932"/>
                <a:gd name="connsiteX42" fmla="*/ 771144 w 1301602"/>
                <a:gd name="connsiteY42" fmla="*/ 615740 h 1389932"/>
                <a:gd name="connsiteX43" fmla="*/ 765048 w 1301602"/>
                <a:gd name="connsiteY43" fmla="*/ 646220 h 1389932"/>
                <a:gd name="connsiteX44" fmla="*/ 752856 w 1301602"/>
                <a:gd name="connsiteY44" fmla="*/ 664508 h 1389932"/>
                <a:gd name="connsiteX45" fmla="*/ 746760 w 1301602"/>
                <a:gd name="connsiteY45" fmla="*/ 694988 h 1389932"/>
                <a:gd name="connsiteX46" fmla="*/ 740664 w 1301602"/>
                <a:gd name="connsiteY46" fmla="*/ 719372 h 1389932"/>
                <a:gd name="connsiteX47" fmla="*/ 728472 w 1301602"/>
                <a:gd name="connsiteY47" fmla="*/ 780332 h 1389932"/>
                <a:gd name="connsiteX48" fmla="*/ 722376 w 1301602"/>
                <a:gd name="connsiteY48" fmla="*/ 865676 h 1389932"/>
                <a:gd name="connsiteX49" fmla="*/ 704088 w 1301602"/>
                <a:gd name="connsiteY49" fmla="*/ 877868 h 1389932"/>
                <a:gd name="connsiteX50" fmla="*/ 661416 w 1301602"/>
                <a:gd name="connsiteY50" fmla="*/ 871772 h 1389932"/>
                <a:gd name="connsiteX51" fmla="*/ 624840 w 1301602"/>
                <a:gd name="connsiteY51" fmla="*/ 847388 h 1389932"/>
                <a:gd name="connsiteX52" fmla="*/ 569976 w 1301602"/>
                <a:gd name="connsiteY52" fmla="*/ 823004 h 1389932"/>
                <a:gd name="connsiteX53" fmla="*/ 478536 w 1301602"/>
                <a:gd name="connsiteY53" fmla="*/ 816908 h 1389932"/>
                <a:gd name="connsiteX54" fmla="*/ 460248 w 1301602"/>
                <a:gd name="connsiteY54" fmla="*/ 804716 h 1389932"/>
                <a:gd name="connsiteX55" fmla="*/ 441960 w 1301602"/>
                <a:gd name="connsiteY55" fmla="*/ 798620 h 1389932"/>
                <a:gd name="connsiteX56" fmla="*/ 423672 w 1301602"/>
                <a:gd name="connsiteY56" fmla="*/ 780332 h 1389932"/>
                <a:gd name="connsiteX57" fmla="*/ 344424 w 1301602"/>
                <a:gd name="connsiteY57" fmla="*/ 749852 h 1389932"/>
                <a:gd name="connsiteX58" fmla="*/ 326136 w 1301602"/>
                <a:gd name="connsiteY58" fmla="*/ 743756 h 1389932"/>
                <a:gd name="connsiteX59" fmla="*/ 301752 w 1301602"/>
                <a:gd name="connsiteY59" fmla="*/ 725468 h 1389932"/>
                <a:gd name="connsiteX60" fmla="*/ 283464 w 1301602"/>
                <a:gd name="connsiteY60" fmla="*/ 713276 h 1389932"/>
                <a:gd name="connsiteX61" fmla="*/ 271272 w 1301602"/>
                <a:gd name="connsiteY61" fmla="*/ 688892 h 1389932"/>
                <a:gd name="connsiteX62" fmla="*/ 234696 w 1301602"/>
                <a:gd name="connsiteY62" fmla="*/ 615740 h 1389932"/>
                <a:gd name="connsiteX63" fmla="*/ 216408 w 1301602"/>
                <a:gd name="connsiteY63" fmla="*/ 603548 h 1389932"/>
                <a:gd name="connsiteX64" fmla="*/ 198120 w 1301602"/>
                <a:gd name="connsiteY64" fmla="*/ 609644 h 1389932"/>
                <a:gd name="connsiteX65" fmla="*/ 179832 w 1301602"/>
                <a:gd name="connsiteY65" fmla="*/ 627932 h 1389932"/>
                <a:gd name="connsiteX66" fmla="*/ 185928 w 1301602"/>
                <a:gd name="connsiteY66" fmla="*/ 506012 h 1389932"/>
                <a:gd name="connsiteX67" fmla="*/ 198120 w 1301602"/>
                <a:gd name="connsiteY67" fmla="*/ 469436 h 1389932"/>
                <a:gd name="connsiteX68" fmla="*/ 204216 w 1301602"/>
                <a:gd name="connsiteY68" fmla="*/ 438956 h 1389932"/>
                <a:gd name="connsiteX69" fmla="*/ 210312 w 1301602"/>
                <a:gd name="connsiteY69" fmla="*/ 396284 h 1389932"/>
                <a:gd name="connsiteX70" fmla="*/ 216408 w 1301602"/>
                <a:gd name="connsiteY70" fmla="*/ 371900 h 1389932"/>
                <a:gd name="connsiteX71" fmla="*/ 214376 w 1301602"/>
                <a:gd name="connsiteY71" fmla="*/ 283000 h 1389932"/>
                <a:gd name="connsiteX72" fmla="*/ 240792 w 1301602"/>
                <a:gd name="connsiteY72" fmla="*/ 256076 h 1389932"/>
                <a:gd name="connsiteX73" fmla="*/ 277368 w 1301602"/>
                <a:gd name="connsiteY73" fmla="*/ 219500 h 1389932"/>
                <a:gd name="connsiteX74" fmla="*/ 283464 w 1301602"/>
                <a:gd name="connsiteY74" fmla="*/ 201212 h 1389932"/>
                <a:gd name="connsiteX75" fmla="*/ 301752 w 1301602"/>
                <a:gd name="connsiteY75" fmla="*/ 189020 h 1389932"/>
                <a:gd name="connsiteX76" fmla="*/ 313944 w 1301602"/>
                <a:gd name="connsiteY76" fmla="*/ 152444 h 1389932"/>
                <a:gd name="connsiteX77" fmla="*/ 320040 w 1301602"/>
                <a:gd name="connsiteY77" fmla="*/ 134156 h 1389932"/>
                <a:gd name="connsiteX78" fmla="*/ 313944 w 1301602"/>
                <a:gd name="connsiteY78" fmla="*/ 73196 h 1389932"/>
                <a:gd name="connsiteX79" fmla="*/ 313944 w 1301602"/>
                <a:gd name="connsiteY79" fmla="*/ 30524 h 1389932"/>
                <a:gd name="connsiteX80" fmla="*/ 350520 w 1301602"/>
                <a:gd name="connsiteY80" fmla="*/ 18332 h 1389932"/>
                <a:gd name="connsiteX81" fmla="*/ 344424 w 1301602"/>
                <a:gd name="connsiteY81" fmla="*/ 44 h 1389932"/>
                <a:gd name="connsiteX82" fmla="*/ 307848 w 1301602"/>
                <a:gd name="connsiteY82" fmla="*/ 24428 h 1389932"/>
                <a:gd name="connsiteX83" fmla="*/ 289560 w 1301602"/>
                <a:gd name="connsiteY83" fmla="*/ 30524 h 1389932"/>
                <a:gd name="connsiteX84" fmla="*/ 246888 w 1301602"/>
                <a:gd name="connsiteY84" fmla="*/ 48812 h 1389932"/>
                <a:gd name="connsiteX85" fmla="*/ 259080 w 1301602"/>
                <a:gd name="connsiteY85" fmla="*/ 103676 h 1389932"/>
                <a:gd name="connsiteX86" fmla="*/ 252984 w 1301602"/>
                <a:gd name="connsiteY86" fmla="*/ 152444 h 1389932"/>
                <a:gd name="connsiteX87" fmla="*/ 198120 w 1301602"/>
                <a:gd name="connsiteY87" fmla="*/ 158540 h 1389932"/>
                <a:gd name="connsiteX88" fmla="*/ 185928 w 1301602"/>
                <a:gd name="connsiteY88" fmla="*/ 176828 h 1389932"/>
                <a:gd name="connsiteX89" fmla="*/ 94488 w 1301602"/>
                <a:gd name="connsiteY89" fmla="*/ 182924 h 1389932"/>
                <a:gd name="connsiteX90" fmla="*/ 76200 w 1301602"/>
                <a:gd name="connsiteY90" fmla="*/ 195116 h 1389932"/>
                <a:gd name="connsiteX91" fmla="*/ 57912 w 1301602"/>
                <a:gd name="connsiteY91" fmla="*/ 201212 h 1389932"/>
                <a:gd name="connsiteX92" fmla="*/ 64008 w 1301602"/>
                <a:gd name="connsiteY92" fmla="*/ 219500 h 1389932"/>
                <a:gd name="connsiteX93" fmla="*/ 100584 w 1301602"/>
                <a:gd name="connsiteY93" fmla="*/ 225596 h 1389932"/>
                <a:gd name="connsiteX94" fmla="*/ 0 w 1301602"/>
                <a:gd name="connsiteY94" fmla="*/ 268268 h 1389932"/>
                <a:gd name="connsiteX0" fmla="*/ 856488 w 1332082"/>
                <a:gd name="connsiteY0" fmla="*/ 1389932 h 1389932"/>
                <a:gd name="connsiteX1" fmla="*/ 856488 w 1332082"/>
                <a:gd name="connsiteY1" fmla="*/ 1280204 h 1389932"/>
                <a:gd name="connsiteX2" fmla="*/ 862584 w 1332082"/>
                <a:gd name="connsiteY2" fmla="*/ 1085132 h 1389932"/>
                <a:gd name="connsiteX3" fmla="*/ 868680 w 1332082"/>
                <a:gd name="connsiteY3" fmla="*/ 963212 h 1389932"/>
                <a:gd name="connsiteX4" fmla="*/ 874776 w 1332082"/>
                <a:gd name="connsiteY4" fmla="*/ 890060 h 1389932"/>
                <a:gd name="connsiteX5" fmla="*/ 893064 w 1332082"/>
                <a:gd name="connsiteY5" fmla="*/ 853484 h 1389932"/>
                <a:gd name="connsiteX6" fmla="*/ 899160 w 1332082"/>
                <a:gd name="connsiteY6" fmla="*/ 835196 h 1389932"/>
                <a:gd name="connsiteX7" fmla="*/ 917448 w 1332082"/>
                <a:gd name="connsiteY7" fmla="*/ 816908 h 1389932"/>
                <a:gd name="connsiteX8" fmla="*/ 929640 w 1332082"/>
                <a:gd name="connsiteY8" fmla="*/ 798620 h 1389932"/>
                <a:gd name="connsiteX9" fmla="*/ 947928 w 1332082"/>
                <a:gd name="connsiteY9" fmla="*/ 737660 h 1389932"/>
                <a:gd name="connsiteX10" fmla="*/ 960120 w 1332082"/>
                <a:gd name="connsiteY10" fmla="*/ 713276 h 1389932"/>
                <a:gd name="connsiteX11" fmla="*/ 972312 w 1332082"/>
                <a:gd name="connsiteY11" fmla="*/ 676700 h 1389932"/>
                <a:gd name="connsiteX12" fmla="*/ 990600 w 1332082"/>
                <a:gd name="connsiteY12" fmla="*/ 621836 h 1389932"/>
                <a:gd name="connsiteX13" fmla="*/ 1002792 w 1332082"/>
                <a:gd name="connsiteY13" fmla="*/ 585260 h 1389932"/>
                <a:gd name="connsiteX14" fmla="*/ 1008888 w 1332082"/>
                <a:gd name="connsiteY14" fmla="*/ 566972 h 1389932"/>
                <a:gd name="connsiteX15" fmla="*/ 1014984 w 1332082"/>
                <a:gd name="connsiteY15" fmla="*/ 536492 h 1389932"/>
                <a:gd name="connsiteX16" fmla="*/ 1051560 w 1332082"/>
                <a:gd name="connsiteY16" fmla="*/ 481628 h 1389932"/>
                <a:gd name="connsiteX17" fmla="*/ 1063752 w 1332082"/>
                <a:gd name="connsiteY17" fmla="*/ 463340 h 1389932"/>
                <a:gd name="connsiteX18" fmla="*/ 1082040 w 1332082"/>
                <a:gd name="connsiteY18" fmla="*/ 451148 h 1389932"/>
                <a:gd name="connsiteX19" fmla="*/ 1155192 w 1332082"/>
                <a:gd name="connsiteY19" fmla="*/ 438956 h 1389932"/>
                <a:gd name="connsiteX20" fmla="*/ 1216152 w 1332082"/>
                <a:gd name="connsiteY20" fmla="*/ 402380 h 1389932"/>
                <a:gd name="connsiteX21" fmla="*/ 1234440 w 1332082"/>
                <a:gd name="connsiteY21" fmla="*/ 390188 h 1389932"/>
                <a:gd name="connsiteX22" fmla="*/ 1271016 w 1332082"/>
                <a:gd name="connsiteY22" fmla="*/ 353612 h 1389932"/>
                <a:gd name="connsiteX23" fmla="*/ 1283208 w 1332082"/>
                <a:gd name="connsiteY23" fmla="*/ 335324 h 1389932"/>
                <a:gd name="connsiteX24" fmla="*/ 1319784 w 1332082"/>
                <a:gd name="connsiteY24" fmla="*/ 323132 h 1389932"/>
                <a:gd name="connsiteX25" fmla="*/ 1331976 w 1332082"/>
                <a:gd name="connsiteY25" fmla="*/ 341420 h 1389932"/>
                <a:gd name="connsiteX26" fmla="*/ 1313688 w 1332082"/>
                <a:gd name="connsiteY26" fmla="*/ 377996 h 1389932"/>
                <a:gd name="connsiteX27" fmla="*/ 1258824 w 1332082"/>
                <a:gd name="connsiteY27" fmla="*/ 420668 h 1389932"/>
                <a:gd name="connsiteX28" fmla="*/ 1240536 w 1332082"/>
                <a:gd name="connsiteY28" fmla="*/ 432860 h 1389932"/>
                <a:gd name="connsiteX29" fmla="*/ 1222248 w 1332082"/>
                <a:gd name="connsiteY29" fmla="*/ 445052 h 1389932"/>
                <a:gd name="connsiteX30" fmla="*/ 1203960 w 1332082"/>
                <a:gd name="connsiteY30" fmla="*/ 451148 h 1389932"/>
                <a:gd name="connsiteX31" fmla="*/ 1167384 w 1332082"/>
                <a:gd name="connsiteY31" fmla="*/ 475532 h 1389932"/>
                <a:gd name="connsiteX32" fmla="*/ 1149096 w 1332082"/>
                <a:gd name="connsiteY32" fmla="*/ 493820 h 1389932"/>
                <a:gd name="connsiteX33" fmla="*/ 1112520 w 1332082"/>
                <a:gd name="connsiteY33" fmla="*/ 512108 h 1389932"/>
                <a:gd name="connsiteX34" fmla="*/ 1069848 w 1332082"/>
                <a:gd name="connsiteY34" fmla="*/ 506012 h 1389932"/>
                <a:gd name="connsiteX35" fmla="*/ 1021080 w 1332082"/>
                <a:gd name="connsiteY35" fmla="*/ 518204 h 1389932"/>
                <a:gd name="connsiteX36" fmla="*/ 1002792 w 1332082"/>
                <a:gd name="connsiteY36" fmla="*/ 530396 h 1389932"/>
                <a:gd name="connsiteX37" fmla="*/ 941832 w 1332082"/>
                <a:gd name="connsiteY37" fmla="*/ 542588 h 1389932"/>
                <a:gd name="connsiteX38" fmla="*/ 905256 w 1332082"/>
                <a:gd name="connsiteY38" fmla="*/ 560876 h 1389932"/>
                <a:gd name="connsiteX39" fmla="*/ 893064 w 1332082"/>
                <a:gd name="connsiteY39" fmla="*/ 542588 h 1389932"/>
                <a:gd name="connsiteX40" fmla="*/ 862584 w 1332082"/>
                <a:gd name="connsiteY40" fmla="*/ 566972 h 1389932"/>
                <a:gd name="connsiteX41" fmla="*/ 838200 w 1332082"/>
                <a:gd name="connsiteY41" fmla="*/ 585260 h 1389932"/>
                <a:gd name="connsiteX42" fmla="*/ 801624 w 1332082"/>
                <a:gd name="connsiteY42" fmla="*/ 615740 h 1389932"/>
                <a:gd name="connsiteX43" fmla="*/ 795528 w 1332082"/>
                <a:gd name="connsiteY43" fmla="*/ 646220 h 1389932"/>
                <a:gd name="connsiteX44" fmla="*/ 783336 w 1332082"/>
                <a:gd name="connsiteY44" fmla="*/ 664508 h 1389932"/>
                <a:gd name="connsiteX45" fmla="*/ 777240 w 1332082"/>
                <a:gd name="connsiteY45" fmla="*/ 694988 h 1389932"/>
                <a:gd name="connsiteX46" fmla="*/ 771144 w 1332082"/>
                <a:gd name="connsiteY46" fmla="*/ 719372 h 1389932"/>
                <a:gd name="connsiteX47" fmla="*/ 758952 w 1332082"/>
                <a:gd name="connsiteY47" fmla="*/ 780332 h 1389932"/>
                <a:gd name="connsiteX48" fmla="*/ 752856 w 1332082"/>
                <a:gd name="connsiteY48" fmla="*/ 865676 h 1389932"/>
                <a:gd name="connsiteX49" fmla="*/ 734568 w 1332082"/>
                <a:gd name="connsiteY49" fmla="*/ 877868 h 1389932"/>
                <a:gd name="connsiteX50" fmla="*/ 691896 w 1332082"/>
                <a:gd name="connsiteY50" fmla="*/ 871772 h 1389932"/>
                <a:gd name="connsiteX51" fmla="*/ 655320 w 1332082"/>
                <a:gd name="connsiteY51" fmla="*/ 847388 h 1389932"/>
                <a:gd name="connsiteX52" fmla="*/ 600456 w 1332082"/>
                <a:gd name="connsiteY52" fmla="*/ 823004 h 1389932"/>
                <a:gd name="connsiteX53" fmla="*/ 509016 w 1332082"/>
                <a:gd name="connsiteY53" fmla="*/ 816908 h 1389932"/>
                <a:gd name="connsiteX54" fmla="*/ 490728 w 1332082"/>
                <a:gd name="connsiteY54" fmla="*/ 804716 h 1389932"/>
                <a:gd name="connsiteX55" fmla="*/ 472440 w 1332082"/>
                <a:gd name="connsiteY55" fmla="*/ 798620 h 1389932"/>
                <a:gd name="connsiteX56" fmla="*/ 454152 w 1332082"/>
                <a:gd name="connsiteY56" fmla="*/ 780332 h 1389932"/>
                <a:gd name="connsiteX57" fmla="*/ 374904 w 1332082"/>
                <a:gd name="connsiteY57" fmla="*/ 749852 h 1389932"/>
                <a:gd name="connsiteX58" fmla="*/ 356616 w 1332082"/>
                <a:gd name="connsiteY58" fmla="*/ 743756 h 1389932"/>
                <a:gd name="connsiteX59" fmla="*/ 332232 w 1332082"/>
                <a:gd name="connsiteY59" fmla="*/ 725468 h 1389932"/>
                <a:gd name="connsiteX60" fmla="*/ 313944 w 1332082"/>
                <a:gd name="connsiteY60" fmla="*/ 713276 h 1389932"/>
                <a:gd name="connsiteX61" fmla="*/ 301752 w 1332082"/>
                <a:gd name="connsiteY61" fmla="*/ 688892 h 1389932"/>
                <a:gd name="connsiteX62" fmla="*/ 265176 w 1332082"/>
                <a:gd name="connsiteY62" fmla="*/ 615740 h 1389932"/>
                <a:gd name="connsiteX63" fmla="*/ 246888 w 1332082"/>
                <a:gd name="connsiteY63" fmla="*/ 603548 h 1389932"/>
                <a:gd name="connsiteX64" fmla="*/ 228600 w 1332082"/>
                <a:gd name="connsiteY64" fmla="*/ 609644 h 1389932"/>
                <a:gd name="connsiteX65" fmla="*/ 210312 w 1332082"/>
                <a:gd name="connsiteY65" fmla="*/ 627932 h 1389932"/>
                <a:gd name="connsiteX66" fmla="*/ 216408 w 1332082"/>
                <a:gd name="connsiteY66" fmla="*/ 506012 h 1389932"/>
                <a:gd name="connsiteX67" fmla="*/ 228600 w 1332082"/>
                <a:gd name="connsiteY67" fmla="*/ 469436 h 1389932"/>
                <a:gd name="connsiteX68" fmla="*/ 234696 w 1332082"/>
                <a:gd name="connsiteY68" fmla="*/ 438956 h 1389932"/>
                <a:gd name="connsiteX69" fmla="*/ 240792 w 1332082"/>
                <a:gd name="connsiteY69" fmla="*/ 396284 h 1389932"/>
                <a:gd name="connsiteX70" fmla="*/ 246888 w 1332082"/>
                <a:gd name="connsiteY70" fmla="*/ 371900 h 1389932"/>
                <a:gd name="connsiteX71" fmla="*/ 244856 w 1332082"/>
                <a:gd name="connsiteY71" fmla="*/ 283000 h 1389932"/>
                <a:gd name="connsiteX72" fmla="*/ 271272 w 1332082"/>
                <a:gd name="connsiteY72" fmla="*/ 256076 h 1389932"/>
                <a:gd name="connsiteX73" fmla="*/ 307848 w 1332082"/>
                <a:gd name="connsiteY73" fmla="*/ 219500 h 1389932"/>
                <a:gd name="connsiteX74" fmla="*/ 313944 w 1332082"/>
                <a:gd name="connsiteY74" fmla="*/ 201212 h 1389932"/>
                <a:gd name="connsiteX75" fmla="*/ 332232 w 1332082"/>
                <a:gd name="connsiteY75" fmla="*/ 189020 h 1389932"/>
                <a:gd name="connsiteX76" fmla="*/ 344424 w 1332082"/>
                <a:gd name="connsiteY76" fmla="*/ 152444 h 1389932"/>
                <a:gd name="connsiteX77" fmla="*/ 350520 w 1332082"/>
                <a:gd name="connsiteY77" fmla="*/ 134156 h 1389932"/>
                <a:gd name="connsiteX78" fmla="*/ 344424 w 1332082"/>
                <a:gd name="connsiteY78" fmla="*/ 73196 h 1389932"/>
                <a:gd name="connsiteX79" fmla="*/ 344424 w 1332082"/>
                <a:gd name="connsiteY79" fmla="*/ 30524 h 1389932"/>
                <a:gd name="connsiteX80" fmla="*/ 381000 w 1332082"/>
                <a:gd name="connsiteY80" fmla="*/ 18332 h 1389932"/>
                <a:gd name="connsiteX81" fmla="*/ 374904 w 1332082"/>
                <a:gd name="connsiteY81" fmla="*/ 44 h 1389932"/>
                <a:gd name="connsiteX82" fmla="*/ 338328 w 1332082"/>
                <a:gd name="connsiteY82" fmla="*/ 24428 h 1389932"/>
                <a:gd name="connsiteX83" fmla="*/ 320040 w 1332082"/>
                <a:gd name="connsiteY83" fmla="*/ 30524 h 1389932"/>
                <a:gd name="connsiteX84" fmla="*/ 277368 w 1332082"/>
                <a:gd name="connsiteY84" fmla="*/ 48812 h 1389932"/>
                <a:gd name="connsiteX85" fmla="*/ 289560 w 1332082"/>
                <a:gd name="connsiteY85" fmla="*/ 103676 h 1389932"/>
                <a:gd name="connsiteX86" fmla="*/ 283464 w 1332082"/>
                <a:gd name="connsiteY86" fmla="*/ 152444 h 1389932"/>
                <a:gd name="connsiteX87" fmla="*/ 228600 w 1332082"/>
                <a:gd name="connsiteY87" fmla="*/ 158540 h 1389932"/>
                <a:gd name="connsiteX88" fmla="*/ 216408 w 1332082"/>
                <a:gd name="connsiteY88" fmla="*/ 176828 h 1389932"/>
                <a:gd name="connsiteX89" fmla="*/ 124968 w 1332082"/>
                <a:gd name="connsiteY89" fmla="*/ 182924 h 1389932"/>
                <a:gd name="connsiteX90" fmla="*/ 106680 w 1332082"/>
                <a:gd name="connsiteY90" fmla="*/ 195116 h 1389932"/>
                <a:gd name="connsiteX91" fmla="*/ 88392 w 1332082"/>
                <a:gd name="connsiteY91" fmla="*/ 201212 h 1389932"/>
                <a:gd name="connsiteX92" fmla="*/ 94488 w 1332082"/>
                <a:gd name="connsiteY92" fmla="*/ 219500 h 1389932"/>
                <a:gd name="connsiteX93" fmla="*/ 131064 w 1332082"/>
                <a:gd name="connsiteY93" fmla="*/ 225596 h 1389932"/>
                <a:gd name="connsiteX94" fmla="*/ 0 w 1332082"/>
                <a:gd name="connsiteY94" fmla="*/ 270808 h 138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1332082" h="1389932">
                  <a:moveTo>
                    <a:pt x="856488" y="1389932"/>
                  </a:moveTo>
                  <a:cubicBezTo>
                    <a:pt x="869940" y="1322671"/>
                    <a:pt x="843839" y="1318151"/>
                    <a:pt x="856488" y="1280204"/>
                  </a:cubicBezTo>
                  <a:cubicBezTo>
                    <a:pt x="858520" y="1198924"/>
                    <a:pt x="860552" y="1137964"/>
                    <a:pt x="862584" y="1085132"/>
                  </a:cubicBezTo>
                  <a:cubicBezTo>
                    <a:pt x="864616" y="1032300"/>
                    <a:pt x="879071" y="1004775"/>
                    <a:pt x="868680" y="963212"/>
                  </a:cubicBezTo>
                  <a:cubicBezTo>
                    <a:pt x="870712" y="938828"/>
                    <a:pt x="871542" y="914314"/>
                    <a:pt x="874776" y="890060"/>
                  </a:cubicBezTo>
                  <a:cubicBezTo>
                    <a:pt x="877562" y="869166"/>
                    <a:pt x="883723" y="872165"/>
                    <a:pt x="893064" y="853484"/>
                  </a:cubicBezTo>
                  <a:cubicBezTo>
                    <a:pt x="895938" y="847737"/>
                    <a:pt x="895596" y="840543"/>
                    <a:pt x="899160" y="835196"/>
                  </a:cubicBezTo>
                  <a:cubicBezTo>
                    <a:pt x="903942" y="828023"/>
                    <a:pt x="911929" y="823531"/>
                    <a:pt x="917448" y="816908"/>
                  </a:cubicBezTo>
                  <a:cubicBezTo>
                    <a:pt x="922138" y="811280"/>
                    <a:pt x="925576" y="804716"/>
                    <a:pt x="929640" y="798620"/>
                  </a:cubicBezTo>
                  <a:cubicBezTo>
                    <a:pt x="934015" y="781119"/>
                    <a:pt x="940507" y="752501"/>
                    <a:pt x="947928" y="737660"/>
                  </a:cubicBezTo>
                  <a:cubicBezTo>
                    <a:pt x="951992" y="729532"/>
                    <a:pt x="956745" y="721713"/>
                    <a:pt x="960120" y="713276"/>
                  </a:cubicBezTo>
                  <a:cubicBezTo>
                    <a:pt x="964893" y="701344"/>
                    <a:pt x="968248" y="688892"/>
                    <a:pt x="972312" y="676700"/>
                  </a:cubicBezTo>
                  <a:lnTo>
                    <a:pt x="990600" y="621836"/>
                  </a:lnTo>
                  <a:lnTo>
                    <a:pt x="1002792" y="585260"/>
                  </a:lnTo>
                  <a:cubicBezTo>
                    <a:pt x="1004824" y="579164"/>
                    <a:pt x="1007628" y="573273"/>
                    <a:pt x="1008888" y="566972"/>
                  </a:cubicBezTo>
                  <a:cubicBezTo>
                    <a:pt x="1010920" y="556812"/>
                    <a:pt x="1010697" y="545924"/>
                    <a:pt x="1014984" y="536492"/>
                  </a:cubicBezTo>
                  <a:lnTo>
                    <a:pt x="1051560" y="481628"/>
                  </a:lnTo>
                  <a:cubicBezTo>
                    <a:pt x="1055624" y="475532"/>
                    <a:pt x="1057656" y="467404"/>
                    <a:pt x="1063752" y="463340"/>
                  </a:cubicBezTo>
                  <a:cubicBezTo>
                    <a:pt x="1069848" y="459276"/>
                    <a:pt x="1075306" y="454034"/>
                    <a:pt x="1082040" y="451148"/>
                  </a:cubicBezTo>
                  <a:cubicBezTo>
                    <a:pt x="1098625" y="444040"/>
                    <a:pt x="1144439" y="440300"/>
                    <a:pt x="1155192" y="438956"/>
                  </a:cubicBezTo>
                  <a:cubicBezTo>
                    <a:pt x="1192682" y="420211"/>
                    <a:pt x="1172015" y="431805"/>
                    <a:pt x="1216152" y="402380"/>
                  </a:cubicBezTo>
                  <a:lnTo>
                    <a:pt x="1234440" y="390188"/>
                  </a:lnTo>
                  <a:cubicBezTo>
                    <a:pt x="1263173" y="347089"/>
                    <a:pt x="1225648" y="398980"/>
                    <a:pt x="1271016" y="353612"/>
                  </a:cubicBezTo>
                  <a:cubicBezTo>
                    <a:pt x="1276197" y="348431"/>
                    <a:pt x="1276995" y="339207"/>
                    <a:pt x="1283208" y="335324"/>
                  </a:cubicBezTo>
                  <a:cubicBezTo>
                    <a:pt x="1294106" y="328513"/>
                    <a:pt x="1319784" y="323132"/>
                    <a:pt x="1319784" y="323132"/>
                  </a:cubicBezTo>
                  <a:cubicBezTo>
                    <a:pt x="1323848" y="329228"/>
                    <a:pt x="1330772" y="334193"/>
                    <a:pt x="1331976" y="341420"/>
                  </a:cubicBezTo>
                  <a:cubicBezTo>
                    <a:pt x="1333503" y="350584"/>
                    <a:pt x="1318111" y="372689"/>
                    <a:pt x="1313688" y="377996"/>
                  </a:cubicBezTo>
                  <a:cubicBezTo>
                    <a:pt x="1295782" y="399483"/>
                    <a:pt x="1284313" y="403675"/>
                    <a:pt x="1258824" y="420668"/>
                  </a:cubicBezTo>
                  <a:lnTo>
                    <a:pt x="1240536" y="432860"/>
                  </a:lnTo>
                  <a:cubicBezTo>
                    <a:pt x="1234440" y="436924"/>
                    <a:pt x="1229199" y="442735"/>
                    <a:pt x="1222248" y="445052"/>
                  </a:cubicBezTo>
                  <a:lnTo>
                    <a:pt x="1203960" y="451148"/>
                  </a:lnTo>
                  <a:cubicBezTo>
                    <a:pt x="1145620" y="509488"/>
                    <a:pt x="1220317" y="440243"/>
                    <a:pt x="1167384" y="475532"/>
                  </a:cubicBezTo>
                  <a:cubicBezTo>
                    <a:pt x="1160211" y="480314"/>
                    <a:pt x="1155719" y="488301"/>
                    <a:pt x="1149096" y="493820"/>
                  </a:cubicBezTo>
                  <a:cubicBezTo>
                    <a:pt x="1133340" y="506950"/>
                    <a:pt x="1130849" y="505998"/>
                    <a:pt x="1112520" y="512108"/>
                  </a:cubicBezTo>
                  <a:cubicBezTo>
                    <a:pt x="1098296" y="510076"/>
                    <a:pt x="1084216" y="506012"/>
                    <a:pt x="1069848" y="506012"/>
                  </a:cubicBezTo>
                  <a:cubicBezTo>
                    <a:pt x="1062892" y="506012"/>
                    <a:pt x="1030701" y="513394"/>
                    <a:pt x="1021080" y="518204"/>
                  </a:cubicBezTo>
                  <a:cubicBezTo>
                    <a:pt x="1014527" y="521481"/>
                    <a:pt x="1009345" y="527119"/>
                    <a:pt x="1002792" y="530396"/>
                  </a:cubicBezTo>
                  <a:cubicBezTo>
                    <a:pt x="985768" y="538908"/>
                    <a:pt x="957558" y="540341"/>
                    <a:pt x="941832" y="542588"/>
                  </a:cubicBezTo>
                  <a:cubicBezTo>
                    <a:pt x="937981" y="545155"/>
                    <a:pt x="913143" y="564031"/>
                    <a:pt x="905256" y="560876"/>
                  </a:cubicBezTo>
                  <a:cubicBezTo>
                    <a:pt x="898454" y="558155"/>
                    <a:pt x="897128" y="548684"/>
                    <a:pt x="893064" y="542588"/>
                  </a:cubicBezTo>
                  <a:cubicBezTo>
                    <a:pt x="869929" y="577290"/>
                    <a:pt x="894294" y="548852"/>
                    <a:pt x="862584" y="566972"/>
                  </a:cubicBezTo>
                  <a:cubicBezTo>
                    <a:pt x="853763" y="572013"/>
                    <a:pt x="846468" y="579355"/>
                    <a:pt x="838200" y="585260"/>
                  </a:cubicBezTo>
                  <a:cubicBezTo>
                    <a:pt x="808495" y="606478"/>
                    <a:pt x="830086" y="587278"/>
                    <a:pt x="801624" y="615740"/>
                  </a:cubicBezTo>
                  <a:cubicBezTo>
                    <a:pt x="799592" y="625900"/>
                    <a:pt x="799166" y="636518"/>
                    <a:pt x="795528" y="646220"/>
                  </a:cubicBezTo>
                  <a:cubicBezTo>
                    <a:pt x="792956" y="653080"/>
                    <a:pt x="785908" y="657648"/>
                    <a:pt x="783336" y="664508"/>
                  </a:cubicBezTo>
                  <a:cubicBezTo>
                    <a:pt x="779698" y="674210"/>
                    <a:pt x="779488" y="684874"/>
                    <a:pt x="777240" y="694988"/>
                  </a:cubicBezTo>
                  <a:cubicBezTo>
                    <a:pt x="775423" y="703167"/>
                    <a:pt x="772643" y="711129"/>
                    <a:pt x="771144" y="719372"/>
                  </a:cubicBezTo>
                  <a:cubicBezTo>
                    <a:pt x="759936" y="781014"/>
                    <a:pt x="771471" y="742774"/>
                    <a:pt x="758952" y="780332"/>
                  </a:cubicBezTo>
                  <a:cubicBezTo>
                    <a:pt x="756920" y="808780"/>
                    <a:pt x="759773" y="838007"/>
                    <a:pt x="752856" y="865676"/>
                  </a:cubicBezTo>
                  <a:cubicBezTo>
                    <a:pt x="751079" y="872784"/>
                    <a:pt x="741858" y="877139"/>
                    <a:pt x="734568" y="877868"/>
                  </a:cubicBezTo>
                  <a:cubicBezTo>
                    <a:pt x="720271" y="879298"/>
                    <a:pt x="706120" y="873804"/>
                    <a:pt x="691896" y="871772"/>
                  </a:cubicBezTo>
                  <a:lnTo>
                    <a:pt x="655320" y="847388"/>
                  </a:lnTo>
                  <a:cubicBezTo>
                    <a:pt x="637367" y="835420"/>
                    <a:pt x="624637" y="824616"/>
                    <a:pt x="600456" y="823004"/>
                  </a:cubicBezTo>
                  <a:lnTo>
                    <a:pt x="509016" y="816908"/>
                  </a:lnTo>
                  <a:cubicBezTo>
                    <a:pt x="502920" y="812844"/>
                    <a:pt x="497281" y="807993"/>
                    <a:pt x="490728" y="804716"/>
                  </a:cubicBezTo>
                  <a:cubicBezTo>
                    <a:pt x="484981" y="801842"/>
                    <a:pt x="477787" y="802184"/>
                    <a:pt x="472440" y="798620"/>
                  </a:cubicBezTo>
                  <a:cubicBezTo>
                    <a:pt x="465267" y="793838"/>
                    <a:pt x="460957" y="785625"/>
                    <a:pt x="454152" y="780332"/>
                  </a:cubicBezTo>
                  <a:cubicBezTo>
                    <a:pt x="414114" y="749191"/>
                    <a:pt x="423754" y="756831"/>
                    <a:pt x="374904" y="749852"/>
                  </a:cubicBezTo>
                  <a:cubicBezTo>
                    <a:pt x="368808" y="747820"/>
                    <a:pt x="362195" y="746944"/>
                    <a:pt x="356616" y="743756"/>
                  </a:cubicBezTo>
                  <a:cubicBezTo>
                    <a:pt x="347795" y="738715"/>
                    <a:pt x="340500" y="731373"/>
                    <a:pt x="332232" y="725468"/>
                  </a:cubicBezTo>
                  <a:cubicBezTo>
                    <a:pt x="326270" y="721210"/>
                    <a:pt x="320040" y="717340"/>
                    <a:pt x="313944" y="713276"/>
                  </a:cubicBezTo>
                  <a:cubicBezTo>
                    <a:pt x="309880" y="705148"/>
                    <a:pt x="305127" y="697329"/>
                    <a:pt x="301752" y="688892"/>
                  </a:cubicBezTo>
                  <a:cubicBezTo>
                    <a:pt x="292900" y="666763"/>
                    <a:pt x="287597" y="630687"/>
                    <a:pt x="265176" y="615740"/>
                  </a:cubicBezTo>
                  <a:lnTo>
                    <a:pt x="246888" y="603548"/>
                  </a:lnTo>
                  <a:cubicBezTo>
                    <a:pt x="240792" y="605580"/>
                    <a:pt x="231788" y="604065"/>
                    <a:pt x="228600" y="609644"/>
                  </a:cubicBezTo>
                  <a:cubicBezTo>
                    <a:pt x="211753" y="639127"/>
                    <a:pt x="235019" y="664993"/>
                    <a:pt x="210312" y="627932"/>
                  </a:cubicBezTo>
                  <a:cubicBezTo>
                    <a:pt x="212344" y="587292"/>
                    <a:pt x="211744" y="546435"/>
                    <a:pt x="216408" y="506012"/>
                  </a:cubicBezTo>
                  <a:cubicBezTo>
                    <a:pt x="217881" y="493245"/>
                    <a:pt x="226080" y="482038"/>
                    <a:pt x="228600" y="469436"/>
                  </a:cubicBezTo>
                  <a:cubicBezTo>
                    <a:pt x="230632" y="459276"/>
                    <a:pt x="232993" y="449176"/>
                    <a:pt x="234696" y="438956"/>
                  </a:cubicBezTo>
                  <a:cubicBezTo>
                    <a:pt x="237058" y="424783"/>
                    <a:pt x="238222" y="410421"/>
                    <a:pt x="240792" y="396284"/>
                  </a:cubicBezTo>
                  <a:cubicBezTo>
                    <a:pt x="242291" y="388041"/>
                    <a:pt x="244856" y="380028"/>
                    <a:pt x="246888" y="371900"/>
                  </a:cubicBezTo>
                  <a:cubicBezTo>
                    <a:pt x="259561" y="257846"/>
                    <a:pt x="223243" y="369452"/>
                    <a:pt x="244856" y="283000"/>
                  </a:cubicBezTo>
                  <a:cubicBezTo>
                    <a:pt x="246888" y="274872"/>
                    <a:pt x="260773" y="266659"/>
                    <a:pt x="271272" y="256076"/>
                  </a:cubicBezTo>
                  <a:lnTo>
                    <a:pt x="307848" y="219500"/>
                  </a:lnTo>
                  <a:cubicBezTo>
                    <a:pt x="309880" y="213404"/>
                    <a:pt x="309930" y="206230"/>
                    <a:pt x="313944" y="201212"/>
                  </a:cubicBezTo>
                  <a:cubicBezTo>
                    <a:pt x="318521" y="195491"/>
                    <a:pt x="328349" y="195233"/>
                    <a:pt x="332232" y="189020"/>
                  </a:cubicBezTo>
                  <a:cubicBezTo>
                    <a:pt x="339043" y="178122"/>
                    <a:pt x="340360" y="164636"/>
                    <a:pt x="344424" y="152444"/>
                  </a:cubicBezTo>
                  <a:lnTo>
                    <a:pt x="350520" y="134156"/>
                  </a:lnTo>
                  <a:cubicBezTo>
                    <a:pt x="348488" y="113836"/>
                    <a:pt x="347529" y="93380"/>
                    <a:pt x="344424" y="73196"/>
                  </a:cubicBezTo>
                  <a:cubicBezTo>
                    <a:pt x="342347" y="59695"/>
                    <a:pt x="328075" y="44537"/>
                    <a:pt x="344424" y="30524"/>
                  </a:cubicBezTo>
                  <a:cubicBezTo>
                    <a:pt x="354182" y="22160"/>
                    <a:pt x="381000" y="18332"/>
                    <a:pt x="381000" y="18332"/>
                  </a:cubicBezTo>
                  <a:cubicBezTo>
                    <a:pt x="378968" y="12236"/>
                    <a:pt x="381265" y="-865"/>
                    <a:pt x="374904" y="44"/>
                  </a:cubicBezTo>
                  <a:cubicBezTo>
                    <a:pt x="360398" y="2116"/>
                    <a:pt x="352229" y="19794"/>
                    <a:pt x="338328" y="24428"/>
                  </a:cubicBezTo>
                  <a:cubicBezTo>
                    <a:pt x="332232" y="26460"/>
                    <a:pt x="325946" y="27993"/>
                    <a:pt x="320040" y="30524"/>
                  </a:cubicBezTo>
                  <a:cubicBezTo>
                    <a:pt x="267310" y="53123"/>
                    <a:pt x="320257" y="34516"/>
                    <a:pt x="277368" y="48812"/>
                  </a:cubicBezTo>
                  <a:cubicBezTo>
                    <a:pt x="279719" y="58216"/>
                    <a:pt x="289560" y="95937"/>
                    <a:pt x="289560" y="103676"/>
                  </a:cubicBezTo>
                  <a:cubicBezTo>
                    <a:pt x="289560" y="120059"/>
                    <a:pt x="285496" y="136188"/>
                    <a:pt x="283464" y="152444"/>
                  </a:cubicBezTo>
                  <a:cubicBezTo>
                    <a:pt x="253433" y="147439"/>
                    <a:pt x="249009" y="138131"/>
                    <a:pt x="228600" y="158540"/>
                  </a:cubicBezTo>
                  <a:cubicBezTo>
                    <a:pt x="223419" y="163721"/>
                    <a:pt x="223540" y="175150"/>
                    <a:pt x="216408" y="176828"/>
                  </a:cubicBezTo>
                  <a:cubicBezTo>
                    <a:pt x="186672" y="183825"/>
                    <a:pt x="155448" y="180892"/>
                    <a:pt x="124968" y="182924"/>
                  </a:cubicBezTo>
                  <a:cubicBezTo>
                    <a:pt x="118872" y="186988"/>
                    <a:pt x="113233" y="191839"/>
                    <a:pt x="106680" y="195116"/>
                  </a:cubicBezTo>
                  <a:cubicBezTo>
                    <a:pt x="100933" y="197990"/>
                    <a:pt x="91266" y="195465"/>
                    <a:pt x="88392" y="201212"/>
                  </a:cubicBezTo>
                  <a:cubicBezTo>
                    <a:pt x="85518" y="206959"/>
                    <a:pt x="88909" y="216312"/>
                    <a:pt x="94488" y="219500"/>
                  </a:cubicBezTo>
                  <a:cubicBezTo>
                    <a:pt x="105220" y="225632"/>
                    <a:pt x="118872" y="223564"/>
                    <a:pt x="131064" y="225596"/>
                  </a:cubicBezTo>
                  <a:cubicBezTo>
                    <a:pt x="139730" y="251595"/>
                    <a:pt x="0" y="239998"/>
                    <a:pt x="0" y="270808"/>
                  </a:cubicBezTo>
                </a:path>
              </a:pathLst>
            </a:custGeom>
            <a:noFill/>
            <a:ln w="19050">
              <a:solidFill>
                <a:srgbClr val="41719C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159966" y="1471339"/>
            <a:ext cx="48440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NMX:</a:t>
            </a:r>
          </a:p>
          <a:p>
            <a:pPr marL="285750" indent="-285750">
              <a:buFont typeface="Arial" charset="0"/>
              <a:buChar char="•"/>
            </a:pPr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Determine structure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of proteins, location of hydrogen atoms</a:t>
            </a:r>
          </a:p>
          <a:p>
            <a:pPr marL="285750" indent="-285750">
              <a:buFont typeface="Arial" charset="0"/>
              <a:buChar char="•"/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Optimised for small samples and large unit </a:t>
            </a:r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cells</a:t>
            </a:r>
            <a:endParaRPr lang="en-GB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>
                <a:solidFill>
                  <a:schemeClr val="bg1">
                    <a:lumMod val="50000"/>
                  </a:schemeClr>
                </a:solidFill>
              </a:rPr>
              <a:t>Time-of-flight (TOF) quasi-Laue diffractometer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Wavelength band from 1.8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</a:rPr>
              <a:t>Å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 to 3.55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</a:rPr>
              <a:t>Å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 (6.49 to 25.25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</a:rPr>
              <a:t>meV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12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Fully</a:t>
            </a:r>
            <a:r>
              <a:rPr lang="fr-FR" smtClean="0"/>
              <a:t> </a:t>
            </a:r>
            <a:r>
              <a:rPr lang="fr-FR" err="1" smtClean="0"/>
              <a:t>Assembled</a:t>
            </a:r>
            <a:r>
              <a:rPr lang="fr-FR" smtClean="0"/>
              <a:t> Top </a:t>
            </a:r>
            <a:r>
              <a:rPr lang="fr-FR" err="1" smtClean="0"/>
              <a:t>Stack</a:t>
            </a:r>
            <a:endParaRPr lang="fr-F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4" y="1592059"/>
            <a:ext cx="6345051" cy="414119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30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18285" y="1600200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Top stack fully assembled </a:t>
            </a:r>
          </a:p>
          <a:p>
            <a:endParaRPr lang="en-GB"/>
          </a:p>
          <a:p>
            <a:r>
              <a:rPr lang="en-GB"/>
              <a:t>All connectors plugged in</a:t>
            </a:r>
          </a:p>
          <a:p>
            <a:endParaRPr lang="en-US"/>
          </a:p>
          <a:p>
            <a:r>
              <a:rPr lang="en-US"/>
              <a:t>Ready to be screwed onto bottom assembly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7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Assembly</a:t>
            </a:r>
            <a:r>
              <a:rPr lang="fr-FR" smtClean="0"/>
              <a:t> of </a:t>
            </a:r>
            <a:r>
              <a:rPr lang="fr-FR" err="1" smtClean="0"/>
              <a:t>Bottom</a:t>
            </a:r>
            <a:r>
              <a:rPr lang="fr-FR" smtClean="0"/>
              <a:t> </a:t>
            </a:r>
            <a:r>
              <a:rPr lang="fr-FR" err="1" smtClean="0"/>
              <a:t>Stack</a:t>
            </a:r>
            <a:endParaRPr lang="fr-F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04640"/>
            <a:ext cx="6394335" cy="376857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31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18285" y="1600200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 sz="2400"/>
              <a:t>Assembly of </a:t>
            </a:r>
          </a:p>
          <a:p>
            <a:r>
              <a:rPr lang="en-GB" sz="2400"/>
              <a:t>bottom stack</a:t>
            </a:r>
          </a:p>
        </p:txBody>
      </p:sp>
    </p:spTree>
    <p:extLst>
      <p:ext uri="{BB962C8B-B14F-4D97-AF65-F5344CB8AC3E}">
        <p14:creationId xmlns:p14="http://schemas.microsoft.com/office/powerpoint/2010/main" val="8784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Readout</a:t>
            </a:r>
            <a:r>
              <a:rPr lang="fr-FR" smtClean="0"/>
              <a:t> Frame</a:t>
            </a:r>
            <a:endParaRPr lang="fr-F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92059"/>
            <a:ext cx="6406710" cy="428521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18285" y="1600200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Read-out frame with aluminium foil glued onto bottom side</a:t>
            </a:r>
          </a:p>
        </p:txBody>
      </p:sp>
    </p:spTree>
    <p:extLst>
      <p:ext uri="{BB962C8B-B14F-4D97-AF65-F5344CB8AC3E}">
        <p14:creationId xmlns:p14="http://schemas.microsoft.com/office/powerpoint/2010/main" val="19271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Strip</a:t>
            </a:r>
            <a:r>
              <a:rPr lang="fr-FR" smtClean="0"/>
              <a:t> </a:t>
            </a:r>
            <a:r>
              <a:rPr lang="fr-FR" err="1" smtClean="0"/>
              <a:t>Readout</a:t>
            </a:r>
            <a:endParaRPr lang="fr-F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5415"/>
            <a:ext cx="6383743" cy="430185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33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15953" y="1600200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US"/>
              <a:t>Cartesian strip read-out with 400 µm strip pitch</a:t>
            </a:r>
          </a:p>
          <a:p>
            <a:endParaRPr lang="en-US"/>
          </a:p>
          <a:p>
            <a:r>
              <a:rPr lang="en-US"/>
              <a:t>Split into four quarters w/</a:t>
            </a:r>
          </a:p>
          <a:p>
            <a:r>
              <a:rPr lang="en-US"/>
              <a:t>640 strips per coordinate</a:t>
            </a:r>
          </a:p>
          <a:p>
            <a:endParaRPr lang="en-US"/>
          </a:p>
          <a:p>
            <a:r>
              <a:rPr lang="en-GB"/>
              <a:t>Read-out foil glued onto cathode frame</a:t>
            </a:r>
          </a:p>
          <a:p>
            <a:endParaRPr lang="en-US"/>
          </a:p>
          <a:p>
            <a:r>
              <a:rPr lang="en-US"/>
              <a:t>Stiffener glued onto top side of read-out foil</a:t>
            </a:r>
          </a:p>
          <a:p>
            <a:endParaRPr lang="en-US"/>
          </a:p>
          <a:p>
            <a:r>
              <a:rPr lang="en-US"/>
              <a:t>140 pin-connectors soldered onto bottom side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05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Chamber</a:t>
            </a:r>
            <a:r>
              <a:rPr lang="fr-FR" smtClean="0"/>
              <a:t> Frame</a:t>
            </a:r>
            <a:endParaRPr lang="fr-F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83805"/>
            <a:ext cx="6350092" cy="42934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34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16077" y="1600200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US"/>
              <a:t>Chamber frame glued onto read-out</a:t>
            </a:r>
          </a:p>
        </p:txBody>
      </p:sp>
    </p:spTree>
    <p:extLst>
      <p:ext uri="{BB962C8B-B14F-4D97-AF65-F5344CB8AC3E}">
        <p14:creationId xmlns:p14="http://schemas.microsoft.com/office/powerpoint/2010/main" val="53189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Hirose</a:t>
            </a:r>
            <a:r>
              <a:rPr lang="fr-FR" smtClean="0"/>
              <a:t> </a:t>
            </a:r>
            <a:r>
              <a:rPr lang="fr-FR" err="1" smtClean="0"/>
              <a:t>Connectors</a:t>
            </a:r>
            <a:endParaRPr lang="fr-F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2059"/>
            <a:ext cx="6401367" cy="428521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35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18285" y="1600200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US"/>
              <a:t>140-pin connectors folded onto side of chamber frame</a:t>
            </a:r>
          </a:p>
          <a:p>
            <a:endParaRPr lang="en-US"/>
          </a:p>
          <a:p>
            <a:r>
              <a:rPr lang="en-US"/>
              <a:t>O-ring inserted into groove on top of chamber</a:t>
            </a:r>
          </a:p>
        </p:txBody>
      </p:sp>
    </p:spTree>
    <p:extLst>
      <p:ext uri="{BB962C8B-B14F-4D97-AF65-F5344CB8AC3E}">
        <p14:creationId xmlns:p14="http://schemas.microsoft.com/office/powerpoint/2010/main" val="17610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Fully</a:t>
            </a:r>
            <a:r>
              <a:rPr lang="fr-FR" smtClean="0"/>
              <a:t> </a:t>
            </a:r>
            <a:r>
              <a:rPr lang="fr-FR" err="1" smtClean="0"/>
              <a:t>Assembled</a:t>
            </a:r>
            <a:r>
              <a:rPr lang="fr-FR" smtClean="0"/>
              <a:t> Detector</a:t>
            </a:r>
            <a:endParaRPr lang="fr-F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" y="1601317"/>
            <a:ext cx="6345307" cy="427595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36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18285" y="1601316"/>
            <a:ext cx="2725715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US"/>
              <a:t>Top stack screwed onto bottom stack w/</a:t>
            </a:r>
          </a:p>
          <a:p>
            <a:endParaRPr lang="en-US"/>
          </a:p>
          <a:p>
            <a:r>
              <a:rPr lang="en-US"/>
              <a:t>screws and polyamide washers for gas tightness</a:t>
            </a:r>
          </a:p>
          <a:p>
            <a:endParaRPr lang="en-US"/>
          </a:p>
          <a:p>
            <a:r>
              <a:rPr lang="en-US"/>
              <a:t>VMM hybrids connected</a:t>
            </a:r>
          </a:p>
          <a:p>
            <a:endParaRPr lang="en-US"/>
          </a:p>
          <a:p>
            <a:r>
              <a:rPr lang="en-US"/>
              <a:t>Detector fully assembled</a:t>
            </a:r>
          </a:p>
          <a:p>
            <a:endParaRPr lang="en-US"/>
          </a:p>
          <a:p>
            <a:r>
              <a:rPr lang="en-US"/>
              <a:t>Flushed with </a:t>
            </a:r>
            <a:r>
              <a:rPr lang="en-US" err="1"/>
              <a:t>Ar</a:t>
            </a:r>
            <a:r>
              <a:rPr lang="en-US"/>
              <a:t>/CO2 70/30 and ready for testing</a:t>
            </a:r>
          </a:p>
        </p:txBody>
      </p:sp>
    </p:spTree>
    <p:extLst>
      <p:ext uri="{BB962C8B-B14F-4D97-AF65-F5344CB8AC3E}">
        <p14:creationId xmlns:p14="http://schemas.microsoft.com/office/powerpoint/2010/main" val="367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Analysis of Welded </a:t>
            </a:r>
            <a:r>
              <a:rPr lang="en-US" err="1" smtClean="0"/>
              <a:t>Gd</a:t>
            </a:r>
            <a:r>
              <a:rPr lang="en-US" smtClean="0"/>
              <a:t> Cathode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37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452" y="3890198"/>
            <a:ext cx="2978475" cy="2991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494985"/>
            <a:ext cx="2366313" cy="2362349"/>
          </a:xfrm>
          <a:prstGeom prst="rect">
            <a:avLst/>
          </a:prstGeom>
          <a:scene3d>
            <a:camera prst="orthographicFront">
              <a:rot lat="0" lon="10800000" rev="21594000"/>
            </a:camera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493" y="1572471"/>
            <a:ext cx="2487013" cy="22940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" y="1655650"/>
            <a:ext cx="29256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No effect of welds on neutron detection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Lines are boundary between different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APV-25 readout 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chips and dead channels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311" y="3990618"/>
            <a:ext cx="2891193" cy="2891193"/>
          </a:xfrm>
        </p:spPr>
      </p:pic>
    </p:spTree>
    <p:extLst>
      <p:ext uri="{BB962C8B-B14F-4D97-AF65-F5344CB8AC3E}">
        <p14:creationId xmlns:p14="http://schemas.microsoft.com/office/powerpoint/2010/main" val="4484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NMX Instrument </a:t>
            </a:r>
            <a:r>
              <a:rPr lang="mr-IN" smtClean="0"/>
              <a:t>–</a:t>
            </a:r>
            <a:r>
              <a:rPr lang="fr-FR" smtClean="0"/>
              <a:t> no </a:t>
            </a:r>
            <a:r>
              <a:rPr lang="fr-FR" err="1" smtClean="0"/>
              <a:t>fixed</a:t>
            </a:r>
            <a:r>
              <a:rPr lang="fr-FR" smtClean="0"/>
              <a:t> detector </a:t>
            </a:r>
            <a:r>
              <a:rPr lang="fr-FR" err="1" smtClean="0"/>
              <a:t>geometry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38</a:t>
            </a:fld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26572" y="1740896"/>
            <a:ext cx="7305137" cy="4352400"/>
            <a:chOff x="2566542" y="1824563"/>
            <a:chExt cx="7305137" cy="4352400"/>
          </a:xfrm>
        </p:grpSpPr>
        <p:grpSp>
          <p:nvGrpSpPr>
            <p:cNvPr id="14" name="Group 13"/>
            <p:cNvGrpSpPr/>
            <p:nvPr/>
          </p:nvGrpSpPr>
          <p:grpSpPr>
            <a:xfrm>
              <a:off x="2566542" y="1824563"/>
              <a:ext cx="7058916" cy="4352400"/>
              <a:chOff x="838200" y="1824563"/>
              <a:chExt cx="7058916" cy="43524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9958" b="8524"/>
              <a:stretch/>
            </p:blipFill>
            <p:spPr>
              <a:xfrm>
                <a:off x="838200" y="1824563"/>
                <a:ext cx="7058916" cy="435240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834133" y="1824563"/>
                <a:ext cx="1175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rgbClr val="FF0000"/>
                    </a:solidFill>
                  </a:rPr>
                  <a:t>Detector 1</a:t>
                </a:r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644008" y="2495550"/>
                <a:ext cx="1175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rgbClr val="92D050"/>
                    </a:solidFill>
                  </a:rPr>
                  <a:t>Detector 2</a:t>
                </a:r>
                <a:endParaRPr lang="en-GB">
                  <a:solidFill>
                    <a:srgbClr val="92D05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48633" y="4336256"/>
                <a:ext cx="1175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Detector 3</a:t>
                </a:r>
                <a:endParaRPr lang="en-GB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9630472">
                <a:off x="1819518" y="4895849"/>
                <a:ext cx="1112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chemeClr val="bg1"/>
                    </a:solidFill>
                  </a:rPr>
                  <a:t>beam line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062858" y="349353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9630472">
                <a:off x="3279845" y="3427949"/>
                <a:ext cx="8595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chemeClr val="bg1"/>
                    </a:solidFill>
                  </a:rPr>
                  <a:t>sample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 rot="16200000">
              <a:off x="7572369" y="3877652"/>
              <a:ext cx="43524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/>
                <a:t>Detector Positioning System for ESS </a:t>
              </a:r>
              <a:r>
                <a:rPr lang="en-GB" sz="1000" smtClean="0"/>
                <a:t>NMX, Final </a:t>
              </a:r>
              <a:r>
                <a:rPr lang="en-GB" sz="1000"/>
                <a:t>Design </a:t>
              </a:r>
              <a:r>
                <a:rPr lang="en-GB" sz="1000" smtClean="0"/>
                <a:t>Report, J</a:t>
              </a:r>
              <a:r>
                <a:rPr lang="en-GB" sz="1000"/>
                <a:t>.-L. Ferrer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261675" y="1561653"/>
            <a:ext cx="1929197" cy="3595539"/>
            <a:chOff x="717755" y="2164342"/>
            <a:chExt cx="2621959" cy="3976585"/>
          </a:xfrm>
        </p:grpSpPr>
        <p:sp>
          <p:nvSpPr>
            <p:cNvPr id="24" name="TextBox 23"/>
            <p:cNvSpPr txBox="1"/>
            <p:nvPr/>
          </p:nvSpPr>
          <p:spPr>
            <a:xfrm rot="19630472">
              <a:off x="1819518" y="4895849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beam line</a:t>
              </a:r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805227" y="2164342"/>
              <a:ext cx="2484116" cy="3672842"/>
              <a:chOff x="1379738" y="2164342"/>
              <a:chExt cx="2484116" cy="367284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79738" y="2164342"/>
                <a:ext cx="2484116" cy="3672842"/>
              </a:xfrm>
              <a:prstGeom prst="rect">
                <a:avLst/>
              </a:prstGeom>
            </p:spPr>
          </p:pic>
          <p:sp>
            <p:nvSpPr>
              <p:cNvPr id="30" name="Arc 29"/>
              <p:cNvSpPr>
                <a:spLocks noChangeAspect="1"/>
              </p:cNvSpPr>
              <p:nvPr/>
            </p:nvSpPr>
            <p:spPr>
              <a:xfrm>
                <a:off x="2621796" y="4143482"/>
                <a:ext cx="779715" cy="870480"/>
              </a:xfrm>
              <a:prstGeom prst="arc">
                <a:avLst>
                  <a:gd name="adj1" fmla="val 16200000"/>
                  <a:gd name="adj2" fmla="val 4375957"/>
                </a:avLst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Arc 30"/>
              <p:cNvSpPr>
                <a:spLocks noChangeAspect="1"/>
              </p:cNvSpPr>
              <p:nvPr/>
            </p:nvSpPr>
            <p:spPr>
              <a:xfrm>
                <a:off x="2957831" y="2261762"/>
                <a:ext cx="779715" cy="870480"/>
              </a:xfrm>
              <a:prstGeom prst="arc">
                <a:avLst>
                  <a:gd name="adj1" fmla="val 4973364"/>
                  <a:gd name="adj2" fmla="val 15115653"/>
                </a:avLst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Arc 31"/>
              <p:cNvSpPr>
                <a:spLocks noChangeAspect="1"/>
              </p:cNvSpPr>
              <p:nvPr/>
            </p:nvSpPr>
            <p:spPr>
              <a:xfrm>
                <a:off x="1485039" y="2822535"/>
                <a:ext cx="779715" cy="870480"/>
              </a:xfrm>
              <a:prstGeom prst="arc">
                <a:avLst>
                  <a:gd name="adj1" fmla="val 7434057"/>
                  <a:gd name="adj2" fmla="val 15356852"/>
                </a:avLst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Arc 32"/>
              <p:cNvSpPr>
                <a:spLocks noChangeAspect="1"/>
              </p:cNvSpPr>
              <p:nvPr/>
            </p:nvSpPr>
            <p:spPr>
              <a:xfrm rot="-600000">
                <a:off x="2369797" y="2515086"/>
                <a:ext cx="188781" cy="985422"/>
              </a:xfrm>
              <a:prstGeom prst="arc">
                <a:avLst>
                  <a:gd name="adj1" fmla="val 3910996"/>
                  <a:gd name="adj2" fmla="val 7378087"/>
                </a:avLst>
              </a:prstGeom>
              <a:ln w="381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Arc 33"/>
              <p:cNvSpPr>
                <a:spLocks noChangeAspect="1"/>
              </p:cNvSpPr>
              <p:nvPr/>
            </p:nvSpPr>
            <p:spPr>
              <a:xfrm rot="-600000">
                <a:off x="2370686" y="2515085"/>
                <a:ext cx="188781" cy="985422"/>
              </a:xfrm>
              <a:prstGeom prst="arc">
                <a:avLst>
                  <a:gd name="adj1" fmla="val 14243795"/>
                  <a:gd name="adj2" fmla="val 17391680"/>
                </a:avLst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Arc 34"/>
              <p:cNvSpPr>
                <a:spLocks noChangeAspect="1"/>
              </p:cNvSpPr>
              <p:nvPr/>
            </p:nvSpPr>
            <p:spPr>
              <a:xfrm rot="-600000">
                <a:off x="2369797" y="2515086"/>
                <a:ext cx="188781" cy="985422"/>
              </a:xfrm>
              <a:prstGeom prst="arc">
                <a:avLst>
                  <a:gd name="adj1" fmla="val 17506323"/>
                  <a:gd name="adj2" fmla="val 3770523"/>
                </a:avLst>
              </a:prstGeom>
              <a:ln w="38100">
                <a:solidFill>
                  <a:schemeClr val="tx1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Arc 35"/>
              <p:cNvSpPr>
                <a:spLocks noChangeAspect="1"/>
              </p:cNvSpPr>
              <p:nvPr/>
            </p:nvSpPr>
            <p:spPr>
              <a:xfrm rot="327007">
                <a:off x="2048801" y="5022070"/>
                <a:ext cx="997535" cy="368633"/>
              </a:xfrm>
              <a:prstGeom prst="arc">
                <a:avLst>
                  <a:gd name="adj1" fmla="val 9040258"/>
                  <a:gd name="adj2" fmla="val 11820692"/>
                </a:avLst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Arc 36"/>
              <p:cNvSpPr>
                <a:spLocks noChangeAspect="1"/>
              </p:cNvSpPr>
              <p:nvPr/>
            </p:nvSpPr>
            <p:spPr>
              <a:xfrm rot="327007">
                <a:off x="2048801" y="5022070"/>
                <a:ext cx="997535" cy="368633"/>
              </a:xfrm>
              <a:prstGeom prst="arc">
                <a:avLst>
                  <a:gd name="adj1" fmla="val 20656876"/>
                  <a:gd name="adj2" fmla="val 4375957"/>
                </a:avLst>
              </a:prstGeom>
              <a:ln w="381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Arc 37"/>
              <p:cNvSpPr>
                <a:spLocks noChangeAspect="1"/>
              </p:cNvSpPr>
              <p:nvPr/>
            </p:nvSpPr>
            <p:spPr>
              <a:xfrm rot="327007">
                <a:off x="2048801" y="5022070"/>
                <a:ext cx="997535" cy="368633"/>
              </a:xfrm>
              <a:prstGeom prst="arc">
                <a:avLst>
                  <a:gd name="adj1" fmla="val 12031588"/>
                  <a:gd name="adj2" fmla="val 20562928"/>
                </a:avLst>
              </a:prstGeom>
              <a:ln w="38100">
                <a:solidFill>
                  <a:schemeClr val="tx1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Arc 38"/>
              <p:cNvSpPr>
                <a:spLocks noChangeAspect="1"/>
              </p:cNvSpPr>
              <p:nvPr/>
            </p:nvSpPr>
            <p:spPr>
              <a:xfrm rot="20676778">
                <a:off x="3290330" y="2408640"/>
                <a:ext cx="286242" cy="583656"/>
              </a:xfrm>
              <a:prstGeom prst="arc">
                <a:avLst>
                  <a:gd name="adj1" fmla="val 13128060"/>
                  <a:gd name="adj2" fmla="val 17969763"/>
                </a:avLst>
              </a:prstGeom>
              <a:ln w="38100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Arc 39"/>
              <p:cNvSpPr>
                <a:spLocks noChangeAspect="1"/>
              </p:cNvSpPr>
              <p:nvPr/>
            </p:nvSpPr>
            <p:spPr>
              <a:xfrm rot="20676778">
                <a:off x="3290330" y="2408640"/>
                <a:ext cx="286242" cy="583656"/>
              </a:xfrm>
              <a:prstGeom prst="arc">
                <a:avLst>
                  <a:gd name="adj1" fmla="val 3080243"/>
                  <a:gd name="adj2" fmla="val 8416085"/>
                </a:avLst>
              </a:prstGeom>
              <a:ln w="381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Arc 40"/>
              <p:cNvSpPr>
                <a:spLocks noChangeAspect="1"/>
              </p:cNvSpPr>
              <p:nvPr/>
            </p:nvSpPr>
            <p:spPr>
              <a:xfrm rot="20676778">
                <a:off x="3290330" y="2408640"/>
                <a:ext cx="286242" cy="583656"/>
              </a:xfrm>
              <a:prstGeom prst="arc">
                <a:avLst>
                  <a:gd name="adj1" fmla="val 18581926"/>
                  <a:gd name="adj2" fmla="val 2704107"/>
                </a:avLst>
              </a:prstGeom>
              <a:ln w="38100">
                <a:solidFill>
                  <a:schemeClr val="tx1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 flipV="1">
              <a:off x="717755" y="5633322"/>
              <a:ext cx="956515" cy="507605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552282" y="4745244"/>
              <a:ext cx="787432" cy="417876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711161" y="5159132"/>
              <a:ext cx="856660" cy="454613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7207817" y="5313982"/>
            <a:ext cx="1945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ABB IRB 6620 </a:t>
            </a:r>
            <a:br>
              <a:rPr lang="en-GB" sz="1600"/>
            </a:br>
            <a:r>
              <a:rPr lang="en-GB" sz="1600"/>
              <a:t>6 axes, 2.2 m </a:t>
            </a:r>
            <a:r>
              <a:rPr lang="en-GB" sz="1600" smtClean="0"/>
              <a:t>reach </a:t>
            </a:r>
            <a:br>
              <a:rPr lang="en-GB" sz="1600" smtClean="0"/>
            </a:br>
            <a:r>
              <a:rPr lang="en-GB" sz="1600" smtClean="0"/>
              <a:t>robotic arms </a:t>
            </a:r>
            <a:r>
              <a:rPr lang="en-US" sz="1600" smtClean="0"/>
              <a:t>on rails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5965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8754"/>
            <a:ext cx="7851146" cy="5314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mtClean="0"/>
              <a:t>Gamma </a:t>
            </a:r>
            <a:r>
              <a:rPr lang="de-DE" err="1" smtClean="0"/>
              <a:t>sensitivity</a:t>
            </a:r>
            <a:r>
              <a:rPr lang="de-DE" smtClean="0"/>
              <a:t> </a:t>
            </a:r>
            <a:r>
              <a:rPr lang="mr-IN" smtClean="0"/>
              <a:t>–</a:t>
            </a:r>
            <a:r>
              <a:rPr lang="de-DE" smtClean="0"/>
              <a:t> </a:t>
            </a:r>
            <a:r>
              <a:rPr lang="de-DE" err="1" smtClean="0"/>
              <a:t>depending</a:t>
            </a:r>
            <a:r>
              <a:rPr lang="de-DE" smtClean="0"/>
              <a:t> on </a:t>
            </a:r>
            <a:r>
              <a:rPr lang="de-DE" err="1" smtClean="0"/>
              <a:t>Gd</a:t>
            </a:r>
            <a:r>
              <a:rPr lang="de-DE" smtClean="0"/>
              <a:t> </a:t>
            </a:r>
            <a:r>
              <a:rPr lang="de-DE" err="1" smtClean="0"/>
              <a:t>thickness</a:t>
            </a: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4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 smtClean="0"/>
              <a:t>Gd</a:t>
            </a:r>
            <a:r>
              <a:rPr lang="en-US" smtClean="0"/>
              <a:t>-GEM </a:t>
            </a:r>
            <a:r>
              <a:rPr lang="en-US" err="1" smtClean="0"/>
              <a:t>μTPC</a:t>
            </a:r>
            <a:r>
              <a:rPr lang="en-US" smtClean="0"/>
              <a:t> Position Resolution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54" y="1484784"/>
            <a:ext cx="7676384" cy="46481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768260"/>
            <a:ext cx="8964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smtClean="0"/>
              <a:t>Position </a:t>
            </a:r>
            <a:r>
              <a:rPr lang="en-US" sz="2200"/>
              <a:t>resolution </a:t>
            </a:r>
            <a:r>
              <a:rPr lang="en-US" sz="2200" err="1"/>
              <a:t>σ</a:t>
            </a:r>
            <a:r>
              <a:rPr lang="en-US" sz="2200"/>
              <a:t> </a:t>
            </a:r>
            <a:r>
              <a:rPr lang="en-US" sz="2200" smtClean="0"/>
              <a:t>= 300 </a:t>
            </a:r>
            <a:r>
              <a:rPr lang="en-US" sz="2200" err="1"/>
              <a:t>μm</a:t>
            </a:r>
            <a:r>
              <a:rPr lang="en-US" sz="2200"/>
              <a:t> </a:t>
            </a:r>
            <a:r>
              <a:rPr lang="en-US" sz="2200" smtClean="0"/>
              <a:t>with Triple GEM, FR4 readout and APV-25 </a:t>
            </a:r>
          </a:p>
          <a:p>
            <a:pPr marL="285750" indent="-285750">
              <a:buFont typeface="Arial"/>
              <a:buChar char="•"/>
            </a:pPr>
            <a:r>
              <a:rPr lang="en-US" sz="2200" smtClean="0"/>
              <a:t>Better position resolution expected with better time resolution of VMM3 and less scattering due to foil readout</a:t>
            </a:r>
            <a:endParaRPr lang="en-US" sz="2200"/>
          </a:p>
        </p:txBody>
      </p:sp>
      <p:sp>
        <p:nvSpPr>
          <p:cNvPr id="6" name="Rectangle 5"/>
          <p:cNvSpPr/>
          <p:nvPr/>
        </p:nvSpPr>
        <p:spPr>
          <a:xfrm>
            <a:off x="4283968" y="2996952"/>
            <a:ext cx="3804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/>
              <a:t>D. Pfeiffer et </a:t>
            </a:r>
            <a:r>
              <a:rPr lang="de-DE" smtClean="0"/>
              <a:t>al, </a:t>
            </a:r>
            <a:r>
              <a:rPr lang="de-DE"/>
              <a:t>2016 JINST 11 P05011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0" y="1437159"/>
            <a:ext cx="7900064" cy="5420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Geant4 10.2 </a:t>
            </a:r>
            <a:r>
              <a:rPr lang="fr-FR" err="1" smtClean="0"/>
              <a:t>Scattering</a:t>
            </a:r>
            <a:r>
              <a:rPr lang="fr-FR" smtClean="0"/>
              <a:t> Simulation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5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812214" y="3380891"/>
            <a:ext cx="4766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 smtClean="0">
                <a:solidFill>
                  <a:srgbClr val="09632D"/>
                </a:solidFill>
              </a:rPr>
              <a:t>Improved</a:t>
            </a:r>
            <a:r>
              <a:rPr lang="fr-FR" smtClean="0">
                <a:solidFill>
                  <a:srgbClr val="09632D"/>
                </a:solidFill>
              </a:rPr>
              <a:t> position </a:t>
            </a:r>
            <a:r>
              <a:rPr lang="fr-FR" err="1" smtClean="0">
                <a:solidFill>
                  <a:srgbClr val="09632D"/>
                </a:solidFill>
              </a:rPr>
              <a:t>resolution</a:t>
            </a:r>
            <a:r>
              <a:rPr lang="fr-FR" smtClean="0">
                <a:solidFill>
                  <a:srgbClr val="09632D"/>
                </a:solidFill>
              </a:rPr>
              <a:t>, </a:t>
            </a:r>
            <a:r>
              <a:rPr lang="fr-FR" err="1" smtClean="0">
                <a:solidFill>
                  <a:srgbClr val="09632D"/>
                </a:solidFill>
              </a:rPr>
              <a:t>efficiency</a:t>
            </a:r>
            <a:r>
              <a:rPr lang="fr-FR" smtClean="0">
                <a:solidFill>
                  <a:srgbClr val="09632D"/>
                </a:solidFill>
              </a:rPr>
              <a:t> and S/N </a:t>
            </a:r>
          </a:p>
          <a:p>
            <a:r>
              <a:rPr lang="fr-FR" err="1" smtClean="0">
                <a:solidFill>
                  <a:srgbClr val="09632D"/>
                </a:solidFill>
              </a:rPr>
              <a:t>expected</a:t>
            </a:r>
            <a:r>
              <a:rPr lang="fr-FR" smtClean="0">
                <a:solidFill>
                  <a:srgbClr val="09632D"/>
                </a:solidFill>
              </a:rPr>
              <a:t> </a:t>
            </a:r>
            <a:r>
              <a:rPr lang="fr-FR" err="1" smtClean="0">
                <a:solidFill>
                  <a:srgbClr val="09632D"/>
                </a:solidFill>
              </a:rPr>
              <a:t>with</a:t>
            </a:r>
            <a:r>
              <a:rPr lang="fr-FR" smtClean="0">
                <a:solidFill>
                  <a:srgbClr val="09632D"/>
                </a:solidFill>
              </a:rPr>
              <a:t> foil </a:t>
            </a:r>
            <a:r>
              <a:rPr lang="fr-FR" err="1" smtClean="0">
                <a:solidFill>
                  <a:srgbClr val="09632D"/>
                </a:solidFill>
              </a:rPr>
              <a:t>readout</a:t>
            </a:r>
            <a:endParaRPr lang="fr-FR">
              <a:solidFill>
                <a:srgbClr val="09632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0572" y="4023765"/>
            <a:ext cx="33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 smtClean="0">
                <a:solidFill>
                  <a:srgbClr val="FF0000"/>
                </a:solidFill>
              </a:rPr>
              <a:t>Geometry</a:t>
            </a:r>
            <a:r>
              <a:rPr lang="fr-FR" smtClean="0">
                <a:solidFill>
                  <a:srgbClr val="FF0000"/>
                </a:solidFill>
              </a:rPr>
              <a:t> </a:t>
            </a:r>
            <a:r>
              <a:rPr lang="fr-FR" err="1" smtClean="0">
                <a:solidFill>
                  <a:srgbClr val="FF0000"/>
                </a:solidFill>
              </a:rPr>
              <a:t>used</a:t>
            </a:r>
            <a:r>
              <a:rPr lang="fr-FR" smtClean="0">
                <a:solidFill>
                  <a:srgbClr val="FF0000"/>
                </a:solidFill>
              </a:rPr>
              <a:t> in </a:t>
            </a:r>
            <a:r>
              <a:rPr lang="fr-FR" err="1" smtClean="0">
                <a:solidFill>
                  <a:srgbClr val="FF0000"/>
                </a:solidFill>
              </a:rPr>
              <a:t>measurements</a:t>
            </a:r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90800" y="3996447"/>
            <a:ext cx="1296144" cy="977195"/>
          </a:xfrm>
          <a:prstGeom prst="straightConnector1">
            <a:avLst/>
          </a:prstGeom>
          <a:ln w="25400">
            <a:solidFill>
              <a:srgbClr val="0963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868144" y="4470542"/>
            <a:ext cx="998234" cy="2071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3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Geant4 10.3 Simulation of </a:t>
            </a:r>
            <a:r>
              <a:rPr lang="fr-FR" err="1" smtClean="0"/>
              <a:t>Detection</a:t>
            </a:r>
            <a:r>
              <a:rPr lang="fr-FR" smtClean="0"/>
              <a:t> </a:t>
            </a:r>
            <a:r>
              <a:rPr lang="fr-FR" err="1" smtClean="0"/>
              <a:t>Efficiency</a:t>
            </a:r>
            <a:endParaRPr lang="fr-FR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1474343"/>
            <a:ext cx="5201466" cy="50822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6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984591" y="5239911"/>
            <a:ext cx="311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Simulation of 25 </a:t>
            </a:r>
            <a:r>
              <a:rPr lang="fr-FR" err="1" smtClean="0"/>
              <a:t>um</a:t>
            </a:r>
            <a:r>
              <a:rPr lang="fr-FR" smtClean="0"/>
              <a:t> </a:t>
            </a:r>
            <a:r>
              <a:rPr lang="fr-FR" err="1" smtClean="0"/>
              <a:t>natural</a:t>
            </a:r>
            <a:r>
              <a:rPr lang="fr-FR" smtClean="0"/>
              <a:t> Gd</a:t>
            </a:r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3203848" y="6156012"/>
            <a:ext cx="4731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mtClean="0"/>
              <a:t>[</a:t>
            </a:r>
            <a:r>
              <a:rPr lang="en-GB" err="1" smtClean="0"/>
              <a:t>Å</a:t>
            </a:r>
            <a:r>
              <a:rPr lang="en-GB" smtClean="0"/>
              <a:t>]</a:t>
            </a:r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181695" y="1595021"/>
            <a:ext cx="39344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Measured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efficiency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natural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 Gd and FR4 </a:t>
            </a: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readout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2400">
                <a:solidFill>
                  <a:schemeClr val="bg1">
                    <a:lumMod val="50000"/>
                  </a:schemeClr>
                </a:solidFill>
              </a:rPr>
              <a:t>11.5 % at 2.0 </a:t>
            </a:r>
            <a:r>
              <a:rPr lang="en-GB" sz="2400" err="1">
                <a:solidFill>
                  <a:schemeClr val="bg1">
                    <a:lumMod val="50000"/>
                  </a:schemeClr>
                </a:solidFill>
              </a:rPr>
              <a:t>Å</a:t>
            </a:r>
            <a:endParaRPr lang="en-GB" sz="240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GB" sz="2400">
                <a:solidFill>
                  <a:schemeClr val="bg1">
                    <a:lumMod val="50000"/>
                  </a:schemeClr>
                </a:solidFill>
              </a:rPr>
              <a:t>13% at 2.4</a:t>
            </a:r>
            <a:r>
              <a:rPr lang="fr-FR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400" err="1">
                <a:solidFill>
                  <a:schemeClr val="bg1">
                    <a:lumMod val="50000"/>
                  </a:schemeClr>
                </a:solidFill>
              </a:rPr>
              <a:t>Å</a:t>
            </a:r>
            <a:r>
              <a:rPr lang="fr-FR" sz="240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40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baseline="30000">
                <a:solidFill>
                  <a:schemeClr val="bg1">
                    <a:lumMod val="50000"/>
                  </a:schemeClr>
                </a:solidFill>
              </a:rPr>
              <a:t>157</a:t>
            </a:r>
            <a:r>
              <a:rPr lang="fr-FR" sz="2400">
                <a:solidFill>
                  <a:schemeClr val="bg1">
                    <a:lumMod val="50000"/>
                  </a:schemeClr>
                </a:solidFill>
              </a:rPr>
              <a:t>Gd upgrade </a:t>
            </a:r>
            <a:r>
              <a:rPr lang="fr-FR" sz="2400" err="1">
                <a:solidFill>
                  <a:schemeClr val="bg1">
                    <a:lumMod val="50000"/>
                  </a:schemeClr>
                </a:solidFill>
              </a:rPr>
              <a:t>expected</a:t>
            </a:r>
            <a:r>
              <a:rPr lang="fr-FR" sz="2400">
                <a:solidFill>
                  <a:schemeClr val="bg1">
                    <a:lumMod val="50000"/>
                  </a:schemeClr>
                </a:solidFill>
              </a:rPr>
              <a:t> 30% at 1.8 </a:t>
            </a:r>
            <a:r>
              <a:rPr lang="en-GB" sz="2400" err="1" smtClean="0">
                <a:solidFill>
                  <a:schemeClr val="bg1">
                    <a:lumMod val="50000"/>
                  </a:schemeClr>
                </a:solidFill>
              </a:rPr>
              <a:t>Å</a:t>
            </a:r>
            <a:endParaRPr lang="fr-FR" sz="240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2400" b="1" smtClean="0">
                <a:solidFill>
                  <a:schemeClr val="bg1">
                    <a:lumMod val="50000"/>
                  </a:schemeClr>
                </a:solidFill>
              </a:rPr>
              <a:t>BEWARE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PhotonEvaporation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 Model </a:t>
            </a: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gives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different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yield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fr-FR" sz="240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of conversion </a:t>
            </a: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electrons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err="1" smtClean="0">
                <a:solidFill>
                  <a:schemeClr val="bg1">
                    <a:lumMod val="50000"/>
                  </a:schemeClr>
                </a:solidFill>
              </a:rPr>
              <a:t>depending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 on Geant4 version</a:t>
            </a:r>
            <a:endParaRPr lang="fr-FR" sz="24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" y="1417638"/>
            <a:ext cx="7020148" cy="4779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mtClean="0"/>
              <a:t>Gamma </a:t>
            </a:r>
            <a:r>
              <a:rPr lang="de-DE" err="1" smtClean="0"/>
              <a:t>Sensitivity</a:t>
            </a:r>
            <a:r>
              <a:rPr lang="de-DE" smtClean="0"/>
              <a:t> - </a:t>
            </a:r>
            <a:r>
              <a:rPr lang="de-DE" err="1"/>
              <a:t>D</a:t>
            </a:r>
            <a:r>
              <a:rPr lang="de-DE" err="1" smtClean="0"/>
              <a:t>epending</a:t>
            </a:r>
            <a:r>
              <a:rPr lang="de-DE" smtClean="0"/>
              <a:t> on </a:t>
            </a:r>
            <a:r>
              <a:rPr lang="de-DE" err="1" smtClean="0"/>
              <a:t>Threshold</a:t>
            </a: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3EDD99-8D7F-4555-B1F8-00CDF4A366AB}" type="slidenum">
              <a:rPr lang="en-GB" smtClean="0"/>
              <a:t>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052010" y="2359740"/>
            <a:ext cx="270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10% of neutron events lost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5517" y="2805678"/>
            <a:ext cx="270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7030A0"/>
                </a:solidFill>
              </a:rPr>
              <a:t>25% of neutron events lost</a:t>
            </a:r>
            <a:endParaRPr lang="en-US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305076" y="1772816"/>
                <a:ext cx="2838923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  <a:t>Measured data for </a:t>
                </a:r>
                <a:b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  <a:t>250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charset="0"/>
                      </a:rPr>
                      <m:t>𝝁</m:t>
                    </m:r>
                  </m:oMath>
                </a14:m>
                <a: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  <a:t>m cathode and</a:t>
                </a:r>
                <a:b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  <a:t>3 </a:t>
                </a:r>
                <a:r>
                  <a:rPr lang="en-US" b="1" err="1" smtClean="0">
                    <a:solidFill>
                      <a:schemeClr val="bg1">
                        <a:lumMod val="50000"/>
                      </a:schemeClr>
                    </a:solidFill>
                  </a:rPr>
                  <a:t>keV</a:t>
                </a:r>
                <a: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  <a:t> threshold: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baseline="30000" smtClean="0">
                    <a:solidFill>
                      <a:schemeClr val="bg1">
                        <a:lumMod val="50000"/>
                      </a:schemeClr>
                    </a:solidFill>
                  </a:rPr>
                  <a:t>241</a:t>
                </a:r>
                <a: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  <a:t>Am 59.5 </a:t>
                </a:r>
                <a:r>
                  <a:rPr lang="en-US" b="1" err="1">
                    <a:solidFill>
                      <a:schemeClr val="bg1">
                        <a:lumMod val="50000"/>
                      </a:schemeClr>
                    </a:solidFill>
                  </a:rPr>
                  <a:t>keV</a:t>
                </a:r>
                <a:r>
                  <a:rPr lang="en-US" b="1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  <a:t>gamma: </a:t>
                </a:r>
                <a:r>
                  <a:rPr lang="en-US" b="1">
                    <a:solidFill>
                      <a:schemeClr val="bg1">
                        <a:lumMod val="50000"/>
                      </a:schemeClr>
                    </a:solidFill>
                  </a:rPr>
                  <a:t>6*10</a:t>
                </a:r>
                <a:r>
                  <a:rPr lang="en-US" b="1" baseline="30000">
                    <a:solidFill>
                      <a:schemeClr val="bg1">
                        <a:lumMod val="50000"/>
                      </a:schemeClr>
                    </a:solidFill>
                  </a:rPr>
                  <a:t>-3</a:t>
                </a:r>
                <a:endParaRPr lang="en-US" b="1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baseline="30000" smtClean="0">
                    <a:solidFill>
                      <a:schemeClr val="bg1">
                        <a:lumMod val="50000"/>
                      </a:schemeClr>
                    </a:solidFill>
                  </a:rPr>
                  <a:t>22</a:t>
                </a:r>
                <a: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  <a:t>Na 511 </a:t>
                </a:r>
                <a:r>
                  <a:rPr lang="en-US" b="1" err="1" smtClean="0">
                    <a:solidFill>
                      <a:schemeClr val="bg1">
                        <a:lumMod val="50000"/>
                      </a:schemeClr>
                    </a:solidFill>
                  </a:rPr>
                  <a:t>keV</a:t>
                </a:r>
                <a: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  <a:t> and 1274.5 </a:t>
                </a:r>
                <a:r>
                  <a:rPr lang="en-US" b="1" err="1">
                    <a:solidFill>
                      <a:schemeClr val="bg1">
                        <a:lumMod val="50000"/>
                      </a:schemeClr>
                    </a:solidFill>
                  </a:rPr>
                  <a:t>keV</a:t>
                </a:r>
                <a:r>
                  <a:rPr lang="en-US" b="1">
                    <a:solidFill>
                      <a:schemeClr val="bg1">
                        <a:lumMod val="50000"/>
                      </a:schemeClr>
                    </a:solidFill>
                  </a:rPr>
                  <a:t> gamma: 2*10</a:t>
                </a:r>
                <a:r>
                  <a:rPr lang="en-US" b="1" baseline="30000">
                    <a:solidFill>
                      <a:schemeClr val="bg1">
                        <a:lumMod val="50000"/>
                      </a:schemeClr>
                    </a:solidFill>
                  </a:rPr>
                  <a:t>-3</a:t>
                </a:r>
                <a:r>
                  <a:rPr lang="en-US" b="1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endParaRPr lang="en-US" b="1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b="1" smtClean="0">
                    <a:solidFill>
                      <a:schemeClr val="bg1">
                        <a:lumMod val="50000"/>
                      </a:schemeClr>
                    </a:solidFill>
                  </a:rPr>
                  <a:t>Sufficient for NMX where background is dominated by neutrons scattered from water of biological samples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b="1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b="1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b="1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b="1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b="1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076" y="1772816"/>
                <a:ext cx="2838923" cy="5355312"/>
              </a:xfrm>
              <a:prstGeom prst="rect">
                <a:avLst/>
              </a:prstGeom>
              <a:blipFill rotWithShape="0">
                <a:blip r:embed="rId3"/>
                <a:stretch>
                  <a:fillRect l="-1288" t="-683" r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31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369877" y="1482156"/>
            <a:ext cx="2738627" cy="4581729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noAutofit/>
          </a:bodyPr>
          <a:lstStyle/>
          <a:p>
            <a:r>
              <a:rPr lang="en-GB"/>
              <a:t>Ultrasonic welding</a:t>
            </a:r>
          </a:p>
          <a:p>
            <a:endParaRPr lang="en-GB"/>
          </a:p>
        </p:txBody>
      </p:sp>
      <p:pic>
        <p:nvPicPr>
          <p:cNvPr id="20" name="Picture 8" descr="https://textlnfo.files.wordpress.com/2013/04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4583" y="2060848"/>
            <a:ext cx="2733921" cy="47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537391" y="3781650"/>
            <a:ext cx="969453" cy="311624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n-GB" sz="1425" i="1" err="1">
                <a:latin typeface="+mj-lt"/>
                <a:cs typeface="Arial" panose="020B0604020202020204" pitchFamily="34" charset="0"/>
              </a:rPr>
              <a:t>Sonotrode</a:t>
            </a:r>
            <a:endParaRPr lang="en-GB" sz="1425" i="1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3"/>
          <a:stretch/>
        </p:blipFill>
        <p:spPr>
          <a:xfrm>
            <a:off x="3336096" y="4314292"/>
            <a:ext cx="2856372" cy="2381179"/>
          </a:xfrm>
          <a:prstGeom prst="rect">
            <a:avLst/>
          </a:prstGeom>
        </p:spPr>
      </p:pic>
      <p:pic>
        <p:nvPicPr>
          <p:cNvPr id="23" name="Content Placeholder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21" y="4313711"/>
            <a:ext cx="2856372" cy="238176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36096" y="6441555"/>
            <a:ext cx="28632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25 µm gadolinium on 1 mm aluminium, 5 x 5 cm</a:t>
            </a:r>
            <a:r>
              <a:rPr lang="en-GB" sz="1050" baseline="30000">
                <a:solidFill>
                  <a:schemeClr val="bg1"/>
                </a:solidFill>
              </a:rPr>
              <a:t>2</a:t>
            </a:r>
            <a:endParaRPr lang="en-GB" sz="1050">
              <a:solidFill>
                <a:schemeClr val="bg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878588" y="1510796"/>
            <a:ext cx="2408393" cy="1616083"/>
            <a:chOff x="8131268" y="685100"/>
            <a:chExt cx="3211191" cy="215477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1809"/>
            <a:stretch/>
          </p:blipFill>
          <p:spPr>
            <a:xfrm>
              <a:off x="8131268" y="685100"/>
              <a:ext cx="3211191" cy="2124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131268" y="768208"/>
              <a:ext cx="62025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/>
                <a:t>1 </a:t>
              </a:r>
              <a:r>
                <a:rPr lang="el-GR" sz="1050"/>
                <a:t>μ</a:t>
              </a:r>
              <a:r>
                <a:rPr lang="en-US" sz="1050"/>
                <a:t>m</a:t>
              </a:r>
              <a:endParaRPr lang="en-GB" sz="105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978410" y="685100"/>
              <a:ext cx="136404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350" b="1"/>
                <a:t>Gadolinium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36118" y="2439768"/>
              <a:ext cx="130634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350" b="1">
                  <a:solidFill>
                    <a:schemeClr val="bg1"/>
                  </a:solidFill>
                </a:rPr>
                <a:t>Aluminium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 rot="20279847">
            <a:off x="1230036" y="5118376"/>
            <a:ext cx="9112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err="1">
                <a:solidFill>
                  <a:schemeClr val="bg1"/>
                </a:solidFill>
              </a:rPr>
              <a:t>sonotrode</a:t>
            </a:r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20517304">
            <a:off x="1360448" y="5566166"/>
            <a:ext cx="515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>
                <a:solidFill>
                  <a:schemeClr val="bg1"/>
                </a:solidFill>
              </a:rPr>
              <a:t>anvil</a:t>
            </a:r>
          </a:p>
        </p:txBody>
      </p:sp>
      <p:sp>
        <p:nvSpPr>
          <p:cNvPr id="39" name="TextBox 38"/>
          <p:cNvSpPr txBox="1"/>
          <p:nvPr/>
        </p:nvSpPr>
        <p:spPr>
          <a:xfrm rot="2015233">
            <a:off x="276304" y="5068393"/>
            <a:ext cx="691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>
                <a:solidFill>
                  <a:schemeClr val="bg1"/>
                </a:solidFill>
              </a:rPr>
              <a:t>sample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967" y="1463242"/>
            <a:ext cx="3707173" cy="2862177"/>
          </a:xfrm>
        </p:spPr>
        <p:txBody>
          <a:bodyPr>
            <a:normAutofit fontScale="92500"/>
          </a:bodyPr>
          <a:lstStyle/>
          <a:p>
            <a:r>
              <a:rPr lang="en-GB" sz="2200"/>
              <a:t>Cathode assembly (25 pieces of 10cm </a:t>
            </a:r>
            <a:r>
              <a:rPr lang="en-GB" sz="2200" smtClean="0"/>
              <a:t>x10cm) due </a:t>
            </a:r>
            <a:r>
              <a:rPr lang="en-GB" sz="2200"/>
              <a:t>to maximum foil </a:t>
            </a:r>
            <a:r>
              <a:rPr lang="en-GB" sz="2200" smtClean="0"/>
              <a:t>size</a:t>
            </a:r>
          </a:p>
          <a:p>
            <a:r>
              <a:rPr lang="en-GB" sz="2200" smtClean="0"/>
              <a:t>Ultrasonic </a:t>
            </a:r>
            <a:r>
              <a:rPr lang="en-GB" sz="2200"/>
              <a:t>welding for</a:t>
            </a:r>
            <a:br>
              <a:rPr lang="en-GB" sz="2200"/>
            </a:br>
            <a:r>
              <a:rPr lang="en-GB" sz="2200"/>
              <a:t>mechanical and electrical connection </a:t>
            </a:r>
            <a:r>
              <a:rPr lang="en-GB" sz="2200" smtClean="0"/>
              <a:t>without</a:t>
            </a:r>
            <a:r>
              <a:rPr lang="en-US" sz="2200" smtClean="0"/>
              <a:t> </a:t>
            </a:r>
            <a:r>
              <a:rPr lang="en-US" sz="2200"/>
              <a:t>dead </a:t>
            </a:r>
            <a:r>
              <a:rPr lang="en-US" sz="2200" smtClean="0"/>
              <a:t>area</a:t>
            </a:r>
          </a:p>
          <a:p>
            <a:r>
              <a:rPr lang="en-US" sz="2200" smtClean="0"/>
              <a:t>Welds not visible in neutron beam</a:t>
            </a:r>
            <a:endParaRPr lang="en-US" sz="2200"/>
          </a:p>
          <a:p>
            <a:endParaRPr lang="en-GB" sz="22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001353" y="1844824"/>
            <a:ext cx="2106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smtClean="0"/>
              <a:t>Ultrasonic Welding of </a:t>
            </a:r>
            <a:r>
              <a:rPr lang="en-US" err="1" smtClean="0"/>
              <a:t>Gd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3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 smtClean="0"/>
              <a:t>BrightnESS</a:t>
            </a:r>
            <a:r>
              <a:rPr lang="fr-FR" smtClean="0"/>
              <a:t> Detector Prototype</a:t>
            </a:r>
            <a:endParaRPr lang="fr-F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533799"/>
            <a:ext cx="8640960" cy="463931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26.10.2017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Dorothea Pfeiffer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78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7924C60414D41A195D4A1E6152CE1" ma:contentTypeVersion="0" ma:contentTypeDescription="Create a new document." ma:contentTypeScope="" ma:versionID="37b4ee3ac9b439d1865bec2e045abf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0C2F62-D7E7-472E-8DD6-C90EED51B4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CFD458-56C5-418E-A0E9-69BF7F62E5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C2C622D-61EE-43C7-ADC2-0379C84D1B4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33226</TotalTime>
  <Words>1306</Words>
  <Application>Microsoft Macintosh PowerPoint</Application>
  <PresentationFormat>On-screen Show (4:3)</PresentationFormat>
  <Paragraphs>380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Mangal</vt:lpstr>
      <vt:lpstr>Symbol</vt:lpstr>
      <vt:lpstr>Wingdings</vt:lpstr>
      <vt:lpstr>ESS</vt:lpstr>
      <vt:lpstr> Detailed Design of High-Resolution Gadolinium-GEM neutron detectors for the NMX instrument at ESS</vt:lpstr>
      <vt:lpstr>ESS Instrument Suite</vt:lpstr>
      <vt:lpstr>Detector Concept and Requirements</vt:lpstr>
      <vt:lpstr>Gd-GEM μTPC Position Resolution</vt:lpstr>
      <vt:lpstr>Geant4 10.2 Scattering Simulation</vt:lpstr>
      <vt:lpstr>Geant4 10.3 Simulation of Detection Efficiency</vt:lpstr>
      <vt:lpstr>Gamma Sensitivity - Depending on Threshold</vt:lpstr>
      <vt:lpstr>Ultrasonic Welding of Gd</vt:lpstr>
      <vt:lpstr>BrightnESS Detector Prototype</vt:lpstr>
      <vt:lpstr>Requirements for electronics</vt:lpstr>
      <vt:lpstr>Readout ASIC VMM3</vt:lpstr>
      <vt:lpstr>Detector Readout (VMM3+SRS)</vt:lpstr>
      <vt:lpstr>Detector Readout (VMM3+SRS)</vt:lpstr>
      <vt:lpstr>VMM3 Data Rates</vt:lpstr>
      <vt:lpstr>NMX Event Building</vt:lpstr>
      <vt:lpstr>Examples of VMM Clustered Data  (10cm x 10 cm detector)</vt:lpstr>
      <vt:lpstr>Detector Data Monitoring </vt:lpstr>
      <vt:lpstr>Conclusions</vt:lpstr>
      <vt:lpstr>Extra Slides – Detector Assembly</vt:lpstr>
      <vt:lpstr>Assembly of Gd Cathode</vt:lpstr>
      <vt:lpstr>Gd Cathode</vt:lpstr>
      <vt:lpstr>Cathode Frame</vt:lpstr>
      <vt:lpstr>Cathode Frame with Gd Cathode</vt:lpstr>
      <vt:lpstr>Assembly of Top Stack</vt:lpstr>
      <vt:lpstr>High Voltage PCB</vt:lpstr>
      <vt:lpstr>Top Cover</vt:lpstr>
      <vt:lpstr>Top Cover with Gd Cathode</vt:lpstr>
      <vt:lpstr>Field Cage</vt:lpstr>
      <vt:lpstr>Triple-GEM Stack</vt:lpstr>
      <vt:lpstr>Fully Assembled Top Stack</vt:lpstr>
      <vt:lpstr>Assembly of Bottom Stack</vt:lpstr>
      <vt:lpstr>Readout Frame</vt:lpstr>
      <vt:lpstr>Strip Readout</vt:lpstr>
      <vt:lpstr>Chamber Frame</vt:lpstr>
      <vt:lpstr>Hirose Connectors</vt:lpstr>
      <vt:lpstr>Fully Assembled Detector</vt:lpstr>
      <vt:lpstr>Analysis of Welded Gd Cathode</vt:lpstr>
      <vt:lpstr>NMX Instrument – no fixed detector geometry</vt:lpstr>
      <vt:lpstr>Gamma sensitivity – depending on Gd thickness</vt:lpstr>
    </vt:vector>
  </TitlesOfParts>
  <Company>CERN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Dorothea Pfeiffer</dc:creator>
  <cp:lastModifiedBy>Microsoft Office User</cp:lastModifiedBy>
  <cp:revision>912</cp:revision>
  <cp:lastPrinted>2014-09-08T15:18:35Z</cp:lastPrinted>
  <dcterms:created xsi:type="dcterms:W3CDTF">2012-06-28T13:53:04Z</dcterms:created>
  <dcterms:modified xsi:type="dcterms:W3CDTF">2017-10-26T17:55:44Z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0x0101000D27924C60414D41A195D4A1E6152CE1</vt:lpwstr>
  </property>
</Properties>
</file>