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jpg" ContentType="image/jpeg"/>
  <Default Extension="emf" ContentType="image/x-emf"/>
  <Default Extension="tiff" ContentType="image/tiff"/>
  <Default Extension="rels" ContentType="application/vnd.openxmlformats-package.relationships+xml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charts/chart2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22"/>
  </p:notesMasterIdLst>
  <p:sldIdLst>
    <p:sldId id="256" r:id="rId2"/>
    <p:sldId id="297" r:id="rId3"/>
    <p:sldId id="300" r:id="rId4"/>
    <p:sldId id="301" r:id="rId5"/>
    <p:sldId id="302" r:id="rId6"/>
    <p:sldId id="261" r:id="rId7"/>
    <p:sldId id="268" r:id="rId8"/>
    <p:sldId id="263" r:id="rId9"/>
    <p:sldId id="277" r:id="rId10"/>
    <p:sldId id="272" r:id="rId11"/>
    <p:sldId id="287" r:id="rId12"/>
    <p:sldId id="278" r:id="rId13"/>
    <p:sldId id="290" r:id="rId14"/>
    <p:sldId id="305" r:id="rId15"/>
    <p:sldId id="303" r:id="rId16"/>
    <p:sldId id="304" r:id="rId17"/>
    <p:sldId id="291" r:id="rId18"/>
    <p:sldId id="293" r:id="rId19"/>
    <p:sldId id="289" r:id="rId20"/>
    <p:sldId id="288" r:id="rId21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B933"/>
    <a:srgbClr val="1449BD"/>
    <a:srgbClr val="DBB4CE"/>
    <a:srgbClr val="BF50AE"/>
    <a:srgbClr val="29ACBD"/>
    <a:srgbClr val="0094C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8456" autoAdjust="0"/>
    <p:restoredTop sz="94444" autoAdjust="0"/>
  </p:normalViewPr>
  <p:slideViewPr>
    <p:cSldViewPr>
      <p:cViewPr>
        <p:scale>
          <a:sx n="107" d="100"/>
          <a:sy n="107" d="100"/>
        </p:scale>
        <p:origin x="632" y="144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notesMaster" Target="notesMasters/notesMaster1.xml"/><Relationship Id="rId23" Type="http://schemas.openxmlformats.org/officeDocument/2006/relationships/presProps" Target="presProps.xml"/><Relationship Id="rId24" Type="http://schemas.openxmlformats.org/officeDocument/2006/relationships/viewProps" Target="viewProps.xml"/><Relationship Id="rId25" Type="http://schemas.openxmlformats.org/officeDocument/2006/relationships/theme" Target="theme/theme1.xml"/><Relationship Id="rId26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charts/_rels/chart1.xml.rels><?xml version="1.0" encoding="UTF-8" standalone="yes"?>
<Relationships xmlns="http://schemas.openxmlformats.org/package/2006/relationships"><Relationship Id="rId1" Type="http://schemas.microsoft.com/office/2011/relationships/chartStyle" Target="style1.xml"/><Relationship Id="rId2" Type="http://schemas.microsoft.com/office/2011/relationships/chartColorStyle" Target="colors1.xml"/><Relationship Id="rId3" Type="http://schemas.openxmlformats.org/officeDocument/2006/relationships/oleObject" Target="file:////Users/irinastefanescu/Documents/ESS/GEANT4/Jalousie/SimulationsExcel/efficiency.xlsx" TargetMode="External"/></Relationships>
</file>

<file path=ppt/charts/_rels/chart2.xml.rels><?xml version="1.0" encoding="UTF-8" standalone="yes"?>
<Relationships xmlns="http://schemas.openxmlformats.org/package/2006/relationships"><Relationship Id="rId1" Type="http://schemas.microsoft.com/office/2011/relationships/chartStyle" Target="style2.xml"/><Relationship Id="rId2" Type="http://schemas.microsoft.com/office/2011/relationships/chartColorStyle" Target="colors2.xml"/><Relationship Id="rId3" Type="http://schemas.openxmlformats.org/officeDocument/2006/relationships/oleObject" Target="file:////Users/irinastefanescu/Documents/ESS/GEANT4/Jalousie/SimulationsExcel/timeRes.xlsx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0.153968964826172"/>
          <c:y val="0.0242958935065852"/>
          <c:w val="0.74596721360357"/>
          <c:h val="0.781778070191699"/>
        </c:manualLayout>
      </c:layout>
      <c:scatterChart>
        <c:scatterStyle val="smoothMarker"/>
        <c:varyColors val="0"/>
        <c:ser>
          <c:idx val="2"/>
          <c:order val="0"/>
          <c:tx>
            <c:strRef>
              <c:f>thermal!$D$4</c:f>
              <c:strCache>
                <c:ptCount val="1"/>
                <c:pt idx="0">
                  <c:v>eff, all events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6"/>
            <c:spPr>
              <a:solidFill>
                <a:srgbClr val="FF0000"/>
              </a:solidFill>
              <a:ln w="9525">
                <a:solidFill>
                  <a:srgbClr val="FF0000"/>
                </a:solidFill>
              </a:ln>
              <a:effectLst/>
            </c:spPr>
          </c:marker>
          <c:xVal>
            <c:numRef>
              <c:f>thermal!$A$5:$A$14</c:f>
              <c:numCache>
                <c:formatCode>General</c:formatCode>
                <c:ptCount val="10"/>
                <c:pt idx="0">
                  <c:v>0.5</c:v>
                </c:pt>
                <c:pt idx="1">
                  <c:v>1.0</c:v>
                </c:pt>
                <c:pt idx="2">
                  <c:v>1.8</c:v>
                </c:pt>
                <c:pt idx="3">
                  <c:v>2.0</c:v>
                </c:pt>
                <c:pt idx="4">
                  <c:v>2.5</c:v>
                </c:pt>
                <c:pt idx="5">
                  <c:v>3.0</c:v>
                </c:pt>
                <c:pt idx="6">
                  <c:v>4.0</c:v>
                </c:pt>
                <c:pt idx="7">
                  <c:v>5.0</c:v>
                </c:pt>
                <c:pt idx="8">
                  <c:v>6.0</c:v>
                </c:pt>
                <c:pt idx="9">
                  <c:v>7.0</c:v>
                </c:pt>
              </c:numCache>
            </c:numRef>
          </c:xVal>
          <c:yVal>
            <c:numRef>
              <c:f>thermal!$D$5:$D$14</c:f>
              <c:numCache>
                <c:formatCode>0.00</c:formatCode>
                <c:ptCount val="10"/>
                <c:pt idx="0">
                  <c:v>37.456</c:v>
                </c:pt>
                <c:pt idx="1">
                  <c:v>55.088</c:v>
                </c:pt>
                <c:pt idx="2">
                  <c:v>66.044</c:v>
                </c:pt>
                <c:pt idx="3">
                  <c:v>67.45</c:v>
                </c:pt>
                <c:pt idx="4">
                  <c:v>69.63800000000001</c:v>
                </c:pt>
                <c:pt idx="5">
                  <c:v>70.54</c:v>
                </c:pt>
                <c:pt idx="6">
                  <c:v>71.88</c:v>
                </c:pt>
                <c:pt idx="7">
                  <c:v>72.28</c:v>
                </c:pt>
                <c:pt idx="8">
                  <c:v>72.596</c:v>
                </c:pt>
                <c:pt idx="9">
                  <c:v>73.094</c:v>
                </c:pt>
              </c:numCache>
            </c:numRef>
          </c:yVal>
          <c:smooth val="1"/>
        </c:ser>
        <c:ser>
          <c:idx val="3"/>
          <c:order val="1"/>
          <c:tx>
            <c:strRef>
              <c:f>thermal!$E$4</c:f>
              <c:strCache>
                <c:ptCount val="1"/>
                <c:pt idx="0">
                  <c:v>eff, threshold = 100 keV</c:v>
                </c:pt>
              </c:strCache>
            </c:strRef>
          </c:tx>
          <c:spPr>
            <a:ln w="19050" cap="rnd">
              <a:solidFill>
                <a:schemeClr val="accent4"/>
              </a:solidFill>
              <a:round/>
            </a:ln>
            <a:effectLst/>
          </c:spPr>
          <c:marker>
            <c:symbol val="circle"/>
            <c:size val="6"/>
            <c:spPr>
              <a:solidFill>
                <a:schemeClr val="accent4"/>
              </a:solidFill>
              <a:ln w="9525">
                <a:solidFill>
                  <a:schemeClr val="accent4"/>
                </a:solidFill>
              </a:ln>
              <a:effectLst/>
            </c:spPr>
          </c:marker>
          <c:xVal>
            <c:numRef>
              <c:f>thermal!$A$5:$A$14</c:f>
              <c:numCache>
                <c:formatCode>General</c:formatCode>
                <c:ptCount val="10"/>
                <c:pt idx="0">
                  <c:v>0.5</c:v>
                </c:pt>
                <c:pt idx="1">
                  <c:v>1.0</c:v>
                </c:pt>
                <c:pt idx="2">
                  <c:v>1.8</c:v>
                </c:pt>
                <c:pt idx="3">
                  <c:v>2.0</c:v>
                </c:pt>
                <c:pt idx="4">
                  <c:v>2.5</c:v>
                </c:pt>
                <c:pt idx="5">
                  <c:v>3.0</c:v>
                </c:pt>
                <c:pt idx="6">
                  <c:v>4.0</c:v>
                </c:pt>
                <c:pt idx="7">
                  <c:v>5.0</c:v>
                </c:pt>
                <c:pt idx="8">
                  <c:v>6.0</c:v>
                </c:pt>
                <c:pt idx="9">
                  <c:v>7.0</c:v>
                </c:pt>
              </c:numCache>
            </c:numRef>
          </c:xVal>
          <c:yVal>
            <c:numRef>
              <c:f>thermal!$E$5:$E$14</c:f>
              <c:numCache>
                <c:formatCode>0.00</c:formatCode>
                <c:ptCount val="10"/>
                <c:pt idx="0">
                  <c:v>33.25</c:v>
                </c:pt>
                <c:pt idx="1">
                  <c:v>48.618</c:v>
                </c:pt>
                <c:pt idx="2">
                  <c:v>58.52</c:v>
                </c:pt>
                <c:pt idx="3">
                  <c:v>59.77400000000001</c:v>
                </c:pt>
                <c:pt idx="4">
                  <c:v>61.432</c:v>
                </c:pt>
                <c:pt idx="5">
                  <c:v>62.51600000000001</c:v>
                </c:pt>
                <c:pt idx="6">
                  <c:v>63.774</c:v>
                </c:pt>
                <c:pt idx="7">
                  <c:v>64.27800000000001</c:v>
                </c:pt>
                <c:pt idx="8">
                  <c:v>64.53</c:v>
                </c:pt>
                <c:pt idx="9">
                  <c:v>64.964</c:v>
                </c:pt>
              </c:numCache>
            </c:numRef>
          </c:yVal>
          <c:smooth val="1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282010560"/>
        <c:axId val="282025104"/>
      </c:scatterChart>
      <c:valAx>
        <c:axId val="282010560"/>
        <c:scaling>
          <c:orientation val="minMax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600" b="1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 sz="1600" b="1"/>
                  <a:t>Wavelength (Å)</a:t>
                </a:r>
              </a:p>
            </c:rich>
          </c:tx>
          <c:layout/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600" b="1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</c:title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282025104"/>
        <c:crosses val="autoZero"/>
        <c:crossBetween val="midCat"/>
        <c:majorUnit val="1.0"/>
      </c:valAx>
      <c:valAx>
        <c:axId val="282025104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600" b="1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 sz="1600" b="1"/>
                  <a:t>Efficiency (%)</a:t>
                </a:r>
              </a:p>
            </c:rich>
          </c:tx>
          <c:layout>
            <c:manualLayout>
              <c:xMode val="edge"/>
              <c:yMode val="edge"/>
              <c:x val="0.0282771702559371"/>
              <c:y val="0.284567079564294"/>
            </c:manualLayout>
          </c:layout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600" b="1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</c:title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282010560"/>
        <c:crosses val="autoZero"/>
        <c:crossBetween val="midCat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0.444793556888741"/>
          <c:y val="0.41090779578554"/>
          <c:w val="0.442062571751287"/>
          <c:h val="0.187543109802323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600" b="1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0.224648007657814"/>
          <c:y val="0.0310692954719243"/>
          <c:w val="0.717772873014477"/>
          <c:h val="0.735668169453308"/>
        </c:manualLayout>
      </c:layout>
      <c:scatterChart>
        <c:scatterStyle val="lineMarker"/>
        <c:varyColors val="0"/>
        <c:ser>
          <c:idx val="0"/>
          <c:order val="0"/>
          <c:tx>
            <c:strRef>
              <c:f>Sheet2!$C$2</c:f>
              <c:strCache>
                <c:ptCount val="1"/>
                <c:pt idx="0">
                  <c:v>POWTEX-Jalousie</c:v>
                </c:pt>
              </c:strCache>
            </c:strRef>
          </c:tx>
          <c:spPr>
            <a:ln w="25400" cap="rnd">
              <a:noFill/>
              <a:round/>
            </a:ln>
            <a:effectLst/>
          </c:spPr>
          <c:marker>
            <c:symbol val="triangle"/>
            <c:size val="6"/>
            <c:spPr>
              <a:solidFill>
                <a:srgbClr val="1449BD"/>
              </a:solidFill>
              <a:ln w="9525">
                <a:solidFill>
                  <a:srgbClr val="1449BD"/>
                </a:solidFill>
              </a:ln>
              <a:effectLst/>
            </c:spPr>
          </c:marker>
          <c:xVal>
            <c:numRef>
              <c:f>Sheet2!$A$4:$A$8</c:f>
              <c:numCache>
                <c:formatCode>General</c:formatCode>
                <c:ptCount val="5"/>
                <c:pt idx="0">
                  <c:v>1.8</c:v>
                </c:pt>
                <c:pt idx="1">
                  <c:v>3.0</c:v>
                </c:pt>
                <c:pt idx="2">
                  <c:v>4.0</c:v>
                </c:pt>
                <c:pt idx="3">
                  <c:v>6.0</c:v>
                </c:pt>
                <c:pt idx="4">
                  <c:v>10.0</c:v>
                </c:pt>
              </c:numCache>
            </c:numRef>
          </c:xVal>
          <c:yVal>
            <c:numRef>
              <c:f>Sheet2!$D$4:$D$8</c:f>
              <c:numCache>
                <c:formatCode>General</c:formatCode>
                <c:ptCount val="5"/>
                <c:pt idx="0">
                  <c:v>6.209</c:v>
                </c:pt>
                <c:pt idx="1">
                  <c:v>10.304</c:v>
                </c:pt>
                <c:pt idx="2">
                  <c:v>13.86</c:v>
                </c:pt>
                <c:pt idx="3">
                  <c:v>20.956</c:v>
                </c:pt>
                <c:pt idx="4">
                  <c:v>34.672</c:v>
                </c:pt>
              </c:numCache>
            </c:numRef>
          </c:yVal>
          <c:smooth val="0"/>
        </c:ser>
        <c:ser>
          <c:idx val="1"/>
          <c:order val="1"/>
          <c:tx>
            <c:strRef>
              <c:f>Sheet2!$A$11</c:f>
              <c:strCache>
                <c:ptCount val="1"/>
                <c:pt idx="0">
                  <c:v>WISH, 3He tubes, 8 mm diameter, 15 bar</c:v>
                </c:pt>
              </c:strCache>
            </c:strRef>
          </c:tx>
          <c:spPr>
            <a:ln w="25400" cap="rnd">
              <a:noFill/>
              <a:round/>
            </a:ln>
            <a:effectLst/>
          </c:spPr>
          <c:marker>
            <c:symbol val="circle"/>
            <c:size val="6"/>
            <c:spPr>
              <a:solidFill>
                <a:srgbClr val="FF0000"/>
              </a:solidFill>
              <a:ln w="9525">
                <a:solidFill>
                  <a:srgbClr val="FF0000"/>
                </a:solidFill>
              </a:ln>
              <a:effectLst/>
            </c:spPr>
          </c:marker>
          <c:xVal>
            <c:numRef>
              <c:f>Sheet2!$A$4:$A$8</c:f>
              <c:numCache>
                <c:formatCode>General</c:formatCode>
                <c:ptCount val="5"/>
                <c:pt idx="0">
                  <c:v>1.8</c:v>
                </c:pt>
                <c:pt idx="1">
                  <c:v>3.0</c:v>
                </c:pt>
                <c:pt idx="2">
                  <c:v>4.0</c:v>
                </c:pt>
                <c:pt idx="3">
                  <c:v>6.0</c:v>
                </c:pt>
                <c:pt idx="4">
                  <c:v>10.0</c:v>
                </c:pt>
              </c:numCache>
            </c:numRef>
          </c:xVal>
          <c:yVal>
            <c:numRef>
              <c:f>Sheet2!$B$13:$B$17</c:f>
              <c:numCache>
                <c:formatCode>General</c:formatCode>
                <c:ptCount val="5"/>
                <c:pt idx="0">
                  <c:v>4.566999999999997</c:v>
                </c:pt>
                <c:pt idx="1">
                  <c:v>7.83</c:v>
                </c:pt>
                <c:pt idx="2">
                  <c:v>10.489</c:v>
                </c:pt>
                <c:pt idx="3">
                  <c:v>15.265</c:v>
                </c:pt>
                <c:pt idx="4">
                  <c:v>26.74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282412816"/>
        <c:axId val="282421200"/>
      </c:scatterChart>
      <c:valAx>
        <c:axId val="282412816"/>
        <c:scaling>
          <c:orientation val="minMax"/>
          <c:max val="12.0"/>
          <c:min val="0.0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200" b="1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 sz="1200" b="1"/>
                  <a:t>Wavelength (Å)</a:t>
                </a:r>
              </a:p>
            </c:rich>
          </c:tx>
          <c:layout/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200" b="1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</c:title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282421200"/>
        <c:crosses val="autoZero"/>
        <c:crossBetween val="midCat"/>
        <c:majorUnit val="2.0"/>
      </c:valAx>
      <c:valAx>
        <c:axId val="282421200"/>
        <c:scaling>
          <c:orientation val="minMax"/>
          <c:max val="40.0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 sz="1400" b="1" baseline="0" dirty="0"/>
                  <a:t>FWHM TOF through detector (</a:t>
                </a:r>
                <a:r>
                  <a:rPr lang="en-US" sz="1400" b="1" baseline="0" dirty="0" err="1"/>
                  <a:t>μs</a:t>
                </a:r>
                <a:r>
                  <a:rPr lang="en-US" sz="1400" b="1" baseline="0" dirty="0"/>
                  <a:t>)  </a:t>
                </a:r>
                <a:r>
                  <a:rPr lang="en-US" sz="1400" b="1" dirty="0"/>
                  <a:t> </a:t>
                </a:r>
              </a:p>
            </c:rich>
          </c:tx>
          <c:layout>
            <c:manualLayout>
              <c:xMode val="edge"/>
              <c:yMode val="edge"/>
              <c:x val="0.0214526383695056"/>
              <c:y val="0.0568271103064257"/>
            </c:manualLayout>
          </c:layout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400" b="1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</c:title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282412816"/>
        <c:crosses val="autoZero"/>
        <c:crossBetween val="midCat"/>
      </c:valAx>
      <c:spPr>
        <a:noFill/>
        <a:ln>
          <a:noFill/>
        </a:ln>
        <a:effectLst/>
      </c:spPr>
    </c:plotArea>
    <c:legend>
      <c:legendPos val="r"/>
      <c:layout>
        <c:manualLayout>
          <c:xMode val="edge"/>
          <c:yMode val="edge"/>
          <c:x val="0.200684396967305"/>
          <c:y val="0.0791824198662312"/>
          <c:w val="0.498001294471998"/>
          <c:h val="0.281503949587643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200" b="1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40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19050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240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19050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2017-10-27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8.xml"/></Relationships>
</file>

<file path=ppt/notesSlides/_rels/notesSlide1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9.xml"/></Relationships>
</file>

<file path=ppt/notesSlides/_rels/notesSlide2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0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04126397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2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03276559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3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8141468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4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82605562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5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82110616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6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7043817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7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05728237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8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825562053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9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71370806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10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069689607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11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366049174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12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62158682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13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705530599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14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530430819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15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371272171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16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370336539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17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177714389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18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059447696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19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015629701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20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58265274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 noProof="0" smtClean="0"/>
              <a:t>Click to edit Master title style</a:t>
            </a:r>
            <a:endParaRPr lang="en-GB" noProof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smtClean="0"/>
              <a:t>Click to edit Master subtitle style</a:t>
            </a:r>
            <a:endParaRPr lang="en-GB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ED7AC81-318B-4D49-A602-9E30227C87EC}" type="datetime1">
              <a:rPr lang="en-GB" noProof="0" smtClean="0"/>
              <a:t>27/10/2017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744406" y="260649"/>
            <a:ext cx="2208245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800" noProof="0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 smtClean="0"/>
              <a:t>Click to edit Master title style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  <a:endParaRPr lang="en-GB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en-GB" noProof="0" smtClean="0"/>
              <a:t>27/10/2017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125344" y="319530"/>
            <a:ext cx="1827307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ktangel 6"/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800" noProof="0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 smtClean="0"/>
              <a:t>Click to edit Master title style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E66B7F-8271-49DA-A25A-F4BB9F476347}" type="datetime1">
              <a:rPr lang="en-GB" noProof="0" smtClean="0"/>
              <a:t>27/10/2017</a:t>
            </a:fld>
            <a:endParaRPr lang="en-GB" noProof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pic>
        <p:nvPicPr>
          <p:cNvPr id="9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139550" y="260649"/>
            <a:ext cx="1813101" cy="72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noProof="0" smtClean="0"/>
              <a:t>Click to edit Master title style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noProof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  <a:endParaRPr lang="en-GB" noProof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noProof="0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  <a:endParaRPr lang="en-GB" noProof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D23FA-05C4-4CC1-B281-2F815585BC1C}" type="datetime1">
              <a:rPr lang="en-GB" noProof="0" smtClean="0"/>
              <a:t>27/10/2017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sp>
        <p:nvSpPr>
          <p:cNvPr id="10" name="Rektangel 6"/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800" noProof="0">
              <a:solidFill>
                <a:srgbClr val="0094C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noProof="0" smtClean="0"/>
              <a:t>Click to edit Master title style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 smtClean="0"/>
              <a:t>Click to edit Master text styles</a:t>
            </a:r>
          </a:p>
          <a:p>
            <a:pPr lvl="1"/>
            <a:r>
              <a:rPr lang="en-GB" noProof="0" smtClean="0"/>
              <a:t>Second level</a:t>
            </a:r>
          </a:p>
          <a:p>
            <a:pPr lvl="2"/>
            <a:r>
              <a:rPr lang="en-GB" noProof="0" smtClean="0"/>
              <a:t>Third level</a:t>
            </a:r>
          </a:p>
          <a:p>
            <a:pPr lvl="3"/>
            <a:r>
              <a:rPr lang="en-GB" noProof="0" smtClean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27/10/2017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</p:sldLayoutIdLst>
  <p:hf hdr="0" ftr="0" dt="0"/>
  <p:txStyles>
    <p:titleStyle>
      <a:lvl1pPr algn="l" defTabSz="914400" rtl="0" eaLnBrk="1" latinLnBrk="0" hangingPunct="1">
        <a:spcBef>
          <a:spcPct val="0"/>
        </a:spcBef>
        <a:buNone/>
        <a:defRPr sz="32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8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4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4" Type="http://schemas.openxmlformats.org/officeDocument/2006/relationships/image" Target="../media/image4.jpeg"/><Relationship Id="rId5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4" Type="http://schemas.openxmlformats.org/officeDocument/2006/relationships/image" Target="../media/image5.tiff"/><Relationship Id="rId5" Type="http://schemas.openxmlformats.org/officeDocument/2006/relationships/image" Target="../media/image4.jpeg"/><Relationship Id="rId6" Type="http://schemas.openxmlformats.org/officeDocument/2006/relationships/image" Target="../media/image6.emf"/><Relationship Id="rId7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4" Type="http://schemas.openxmlformats.org/officeDocument/2006/relationships/hyperlink" Target="NULL" TargetMode="External"/><Relationship Id="rId5" Type="http://schemas.openxmlformats.org/officeDocument/2006/relationships/image" Target="../media/image8.jpg"/><Relationship Id="rId6" Type="http://schemas.openxmlformats.org/officeDocument/2006/relationships/image" Target="../media/image9.jpeg"/><Relationship Id="rId7" Type="http://schemas.openxmlformats.org/officeDocument/2006/relationships/image" Target="../media/image10.jpg"/><Relationship Id="rId8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4" Type="http://schemas.openxmlformats.org/officeDocument/2006/relationships/hyperlink" Target="NULL" TargetMode="External"/><Relationship Id="rId5" Type="http://schemas.openxmlformats.org/officeDocument/2006/relationships/image" Target="../media/image8.jpg"/><Relationship Id="rId6" Type="http://schemas.openxmlformats.org/officeDocument/2006/relationships/image" Target="../media/image9.jpeg"/><Relationship Id="rId7" Type="http://schemas.openxmlformats.org/officeDocument/2006/relationships/image" Target="../media/image10.jpg"/><Relationship Id="rId8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emf"/><Relationship Id="rId4" Type="http://schemas.openxmlformats.org/officeDocument/2006/relationships/image" Target="../media/image12.emf"/><Relationship Id="rId5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4" Type="http://schemas.openxmlformats.org/officeDocument/2006/relationships/image" Target="../media/image14.emf"/><Relationship Id="rId5" Type="http://schemas.openxmlformats.org/officeDocument/2006/relationships/image" Target="../media/image15.emf"/><Relationship Id="rId6" Type="http://schemas.openxmlformats.org/officeDocument/2006/relationships/image" Target="../media/image16.emf"/><Relationship Id="rId7" Type="http://schemas.openxmlformats.org/officeDocument/2006/relationships/image" Target="../media/image11.emf"/><Relationship Id="rId8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emf"/><Relationship Id="rId4" Type="http://schemas.openxmlformats.org/officeDocument/2006/relationships/image" Target="../media/image17.emf"/><Relationship Id="rId5" Type="http://schemas.openxmlformats.org/officeDocument/2006/relationships/image" Target="../media/image11.emf"/><Relationship Id="rId6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g"/><Relationship Id="rId4" Type="http://schemas.openxmlformats.org/officeDocument/2006/relationships/image" Target="../media/image19.tiff"/><Relationship Id="rId5" Type="http://schemas.openxmlformats.org/officeDocument/2006/relationships/image" Target="../media/image20.tiff"/><Relationship Id="rId6" Type="http://schemas.openxmlformats.org/officeDocument/2006/relationships/image" Target="../media/image21.png"/><Relationship Id="rId7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emf"/><Relationship Id="rId4" Type="http://schemas.openxmlformats.org/officeDocument/2006/relationships/image" Target="../media/image23.emf"/><Relationship Id="rId5" Type="http://schemas.openxmlformats.org/officeDocument/2006/relationships/image" Target="../media/image24.emf"/><Relationship Id="rId6" Type="http://schemas.openxmlformats.org/officeDocument/2006/relationships/image" Target="../media/image25.emf"/><Relationship Id="rId7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4" Type="http://schemas.openxmlformats.org/officeDocument/2006/relationships/image" Target="../media/image12.emf"/><Relationship Id="rId5" Type="http://schemas.openxmlformats.org/officeDocument/2006/relationships/image" Target="../media/image26.tiff"/><Relationship Id="rId6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4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3.xml"/><Relationship Id="rId3" Type="http://schemas.openxmlformats.org/officeDocument/2006/relationships/image" Target="../media/image2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g"/><Relationship Id="rId4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g"/><Relationship Id="rId4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5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tiff"/><Relationship Id="rId4" Type="http://schemas.openxmlformats.org/officeDocument/2006/relationships/image" Target="../media/image29.png"/><Relationship Id="rId5" Type="http://schemas.openxmlformats.org/officeDocument/2006/relationships/image" Target="../media/image28.jpg"/><Relationship Id="rId6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6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emf"/><Relationship Id="rId4" Type="http://schemas.openxmlformats.org/officeDocument/2006/relationships/image" Target="../media/image31.emf"/><Relationship Id="rId5" Type="http://schemas.openxmlformats.org/officeDocument/2006/relationships/image" Target="../media/image6.emf"/><Relationship Id="rId6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8.xml"/><Relationship Id="rId3" Type="http://schemas.openxmlformats.org/officeDocument/2006/relationships/image" Target="../media/image2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emf"/><Relationship Id="rId4" Type="http://schemas.openxmlformats.org/officeDocument/2006/relationships/image" Target="../media/image33.emf"/><Relationship Id="rId5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9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4" Type="http://schemas.openxmlformats.org/officeDocument/2006/relationships/image" Target="../media/image34.png"/><Relationship Id="rId5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55440" y="1700809"/>
            <a:ext cx="9577064" cy="1470025"/>
          </a:xfrm>
        </p:spPr>
        <p:txBody>
          <a:bodyPr>
            <a:normAutofit/>
          </a:bodyPr>
          <a:lstStyle/>
          <a:p>
            <a:pPr algn="ctr"/>
            <a:r>
              <a:rPr lang="en-GB" sz="2800" dirty="0"/>
              <a:t>GEANT4 simulation of the </a:t>
            </a:r>
            <a:r>
              <a:rPr lang="en-GB" sz="2800" baseline="30000" dirty="0"/>
              <a:t>10</a:t>
            </a:r>
            <a:r>
              <a:rPr lang="en-GB" sz="2800" dirty="0"/>
              <a:t>B-based Jalousie detector for neutron diffractometers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877344" y="3501008"/>
            <a:ext cx="6747048" cy="1752600"/>
          </a:xfrm>
        </p:spPr>
        <p:txBody>
          <a:bodyPr>
            <a:noAutofit/>
          </a:bodyPr>
          <a:lstStyle/>
          <a:p>
            <a:r>
              <a:rPr lang="en-GB" sz="2000" dirty="0">
                <a:solidFill>
                  <a:schemeClr val="bg1"/>
                </a:solidFill>
              </a:rPr>
              <a:t>Irina Stefanescu</a:t>
            </a:r>
            <a:r>
              <a:rPr lang="en-GB" sz="2000" baseline="30000" dirty="0">
                <a:solidFill>
                  <a:schemeClr val="bg1"/>
                </a:solidFill>
              </a:rPr>
              <a:t>1</a:t>
            </a:r>
            <a:r>
              <a:rPr lang="en-GB" sz="2000" dirty="0">
                <a:solidFill>
                  <a:schemeClr val="bg1"/>
                </a:solidFill>
              </a:rPr>
              <a:t>, R. Hall-Wilton</a:t>
            </a:r>
            <a:r>
              <a:rPr lang="en-GB" sz="2000" baseline="30000" dirty="0">
                <a:solidFill>
                  <a:schemeClr val="bg1"/>
                </a:solidFill>
              </a:rPr>
              <a:t>1</a:t>
            </a:r>
            <a:r>
              <a:rPr lang="en-GB" sz="2000" dirty="0">
                <a:solidFill>
                  <a:schemeClr val="bg1"/>
                </a:solidFill>
              </a:rPr>
              <a:t>, G. Kemmerling</a:t>
            </a:r>
            <a:r>
              <a:rPr lang="en-GB" sz="2000" baseline="30000" dirty="0">
                <a:solidFill>
                  <a:schemeClr val="bg1"/>
                </a:solidFill>
              </a:rPr>
              <a:t>2</a:t>
            </a:r>
            <a:r>
              <a:rPr lang="en-GB" sz="2000" dirty="0">
                <a:solidFill>
                  <a:schemeClr val="bg1"/>
                </a:solidFill>
              </a:rPr>
              <a:t>, M. Klein</a:t>
            </a:r>
            <a:r>
              <a:rPr lang="en-GB" sz="2000" baseline="30000" dirty="0">
                <a:solidFill>
                  <a:schemeClr val="bg1"/>
                </a:solidFill>
              </a:rPr>
              <a:t>3</a:t>
            </a:r>
            <a:r>
              <a:rPr lang="en-GB" sz="2000" dirty="0">
                <a:solidFill>
                  <a:schemeClr val="bg1"/>
                </a:solidFill>
              </a:rPr>
              <a:t>, C.J. Schmidt</a:t>
            </a:r>
            <a:r>
              <a:rPr lang="en-GB" sz="2000" baseline="30000" dirty="0">
                <a:solidFill>
                  <a:schemeClr val="bg1"/>
                </a:solidFill>
              </a:rPr>
              <a:t>3,4</a:t>
            </a:r>
            <a:r>
              <a:rPr lang="en-GB" sz="2000" dirty="0">
                <a:solidFill>
                  <a:schemeClr val="bg1"/>
                </a:solidFill>
              </a:rPr>
              <a:t>, W. Schweika</a:t>
            </a:r>
            <a:r>
              <a:rPr lang="en-GB" sz="2000" baseline="30000" dirty="0">
                <a:solidFill>
                  <a:schemeClr val="bg1"/>
                </a:solidFill>
              </a:rPr>
              <a:t>1,2</a:t>
            </a:r>
          </a:p>
          <a:p>
            <a:endParaRPr lang="en-GB" sz="2000" baseline="30000" dirty="0">
              <a:solidFill>
                <a:schemeClr val="bg1"/>
              </a:solidFill>
            </a:endParaRPr>
          </a:p>
          <a:p>
            <a:endParaRPr lang="en-GB" sz="2000" baseline="30000" dirty="0" smtClean="0">
              <a:solidFill>
                <a:schemeClr val="bg1"/>
              </a:solidFill>
            </a:endParaRPr>
          </a:p>
          <a:p>
            <a:endParaRPr lang="en-GB" sz="2000" baseline="30000" dirty="0">
              <a:solidFill>
                <a:schemeClr val="bg1"/>
              </a:solidFill>
            </a:endParaRPr>
          </a:p>
          <a:p>
            <a:r>
              <a:rPr lang="en-GB" sz="1600" baseline="30000" dirty="0">
                <a:solidFill>
                  <a:schemeClr val="bg1"/>
                </a:solidFill>
              </a:rPr>
              <a:t>1</a:t>
            </a:r>
            <a:r>
              <a:rPr lang="en-GB" sz="1600" dirty="0">
                <a:solidFill>
                  <a:schemeClr val="bg1"/>
                </a:solidFill>
              </a:rPr>
              <a:t>European Spallation Source ERIC, </a:t>
            </a:r>
            <a:r>
              <a:rPr lang="en-GB" sz="1600" dirty="0" smtClean="0">
                <a:solidFill>
                  <a:schemeClr val="bg1"/>
                </a:solidFill>
              </a:rPr>
              <a:t>S-22100 Lund</a:t>
            </a:r>
            <a:r>
              <a:rPr lang="en-GB" sz="1600" dirty="0">
                <a:solidFill>
                  <a:schemeClr val="bg1"/>
                </a:solidFill>
              </a:rPr>
              <a:t>, Sweden</a:t>
            </a:r>
          </a:p>
          <a:p>
            <a:r>
              <a:rPr lang="en-GB" sz="1600" baseline="30000" dirty="0">
                <a:solidFill>
                  <a:schemeClr val="bg1"/>
                </a:solidFill>
              </a:rPr>
              <a:t>2</a:t>
            </a:r>
            <a:r>
              <a:rPr lang="en-GB" sz="1600" dirty="0">
                <a:solidFill>
                  <a:schemeClr val="bg1"/>
                </a:solidFill>
              </a:rPr>
              <a:t>Forschungszentrum </a:t>
            </a:r>
            <a:r>
              <a:rPr lang="en-GB" sz="1600" dirty="0" err="1">
                <a:solidFill>
                  <a:schemeClr val="bg1"/>
                </a:solidFill>
              </a:rPr>
              <a:t>Jülich</a:t>
            </a:r>
            <a:r>
              <a:rPr lang="en-GB" sz="1600" dirty="0">
                <a:solidFill>
                  <a:schemeClr val="bg1"/>
                </a:solidFill>
              </a:rPr>
              <a:t> GmbH, D-52425 </a:t>
            </a:r>
            <a:r>
              <a:rPr lang="en-GB" sz="1600" dirty="0" err="1">
                <a:solidFill>
                  <a:schemeClr val="bg1"/>
                </a:solidFill>
              </a:rPr>
              <a:t>Jülich</a:t>
            </a:r>
            <a:r>
              <a:rPr lang="en-GB" sz="1600" dirty="0">
                <a:solidFill>
                  <a:schemeClr val="bg1"/>
                </a:solidFill>
              </a:rPr>
              <a:t>, Germany </a:t>
            </a:r>
          </a:p>
          <a:p>
            <a:r>
              <a:rPr lang="en-GB" sz="1600" baseline="30000" dirty="0">
                <a:solidFill>
                  <a:schemeClr val="bg1"/>
                </a:solidFill>
              </a:rPr>
              <a:t>3</a:t>
            </a:r>
            <a:r>
              <a:rPr lang="en-GB" sz="1600" dirty="0">
                <a:solidFill>
                  <a:schemeClr val="bg1"/>
                </a:solidFill>
              </a:rPr>
              <a:t>CDT CASCADE Detector Technologies GmbH, D-69123 Heidelberg, Germany</a:t>
            </a:r>
          </a:p>
          <a:p>
            <a:r>
              <a:rPr lang="en-GB" sz="1600" baseline="30000" dirty="0">
                <a:solidFill>
                  <a:schemeClr val="bg1"/>
                </a:solidFill>
              </a:rPr>
              <a:t>4</a:t>
            </a:r>
            <a:r>
              <a:rPr lang="en-GB" sz="1600" dirty="0">
                <a:solidFill>
                  <a:schemeClr val="bg1"/>
                </a:solidFill>
              </a:rPr>
              <a:t>GSI Detector Laboratory, D-64291 Darmstadt, Germany</a:t>
            </a:r>
          </a:p>
        </p:txBody>
      </p:sp>
      <p:pic>
        <p:nvPicPr>
          <p:cNvPr id="4" name="Picture 3" descr="brightnessGreenXLarge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056440" y="1162415"/>
            <a:ext cx="1892904" cy="4164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46133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8052119" y="6356351"/>
            <a:ext cx="2133600" cy="365125"/>
          </a:xfrm>
        </p:spPr>
        <p:txBody>
          <a:bodyPr/>
          <a:lstStyle/>
          <a:p>
            <a:fld id="{551115BC-487E-4422-894C-CB7CD3E79223}" type="slidenum">
              <a:rPr lang="en-GB" smtClean="0"/>
              <a:t>2</a:t>
            </a:fld>
            <a:endParaRPr lang="en-GB" dirty="0"/>
          </a:p>
        </p:txBody>
      </p:sp>
      <p:sp>
        <p:nvSpPr>
          <p:cNvPr id="10" name="TextBox 9"/>
          <p:cNvSpPr txBox="1"/>
          <p:nvPr/>
        </p:nvSpPr>
        <p:spPr>
          <a:xfrm>
            <a:off x="479376" y="1527324"/>
            <a:ext cx="993710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Neutron diffraction is used to study samples that are composed of single or many different crystals (</a:t>
            </a:r>
            <a:r>
              <a:rPr lang="en-US" sz="1600" dirty="0" err="1"/>
              <a:t>polycrystals</a:t>
            </a:r>
            <a:r>
              <a:rPr lang="en-US" sz="1600" dirty="0"/>
              <a:t>). </a:t>
            </a:r>
          </a:p>
        </p:txBody>
      </p:sp>
      <p:grpSp>
        <p:nvGrpSpPr>
          <p:cNvPr id="56" name="Group 55"/>
          <p:cNvGrpSpPr/>
          <p:nvPr/>
        </p:nvGrpSpPr>
        <p:grpSpPr>
          <a:xfrm>
            <a:off x="578372" y="2081829"/>
            <a:ext cx="3048254" cy="1433084"/>
            <a:chOff x="322906" y="2185398"/>
            <a:chExt cx="3523121" cy="1656184"/>
          </a:xfrm>
        </p:grpSpPr>
        <p:pic>
          <p:nvPicPr>
            <p:cNvPr id="2" name="Picture 1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 rot="5400000">
              <a:off x="1198441" y="1309863"/>
              <a:ext cx="1656184" cy="3407254"/>
            </a:xfrm>
            <a:prstGeom prst="rect">
              <a:avLst/>
            </a:prstGeom>
          </p:spPr>
        </p:pic>
        <p:sp>
          <p:nvSpPr>
            <p:cNvPr id="42" name="Rectangle 41"/>
            <p:cNvSpPr/>
            <p:nvPr/>
          </p:nvSpPr>
          <p:spPr>
            <a:xfrm>
              <a:off x="3097156" y="3127359"/>
              <a:ext cx="748871" cy="35569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1400" dirty="0" err="1"/>
                <a:t>d”</a:t>
              </a:r>
              <a:r>
                <a:rPr lang="en-US" sz="1400" baseline="-25000" dirty="0" err="1"/>
                <a:t>h”k”l</a:t>
              </a:r>
              <a:r>
                <a:rPr lang="en-US" sz="1400" baseline="-25000" dirty="0"/>
                <a:t>”</a:t>
              </a:r>
              <a:endParaRPr lang="en-US" sz="1400" dirty="0"/>
            </a:p>
          </p:txBody>
        </p:sp>
      </p:grpSp>
      <p:sp>
        <p:nvSpPr>
          <p:cNvPr id="32" name="Title 1"/>
          <p:cNvSpPr>
            <a:spLocks noGrp="1"/>
          </p:cNvSpPr>
          <p:nvPr>
            <p:ph type="title"/>
          </p:nvPr>
        </p:nvSpPr>
        <p:spPr>
          <a:xfrm>
            <a:off x="274632" y="305887"/>
            <a:ext cx="7139136" cy="1143000"/>
          </a:xfrm>
        </p:spPr>
        <p:txBody>
          <a:bodyPr>
            <a:normAutofit/>
          </a:bodyPr>
          <a:lstStyle/>
          <a:p>
            <a:r>
              <a:rPr lang="en-GB" sz="2800" dirty="0"/>
              <a:t>Neutron diffraction – the bare essentials</a:t>
            </a:r>
          </a:p>
        </p:txBody>
      </p:sp>
      <p:grpSp>
        <p:nvGrpSpPr>
          <p:cNvPr id="36" name="Group 35"/>
          <p:cNvGrpSpPr/>
          <p:nvPr/>
        </p:nvGrpSpPr>
        <p:grpSpPr>
          <a:xfrm>
            <a:off x="5021030" y="2136961"/>
            <a:ext cx="5395450" cy="952735"/>
            <a:chOff x="4118968" y="2194159"/>
            <a:chExt cx="4745980" cy="952735"/>
          </a:xfrm>
        </p:grpSpPr>
        <p:sp>
          <p:nvSpPr>
            <p:cNvPr id="37" name="TextBox 36"/>
            <p:cNvSpPr txBox="1"/>
            <p:nvPr/>
          </p:nvSpPr>
          <p:spPr>
            <a:xfrm>
              <a:off x="5629831" y="2777562"/>
              <a:ext cx="3235117" cy="369332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r>
                <a:rPr lang="el-GR" i="1" dirty="0"/>
                <a:t>λ</a:t>
              </a:r>
              <a:r>
                <a:rPr lang="en-US" i="1" baseline="-25000" dirty="0" err="1"/>
                <a:t>i</a:t>
              </a:r>
              <a:r>
                <a:rPr lang="en-US" i="1" dirty="0"/>
                <a:t> = 2∙ </a:t>
              </a:r>
              <a:r>
                <a:rPr lang="en-US" i="1" dirty="0" err="1"/>
                <a:t>d</a:t>
              </a:r>
              <a:r>
                <a:rPr lang="en-US" i="1" baseline="-25000" dirty="0" err="1"/>
                <a:t>hkl</a:t>
              </a:r>
              <a:r>
                <a:rPr lang="en-US" i="1" baseline="-25000" dirty="0"/>
                <a:t> </a:t>
              </a:r>
              <a:r>
                <a:rPr lang="en-US" i="1" dirty="0"/>
                <a:t>∙sinθ</a:t>
              </a:r>
              <a:r>
                <a:rPr lang="en-US" i="1" baseline="-25000" dirty="0"/>
                <a:t>hkl</a:t>
              </a:r>
              <a:endParaRPr lang="en-US" i="1" dirty="0"/>
            </a:p>
          </p:txBody>
        </p:sp>
        <p:sp>
          <p:nvSpPr>
            <p:cNvPr id="38" name="TextBox 37"/>
            <p:cNvSpPr txBox="1"/>
            <p:nvPr/>
          </p:nvSpPr>
          <p:spPr>
            <a:xfrm>
              <a:off x="4118968" y="2194159"/>
              <a:ext cx="4512149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dirty="0"/>
                <a:t>Debye-</a:t>
              </a:r>
              <a:r>
                <a:rPr lang="en-US" sz="1600" dirty="0" err="1"/>
                <a:t>Scherrer</a:t>
              </a:r>
              <a:r>
                <a:rPr lang="en-US" sz="1600" dirty="0"/>
                <a:t> diffraction cones according to Bragg’s law: </a:t>
              </a:r>
            </a:p>
          </p:txBody>
        </p:sp>
      </p:grpSp>
      <p:sp>
        <p:nvSpPr>
          <p:cNvPr id="41" name="TextBox 40"/>
          <p:cNvSpPr txBox="1"/>
          <p:nvPr/>
        </p:nvSpPr>
        <p:spPr>
          <a:xfrm>
            <a:off x="5536662" y="3258000"/>
            <a:ext cx="4600466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/>
              <a:t>(</a:t>
            </a:r>
            <a:r>
              <a:rPr lang="el-GR" sz="1200" i="1" dirty="0"/>
              <a:t>λ</a:t>
            </a:r>
            <a:r>
              <a:rPr lang="en-US" sz="1200" i="1" dirty="0"/>
              <a:t> – wavelength neutron, </a:t>
            </a:r>
            <a:r>
              <a:rPr lang="en-US" sz="1200" i="1" dirty="0" err="1"/>
              <a:t>d</a:t>
            </a:r>
            <a:r>
              <a:rPr lang="en-US" sz="1200" i="1" baseline="-25000" dirty="0" err="1"/>
              <a:t>hkl</a:t>
            </a:r>
            <a:r>
              <a:rPr lang="en-US" sz="1200" i="1" baseline="-25000" dirty="0"/>
              <a:t> </a:t>
            </a:r>
            <a:r>
              <a:rPr lang="en-US" sz="1200" i="1" dirty="0"/>
              <a:t>– lattice distance, </a:t>
            </a:r>
            <a:r>
              <a:rPr lang="en-US" sz="1200" i="1" dirty="0" err="1"/>
              <a:t>θ</a:t>
            </a:r>
            <a:r>
              <a:rPr lang="en-US" sz="1200" i="1" baseline="-25000" dirty="0" err="1"/>
              <a:t>hkl</a:t>
            </a:r>
            <a:r>
              <a:rPr lang="en-US" sz="1200" i="1" baseline="-25000" dirty="0"/>
              <a:t> </a:t>
            </a:r>
            <a:r>
              <a:rPr lang="en-US" sz="1200" i="1" dirty="0"/>
              <a:t>– scattering angle)   </a:t>
            </a:r>
            <a:endParaRPr lang="en-US" sz="1200" dirty="0"/>
          </a:p>
        </p:txBody>
      </p:sp>
      <p:grpSp>
        <p:nvGrpSpPr>
          <p:cNvPr id="21" name="Group 20"/>
          <p:cNvGrpSpPr/>
          <p:nvPr/>
        </p:nvGrpSpPr>
        <p:grpSpPr>
          <a:xfrm>
            <a:off x="519440" y="3448941"/>
            <a:ext cx="4808720" cy="3144950"/>
            <a:chOff x="2129454" y="3136456"/>
            <a:chExt cx="5356067" cy="3721544"/>
          </a:xfrm>
        </p:grpSpPr>
        <p:pic>
          <p:nvPicPr>
            <p:cNvPr id="102" name="Picture 9" descr="powderstatic3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427765" y="3468646"/>
              <a:ext cx="5057756" cy="338935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1" name="Rectangle 10"/>
            <p:cNvSpPr/>
            <p:nvPr/>
          </p:nvSpPr>
          <p:spPr>
            <a:xfrm>
              <a:off x="5046137" y="3136456"/>
              <a:ext cx="557422" cy="437045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b="1" i="1" dirty="0" err="1">
                  <a:solidFill>
                    <a:srgbClr val="BF50AE"/>
                  </a:solidFill>
                </a:rPr>
                <a:t>d</a:t>
              </a:r>
              <a:r>
                <a:rPr lang="en-US" b="1" i="1" baseline="-25000" dirty="0" err="1">
                  <a:solidFill>
                    <a:srgbClr val="BF50AE"/>
                  </a:solidFill>
                </a:rPr>
                <a:t>hkl</a:t>
              </a:r>
              <a:endParaRPr lang="en-US" b="1" dirty="0">
                <a:solidFill>
                  <a:srgbClr val="BF50AE"/>
                </a:solidFill>
              </a:endParaRPr>
            </a:p>
          </p:txBody>
        </p:sp>
        <p:sp>
          <p:nvSpPr>
            <p:cNvPr id="12" name="Rectangle 11"/>
            <p:cNvSpPr/>
            <p:nvPr/>
          </p:nvSpPr>
          <p:spPr>
            <a:xfrm>
              <a:off x="5832651" y="3583889"/>
              <a:ext cx="757394" cy="437045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b="1" i="1" dirty="0" err="1">
                  <a:solidFill>
                    <a:srgbClr val="00B933"/>
                  </a:solidFill>
                </a:rPr>
                <a:t>d’</a:t>
              </a:r>
              <a:r>
                <a:rPr lang="en-US" b="1" i="1" baseline="-25000" dirty="0" err="1">
                  <a:solidFill>
                    <a:srgbClr val="00B933"/>
                  </a:solidFill>
                </a:rPr>
                <a:t>h’k’l</a:t>
              </a:r>
              <a:r>
                <a:rPr lang="en-US" b="1" i="1" baseline="-25000" dirty="0">
                  <a:solidFill>
                    <a:srgbClr val="00B933"/>
                  </a:solidFill>
                </a:rPr>
                <a:t>’</a:t>
              </a:r>
              <a:endParaRPr lang="en-US" b="1" dirty="0">
                <a:solidFill>
                  <a:srgbClr val="00B933"/>
                </a:solidFill>
              </a:endParaRPr>
            </a:p>
          </p:txBody>
        </p:sp>
        <p:grpSp>
          <p:nvGrpSpPr>
            <p:cNvPr id="6" name="Group 5"/>
            <p:cNvGrpSpPr/>
            <p:nvPr/>
          </p:nvGrpSpPr>
          <p:grpSpPr>
            <a:xfrm>
              <a:off x="2129454" y="5258329"/>
              <a:ext cx="432079" cy="495606"/>
              <a:chOff x="3512071" y="5452339"/>
              <a:chExt cx="432079" cy="495606"/>
            </a:xfrm>
          </p:grpSpPr>
          <p:sp>
            <p:nvSpPr>
              <p:cNvPr id="5" name="Freeform 4"/>
              <p:cNvSpPr/>
              <p:nvPr/>
            </p:nvSpPr>
            <p:spPr>
              <a:xfrm>
                <a:off x="3512071" y="5452339"/>
                <a:ext cx="432079" cy="343340"/>
              </a:xfrm>
              <a:custGeom>
                <a:avLst/>
                <a:gdLst>
                  <a:gd name="connsiteX0" fmla="*/ 0 w 432079"/>
                  <a:gd name="connsiteY0" fmla="*/ 343340 h 343340"/>
                  <a:gd name="connsiteX1" fmla="*/ 70339 w 432079"/>
                  <a:gd name="connsiteY1" fmla="*/ 1696 h 343340"/>
                  <a:gd name="connsiteX2" fmla="*/ 281354 w 432079"/>
                  <a:gd name="connsiteY2" fmla="*/ 212711 h 343340"/>
                  <a:gd name="connsiteX3" fmla="*/ 432079 w 432079"/>
                  <a:gd name="connsiteY3" fmla="*/ 232808 h 34334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432079" h="343340">
                    <a:moveTo>
                      <a:pt x="0" y="343340"/>
                    </a:moveTo>
                    <a:cubicBezTo>
                      <a:pt x="11723" y="183403"/>
                      <a:pt x="23447" y="23467"/>
                      <a:pt x="70339" y="1696"/>
                    </a:cubicBezTo>
                    <a:cubicBezTo>
                      <a:pt x="117231" y="-20076"/>
                      <a:pt x="221064" y="174192"/>
                      <a:pt x="281354" y="212711"/>
                    </a:cubicBezTo>
                    <a:cubicBezTo>
                      <a:pt x="341644" y="251230"/>
                      <a:pt x="432079" y="232808"/>
                      <a:pt x="432079" y="232808"/>
                    </a:cubicBezTo>
                  </a:path>
                </a:pathLst>
              </a:custGeom>
              <a:noFill/>
              <a:ln>
                <a:solidFill>
                  <a:srgbClr val="C0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" name="TextBox 14"/>
              <p:cNvSpPr txBox="1"/>
              <p:nvPr/>
            </p:nvSpPr>
            <p:spPr>
              <a:xfrm rot="21019531">
                <a:off x="3532290" y="5510900"/>
                <a:ext cx="373150" cy="43704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dirty="0">
                    <a:solidFill>
                      <a:srgbClr val="C00000"/>
                    </a:solidFill>
                  </a:rPr>
                  <a:t>n</a:t>
                </a:r>
              </a:p>
            </p:txBody>
          </p:sp>
        </p:grpSp>
      </p:grpSp>
      <p:grpSp>
        <p:nvGrpSpPr>
          <p:cNvPr id="8" name="Group 7"/>
          <p:cNvGrpSpPr/>
          <p:nvPr/>
        </p:nvGrpSpPr>
        <p:grpSpPr>
          <a:xfrm>
            <a:off x="2280760" y="5359255"/>
            <a:ext cx="1961928" cy="675504"/>
            <a:chOff x="1957998" y="5304276"/>
            <a:chExt cx="1961928" cy="675504"/>
          </a:xfrm>
        </p:grpSpPr>
        <p:cxnSp>
          <p:nvCxnSpPr>
            <p:cNvPr id="13" name="Straight Connector 12"/>
            <p:cNvCxnSpPr/>
            <p:nvPr/>
          </p:nvCxnSpPr>
          <p:spPr>
            <a:xfrm>
              <a:off x="3595998" y="5525873"/>
              <a:ext cx="0" cy="345907"/>
            </a:xfrm>
            <a:prstGeom prst="line">
              <a:avLst/>
            </a:prstGeom>
            <a:ln w="53975" cap="rnd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" name="Straight Connector 28"/>
            <p:cNvCxnSpPr/>
            <p:nvPr/>
          </p:nvCxnSpPr>
          <p:spPr>
            <a:xfrm>
              <a:off x="3919926" y="5304276"/>
              <a:ext cx="0" cy="345907"/>
            </a:xfrm>
            <a:prstGeom prst="line">
              <a:avLst/>
            </a:prstGeom>
            <a:ln w="47625" cap="rnd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Straight Connector 29"/>
            <p:cNvCxnSpPr/>
            <p:nvPr/>
          </p:nvCxnSpPr>
          <p:spPr>
            <a:xfrm>
              <a:off x="1957998" y="5633873"/>
              <a:ext cx="0" cy="345907"/>
            </a:xfrm>
            <a:prstGeom prst="line">
              <a:avLst/>
            </a:prstGeom>
            <a:ln w="50800" cap="rnd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2" name="Group 21"/>
          <p:cNvGrpSpPr/>
          <p:nvPr/>
        </p:nvGrpSpPr>
        <p:grpSpPr>
          <a:xfrm>
            <a:off x="2280760" y="5926760"/>
            <a:ext cx="1080120" cy="849695"/>
            <a:chOff x="1957998" y="5871780"/>
            <a:chExt cx="1080120" cy="849695"/>
          </a:xfrm>
        </p:grpSpPr>
        <p:sp>
          <p:nvSpPr>
            <p:cNvPr id="16" name="TextBox 15"/>
            <p:cNvSpPr txBox="1"/>
            <p:nvPr/>
          </p:nvSpPr>
          <p:spPr>
            <a:xfrm>
              <a:off x="1957998" y="6352143"/>
              <a:ext cx="108012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/>
                <a:t>detector</a:t>
              </a:r>
            </a:p>
          </p:txBody>
        </p:sp>
        <p:cxnSp>
          <p:nvCxnSpPr>
            <p:cNvPr id="19" name="Straight Arrow Connector 18"/>
            <p:cNvCxnSpPr/>
            <p:nvPr/>
          </p:nvCxnSpPr>
          <p:spPr>
            <a:xfrm flipH="1" flipV="1">
              <a:off x="2483768" y="5871780"/>
              <a:ext cx="14290" cy="480363"/>
            </a:xfrm>
            <a:prstGeom prst="straightConnector1">
              <a:avLst/>
            </a:prstGeom>
            <a:ln w="22225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26" name="Picture 25" descr="brightnessGreenXLarge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25369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5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5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8052119" y="6356351"/>
            <a:ext cx="2133600" cy="365125"/>
          </a:xfrm>
        </p:spPr>
        <p:txBody>
          <a:bodyPr/>
          <a:lstStyle/>
          <a:p>
            <a:fld id="{551115BC-487E-4422-894C-CB7CD3E79223}" type="slidenum">
              <a:rPr lang="en-GB" smtClean="0"/>
              <a:t>3</a:t>
            </a:fld>
            <a:endParaRPr lang="en-GB" dirty="0"/>
          </a:p>
        </p:txBody>
      </p:sp>
      <p:sp>
        <p:nvSpPr>
          <p:cNvPr id="10" name="TextBox 9"/>
          <p:cNvSpPr txBox="1"/>
          <p:nvPr/>
        </p:nvSpPr>
        <p:spPr>
          <a:xfrm>
            <a:off x="479376" y="1527324"/>
            <a:ext cx="993710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Neutron diffraction is used to study samples that are composed of single or many different crystals (</a:t>
            </a:r>
            <a:r>
              <a:rPr lang="en-US" sz="1600" dirty="0" err="1"/>
              <a:t>polycrystals</a:t>
            </a:r>
            <a:r>
              <a:rPr lang="en-US" sz="1600" dirty="0"/>
              <a:t>). </a:t>
            </a:r>
          </a:p>
        </p:txBody>
      </p:sp>
      <p:grpSp>
        <p:nvGrpSpPr>
          <p:cNvPr id="56" name="Group 55"/>
          <p:cNvGrpSpPr/>
          <p:nvPr/>
        </p:nvGrpSpPr>
        <p:grpSpPr>
          <a:xfrm>
            <a:off x="578372" y="2081829"/>
            <a:ext cx="3048254" cy="1433084"/>
            <a:chOff x="322906" y="2185398"/>
            <a:chExt cx="3523121" cy="1656184"/>
          </a:xfrm>
        </p:grpSpPr>
        <p:pic>
          <p:nvPicPr>
            <p:cNvPr id="2" name="Picture 1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 rot="5400000">
              <a:off x="1198441" y="1309863"/>
              <a:ext cx="1656184" cy="3407254"/>
            </a:xfrm>
            <a:prstGeom prst="rect">
              <a:avLst/>
            </a:prstGeom>
          </p:spPr>
        </p:pic>
        <p:sp>
          <p:nvSpPr>
            <p:cNvPr id="42" name="Rectangle 41"/>
            <p:cNvSpPr/>
            <p:nvPr/>
          </p:nvSpPr>
          <p:spPr>
            <a:xfrm>
              <a:off x="3097156" y="3127359"/>
              <a:ext cx="748871" cy="35569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1400" dirty="0" err="1"/>
                <a:t>d”</a:t>
              </a:r>
              <a:r>
                <a:rPr lang="en-US" sz="1400" baseline="-25000" dirty="0" err="1"/>
                <a:t>h”k”l</a:t>
              </a:r>
              <a:r>
                <a:rPr lang="en-US" sz="1400" baseline="-25000" dirty="0"/>
                <a:t>”</a:t>
              </a:r>
              <a:endParaRPr lang="en-US" sz="1400" dirty="0"/>
            </a:p>
          </p:txBody>
        </p:sp>
      </p:grpSp>
      <p:sp>
        <p:nvSpPr>
          <p:cNvPr id="32" name="Title 1"/>
          <p:cNvSpPr>
            <a:spLocks noGrp="1"/>
          </p:cNvSpPr>
          <p:nvPr>
            <p:ph type="title"/>
          </p:nvPr>
        </p:nvSpPr>
        <p:spPr>
          <a:xfrm>
            <a:off x="274632" y="305887"/>
            <a:ext cx="7139136" cy="1143000"/>
          </a:xfrm>
        </p:spPr>
        <p:txBody>
          <a:bodyPr>
            <a:normAutofit/>
          </a:bodyPr>
          <a:lstStyle/>
          <a:p>
            <a:r>
              <a:rPr lang="en-GB" sz="2800" dirty="0"/>
              <a:t>Neutron diffraction – the bare essentials</a:t>
            </a:r>
          </a:p>
        </p:txBody>
      </p:sp>
      <p:grpSp>
        <p:nvGrpSpPr>
          <p:cNvPr id="36" name="Group 35"/>
          <p:cNvGrpSpPr/>
          <p:nvPr/>
        </p:nvGrpSpPr>
        <p:grpSpPr>
          <a:xfrm>
            <a:off x="5021030" y="2136961"/>
            <a:ext cx="5395450" cy="952735"/>
            <a:chOff x="4118968" y="2194159"/>
            <a:chExt cx="4745980" cy="952735"/>
          </a:xfrm>
        </p:grpSpPr>
        <p:sp>
          <p:nvSpPr>
            <p:cNvPr id="37" name="TextBox 36"/>
            <p:cNvSpPr txBox="1"/>
            <p:nvPr/>
          </p:nvSpPr>
          <p:spPr>
            <a:xfrm>
              <a:off x="5629831" y="2777562"/>
              <a:ext cx="3235117" cy="369332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r>
                <a:rPr lang="el-GR" i="1" dirty="0"/>
                <a:t>λ</a:t>
              </a:r>
              <a:r>
                <a:rPr lang="en-US" i="1" baseline="-25000" dirty="0" err="1"/>
                <a:t>i</a:t>
              </a:r>
              <a:r>
                <a:rPr lang="en-US" i="1" dirty="0"/>
                <a:t> = 2∙ </a:t>
              </a:r>
              <a:r>
                <a:rPr lang="en-US" i="1" dirty="0" err="1"/>
                <a:t>d</a:t>
              </a:r>
              <a:r>
                <a:rPr lang="en-US" i="1" baseline="-25000" dirty="0" err="1"/>
                <a:t>hkl</a:t>
              </a:r>
              <a:r>
                <a:rPr lang="en-US" i="1" baseline="-25000" dirty="0"/>
                <a:t> </a:t>
              </a:r>
              <a:r>
                <a:rPr lang="en-US" i="1" dirty="0"/>
                <a:t>∙sinθ</a:t>
              </a:r>
              <a:r>
                <a:rPr lang="en-US" i="1" baseline="-25000" dirty="0"/>
                <a:t>hkl</a:t>
              </a:r>
              <a:endParaRPr lang="en-US" i="1" dirty="0"/>
            </a:p>
          </p:txBody>
        </p:sp>
        <p:sp>
          <p:nvSpPr>
            <p:cNvPr id="38" name="TextBox 37"/>
            <p:cNvSpPr txBox="1"/>
            <p:nvPr/>
          </p:nvSpPr>
          <p:spPr>
            <a:xfrm>
              <a:off x="4118968" y="2194159"/>
              <a:ext cx="4512149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dirty="0"/>
                <a:t>Debye-</a:t>
              </a:r>
              <a:r>
                <a:rPr lang="en-US" sz="1600" dirty="0" err="1"/>
                <a:t>Scherrer</a:t>
              </a:r>
              <a:r>
                <a:rPr lang="en-US" sz="1600" dirty="0"/>
                <a:t> diffraction cones according to Bragg’s law: </a:t>
              </a:r>
            </a:p>
          </p:txBody>
        </p:sp>
      </p:grpSp>
      <p:sp>
        <p:nvSpPr>
          <p:cNvPr id="41" name="TextBox 40"/>
          <p:cNvSpPr txBox="1"/>
          <p:nvPr/>
        </p:nvSpPr>
        <p:spPr>
          <a:xfrm>
            <a:off x="5536662" y="3258000"/>
            <a:ext cx="4600466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/>
              <a:t>(</a:t>
            </a:r>
            <a:r>
              <a:rPr lang="el-GR" sz="1200" i="1" dirty="0"/>
              <a:t>λ</a:t>
            </a:r>
            <a:r>
              <a:rPr lang="en-US" sz="1200" i="1" dirty="0"/>
              <a:t> – wavelength neutron, </a:t>
            </a:r>
            <a:r>
              <a:rPr lang="en-US" sz="1200" i="1" dirty="0" err="1"/>
              <a:t>d</a:t>
            </a:r>
            <a:r>
              <a:rPr lang="en-US" sz="1200" i="1" baseline="-25000" dirty="0" err="1"/>
              <a:t>hkl</a:t>
            </a:r>
            <a:r>
              <a:rPr lang="en-US" sz="1200" i="1" baseline="-25000" dirty="0"/>
              <a:t> </a:t>
            </a:r>
            <a:r>
              <a:rPr lang="en-US" sz="1200" i="1" dirty="0"/>
              <a:t>– lattice distance, </a:t>
            </a:r>
            <a:r>
              <a:rPr lang="en-US" sz="1200" i="1" dirty="0" err="1"/>
              <a:t>θ</a:t>
            </a:r>
            <a:r>
              <a:rPr lang="en-US" sz="1200" i="1" baseline="-25000" dirty="0" err="1"/>
              <a:t>hkl</a:t>
            </a:r>
            <a:r>
              <a:rPr lang="en-US" sz="1200" i="1" baseline="-25000" dirty="0"/>
              <a:t> </a:t>
            </a:r>
            <a:r>
              <a:rPr lang="en-US" sz="1200" i="1" dirty="0"/>
              <a:t>– scattering angle)   </a:t>
            </a:r>
            <a:endParaRPr lang="en-US" sz="1200" dirty="0"/>
          </a:p>
        </p:txBody>
      </p:sp>
      <p:pic>
        <p:nvPicPr>
          <p:cNvPr id="43" name="Picture 4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12688" y="4728039"/>
            <a:ext cx="2952023" cy="1407733"/>
          </a:xfrm>
          <a:prstGeom prst="rect">
            <a:avLst/>
          </a:prstGeom>
        </p:spPr>
      </p:pic>
      <p:grpSp>
        <p:nvGrpSpPr>
          <p:cNvPr id="21" name="Group 20"/>
          <p:cNvGrpSpPr/>
          <p:nvPr/>
        </p:nvGrpSpPr>
        <p:grpSpPr>
          <a:xfrm>
            <a:off x="519440" y="3448941"/>
            <a:ext cx="4808720" cy="3144950"/>
            <a:chOff x="2129454" y="3136456"/>
            <a:chExt cx="5356067" cy="3721544"/>
          </a:xfrm>
        </p:grpSpPr>
        <p:pic>
          <p:nvPicPr>
            <p:cNvPr id="102" name="Picture 9" descr="powderstatic3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427765" y="3468646"/>
              <a:ext cx="5057756" cy="338935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1" name="Rectangle 10"/>
            <p:cNvSpPr/>
            <p:nvPr/>
          </p:nvSpPr>
          <p:spPr>
            <a:xfrm>
              <a:off x="5046137" y="3136456"/>
              <a:ext cx="557422" cy="437045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b="1" i="1" dirty="0" err="1">
                  <a:solidFill>
                    <a:srgbClr val="BF50AE"/>
                  </a:solidFill>
                </a:rPr>
                <a:t>d</a:t>
              </a:r>
              <a:r>
                <a:rPr lang="en-US" b="1" i="1" baseline="-25000" dirty="0" err="1">
                  <a:solidFill>
                    <a:srgbClr val="BF50AE"/>
                  </a:solidFill>
                </a:rPr>
                <a:t>hkl</a:t>
              </a:r>
              <a:endParaRPr lang="en-US" b="1" dirty="0">
                <a:solidFill>
                  <a:srgbClr val="BF50AE"/>
                </a:solidFill>
              </a:endParaRPr>
            </a:p>
          </p:txBody>
        </p:sp>
        <p:sp>
          <p:nvSpPr>
            <p:cNvPr id="12" name="Rectangle 11"/>
            <p:cNvSpPr/>
            <p:nvPr/>
          </p:nvSpPr>
          <p:spPr>
            <a:xfrm>
              <a:off x="5832651" y="3583889"/>
              <a:ext cx="757394" cy="437045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b="1" i="1" dirty="0" err="1">
                  <a:solidFill>
                    <a:srgbClr val="00B933"/>
                  </a:solidFill>
                </a:rPr>
                <a:t>d’</a:t>
              </a:r>
              <a:r>
                <a:rPr lang="en-US" b="1" i="1" baseline="-25000" dirty="0" err="1">
                  <a:solidFill>
                    <a:srgbClr val="00B933"/>
                  </a:solidFill>
                </a:rPr>
                <a:t>h’k’l</a:t>
              </a:r>
              <a:r>
                <a:rPr lang="en-US" b="1" i="1" baseline="-25000" dirty="0">
                  <a:solidFill>
                    <a:srgbClr val="00B933"/>
                  </a:solidFill>
                </a:rPr>
                <a:t>’</a:t>
              </a:r>
              <a:endParaRPr lang="en-US" b="1" dirty="0">
                <a:solidFill>
                  <a:srgbClr val="00B933"/>
                </a:solidFill>
              </a:endParaRPr>
            </a:p>
          </p:txBody>
        </p:sp>
        <p:grpSp>
          <p:nvGrpSpPr>
            <p:cNvPr id="6" name="Group 5"/>
            <p:cNvGrpSpPr/>
            <p:nvPr/>
          </p:nvGrpSpPr>
          <p:grpSpPr>
            <a:xfrm>
              <a:off x="2129454" y="5258329"/>
              <a:ext cx="432079" cy="495606"/>
              <a:chOff x="3512071" y="5452339"/>
              <a:chExt cx="432079" cy="495606"/>
            </a:xfrm>
          </p:grpSpPr>
          <p:sp>
            <p:nvSpPr>
              <p:cNvPr id="5" name="Freeform 4"/>
              <p:cNvSpPr/>
              <p:nvPr/>
            </p:nvSpPr>
            <p:spPr>
              <a:xfrm>
                <a:off x="3512071" y="5452339"/>
                <a:ext cx="432079" cy="343340"/>
              </a:xfrm>
              <a:custGeom>
                <a:avLst/>
                <a:gdLst>
                  <a:gd name="connsiteX0" fmla="*/ 0 w 432079"/>
                  <a:gd name="connsiteY0" fmla="*/ 343340 h 343340"/>
                  <a:gd name="connsiteX1" fmla="*/ 70339 w 432079"/>
                  <a:gd name="connsiteY1" fmla="*/ 1696 h 343340"/>
                  <a:gd name="connsiteX2" fmla="*/ 281354 w 432079"/>
                  <a:gd name="connsiteY2" fmla="*/ 212711 h 343340"/>
                  <a:gd name="connsiteX3" fmla="*/ 432079 w 432079"/>
                  <a:gd name="connsiteY3" fmla="*/ 232808 h 34334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</a:cxnLst>
                <a:rect l="l" t="t" r="r" b="b"/>
                <a:pathLst>
                  <a:path w="432079" h="343340">
                    <a:moveTo>
                      <a:pt x="0" y="343340"/>
                    </a:moveTo>
                    <a:cubicBezTo>
                      <a:pt x="11723" y="183403"/>
                      <a:pt x="23447" y="23467"/>
                      <a:pt x="70339" y="1696"/>
                    </a:cubicBezTo>
                    <a:cubicBezTo>
                      <a:pt x="117231" y="-20076"/>
                      <a:pt x="221064" y="174192"/>
                      <a:pt x="281354" y="212711"/>
                    </a:cubicBezTo>
                    <a:cubicBezTo>
                      <a:pt x="341644" y="251230"/>
                      <a:pt x="432079" y="232808"/>
                      <a:pt x="432079" y="232808"/>
                    </a:cubicBezTo>
                  </a:path>
                </a:pathLst>
              </a:custGeom>
              <a:noFill/>
              <a:ln>
                <a:solidFill>
                  <a:srgbClr val="C0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" name="TextBox 14"/>
              <p:cNvSpPr txBox="1"/>
              <p:nvPr/>
            </p:nvSpPr>
            <p:spPr>
              <a:xfrm rot="21019531">
                <a:off x="3532290" y="5510900"/>
                <a:ext cx="373150" cy="43704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dirty="0">
                    <a:solidFill>
                      <a:srgbClr val="C00000"/>
                    </a:solidFill>
                  </a:rPr>
                  <a:t>n</a:t>
                </a:r>
              </a:p>
            </p:txBody>
          </p:sp>
        </p:grpSp>
      </p:grpSp>
      <p:grpSp>
        <p:nvGrpSpPr>
          <p:cNvPr id="8" name="Group 7"/>
          <p:cNvGrpSpPr/>
          <p:nvPr/>
        </p:nvGrpSpPr>
        <p:grpSpPr>
          <a:xfrm>
            <a:off x="2280760" y="5359255"/>
            <a:ext cx="1961928" cy="675504"/>
            <a:chOff x="1957998" y="5304276"/>
            <a:chExt cx="1961928" cy="675504"/>
          </a:xfrm>
        </p:grpSpPr>
        <p:cxnSp>
          <p:nvCxnSpPr>
            <p:cNvPr id="13" name="Straight Connector 12"/>
            <p:cNvCxnSpPr/>
            <p:nvPr/>
          </p:nvCxnSpPr>
          <p:spPr>
            <a:xfrm>
              <a:off x="3595998" y="5525873"/>
              <a:ext cx="0" cy="345907"/>
            </a:xfrm>
            <a:prstGeom prst="line">
              <a:avLst/>
            </a:prstGeom>
            <a:ln w="53975" cap="rnd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" name="Straight Connector 28"/>
            <p:cNvCxnSpPr/>
            <p:nvPr/>
          </p:nvCxnSpPr>
          <p:spPr>
            <a:xfrm>
              <a:off x="3919926" y="5304276"/>
              <a:ext cx="0" cy="345907"/>
            </a:xfrm>
            <a:prstGeom prst="line">
              <a:avLst/>
            </a:prstGeom>
            <a:ln w="47625" cap="rnd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Straight Connector 29"/>
            <p:cNvCxnSpPr/>
            <p:nvPr/>
          </p:nvCxnSpPr>
          <p:spPr>
            <a:xfrm>
              <a:off x="1957998" y="5633873"/>
              <a:ext cx="0" cy="345907"/>
            </a:xfrm>
            <a:prstGeom prst="line">
              <a:avLst/>
            </a:prstGeom>
            <a:ln w="50800" cap="rnd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2" name="Group 21"/>
          <p:cNvGrpSpPr/>
          <p:nvPr/>
        </p:nvGrpSpPr>
        <p:grpSpPr>
          <a:xfrm>
            <a:off x="2280760" y="5926760"/>
            <a:ext cx="1080120" cy="849695"/>
            <a:chOff x="1957998" y="5871780"/>
            <a:chExt cx="1080120" cy="849695"/>
          </a:xfrm>
        </p:grpSpPr>
        <p:sp>
          <p:nvSpPr>
            <p:cNvPr id="16" name="TextBox 15"/>
            <p:cNvSpPr txBox="1"/>
            <p:nvPr/>
          </p:nvSpPr>
          <p:spPr>
            <a:xfrm>
              <a:off x="1957998" y="6352143"/>
              <a:ext cx="108012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/>
                <a:t>detector</a:t>
              </a:r>
            </a:p>
          </p:txBody>
        </p:sp>
        <p:cxnSp>
          <p:nvCxnSpPr>
            <p:cNvPr id="19" name="Straight Arrow Connector 18"/>
            <p:cNvCxnSpPr/>
            <p:nvPr/>
          </p:nvCxnSpPr>
          <p:spPr>
            <a:xfrm flipH="1" flipV="1">
              <a:off x="2483768" y="5871780"/>
              <a:ext cx="14290" cy="480363"/>
            </a:xfrm>
            <a:prstGeom prst="straightConnector1">
              <a:avLst/>
            </a:prstGeom>
            <a:ln w="22225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45" name="Straight Arrow Connector 44"/>
          <p:cNvCxnSpPr/>
          <p:nvPr/>
        </p:nvCxnSpPr>
        <p:spPr>
          <a:xfrm>
            <a:off x="4469474" y="5365198"/>
            <a:ext cx="858686" cy="160394"/>
          </a:xfrm>
          <a:prstGeom prst="straightConnector1">
            <a:avLst/>
          </a:prstGeom>
          <a:ln w="3175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6" name="Picture 45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557" b="14074"/>
          <a:stretch/>
        </p:blipFill>
        <p:spPr>
          <a:xfrm>
            <a:off x="5380144" y="4522667"/>
            <a:ext cx="3784528" cy="2116369"/>
          </a:xfrm>
          <a:prstGeom prst="rect">
            <a:avLst/>
          </a:prstGeom>
        </p:spPr>
      </p:pic>
      <p:pic>
        <p:nvPicPr>
          <p:cNvPr id="31" name="Picture 30" descr="brightnessGreenXLarge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79627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380131" y="321827"/>
            <a:ext cx="7139136" cy="1143000"/>
          </a:xfrm>
        </p:spPr>
        <p:txBody>
          <a:bodyPr>
            <a:normAutofit/>
          </a:bodyPr>
          <a:lstStyle/>
          <a:p>
            <a:r>
              <a:rPr lang="en-GB" sz="2800" dirty="0"/>
              <a:t>Neutron diffraction at ESS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106322" y="3905807"/>
            <a:ext cx="3712564" cy="2887550"/>
          </a:xfrm>
          <a:prstGeom prst="rect">
            <a:avLst/>
          </a:prstGeom>
        </p:spPr>
      </p:pic>
      <p:sp>
        <p:nvSpPr>
          <p:cNvPr id="11" name="AutoShape 2" descr="mage result for scandinavia map">
            <a:hlinkClick r:id="rId4" invalidUrl="https://www.google.se/imgres?imgurl=https://www.timemaps.com/wp-content/uploads/2016/10/scandinavia_copy9.jpg&amp;imgrefurl=https://www.timemaps.com/history/scandinavia-750ad/&amp;docid=QFPMppQYE9EKPM&amp;tbnid=w66aA1CdfvN2wM:&amp;vet=10ahUKEwjuobvL_-XWAhWJYpoKHWG7CJcQMwiBAigFMAU..i&amp;w=500&amp;h=438&amp;bih=1263&amp;biw=1263&amp;q=scandinavia map&amp;ved=0ahUKEwjuobvL_-XWAhWJYpoKHWG7CJcQMwiBAigFMAU&amp;iact=mrc&amp;uact=8"/>
          </p:cNvPr>
          <p:cNvSpPr>
            <a:spLocks noChangeAspect="1" noChangeArrowheads="1"/>
          </p:cNvSpPr>
          <p:nvPr/>
        </p:nvSpPr>
        <p:spPr bwMode="auto">
          <a:xfrm>
            <a:off x="1524000" y="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048428" y="1645914"/>
            <a:ext cx="2889693" cy="1625453"/>
          </a:xfrm>
          <a:prstGeom prst="rect">
            <a:avLst/>
          </a:prstGeom>
        </p:spPr>
      </p:pic>
      <p:pic>
        <p:nvPicPr>
          <p:cNvPr id="26" name="Picture 25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40844" y="1645915"/>
            <a:ext cx="1705815" cy="2162696"/>
          </a:xfrm>
          <a:prstGeom prst="rect">
            <a:avLst/>
          </a:prstGeom>
        </p:spPr>
      </p:pic>
      <p:sp>
        <p:nvSpPr>
          <p:cNvPr id="30" name="TextBox 29"/>
          <p:cNvSpPr txBox="1"/>
          <p:nvPr/>
        </p:nvSpPr>
        <p:spPr>
          <a:xfrm>
            <a:off x="240179" y="1708081"/>
            <a:ext cx="959277" cy="276999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en-US" sz="1200" b="1" dirty="0"/>
              <a:t>ESS Lund</a:t>
            </a:r>
          </a:p>
        </p:txBody>
      </p:sp>
      <p:cxnSp>
        <p:nvCxnSpPr>
          <p:cNvPr id="22" name="Straight Arrow Connector 21"/>
          <p:cNvCxnSpPr/>
          <p:nvPr/>
        </p:nvCxnSpPr>
        <p:spPr>
          <a:xfrm>
            <a:off x="740524" y="1956914"/>
            <a:ext cx="176604" cy="1603074"/>
          </a:xfrm>
          <a:prstGeom prst="straightConnector1">
            <a:avLst/>
          </a:prstGeom>
          <a:ln w="254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Straight Arrow Connector 38"/>
          <p:cNvCxnSpPr/>
          <p:nvPr/>
        </p:nvCxnSpPr>
        <p:spPr>
          <a:xfrm>
            <a:off x="740524" y="1967576"/>
            <a:ext cx="1476889" cy="213857"/>
          </a:xfrm>
          <a:prstGeom prst="straightConnector1">
            <a:avLst/>
          </a:prstGeom>
          <a:ln w="254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" name="TextBox 35"/>
          <p:cNvSpPr txBox="1"/>
          <p:nvPr/>
        </p:nvSpPr>
        <p:spPr>
          <a:xfrm>
            <a:off x="5439441" y="1519377"/>
            <a:ext cx="610023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charset="2"/>
              <a:buChar char="Ø"/>
            </a:pPr>
            <a:r>
              <a:rPr lang="en-US" sz="1600" dirty="0"/>
              <a:t>At ESS three diffraction instruments (DREAM, MAGIC, HEIMDAL) are about to finalize the detailed design.</a:t>
            </a:r>
          </a:p>
        </p:txBody>
      </p:sp>
      <p:sp>
        <p:nvSpPr>
          <p:cNvPr id="43" name="TextBox 42"/>
          <p:cNvSpPr txBox="1"/>
          <p:nvPr/>
        </p:nvSpPr>
        <p:spPr>
          <a:xfrm>
            <a:off x="3181884" y="5754489"/>
            <a:ext cx="231654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HEIMDAL, thermal powder diffractometer</a:t>
            </a:r>
          </a:p>
        </p:txBody>
      </p:sp>
      <p:sp>
        <p:nvSpPr>
          <p:cNvPr id="44" name="TextBox 43"/>
          <p:cNvSpPr txBox="1"/>
          <p:nvPr/>
        </p:nvSpPr>
        <p:spPr>
          <a:xfrm>
            <a:off x="3236831" y="3429009"/>
            <a:ext cx="210279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MAGIC, single-crystal diffractometer</a:t>
            </a:r>
          </a:p>
        </p:txBody>
      </p:sp>
      <p:sp>
        <p:nvSpPr>
          <p:cNvPr id="45" name="TextBox 44"/>
          <p:cNvSpPr txBox="1"/>
          <p:nvPr/>
        </p:nvSpPr>
        <p:spPr>
          <a:xfrm>
            <a:off x="172133" y="3893833"/>
            <a:ext cx="171958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DREAM, powder diffractometer</a:t>
            </a:r>
          </a:p>
        </p:txBody>
      </p:sp>
      <p:cxnSp>
        <p:nvCxnSpPr>
          <p:cNvPr id="38" name="Straight Arrow Connector 37"/>
          <p:cNvCxnSpPr/>
          <p:nvPr/>
        </p:nvCxnSpPr>
        <p:spPr>
          <a:xfrm flipV="1">
            <a:off x="4079776" y="5208919"/>
            <a:ext cx="338728" cy="599296"/>
          </a:xfrm>
          <a:prstGeom prst="straightConnector1">
            <a:avLst/>
          </a:prstGeom>
          <a:ln w="19050">
            <a:solidFill>
              <a:srgbClr val="FFC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9" name="Straight Arrow Connector 48"/>
          <p:cNvCxnSpPr/>
          <p:nvPr/>
        </p:nvCxnSpPr>
        <p:spPr>
          <a:xfrm>
            <a:off x="1073977" y="4516177"/>
            <a:ext cx="602423" cy="596871"/>
          </a:xfrm>
          <a:prstGeom prst="straightConnector1">
            <a:avLst/>
          </a:prstGeom>
          <a:ln w="19050">
            <a:solidFill>
              <a:srgbClr val="FFC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/>
          <p:cNvCxnSpPr/>
          <p:nvPr/>
        </p:nvCxnSpPr>
        <p:spPr>
          <a:xfrm>
            <a:off x="3809731" y="4054256"/>
            <a:ext cx="33790" cy="634064"/>
          </a:xfrm>
          <a:prstGeom prst="straightConnector1">
            <a:avLst/>
          </a:prstGeom>
          <a:ln w="19050">
            <a:solidFill>
              <a:srgbClr val="FFC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TextBox 51"/>
          <p:cNvSpPr txBox="1"/>
          <p:nvPr/>
        </p:nvSpPr>
        <p:spPr>
          <a:xfrm>
            <a:off x="6125824" y="5015825"/>
            <a:ext cx="4727463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Requirements for detectors for the ESS instruments: </a:t>
            </a:r>
          </a:p>
          <a:p>
            <a:pPr marL="285750" indent="-285750">
              <a:buFont typeface="Arial" charset="0"/>
              <a:buChar char="•"/>
            </a:pPr>
            <a:r>
              <a:rPr lang="en-US" sz="1600" dirty="0"/>
              <a:t>able to handle rates as large as 4 kHz/cm</a:t>
            </a:r>
            <a:r>
              <a:rPr lang="en-US" sz="1600" baseline="30000" dirty="0"/>
              <a:t>2</a:t>
            </a:r>
          </a:p>
          <a:p>
            <a:pPr marL="285750" indent="-285750">
              <a:buFont typeface="Arial" charset="0"/>
              <a:buChar char="•"/>
            </a:pPr>
            <a:r>
              <a:rPr lang="en-US" sz="1600" dirty="0"/>
              <a:t>2θ-resolution &lt; 0.29°  (&lt; 6 mm x 6 mm pixel size)</a:t>
            </a:r>
          </a:p>
          <a:p>
            <a:pPr marL="285750" indent="-285750">
              <a:buFont typeface="Arial" charset="0"/>
              <a:buChar char="•"/>
            </a:pPr>
            <a:r>
              <a:rPr lang="en-US" sz="1600" dirty="0"/>
              <a:t>neutron detection efficiency &gt; 50% at 1 </a:t>
            </a:r>
            <a:r>
              <a:rPr lang="en-US" sz="1600" dirty="0" err="1"/>
              <a:t>Å</a:t>
            </a:r>
            <a:r>
              <a:rPr lang="en-US" sz="1600" dirty="0"/>
              <a:t> </a:t>
            </a:r>
          </a:p>
          <a:p>
            <a:pPr marL="285750" indent="-285750">
              <a:buFont typeface="Arial" charset="0"/>
              <a:buChar char="•"/>
            </a:pPr>
            <a:r>
              <a:rPr lang="en-US" sz="1600" dirty="0" err="1"/>
              <a:t>γ</a:t>
            </a:r>
            <a:r>
              <a:rPr lang="en-US" sz="1600" dirty="0"/>
              <a:t>-sensitivity &lt; 10</a:t>
            </a:r>
            <a:r>
              <a:rPr lang="en-US" sz="1600" baseline="30000" dirty="0"/>
              <a:t>-6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14209" y="2246858"/>
            <a:ext cx="4350697" cy="2626261"/>
          </a:xfrm>
          <a:prstGeom prst="rect">
            <a:avLst/>
          </a:prstGeom>
        </p:spPr>
      </p:pic>
      <p:pic>
        <p:nvPicPr>
          <p:cNvPr id="19" name="Picture 18" descr="brightnessGreenXLarge.png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35065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380131" y="321827"/>
            <a:ext cx="7139136" cy="1143000"/>
          </a:xfrm>
        </p:spPr>
        <p:txBody>
          <a:bodyPr>
            <a:normAutofit/>
          </a:bodyPr>
          <a:lstStyle/>
          <a:p>
            <a:r>
              <a:rPr lang="en-GB" sz="2800" dirty="0"/>
              <a:t>Neutron diffraction at ESS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106322" y="3905807"/>
            <a:ext cx="3712564" cy="2887550"/>
          </a:xfrm>
          <a:prstGeom prst="rect">
            <a:avLst/>
          </a:prstGeom>
        </p:spPr>
      </p:pic>
      <p:sp>
        <p:nvSpPr>
          <p:cNvPr id="11" name="AutoShape 2" descr="mage result for scandinavia map">
            <a:hlinkClick r:id="rId4" invalidUrl="https://www.google.se/imgres?imgurl=https://www.timemaps.com/wp-content/uploads/2016/10/scandinavia_copy9.jpg&amp;imgrefurl=https://www.timemaps.com/history/scandinavia-750ad/&amp;docid=QFPMppQYE9EKPM&amp;tbnid=w66aA1CdfvN2wM:&amp;vet=10ahUKEwjuobvL_-XWAhWJYpoKHWG7CJcQMwiBAigFMAU..i&amp;w=500&amp;h=438&amp;bih=1263&amp;biw=1263&amp;q=scandinavia map&amp;ved=0ahUKEwjuobvL_-XWAhWJYpoKHWG7CJcQMwiBAigFMAU&amp;iact=mrc&amp;uact=8"/>
          </p:cNvPr>
          <p:cNvSpPr>
            <a:spLocks noChangeAspect="1" noChangeArrowheads="1"/>
          </p:cNvSpPr>
          <p:nvPr/>
        </p:nvSpPr>
        <p:spPr bwMode="auto">
          <a:xfrm>
            <a:off x="1524000" y="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048428" y="1645914"/>
            <a:ext cx="2889693" cy="1625453"/>
          </a:xfrm>
          <a:prstGeom prst="rect">
            <a:avLst/>
          </a:prstGeom>
        </p:spPr>
      </p:pic>
      <p:pic>
        <p:nvPicPr>
          <p:cNvPr id="26" name="Picture 25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40844" y="1645915"/>
            <a:ext cx="1705815" cy="2162696"/>
          </a:xfrm>
          <a:prstGeom prst="rect">
            <a:avLst/>
          </a:prstGeom>
        </p:spPr>
      </p:pic>
      <p:sp>
        <p:nvSpPr>
          <p:cNvPr id="30" name="TextBox 29"/>
          <p:cNvSpPr txBox="1"/>
          <p:nvPr/>
        </p:nvSpPr>
        <p:spPr>
          <a:xfrm>
            <a:off x="240179" y="1708081"/>
            <a:ext cx="959277" cy="276999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en-US" sz="1200" b="1" dirty="0"/>
              <a:t>ESS Lund</a:t>
            </a:r>
          </a:p>
        </p:txBody>
      </p:sp>
      <p:cxnSp>
        <p:nvCxnSpPr>
          <p:cNvPr id="22" name="Straight Arrow Connector 21"/>
          <p:cNvCxnSpPr/>
          <p:nvPr/>
        </p:nvCxnSpPr>
        <p:spPr>
          <a:xfrm>
            <a:off x="740524" y="1956914"/>
            <a:ext cx="176604" cy="1603074"/>
          </a:xfrm>
          <a:prstGeom prst="straightConnector1">
            <a:avLst/>
          </a:prstGeom>
          <a:ln w="254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Straight Arrow Connector 38"/>
          <p:cNvCxnSpPr/>
          <p:nvPr/>
        </p:nvCxnSpPr>
        <p:spPr>
          <a:xfrm>
            <a:off x="740524" y="1967576"/>
            <a:ext cx="1476889" cy="213857"/>
          </a:xfrm>
          <a:prstGeom prst="straightConnector1">
            <a:avLst/>
          </a:prstGeom>
          <a:ln w="254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" name="TextBox 35"/>
          <p:cNvSpPr txBox="1"/>
          <p:nvPr/>
        </p:nvSpPr>
        <p:spPr>
          <a:xfrm>
            <a:off x="5439441" y="1519377"/>
            <a:ext cx="610023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charset="2"/>
              <a:buChar char="Ø"/>
            </a:pPr>
            <a:r>
              <a:rPr lang="en-US" sz="1600" dirty="0"/>
              <a:t>At ESS three diffraction instruments (DREAM, MAGIC, HEIMDAL) are about to finalize the detailed design.</a:t>
            </a:r>
          </a:p>
        </p:txBody>
      </p:sp>
      <p:sp>
        <p:nvSpPr>
          <p:cNvPr id="43" name="TextBox 42"/>
          <p:cNvSpPr txBox="1"/>
          <p:nvPr/>
        </p:nvSpPr>
        <p:spPr>
          <a:xfrm>
            <a:off x="3181884" y="5754489"/>
            <a:ext cx="231654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HEIMDAL, thermal powder diffractometer</a:t>
            </a:r>
          </a:p>
        </p:txBody>
      </p:sp>
      <p:sp>
        <p:nvSpPr>
          <p:cNvPr id="44" name="TextBox 43"/>
          <p:cNvSpPr txBox="1"/>
          <p:nvPr/>
        </p:nvSpPr>
        <p:spPr>
          <a:xfrm>
            <a:off x="3236831" y="3429009"/>
            <a:ext cx="210279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MAGIC, single-crystal diffractometer</a:t>
            </a:r>
          </a:p>
        </p:txBody>
      </p:sp>
      <p:sp>
        <p:nvSpPr>
          <p:cNvPr id="45" name="TextBox 44"/>
          <p:cNvSpPr txBox="1"/>
          <p:nvPr/>
        </p:nvSpPr>
        <p:spPr>
          <a:xfrm>
            <a:off x="172133" y="3893833"/>
            <a:ext cx="171958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DREAM, powder diffractometer</a:t>
            </a:r>
          </a:p>
        </p:txBody>
      </p:sp>
      <p:cxnSp>
        <p:nvCxnSpPr>
          <p:cNvPr id="38" name="Straight Arrow Connector 37"/>
          <p:cNvCxnSpPr/>
          <p:nvPr/>
        </p:nvCxnSpPr>
        <p:spPr>
          <a:xfrm flipV="1">
            <a:off x="4079776" y="5208919"/>
            <a:ext cx="338728" cy="599296"/>
          </a:xfrm>
          <a:prstGeom prst="straightConnector1">
            <a:avLst/>
          </a:prstGeom>
          <a:ln w="19050">
            <a:solidFill>
              <a:srgbClr val="FFC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9" name="Straight Arrow Connector 48"/>
          <p:cNvCxnSpPr/>
          <p:nvPr/>
        </p:nvCxnSpPr>
        <p:spPr>
          <a:xfrm>
            <a:off x="1073977" y="4516177"/>
            <a:ext cx="602423" cy="596871"/>
          </a:xfrm>
          <a:prstGeom prst="straightConnector1">
            <a:avLst/>
          </a:prstGeom>
          <a:ln w="19050">
            <a:solidFill>
              <a:srgbClr val="FFC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/>
          <p:cNvCxnSpPr/>
          <p:nvPr/>
        </p:nvCxnSpPr>
        <p:spPr>
          <a:xfrm>
            <a:off x="3809731" y="4054256"/>
            <a:ext cx="33790" cy="634064"/>
          </a:xfrm>
          <a:prstGeom prst="straightConnector1">
            <a:avLst/>
          </a:prstGeom>
          <a:ln w="19050">
            <a:solidFill>
              <a:srgbClr val="FFC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TextBox 51"/>
          <p:cNvSpPr txBox="1"/>
          <p:nvPr/>
        </p:nvSpPr>
        <p:spPr>
          <a:xfrm>
            <a:off x="6125824" y="5015825"/>
            <a:ext cx="4727463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Requirements for detectors for the ESS instruments: </a:t>
            </a:r>
          </a:p>
          <a:p>
            <a:pPr marL="285750" indent="-285750">
              <a:buFont typeface="Arial" charset="0"/>
              <a:buChar char="•"/>
            </a:pPr>
            <a:r>
              <a:rPr lang="en-US" sz="1600" dirty="0">
                <a:solidFill>
                  <a:srgbClr val="FF0000"/>
                </a:solidFill>
              </a:rPr>
              <a:t>able to handle rates as large as 4 kHz/cm</a:t>
            </a:r>
            <a:r>
              <a:rPr lang="en-US" sz="1600" baseline="30000" dirty="0">
                <a:solidFill>
                  <a:srgbClr val="FF0000"/>
                </a:solidFill>
              </a:rPr>
              <a:t>2</a:t>
            </a:r>
          </a:p>
          <a:p>
            <a:pPr marL="285750" indent="-285750">
              <a:buFont typeface="Arial" charset="0"/>
              <a:buChar char="•"/>
            </a:pPr>
            <a:r>
              <a:rPr lang="en-US" sz="1600" dirty="0">
                <a:solidFill>
                  <a:srgbClr val="FF0000"/>
                </a:solidFill>
              </a:rPr>
              <a:t>2θ-resolution &lt; 0.29°  (&lt; 6 mm x 6 mm pixel size)</a:t>
            </a:r>
          </a:p>
          <a:p>
            <a:pPr marL="285750" indent="-285750">
              <a:buFont typeface="Arial" charset="0"/>
              <a:buChar char="•"/>
            </a:pPr>
            <a:r>
              <a:rPr lang="en-US" sz="1600" dirty="0"/>
              <a:t>neutron detection efficiency &gt; 50% at 1 </a:t>
            </a:r>
            <a:r>
              <a:rPr lang="en-US" sz="1600" dirty="0" err="1"/>
              <a:t>Å</a:t>
            </a:r>
            <a:r>
              <a:rPr lang="en-US" sz="1600" dirty="0"/>
              <a:t> </a:t>
            </a:r>
          </a:p>
          <a:p>
            <a:pPr marL="285750" indent="-285750">
              <a:buFont typeface="Arial" charset="0"/>
              <a:buChar char="•"/>
            </a:pPr>
            <a:r>
              <a:rPr lang="en-US" sz="1600" dirty="0" err="1"/>
              <a:t>γ</a:t>
            </a:r>
            <a:r>
              <a:rPr lang="en-US" sz="1600" dirty="0"/>
              <a:t>-sensitivity &lt; 10</a:t>
            </a:r>
            <a:r>
              <a:rPr lang="en-US" sz="1600" baseline="30000" dirty="0"/>
              <a:t>-6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14209" y="2246858"/>
            <a:ext cx="4350697" cy="2626261"/>
          </a:xfrm>
          <a:prstGeom prst="rect">
            <a:avLst/>
          </a:prstGeom>
        </p:spPr>
      </p:pic>
      <p:sp>
        <p:nvSpPr>
          <p:cNvPr id="25" name="TextBox 24"/>
          <p:cNvSpPr txBox="1"/>
          <p:nvPr/>
        </p:nvSpPr>
        <p:spPr>
          <a:xfrm>
            <a:off x="7104112" y="6396335"/>
            <a:ext cx="458734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b="1" i="1" dirty="0">
                <a:solidFill>
                  <a:srgbClr val="FF0000"/>
                </a:solidFill>
              </a:rPr>
              <a:t>I. </a:t>
            </a:r>
            <a:r>
              <a:rPr lang="en-US" sz="1200" b="1" i="1" dirty="0" err="1">
                <a:solidFill>
                  <a:srgbClr val="FF0000"/>
                </a:solidFill>
              </a:rPr>
              <a:t>Stefanescu</a:t>
            </a:r>
            <a:r>
              <a:rPr lang="en-US" sz="1200" b="1" i="1" dirty="0">
                <a:solidFill>
                  <a:srgbClr val="FF0000"/>
                </a:solidFill>
              </a:rPr>
              <a:t> et al., Neutron detectors for the ESS diffractometers, JINST 12, P01019(2017). </a:t>
            </a:r>
          </a:p>
        </p:txBody>
      </p:sp>
      <p:pic>
        <p:nvPicPr>
          <p:cNvPr id="20" name="Picture 19" descr="brightnessGreenXLarge.png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84518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263352" y="317167"/>
            <a:ext cx="7139136" cy="1143000"/>
          </a:xfrm>
        </p:spPr>
        <p:txBody>
          <a:bodyPr>
            <a:normAutofit/>
          </a:bodyPr>
          <a:lstStyle/>
          <a:p>
            <a:r>
              <a:rPr lang="en-GB" sz="2800" dirty="0"/>
              <a:t>The Jalousie detector</a:t>
            </a:r>
          </a:p>
        </p:txBody>
      </p:sp>
      <p:pic>
        <p:nvPicPr>
          <p:cNvPr id="83" name="Picture 8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3876806" y="357456"/>
            <a:ext cx="1051918" cy="789995"/>
          </a:xfrm>
          <a:prstGeom prst="rect">
            <a:avLst/>
          </a:prstGeom>
        </p:spPr>
      </p:pic>
      <p:grpSp>
        <p:nvGrpSpPr>
          <p:cNvPr id="6" name="Group 5"/>
          <p:cNvGrpSpPr/>
          <p:nvPr/>
        </p:nvGrpSpPr>
        <p:grpSpPr>
          <a:xfrm>
            <a:off x="706954" y="2663533"/>
            <a:ext cx="4876003" cy="3316792"/>
            <a:chOff x="304768" y="3420878"/>
            <a:chExt cx="2899080" cy="1736314"/>
          </a:xfrm>
        </p:grpSpPr>
        <p:grpSp>
          <p:nvGrpSpPr>
            <p:cNvPr id="81" name="Group 80"/>
            <p:cNvGrpSpPr/>
            <p:nvPr/>
          </p:nvGrpSpPr>
          <p:grpSpPr>
            <a:xfrm>
              <a:off x="370701" y="3420878"/>
              <a:ext cx="2833147" cy="1736314"/>
              <a:chOff x="107504" y="1628800"/>
              <a:chExt cx="4496458" cy="2725688"/>
            </a:xfrm>
          </p:grpSpPr>
          <p:pic>
            <p:nvPicPr>
              <p:cNvPr id="8" name="Picture 7"/>
              <p:cNvPicPr>
                <a:picLocks noChangeAspect="1"/>
              </p:cNvPicPr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107504" y="1628800"/>
                <a:ext cx="4496458" cy="2725688"/>
              </a:xfrm>
              <a:prstGeom prst="rect">
                <a:avLst/>
              </a:prstGeom>
              <a:effectLst/>
            </p:spPr>
          </p:pic>
          <p:sp>
            <p:nvSpPr>
              <p:cNvPr id="7" name="TextBox 6"/>
              <p:cNvSpPr txBox="1"/>
              <p:nvPr/>
            </p:nvSpPr>
            <p:spPr>
              <a:xfrm>
                <a:off x="2047751" y="1846600"/>
                <a:ext cx="1296144" cy="48055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b="1" dirty="0"/>
                  <a:t>“Mantel” detector</a:t>
                </a:r>
              </a:p>
            </p:txBody>
          </p:sp>
        </p:grpSp>
        <p:sp>
          <p:nvSpPr>
            <p:cNvPr id="2" name="Right Arrow 1"/>
            <p:cNvSpPr/>
            <p:nvPr/>
          </p:nvSpPr>
          <p:spPr>
            <a:xfrm rot="20440129">
              <a:off x="335918" y="4601540"/>
              <a:ext cx="431736" cy="45719"/>
            </a:xfrm>
            <a:prstGeom prst="rightArrow">
              <a:avLst/>
            </a:prstGeom>
            <a:solidFill>
              <a:srgbClr val="FF0000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" name="TextBox 2"/>
            <p:cNvSpPr txBox="1"/>
            <p:nvPr/>
          </p:nvSpPr>
          <p:spPr>
            <a:xfrm>
              <a:off x="304768" y="4442155"/>
              <a:ext cx="577194" cy="19334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solidFill>
                    <a:srgbClr val="FF0000"/>
                  </a:solidFill>
                </a:rPr>
                <a:t>n</a:t>
              </a:r>
            </a:p>
          </p:txBody>
        </p:sp>
      </p:grpSp>
      <p:sp>
        <p:nvSpPr>
          <p:cNvPr id="14" name="TextBox 13"/>
          <p:cNvSpPr txBox="1"/>
          <p:nvPr/>
        </p:nvSpPr>
        <p:spPr>
          <a:xfrm>
            <a:off x="505156" y="6222521"/>
            <a:ext cx="504561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Jalousie detector for POWTEX (FRM2) and DREAM (ESS)</a:t>
            </a:r>
          </a:p>
        </p:txBody>
      </p:sp>
      <p:sp>
        <p:nvSpPr>
          <p:cNvPr id="82" name="TextBox 81"/>
          <p:cNvSpPr txBox="1"/>
          <p:nvPr/>
        </p:nvSpPr>
        <p:spPr>
          <a:xfrm>
            <a:off x="465476" y="1535481"/>
            <a:ext cx="10599076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charset="2"/>
              <a:buChar char="Ø"/>
            </a:pPr>
            <a:r>
              <a:rPr lang="en-US" dirty="0"/>
              <a:t>The Jalousie detector designed to fulfil the requirements of the new generation of neutron diffractometers. </a:t>
            </a:r>
          </a:p>
          <a:p>
            <a:pPr marL="285750" indent="-285750">
              <a:buFont typeface="Wingdings" charset="2"/>
              <a:buChar char="Ø"/>
            </a:pPr>
            <a:r>
              <a:rPr lang="en-US" dirty="0"/>
              <a:t>Developed by the company CDT in Heidelberg, Germany. </a:t>
            </a:r>
          </a:p>
          <a:p>
            <a:pPr marL="285750" indent="-285750">
              <a:buFont typeface="Wingdings" charset="2"/>
              <a:buChar char="Ø"/>
            </a:pPr>
            <a:r>
              <a:rPr lang="en-US" dirty="0"/>
              <a:t>Jalousie utilizes the </a:t>
            </a:r>
            <a:r>
              <a:rPr lang="en-US" baseline="30000" dirty="0"/>
              <a:t>10</a:t>
            </a:r>
            <a:r>
              <a:rPr lang="en-US" dirty="0"/>
              <a:t>B-technology.  </a:t>
            </a:r>
          </a:p>
        </p:txBody>
      </p:sp>
      <p:sp>
        <p:nvSpPr>
          <p:cNvPr id="5" name="Rectangle 4"/>
          <p:cNvSpPr/>
          <p:nvPr/>
        </p:nvSpPr>
        <p:spPr>
          <a:xfrm>
            <a:off x="6756297" y="2906782"/>
            <a:ext cx="4728077" cy="286232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charset="0"/>
              <a:buChar char="•"/>
            </a:pPr>
            <a:r>
              <a:rPr lang="en-US" dirty="0">
                <a:latin typeface="Calibri" charset="0"/>
                <a:ea typeface="Calibri" charset="0"/>
                <a:cs typeface="Calibri" charset="0"/>
              </a:rPr>
              <a:t>The POWTEX-Jalousie mantel detector currently under construction and testing. </a:t>
            </a:r>
          </a:p>
          <a:p>
            <a:endParaRPr lang="en-US" dirty="0">
              <a:latin typeface="Calibri" charset="0"/>
              <a:ea typeface="Calibri" charset="0"/>
              <a:cs typeface="Calibri" charset="0"/>
            </a:endParaRPr>
          </a:p>
          <a:p>
            <a:pPr marL="285750" indent="-285750">
              <a:buFont typeface="Arial" charset="0"/>
              <a:buChar char="•"/>
            </a:pPr>
            <a:r>
              <a:rPr lang="en-US" dirty="0">
                <a:latin typeface="Calibri" charset="0"/>
                <a:ea typeface="Calibri" charset="0"/>
                <a:cs typeface="Calibri" charset="0"/>
              </a:rPr>
              <a:t>The design and construction of the DREAM-Jalousie mantel detector planned to start in 2018. </a:t>
            </a:r>
          </a:p>
          <a:p>
            <a:endParaRPr lang="en-US" dirty="0">
              <a:latin typeface="Calibri" charset="0"/>
              <a:ea typeface="Calibri" charset="0"/>
              <a:cs typeface="Calibri" charset="0"/>
            </a:endParaRPr>
          </a:p>
          <a:p>
            <a:pPr marL="285750" indent="-285750">
              <a:buFont typeface="Arial" charset="0"/>
              <a:buChar char="•"/>
            </a:pPr>
            <a:r>
              <a:rPr lang="en-US" dirty="0">
                <a:latin typeface="Calibri" charset="0"/>
                <a:ea typeface="Calibri" charset="0"/>
                <a:cs typeface="Calibri" charset="0"/>
              </a:rPr>
              <a:t>The results of the simulation for the POWTEX-Jalousie detector are also valid for the DREAM-Jalousie detector. </a:t>
            </a:r>
          </a:p>
        </p:txBody>
      </p:sp>
      <p:pic>
        <p:nvPicPr>
          <p:cNvPr id="13" name="Picture 12" descr="brightnessGreenXLarge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149010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Picture 1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7148" y="4175723"/>
            <a:ext cx="5394812" cy="2200515"/>
          </a:xfrm>
          <a:prstGeom prst="rect">
            <a:avLst/>
          </a:prstGeom>
        </p:spPr>
      </p:pic>
      <p:grpSp>
        <p:nvGrpSpPr>
          <p:cNvPr id="8" name="Group 7"/>
          <p:cNvGrpSpPr/>
          <p:nvPr/>
        </p:nvGrpSpPr>
        <p:grpSpPr>
          <a:xfrm>
            <a:off x="3020735" y="1551364"/>
            <a:ext cx="5051728" cy="2030389"/>
            <a:chOff x="2376041" y="1574793"/>
            <a:chExt cx="4579405" cy="1710053"/>
          </a:xfrm>
        </p:grpSpPr>
        <p:pic>
          <p:nvPicPr>
            <p:cNvPr id="106" name="Picture 105"/>
            <p:cNvPicPr>
              <a:picLocks noChangeAspect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30891" t="17790" r="43962" b="16956"/>
            <a:stretch/>
          </p:blipFill>
          <p:spPr>
            <a:xfrm rot="5400000">
              <a:off x="3998199" y="327598"/>
              <a:ext cx="1335090" cy="4579405"/>
            </a:xfrm>
            <a:prstGeom prst="rect">
              <a:avLst/>
            </a:prstGeom>
          </p:spPr>
        </p:pic>
        <p:sp>
          <p:nvSpPr>
            <p:cNvPr id="3" name="TextBox 2"/>
            <p:cNvSpPr txBox="1"/>
            <p:nvPr/>
          </p:nvSpPr>
          <p:spPr>
            <a:xfrm>
              <a:off x="4263245" y="1574793"/>
              <a:ext cx="804998" cy="338554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txBody>
            <a:bodyPr wrap="square" rtlCol="0">
              <a:spAutoFit/>
            </a:bodyPr>
            <a:lstStyle/>
            <a:p>
              <a:r>
                <a:rPr lang="en-US" sz="1600" dirty="0"/>
                <a:t>2.3 m</a:t>
              </a:r>
            </a:p>
          </p:txBody>
        </p:sp>
        <p:cxnSp>
          <p:nvCxnSpPr>
            <p:cNvPr id="5" name="Straight Arrow Connector 4"/>
            <p:cNvCxnSpPr/>
            <p:nvPr/>
          </p:nvCxnSpPr>
          <p:spPr>
            <a:xfrm flipV="1">
              <a:off x="2712744" y="1926238"/>
              <a:ext cx="3580960" cy="0"/>
            </a:xfrm>
            <a:prstGeom prst="straightConnector1">
              <a:avLst/>
            </a:prstGeom>
            <a:ln w="28575">
              <a:solidFill>
                <a:schemeClr val="tx1"/>
              </a:solidFill>
              <a:headEnd type="stealth"/>
              <a:tailEnd type="stealt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267148" y="312033"/>
            <a:ext cx="5836504" cy="1143000"/>
          </a:xfrm>
        </p:spPr>
        <p:txBody>
          <a:bodyPr>
            <a:normAutofit/>
          </a:bodyPr>
          <a:lstStyle/>
          <a:p>
            <a:r>
              <a:rPr lang="en-GB" sz="2800" dirty="0"/>
              <a:t>The POWTEX-Jalousie detector </a:t>
            </a:r>
          </a:p>
        </p:txBody>
      </p:sp>
      <p:grpSp>
        <p:nvGrpSpPr>
          <p:cNvPr id="2" name="Group 1"/>
          <p:cNvGrpSpPr/>
          <p:nvPr/>
        </p:nvGrpSpPr>
        <p:grpSpPr>
          <a:xfrm>
            <a:off x="7352195" y="1507445"/>
            <a:ext cx="4385118" cy="5396264"/>
            <a:chOff x="3990010" y="1415208"/>
            <a:chExt cx="4385118" cy="5396264"/>
          </a:xfrm>
        </p:grpSpPr>
        <p:pic>
          <p:nvPicPr>
            <p:cNvPr id="11" name="Picture 10"/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 rot="16200000">
              <a:off x="5280952" y="3717296"/>
              <a:ext cx="5396264" cy="792088"/>
            </a:xfrm>
            <a:prstGeom prst="rect">
              <a:avLst/>
            </a:prstGeom>
          </p:spPr>
        </p:pic>
        <p:cxnSp>
          <p:nvCxnSpPr>
            <p:cNvPr id="13" name="Straight Arrow Connector 12"/>
            <p:cNvCxnSpPr/>
            <p:nvPr/>
          </p:nvCxnSpPr>
          <p:spPr>
            <a:xfrm flipV="1">
              <a:off x="4710278" y="4173736"/>
              <a:ext cx="2909722" cy="24345"/>
            </a:xfrm>
            <a:prstGeom prst="straightConnector1">
              <a:avLst/>
            </a:prstGeom>
            <a:ln w="9525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Arrow Connector 19"/>
            <p:cNvCxnSpPr/>
            <p:nvPr/>
          </p:nvCxnSpPr>
          <p:spPr>
            <a:xfrm flipV="1">
              <a:off x="4716016" y="2213513"/>
              <a:ext cx="2849984" cy="1984568"/>
            </a:xfrm>
            <a:prstGeom prst="straightConnector1">
              <a:avLst/>
            </a:prstGeom>
            <a:ln w="9525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2" name="Straight Arrow Connector 21"/>
            <p:cNvCxnSpPr/>
            <p:nvPr/>
          </p:nvCxnSpPr>
          <p:spPr>
            <a:xfrm flipV="1">
              <a:off x="4710278" y="4113340"/>
              <a:ext cx="2929344" cy="90166"/>
            </a:xfrm>
            <a:prstGeom prst="straightConnector1">
              <a:avLst/>
            </a:prstGeom>
            <a:ln w="9525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Arc 23"/>
            <p:cNvSpPr/>
            <p:nvPr/>
          </p:nvSpPr>
          <p:spPr>
            <a:xfrm rot="19789554">
              <a:off x="4967106" y="4005329"/>
              <a:ext cx="144016" cy="216024"/>
            </a:xfrm>
            <a:prstGeom prst="arc">
              <a:avLst>
                <a:gd name="adj1" fmla="val 16200000"/>
                <a:gd name="adj2" fmla="val 4793300"/>
              </a:avLst>
            </a:prstGeom>
            <a:ln>
              <a:solidFill>
                <a:schemeClr val="tx1"/>
              </a:solidFill>
              <a:headEnd type="stealth"/>
              <a:tailEnd type="stealt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TextBox 26"/>
            <p:cNvSpPr txBox="1"/>
            <p:nvPr/>
          </p:nvSpPr>
          <p:spPr>
            <a:xfrm>
              <a:off x="5053995" y="3882952"/>
              <a:ext cx="576064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b="1" dirty="0"/>
                <a:t>45°</a:t>
              </a:r>
            </a:p>
          </p:txBody>
        </p:sp>
        <p:sp>
          <p:nvSpPr>
            <p:cNvPr id="31" name="Arc 30"/>
            <p:cNvSpPr/>
            <p:nvPr/>
          </p:nvSpPr>
          <p:spPr>
            <a:xfrm>
              <a:off x="7060902" y="4132851"/>
              <a:ext cx="144016" cy="45719"/>
            </a:xfrm>
            <a:prstGeom prst="arc">
              <a:avLst>
                <a:gd name="adj1" fmla="val 16200000"/>
                <a:gd name="adj2" fmla="val 2713410"/>
              </a:avLst>
            </a:prstGeom>
            <a:ln>
              <a:solidFill>
                <a:schemeClr val="tx1"/>
              </a:solidFill>
              <a:headEnd type="triangle" w="sm" len="sm"/>
              <a:tailEnd type="triangle" w="sm" len="sm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TextBox 31"/>
            <p:cNvSpPr txBox="1"/>
            <p:nvPr/>
          </p:nvSpPr>
          <p:spPr>
            <a:xfrm>
              <a:off x="6465465" y="3808484"/>
              <a:ext cx="1251938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b="1" dirty="0" err="1"/>
                <a:t>Δθ</a:t>
              </a:r>
              <a:r>
                <a:rPr lang="en-US" sz="1600" b="1" dirty="0"/>
                <a:t>=0.47°</a:t>
              </a:r>
            </a:p>
          </p:txBody>
        </p:sp>
        <p:sp>
          <p:nvSpPr>
            <p:cNvPr id="34" name="Sun 33"/>
            <p:cNvSpPr/>
            <p:nvPr/>
          </p:nvSpPr>
          <p:spPr>
            <a:xfrm>
              <a:off x="4597186" y="4126029"/>
              <a:ext cx="144016" cy="144016"/>
            </a:xfrm>
            <a:prstGeom prst="sun">
              <a:avLst/>
            </a:prstGeom>
            <a:solidFill>
              <a:srgbClr val="FFC000"/>
            </a:solidFill>
            <a:ln>
              <a:solidFill>
                <a:srgbClr val="FFC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TextBox 34"/>
            <p:cNvSpPr txBox="1"/>
            <p:nvPr/>
          </p:nvSpPr>
          <p:spPr>
            <a:xfrm>
              <a:off x="3990010" y="3715070"/>
              <a:ext cx="928512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b="1" dirty="0"/>
                <a:t>sample</a:t>
              </a:r>
            </a:p>
          </p:txBody>
        </p:sp>
        <p:sp>
          <p:nvSpPr>
            <p:cNvPr id="36" name="Rectangle 35"/>
            <p:cNvSpPr/>
            <p:nvPr/>
          </p:nvSpPr>
          <p:spPr>
            <a:xfrm rot="16200000">
              <a:off x="6855138" y="3814495"/>
              <a:ext cx="2218645" cy="338554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r>
                <a:rPr lang="en-US" sz="1600" b="1" dirty="0"/>
                <a:t>192 </a:t>
              </a:r>
              <a:r>
                <a:rPr lang="en-US" sz="1600" b="1"/>
                <a:t>cathode strips </a:t>
              </a:r>
              <a:endParaRPr lang="en-US" sz="1600" b="1" dirty="0"/>
            </a:p>
          </p:txBody>
        </p:sp>
        <p:cxnSp>
          <p:nvCxnSpPr>
            <p:cNvPr id="62" name="Straight Arrow Connector 61"/>
            <p:cNvCxnSpPr/>
            <p:nvPr/>
          </p:nvCxnSpPr>
          <p:spPr>
            <a:xfrm flipH="1">
              <a:off x="4741202" y="4542970"/>
              <a:ext cx="2898420" cy="0"/>
            </a:xfrm>
            <a:prstGeom prst="straightConnector1">
              <a:avLst/>
            </a:prstGeom>
            <a:ln w="19050">
              <a:solidFill>
                <a:schemeClr val="tx1"/>
              </a:solidFill>
              <a:headEnd type="stealth"/>
              <a:tailEnd type="stealt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65" name="TextBox 64"/>
            <p:cNvSpPr txBox="1"/>
            <p:nvPr/>
          </p:nvSpPr>
          <p:spPr>
            <a:xfrm>
              <a:off x="5795856" y="4525905"/>
              <a:ext cx="928512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b="1" dirty="0"/>
                <a:t>0.8 m</a:t>
              </a:r>
            </a:p>
          </p:txBody>
        </p:sp>
        <p:sp>
          <p:nvSpPr>
            <p:cNvPr id="57" name="Right Arrow 56"/>
            <p:cNvSpPr/>
            <p:nvPr/>
          </p:nvSpPr>
          <p:spPr>
            <a:xfrm rot="16200000">
              <a:off x="4263203" y="4700752"/>
              <a:ext cx="811982" cy="92977"/>
            </a:xfrm>
            <a:prstGeom prst="rightArrow">
              <a:avLst/>
            </a:prstGeom>
            <a:solidFill>
              <a:srgbClr val="FF0000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TextBox 58"/>
            <p:cNvSpPr txBox="1"/>
            <p:nvPr/>
          </p:nvSpPr>
          <p:spPr>
            <a:xfrm>
              <a:off x="4664991" y="4622075"/>
              <a:ext cx="577194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solidFill>
                    <a:srgbClr val="FF0000"/>
                  </a:solidFill>
                </a:rPr>
                <a:t>n</a:t>
              </a:r>
            </a:p>
          </p:txBody>
        </p:sp>
      </p:grpSp>
      <p:sp>
        <p:nvSpPr>
          <p:cNvPr id="66" name="TextBox 65"/>
          <p:cNvSpPr txBox="1"/>
          <p:nvPr/>
        </p:nvSpPr>
        <p:spPr>
          <a:xfrm>
            <a:off x="5008677" y="6086268"/>
            <a:ext cx="481897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>
                <a:solidFill>
                  <a:srgbClr val="FF0000"/>
                </a:solidFill>
              </a:rPr>
              <a:t>3D matrix of 16 (wires) x 192 (cathode strips) = 10240 non-identical sensitive elements per counter (voxels). </a:t>
            </a:r>
          </a:p>
        </p:txBody>
      </p:sp>
      <p:pic>
        <p:nvPicPr>
          <p:cNvPr id="105" name="Picture 104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48159"/>
          <a:stretch/>
        </p:blipFill>
        <p:spPr>
          <a:xfrm>
            <a:off x="480021" y="1561334"/>
            <a:ext cx="2268403" cy="3056807"/>
          </a:xfrm>
          <a:prstGeom prst="rect">
            <a:avLst/>
          </a:prstGeom>
        </p:spPr>
      </p:pic>
      <p:grpSp>
        <p:nvGrpSpPr>
          <p:cNvPr id="17" name="Group 16"/>
          <p:cNvGrpSpPr/>
          <p:nvPr/>
        </p:nvGrpSpPr>
        <p:grpSpPr>
          <a:xfrm>
            <a:off x="1813087" y="1866220"/>
            <a:ext cx="1573342" cy="462680"/>
            <a:chOff x="1456008" y="1955422"/>
            <a:chExt cx="1573342" cy="462680"/>
          </a:xfrm>
        </p:grpSpPr>
        <p:sp>
          <p:nvSpPr>
            <p:cNvPr id="111" name="TextBox 110"/>
            <p:cNvSpPr txBox="1"/>
            <p:nvPr/>
          </p:nvSpPr>
          <p:spPr>
            <a:xfrm>
              <a:off x="1617109" y="1955422"/>
              <a:ext cx="1412241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b="1" dirty="0"/>
                <a:t>segment</a:t>
              </a:r>
            </a:p>
          </p:txBody>
        </p:sp>
        <p:cxnSp>
          <p:nvCxnSpPr>
            <p:cNvPr id="113" name="Straight Arrow Connector 112"/>
            <p:cNvCxnSpPr/>
            <p:nvPr/>
          </p:nvCxnSpPr>
          <p:spPr>
            <a:xfrm flipH="1" flipV="1">
              <a:off x="1456008" y="2332943"/>
              <a:ext cx="1207648" cy="85159"/>
            </a:xfrm>
            <a:prstGeom prst="straightConnector1">
              <a:avLst/>
            </a:prstGeom>
            <a:ln w="28575">
              <a:solidFill>
                <a:schemeClr val="tx1"/>
              </a:solidFill>
              <a:headEnd type="stealth"/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48" name="Picture 47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rot="5400000">
            <a:off x="4841358" y="391610"/>
            <a:ext cx="1051918" cy="789995"/>
          </a:xfrm>
          <a:prstGeom prst="rect">
            <a:avLst/>
          </a:prstGeom>
        </p:spPr>
      </p:pic>
      <p:pic>
        <p:nvPicPr>
          <p:cNvPr id="30" name="Picture 29" descr="brightnessGreenXLarge.png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03412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t>8</a:t>
            </a:fld>
            <a:endParaRPr lang="en-GB"/>
          </a:p>
        </p:txBody>
      </p:sp>
      <p:sp>
        <p:nvSpPr>
          <p:cNvPr id="5" name="TextBox 4"/>
          <p:cNvSpPr txBox="1"/>
          <p:nvPr/>
        </p:nvSpPr>
        <p:spPr>
          <a:xfrm>
            <a:off x="4857807" y="4681121"/>
            <a:ext cx="6710536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1600" dirty="0"/>
          </a:p>
          <a:p>
            <a:r>
              <a:rPr lang="en-US" sz="1600" dirty="0"/>
              <a:t>Depth of the segment (~25 cm) chosen to allow for the interaction of each incoming neutron with up to 8 Boron-layers.</a:t>
            </a:r>
          </a:p>
          <a:p>
            <a:endParaRPr lang="en-US" sz="1600" dirty="0"/>
          </a:p>
          <a:p>
            <a:r>
              <a:rPr lang="en-US" sz="1600" dirty="0"/>
              <a:t>Counting gas: Ar-CO</a:t>
            </a:r>
            <a:r>
              <a:rPr lang="en-US" sz="1600" baseline="-25000" dirty="0"/>
              <a:t>2</a:t>
            </a:r>
            <a:r>
              <a:rPr lang="en-US" sz="1600" dirty="0"/>
              <a:t> (80-20) in continuous flow.</a:t>
            </a:r>
          </a:p>
          <a:p>
            <a:endParaRPr lang="en-US" b="1" dirty="0"/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48159"/>
          <a:stretch/>
        </p:blipFill>
        <p:spPr>
          <a:xfrm>
            <a:off x="2567608" y="1526078"/>
            <a:ext cx="1743758" cy="2349817"/>
          </a:xfrm>
          <a:prstGeom prst="rect">
            <a:avLst/>
          </a:prstGeom>
        </p:spPr>
      </p:pic>
      <p:grpSp>
        <p:nvGrpSpPr>
          <p:cNvPr id="3" name="Group 2"/>
          <p:cNvGrpSpPr/>
          <p:nvPr/>
        </p:nvGrpSpPr>
        <p:grpSpPr>
          <a:xfrm>
            <a:off x="529276" y="3984335"/>
            <a:ext cx="4126564" cy="2737141"/>
            <a:chOff x="79227" y="3573016"/>
            <a:chExt cx="4002959" cy="2502059"/>
          </a:xfrm>
        </p:grpSpPr>
        <p:pic>
          <p:nvPicPr>
            <p:cNvPr id="2" name="Picture 1"/>
            <p:cNvPicPr>
              <a:picLocks noChangeAspect="1"/>
            </p:cNvPicPr>
            <p:nvPr/>
          </p:nvPicPr>
          <p:blipFill rotWithShape="1">
            <a:blip r:embed="rId4"/>
            <a:srcRect b="23834"/>
            <a:stretch/>
          </p:blipFill>
          <p:spPr>
            <a:xfrm>
              <a:off x="79227" y="3573016"/>
              <a:ext cx="4002959" cy="2502059"/>
            </a:xfrm>
            <a:prstGeom prst="rect">
              <a:avLst/>
            </a:prstGeom>
          </p:spPr>
        </p:pic>
        <p:sp>
          <p:nvSpPr>
            <p:cNvPr id="14" name="TextBox 13"/>
            <p:cNvSpPr txBox="1"/>
            <p:nvPr/>
          </p:nvSpPr>
          <p:spPr>
            <a:xfrm>
              <a:off x="2080706" y="5705743"/>
              <a:ext cx="1584176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err="1"/>
                <a:t>ε</a:t>
              </a:r>
              <a:r>
                <a:rPr lang="en-US" dirty="0"/>
                <a:t> ≈ 50% at 1 </a:t>
              </a:r>
              <a:r>
                <a:rPr lang="en-US" dirty="0" err="1"/>
                <a:t>Å</a:t>
              </a:r>
              <a:r>
                <a:rPr lang="en-US" dirty="0"/>
                <a:t> </a:t>
              </a:r>
            </a:p>
          </p:txBody>
        </p:sp>
      </p:grpSp>
      <p:sp>
        <p:nvSpPr>
          <p:cNvPr id="17" name="TextBox 16"/>
          <p:cNvSpPr txBox="1"/>
          <p:nvPr/>
        </p:nvSpPr>
        <p:spPr>
          <a:xfrm>
            <a:off x="4551714" y="3170452"/>
            <a:ext cx="636882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i="1" dirty="0"/>
              <a:t>M. Henske et al., The </a:t>
            </a:r>
            <a:r>
              <a:rPr lang="en-US" sz="1200" i="1" baseline="30000" dirty="0"/>
              <a:t>10</a:t>
            </a:r>
            <a:r>
              <a:rPr lang="en-US" sz="1200" i="1" dirty="0"/>
              <a:t>B-based Jalousie neutron detector – An alternative for </a:t>
            </a:r>
            <a:r>
              <a:rPr lang="en-US" sz="1200" i="1" baseline="30000" dirty="0"/>
              <a:t>3</a:t>
            </a:r>
            <a:r>
              <a:rPr lang="en-US" sz="1200" i="1" dirty="0"/>
              <a:t>He-filled position sensitive counter tubes, NIMA 686 (2012) 151. </a:t>
            </a:r>
          </a:p>
        </p:txBody>
      </p:sp>
      <p:sp>
        <p:nvSpPr>
          <p:cNvPr id="9" name="Oval 8"/>
          <p:cNvSpPr/>
          <p:nvPr/>
        </p:nvSpPr>
        <p:spPr>
          <a:xfrm rot="18752763">
            <a:off x="3361100" y="3039748"/>
            <a:ext cx="397122" cy="907741"/>
          </a:xfrm>
          <a:prstGeom prst="ellipse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94266" y="1885790"/>
            <a:ext cx="2996749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/>
              <a:t>The Jalousie segments are mounted in modules of 8. </a:t>
            </a:r>
          </a:p>
        </p:txBody>
      </p:sp>
      <p:cxnSp>
        <p:nvCxnSpPr>
          <p:cNvPr id="18" name="Straight Arrow Connector 17"/>
          <p:cNvCxnSpPr/>
          <p:nvPr/>
        </p:nvCxnSpPr>
        <p:spPr>
          <a:xfrm>
            <a:off x="2037329" y="2470565"/>
            <a:ext cx="1053687" cy="782110"/>
          </a:xfrm>
          <a:prstGeom prst="straightConnector1">
            <a:avLst/>
          </a:prstGeom>
          <a:ln w="28575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TextBox 18"/>
          <p:cNvSpPr txBox="1"/>
          <p:nvPr/>
        </p:nvSpPr>
        <p:spPr>
          <a:xfrm>
            <a:off x="4655840" y="1714478"/>
            <a:ext cx="489654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charset="2"/>
              <a:buChar char="Ø"/>
            </a:pPr>
            <a:r>
              <a:rPr lang="en-US" sz="1600" dirty="0"/>
              <a:t>18 detector modules to cover 2π around the sample. </a:t>
            </a:r>
          </a:p>
        </p:txBody>
      </p:sp>
      <p:sp>
        <p:nvSpPr>
          <p:cNvPr id="24" name="Title 1"/>
          <p:cNvSpPr>
            <a:spLocks noGrp="1"/>
          </p:cNvSpPr>
          <p:nvPr>
            <p:ph type="title"/>
          </p:nvPr>
        </p:nvSpPr>
        <p:spPr>
          <a:xfrm>
            <a:off x="267148" y="312033"/>
            <a:ext cx="5836504" cy="1143000"/>
          </a:xfrm>
        </p:spPr>
        <p:txBody>
          <a:bodyPr>
            <a:normAutofit/>
          </a:bodyPr>
          <a:lstStyle/>
          <a:p>
            <a:r>
              <a:rPr lang="en-GB" sz="2800" dirty="0"/>
              <a:t>The POWTEX-Jalousie detector </a:t>
            </a:r>
          </a:p>
        </p:txBody>
      </p:sp>
      <p:pic>
        <p:nvPicPr>
          <p:cNvPr id="25" name="Picture 24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5400000">
            <a:off x="4841358" y="391610"/>
            <a:ext cx="1051918" cy="789995"/>
          </a:xfrm>
          <a:prstGeom prst="rect">
            <a:avLst/>
          </a:prstGeom>
        </p:spPr>
      </p:pic>
      <p:pic>
        <p:nvPicPr>
          <p:cNvPr id="15" name="Picture 14" descr="brightnessGreenXLarge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379619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7" name="Group 66"/>
          <p:cNvGrpSpPr/>
          <p:nvPr/>
        </p:nvGrpSpPr>
        <p:grpSpPr>
          <a:xfrm>
            <a:off x="448829" y="1520519"/>
            <a:ext cx="4135002" cy="1449555"/>
            <a:chOff x="190894" y="2758177"/>
            <a:chExt cx="3884300" cy="1143290"/>
          </a:xfrm>
        </p:grpSpPr>
        <p:pic>
          <p:nvPicPr>
            <p:cNvPr id="21" name="Picture 20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90692" y="2758177"/>
              <a:ext cx="3784502" cy="1143290"/>
            </a:xfrm>
            <a:prstGeom prst="rect">
              <a:avLst/>
            </a:prstGeom>
          </p:spPr>
        </p:pic>
        <p:cxnSp>
          <p:nvCxnSpPr>
            <p:cNvPr id="23" name="Straight Arrow Connector 22"/>
            <p:cNvCxnSpPr/>
            <p:nvPr/>
          </p:nvCxnSpPr>
          <p:spPr>
            <a:xfrm rot="-300000" flipV="1">
              <a:off x="378676" y="3414642"/>
              <a:ext cx="424064" cy="52672"/>
            </a:xfrm>
            <a:prstGeom prst="straightConnector1">
              <a:avLst/>
            </a:prstGeom>
            <a:ln>
              <a:solidFill>
                <a:schemeClr val="tx1"/>
              </a:solidFill>
              <a:headEnd type="stealth" w="med" len="med"/>
              <a:tailEnd type="stealth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66" name="TextBox 65"/>
            <p:cNvSpPr txBox="1"/>
            <p:nvPr/>
          </p:nvSpPr>
          <p:spPr>
            <a:xfrm rot="20969661">
              <a:off x="190894" y="3220585"/>
              <a:ext cx="799628" cy="21847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b="1" dirty="0"/>
                <a:t>15.6 mm</a:t>
              </a:r>
            </a:p>
          </p:txBody>
        </p:sp>
      </p:grpSp>
      <p:pic>
        <p:nvPicPr>
          <p:cNvPr id="43" name="Picture 42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12083" b="8628"/>
          <a:stretch/>
        </p:blipFill>
        <p:spPr>
          <a:xfrm>
            <a:off x="670651" y="4239044"/>
            <a:ext cx="4275993" cy="1460363"/>
          </a:xfrm>
          <a:prstGeom prst="rect">
            <a:avLst/>
          </a:prstGeo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t>9</a:t>
            </a:fld>
            <a:endParaRPr lang="en-GB" dirty="0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263352" y="357280"/>
            <a:ext cx="7062040" cy="1143000"/>
          </a:xfrm>
        </p:spPr>
        <p:txBody>
          <a:bodyPr>
            <a:normAutofit/>
          </a:bodyPr>
          <a:lstStyle/>
          <a:p>
            <a:r>
              <a:rPr lang="en-GB" sz="2800" dirty="0"/>
              <a:t>GEANT4 simulations for the Jalousie detector</a:t>
            </a:r>
          </a:p>
        </p:txBody>
      </p:sp>
      <p:sp>
        <p:nvSpPr>
          <p:cNvPr id="24" name="TextBox 23"/>
          <p:cNvSpPr txBox="1"/>
          <p:nvPr/>
        </p:nvSpPr>
        <p:spPr>
          <a:xfrm>
            <a:off x="7169510" y="5601226"/>
            <a:ext cx="3699791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info on the energy deposited, </a:t>
            </a:r>
            <a:r>
              <a:rPr lang="en-US" dirty="0" err="1"/>
              <a:t>tof</a:t>
            </a:r>
            <a:r>
              <a:rPr lang="en-US" dirty="0"/>
              <a:t>, voxel ID (</a:t>
            </a:r>
            <a:r>
              <a:rPr lang="en-US" dirty="0">
                <a:sym typeface="Wingdings"/>
              </a:rPr>
              <a:t> </a:t>
            </a:r>
            <a:r>
              <a:rPr lang="en-US" dirty="0"/>
              <a:t>voxel center) saved on file for each detected </a:t>
            </a:r>
            <a:r>
              <a:rPr lang="en-US" dirty="0" smtClean="0"/>
              <a:t>neutron.   </a:t>
            </a:r>
            <a:endParaRPr lang="en-US" dirty="0"/>
          </a:p>
        </p:txBody>
      </p:sp>
      <p:pic>
        <p:nvPicPr>
          <p:cNvPr id="53" name="Picture 52"/>
          <p:cNvPicPr>
            <a:picLocks noChangeAspect="1"/>
          </p:cNvPicPr>
          <p:nvPr/>
        </p:nvPicPr>
        <p:blipFill rotWithShape="1">
          <a:blip r:embed="rId5"/>
          <a:srcRect l="13652" r="14029"/>
          <a:stretch/>
        </p:blipFill>
        <p:spPr>
          <a:xfrm rot="5400000">
            <a:off x="2582891" y="3639020"/>
            <a:ext cx="1053239" cy="5108882"/>
          </a:xfrm>
          <a:prstGeom prst="rect">
            <a:avLst/>
          </a:prstGeom>
        </p:spPr>
      </p:pic>
      <p:sp>
        <p:nvSpPr>
          <p:cNvPr id="55" name="Striped Right Arrow 54"/>
          <p:cNvSpPr/>
          <p:nvPr/>
        </p:nvSpPr>
        <p:spPr>
          <a:xfrm rot="5400000">
            <a:off x="290861" y="3810395"/>
            <a:ext cx="1494048" cy="128664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1487522" y="2819515"/>
            <a:ext cx="3836735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Simulation strategy: model the readout voxels as trapezoids made of Ar-CO</a:t>
            </a:r>
            <a:r>
              <a:rPr lang="en-US" sz="1600" b="1" baseline="-25000" dirty="0"/>
              <a:t>2</a:t>
            </a:r>
            <a:r>
              <a:rPr lang="en-US" sz="1600" b="1" dirty="0"/>
              <a:t> gas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2825983" y="3751881"/>
            <a:ext cx="238897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~8 mm x 7 mm x 15.6 mm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045" t="11226" r="54211" b="35124"/>
          <a:stretch/>
        </p:blipFill>
        <p:spPr>
          <a:xfrm>
            <a:off x="1382469" y="3477405"/>
            <a:ext cx="1355914" cy="1134300"/>
          </a:xfrm>
          <a:prstGeom prst="rect">
            <a:avLst/>
          </a:prstGeom>
        </p:spPr>
      </p:pic>
      <p:grpSp>
        <p:nvGrpSpPr>
          <p:cNvPr id="2" name="Group 1"/>
          <p:cNvGrpSpPr/>
          <p:nvPr/>
        </p:nvGrpSpPr>
        <p:grpSpPr>
          <a:xfrm>
            <a:off x="6496029" y="2887538"/>
            <a:ext cx="3576731" cy="2558425"/>
            <a:chOff x="6119669" y="3356992"/>
            <a:chExt cx="3576731" cy="2558425"/>
          </a:xfrm>
        </p:grpSpPr>
        <p:grpSp>
          <p:nvGrpSpPr>
            <p:cNvPr id="5" name="Group 4"/>
            <p:cNvGrpSpPr/>
            <p:nvPr/>
          </p:nvGrpSpPr>
          <p:grpSpPr>
            <a:xfrm>
              <a:off x="6625124" y="3356992"/>
              <a:ext cx="3071276" cy="1717104"/>
              <a:chOff x="4894400" y="3329576"/>
              <a:chExt cx="3071276" cy="1717104"/>
            </a:xfrm>
          </p:grpSpPr>
          <p:sp>
            <p:nvSpPr>
              <p:cNvPr id="11" name="Freeform 10"/>
              <p:cNvSpPr/>
              <p:nvPr/>
            </p:nvSpPr>
            <p:spPr>
              <a:xfrm>
                <a:off x="5965349" y="4135360"/>
                <a:ext cx="854242" cy="127131"/>
              </a:xfrm>
              <a:custGeom>
                <a:avLst/>
                <a:gdLst>
                  <a:gd name="connsiteX0" fmla="*/ 0 w 854242"/>
                  <a:gd name="connsiteY0" fmla="*/ 0 h 168442"/>
                  <a:gd name="connsiteX1" fmla="*/ 144379 w 854242"/>
                  <a:gd name="connsiteY1" fmla="*/ 96252 h 168442"/>
                  <a:gd name="connsiteX2" fmla="*/ 168442 w 854242"/>
                  <a:gd name="connsiteY2" fmla="*/ 132347 h 168442"/>
                  <a:gd name="connsiteX3" fmla="*/ 192505 w 854242"/>
                  <a:gd name="connsiteY3" fmla="*/ 168442 h 168442"/>
                  <a:gd name="connsiteX4" fmla="*/ 252663 w 854242"/>
                  <a:gd name="connsiteY4" fmla="*/ 156410 h 168442"/>
                  <a:gd name="connsiteX5" fmla="*/ 300790 w 854242"/>
                  <a:gd name="connsiteY5" fmla="*/ 96252 h 168442"/>
                  <a:gd name="connsiteX6" fmla="*/ 336884 w 854242"/>
                  <a:gd name="connsiteY6" fmla="*/ 72189 h 168442"/>
                  <a:gd name="connsiteX7" fmla="*/ 397042 w 854242"/>
                  <a:gd name="connsiteY7" fmla="*/ 36094 h 168442"/>
                  <a:gd name="connsiteX8" fmla="*/ 469232 w 854242"/>
                  <a:gd name="connsiteY8" fmla="*/ 72189 h 168442"/>
                  <a:gd name="connsiteX9" fmla="*/ 481263 w 854242"/>
                  <a:gd name="connsiteY9" fmla="*/ 108284 h 168442"/>
                  <a:gd name="connsiteX10" fmla="*/ 553453 w 854242"/>
                  <a:gd name="connsiteY10" fmla="*/ 96252 h 168442"/>
                  <a:gd name="connsiteX11" fmla="*/ 577516 w 854242"/>
                  <a:gd name="connsiteY11" fmla="*/ 60158 h 168442"/>
                  <a:gd name="connsiteX12" fmla="*/ 673769 w 854242"/>
                  <a:gd name="connsiteY12" fmla="*/ 72189 h 168442"/>
                  <a:gd name="connsiteX13" fmla="*/ 709863 w 854242"/>
                  <a:gd name="connsiteY13" fmla="*/ 84221 h 168442"/>
                  <a:gd name="connsiteX14" fmla="*/ 782053 w 854242"/>
                  <a:gd name="connsiteY14" fmla="*/ 60158 h 168442"/>
                  <a:gd name="connsiteX15" fmla="*/ 842211 w 854242"/>
                  <a:gd name="connsiteY15" fmla="*/ 12031 h 168442"/>
                  <a:gd name="connsiteX16" fmla="*/ 854242 w 854242"/>
                  <a:gd name="connsiteY16" fmla="*/ 12031 h 16844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</a:cxnLst>
                <a:rect l="l" t="t" r="r" b="b"/>
                <a:pathLst>
                  <a:path w="854242" h="168442">
                    <a:moveTo>
                      <a:pt x="0" y="0"/>
                    </a:moveTo>
                    <a:cubicBezTo>
                      <a:pt x="124309" y="31077"/>
                      <a:pt x="77908" y="-3454"/>
                      <a:pt x="144379" y="96252"/>
                    </a:cubicBezTo>
                    <a:lnTo>
                      <a:pt x="168442" y="132347"/>
                    </a:lnTo>
                    <a:lnTo>
                      <a:pt x="192505" y="168442"/>
                    </a:lnTo>
                    <a:cubicBezTo>
                      <a:pt x="212558" y="164431"/>
                      <a:pt x="233867" y="164466"/>
                      <a:pt x="252663" y="156410"/>
                    </a:cubicBezTo>
                    <a:cubicBezTo>
                      <a:pt x="273502" y="147479"/>
                      <a:pt x="287580" y="109462"/>
                      <a:pt x="300790" y="96252"/>
                    </a:cubicBezTo>
                    <a:cubicBezTo>
                      <a:pt x="311015" y="86027"/>
                      <a:pt x="325593" y="81222"/>
                      <a:pt x="336884" y="72189"/>
                    </a:cubicBezTo>
                    <a:cubicBezTo>
                      <a:pt x="384071" y="34440"/>
                      <a:pt x="334361" y="56989"/>
                      <a:pt x="397042" y="36094"/>
                    </a:cubicBezTo>
                    <a:cubicBezTo>
                      <a:pt x="420819" y="44020"/>
                      <a:pt x="452270" y="50987"/>
                      <a:pt x="469232" y="72189"/>
                    </a:cubicBezTo>
                    <a:cubicBezTo>
                      <a:pt x="477155" y="82092"/>
                      <a:pt x="477253" y="96252"/>
                      <a:pt x="481263" y="108284"/>
                    </a:cubicBezTo>
                    <a:cubicBezTo>
                      <a:pt x="505326" y="104273"/>
                      <a:pt x="531633" y="107162"/>
                      <a:pt x="553453" y="96252"/>
                    </a:cubicBezTo>
                    <a:cubicBezTo>
                      <a:pt x="566386" y="89785"/>
                      <a:pt x="563337" y="62994"/>
                      <a:pt x="577516" y="60158"/>
                    </a:cubicBezTo>
                    <a:cubicBezTo>
                      <a:pt x="609222" y="53817"/>
                      <a:pt x="641685" y="68179"/>
                      <a:pt x="673769" y="72189"/>
                    </a:cubicBezTo>
                    <a:cubicBezTo>
                      <a:pt x="685800" y="76200"/>
                      <a:pt x="697258" y="85621"/>
                      <a:pt x="709863" y="84221"/>
                    </a:cubicBezTo>
                    <a:cubicBezTo>
                      <a:pt x="735073" y="81420"/>
                      <a:pt x="782053" y="60158"/>
                      <a:pt x="782053" y="60158"/>
                    </a:cubicBezTo>
                    <a:cubicBezTo>
                      <a:pt x="804436" y="37774"/>
                      <a:pt x="811853" y="27210"/>
                      <a:pt x="842211" y="12031"/>
                    </a:cubicBezTo>
                    <a:cubicBezTo>
                      <a:pt x="845798" y="10238"/>
                      <a:pt x="850232" y="12031"/>
                      <a:pt x="854242" y="12031"/>
                    </a:cubicBezTo>
                  </a:path>
                </a:pathLst>
              </a:custGeom>
              <a:noFill/>
              <a:ln>
                <a:solidFill>
                  <a:srgbClr val="00B050"/>
                </a:solidFill>
                <a:tailEnd type="stealth" w="lg" len="lg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" name="TextBox 15"/>
              <p:cNvSpPr txBox="1"/>
              <p:nvPr/>
            </p:nvSpPr>
            <p:spPr>
              <a:xfrm>
                <a:off x="5780685" y="4211628"/>
                <a:ext cx="812576" cy="27699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200" b="1" dirty="0" err="1"/>
                  <a:t>tof</a:t>
                </a:r>
                <a:endParaRPr lang="en-US" sz="1200" b="1" dirty="0"/>
              </a:p>
            </p:txBody>
          </p:sp>
          <p:sp>
            <p:nvSpPr>
              <p:cNvPr id="31" name="TextBox 30"/>
              <p:cNvSpPr txBox="1"/>
              <p:nvPr/>
            </p:nvSpPr>
            <p:spPr>
              <a:xfrm>
                <a:off x="6365555" y="3847310"/>
                <a:ext cx="812576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b="1" dirty="0"/>
                  <a:t>E</a:t>
                </a:r>
                <a:r>
                  <a:rPr lang="en-US" sz="1400" b="1" baseline="-25000" dirty="0"/>
                  <a:t>i+1</a:t>
                </a:r>
              </a:p>
            </p:txBody>
          </p:sp>
          <p:sp>
            <p:nvSpPr>
              <p:cNvPr id="32" name="TextBox 31"/>
              <p:cNvSpPr txBox="1"/>
              <p:nvPr/>
            </p:nvSpPr>
            <p:spPr>
              <a:xfrm>
                <a:off x="6085222" y="4215104"/>
                <a:ext cx="527153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b="1" dirty="0" err="1"/>
                  <a:t>E</a:t>
                </a:r>
                <a:r>
                  <a:rPr lang="en-US" sz="1400" b="1" baseline="-25000" dirty="0" err="1"/>
                  <a:t>i</a:t>
                </a:r>
                <a:endParaRPr lang="en-US" sz="1400" b="1" baseline="-25000" dirty="0"/>
              </a:p>
            </p:txBody>
          </p:sp>
          <p:sp>
            <p:nvSpPr>
              <p:cNvPr id="33" name="TextBox 32"/>
              <p:cNvSpPr txBox="1"/>
              <p:nvPr/>
            </p:nvSpPr>
            <p:spPr>
              <a:xfrm>
                <a:off x="5190286" y="4537971"/>
                <a:ext cx="812576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b="1" dirty="0" err="1"/>
                  <a:t>voxel</a:t>
                </a:r>
                <a:r>
                  <a:rPr lang="en-US" sz="1400" b="1" baseline="-25000" dirty="0" err="1"/>
                  <a:t>i</a:t>
                </a:r>
                <a:endParaRPr lang="en-US" sz="1400" b="1" baseline="-25000" dirty="0"/>
              </a:p>
            </p:txBody>
          </p:sp>
          <p:sp>
            <p:nvSpPr>
              <p:cNvPr id="34" name="TextBox 33"/>
              <p:cNvSpPr txBox="1"/>
              <p:nvPr/>
            </p:nvSpPr>
            <p:spPr>
              <a:xfrm>
                <a:off x="6939337" y="3508292"/>
                <a:ext cx="102633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b="1" dirty="0"/>
                  <a:t>voxel</a:t>
                </a:r>
                <a:r>
                  <a:rPr lang="en-US" sz="1400" b="1" baseline="-25000" dirty="0"/>
                  <a:t>i+1</a:t>
                </a:r>
              </a:p>
            </p:txBody>
          </p:sp>
          <p:grpSp>
            <p:nvGrpSpPr>
              <p:cNvPr id="26" name="Group 25"/>
              <p:cNvGrpSpPr/>
              <p:nvPr/>
            </p:nvGrpSpPr>
            <p:grpSpPr>
              <a:xfrm rot="20023139">
                <a:off x="4894400" y="3329576"/>
                <a:ext cx="3028456" cy="1644351"/>
                <a:chOff x="6360465" y="3014222"/>
                <a:chExt cx="2134882" cy="853762"/>
              </a:xfrm>
            </p:grpSpPr>
            <p:cxnSp>
              <p:nvCxnSpPr>
                <p:cNvPr id="44" name="Straight Connector 43"/>
                <p:cNvCxnSpPr/>
                <p:nvPr/>
              </p:nvCxnSpPr>
              <p:spPr>
                <a:xfrm rot="1231459">
                  <a:off x="6400374" y="3372315"/>
                  <a:ext cx="230755" cy="455936"/>
                </a:xfrm>
                <a:prstGeom prst="line">
                  <a:avLst/>
                </a:prstGeom>
                <a:ln>
                  <a:solidFill>
                    <a:srgbClr val="92D050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45" name="Straight Connector 44"/>
                <p:cNvCxnSpPr/>
                <p:nvPr/>
              </p:nvCxnSpPr>
              <p:spPr>
                <a:xfrm>
                  <a:off x="7365945" y="3327591"/>
                  <a:ext cx="0" cy="523363"/>
                </a:xfrm>
                <a:prstGeom prst="line">
                  <a:avLst/>
                </a:prstGeom>
                <a:ln>
                  <a:solidFill>
                    <a:srgbClr val="92D050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46" name="Straight Connector 45"/>
                <p:cNvCxnSpPr/>
                <p:nvPr/>
              </p:nvCxnSpPr>
              <p:spPr>
                <a:xfrm>
                  <a:off x="8279650" y="3285995"/>
                  <a:ext cx="0" cy="560746"/>
                </a:xfrm>
                <a:prstGeom prst="line">
                  <a:avLst/>
                </a:prstGeom>
                <a:ln>
                  <a:solidFill>
                    <a:srgbClr val="92D050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grpSp>
              <p:nvGrpSpPr>
                <p:cNvPr id="47" name="Group 46"/>
                <p:cNvGrpSpPr/>
                <p:nvPr/>
              </p:nvGrpSpPr>
              <p:grpSpPr>
                <a:xfrm>
                  <a:off x="6360465" y="3851011"/>
                  <a:ext cx="2134605" cy="8332"/>
                  <a:chOff x="6360465" y="3851011"/>
                  <a:chExt cx="2134605" cy="8332"/>
                </a:xfrm>
              </p:grpSpPr>
              <p:cxnSp>
                <p:nvCxnSpPr>
                  <p:cNvPr id="60" name="Straight Connector 59"/>
                  <p:cNvCxnSpPr/>
                  <p:nvPr/>
                </p:nvCxnSpPr>
                <p:spPr>
                  <a:xfrm flipH="1">
                    <a:off x="6370053" y="3857961"/>
                    <a:ext cx="2125017" cy="1382"/>
                  </a:xfrm>
                  <a:prstGeom prst="line">
                    <a:avLst/>
                  </a:prstGeom>
                  <a:ln w="63500">
                    <a:solidFill>
                      <a:schemeClr val="accent1">
                        <a:shade val="95000"/>
                        <a:satMod val="105000"/>
                      </a:schemeClr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61" name="Straight Connector 60"/>
                  <p:cNvCxnSpPr/>
                  <p:nvPr/>
                </p:nvCxnSpPr>
                <p:spPr>
                  <a:xfrm flipH="1">
                    <a:off x="6360465" y="3851011"/>
                    <a:ext cx="2126212" cy="2972"/>
                  </a:xfrm>
                  <a:prstGeom prst="line">
                    <a:avLst/>
                  </a:prstGeom>
                  <a:ln w="31750">
                    <a:solidFill>
                      <a:srgbClr val="FF0000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</p:grpSp>
            <p:grpSp>
              <p:nvGrpSpPr>
                <p:cNvPr id="48" name="Group 47"/>
                <p:cNvGrpSpPr/>
                <p:nvPr/>
              </p:nvGrpSpPr>
              <p:grpSpPr>
                <a:xfrm>
                  <a:off x="6369116" y="3268724"/>
                  <a:ext cx="2126231" cy="599260"/>
                  <a:chOff x="6369116" y="3268724"/>
                  <a:chExt cx="2126231" cy="599260"/>
                </a:xfrm>
              </p:grpSpPr>
              <p:cxnSp>
                <p:nvCxnSpPr>
                  <p:cNvPr id="57" name="Straight Connector 56"/>
                  <p:cNvCxnSpPr/>
                  <p:nvPr/>
                </p:nvCxnSpPr>
                <p:spPr>
                  <a:xfrm flipH="1">
                    <a:off x="6369116" y="3561861"/>
                    <a:ext cx="2126231" cy="49240"/>
                  </a:xfrm>
                  <a:prstGeom prst="line">
                    <a:avLst/>
                  </a:prstGeom>
                  <a:ln w="63500">
                    <a:solidFill>
                      <a:schemeClr val="accent6">
                        <a:lumMod val="50000"/>
                      </a:schemeClr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58" name="Straight Connector 57"/>
                  <p:cNvCxnSpPr/>
                  <p:nvPr/>
                </p:nvCxnSpPr>
                <p:spPr>
                  <a:xfrm flipH="1">
                    <a:off x="6376399" y="3584862"/>
                    <a:ext cx="2118566" cy="52212"/>
                  </a:xfrm>
                  <a:prstGeom prst="line">
                    <a:avLst/>
                  </a:prstGeom>
                  <a:ln w="31750">
                    <a:solidFill>
                      <a:srgbClr val="FF0000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59" name="Straight Connector 58"/>
                  <p:cNvCxnSpPr/>
                  <p:nvPr/>
                </p:nvCxnSpPr>
                <p:spPr>
                  <a:xfrm rot="1231459" flipH="1">
                    <a:off x="6437812" y="3268724"/>
                    <a:ext cx="1971742" cy="599260"/>
                  </a:xfrm>
                  <a:prstGeom prst="line">
                    <a:avLst/>
                  </a:prstGeom>
                  <a:ln w="31750">
                    <a:solidFill>
                      <a:srgbClr val="FF0000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</p:grpSp>
            <p:grpSp>
              <p:nvGrpSpPr>
                <p:cNvPr id="49" name="Group 48"/>
                <p:cNvGrpSpPr/>
                <p:nvPr/>
              </p:nvGrpSpPr>
              <p:grpSpPr>
                <a:xfrm>
                  <a:off x="6379301" y="3014222"/>
                  <a:ext cx="2105863" cy="626738"/>
                  <a:chOff x="6379301" y="3014222"/>
                  <a:chExt cx="2105863" cy="626738"/>
                </a:xfrm>
              </p:grpSpPr>
              <p:cxnSp>
                <p:nvCxnSpPr>
                  <p:cNvPr id="50" name="Straight Connector 49"/>
                  <p:cNvCxnSpPr/>
                  <p:nvPr/>
                </p:nvCxnSpPr>
                <p:spPr>
                  <a:xfrm flipV="1">
                    <a:off x="6379301" y="3265597"/>
                    <a:ext cx="2105863" cy="91687"/>
                  </a:xfrm>
                  <a:prstGeom prst="line">
                    <a:avLst/>
                  </a:prstGeom>
                  <a:ln w="63500">
                    <a:solidFill>
                      <a:schemeClr val="accent1">
                        <a:shade val="95000"/>
                        <a:satMod val="105000"/>
                      </a:schemeClr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56" name="Straight Connector 55"/>
                  <p:cNvCxnSpPr/>
                  <p:nvPr/>
                </p:nvCxnSpPr>
                <p:spPr>
                  <a:xfrm rot="1231459" flipV="1">
                    <a:off x="6469651" y="3014222"/>
                    <a:ext cx="1914433" cy="626738"/>
                  </a:xfrm>
                  <a:prstGeom prst="line">
                    <a:avLst/>
                  </a:prstGeom>
                  <a:ln w="31750">
                    <a:solidFill>
                      <a:srgbClr val="FF0000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</p:grpSp>
          </p:grpSp>
          <p:cxnSp>
            <p:nvCxnSpPr>
              <p:cNvPr id="28" name="Straight Arrow Connector 27"/>
              <p:cNvCxnSpPr/>
              <p:nvPr/>
            </p:nvCxnSpPr>
            <p:spPr>
              <a:xfrm>
                <a:off x="5062426" y="4174374"/>
                <a:ext cx="792000" cy="0"/>
              </a:xfrm>
              <a:prstGeom prst="straightConnector1">
                <a:avLst/>
              </a:prstGeom>
              <a:ln w="31750" cmpd="tri">
                <a:solidFill>
                  <a:schemeClr val="tx1"/>
                </a:solidFill>
                <a:prstDash val="sysDash"/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5" name="TextBox 34"/>
              <p:cNvSpPr txBox="1"/>
              <p:nvPr/>
            </p:nvSpPr>
            <p:spPr>
              <a:xfrm rot="225827">
                <a:off x="5663289" y="4404881"/>
                <a:ext cx="422446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800" dirty="0">
                    <a:solidFill>
                      <a:schemeClr val="accent6">
                        <a:lumMod val="50000"/>
                      </a:schemeClr>
                    </a:solidFill>
                  </a:rPr>
                  <a:t>o</a:t>
                </a:r>
              </a:p>
            </p:txBody>
          </p:sp>
          <p:sp>
            <p:nvSpPr>
              <p:cNvPr id="37" name="TextBox 36"/>
              <p:cNvSpPr txBox="1"/>
              <p:nvPr/>
            </p:nvSpPr>
            <p:spPr>
              <a:xfrm rot="225827">
                <a:off x="6994301" y="4317910"/>
                <a:ext cx="280646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800" dirty="0">
                    <a:solidFill>
                      <a:schemeClr val="accent6">
                        <a:lumMod val="50000"/>
                      </a:schemeClr>
                    </a:solidFill>
                  </a:rPr>
                  <a:t>o</a:t>
                </a:r>
              </a:p>
            </p:txBody>
          </p:sp>
          <p:sp>
            <p:nvSpPr>
              <p:cNvPr id="39" name="TextBox 38"/>
              <p:cNvSpPr txBox="1"/>
              <p:nvPr/>
            </p:nvSpPr>
            <p:spPr>
              <a:xfrm rot="225827">
                <a:off x="6781979" y="3786099"/>
                <a:ext cx="280646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800" dirty="0">
                    <a:solidFill>
                      <a:schemeClr val="accent6">
                        <a:lumMod val="50000"/>
                      </a:schemeClr>
                    </a:solidFill>
                  </a:rPr>
                  <a:t>o</a:t>
                </a:r>
              </a:p>
            </p:txBody>
          </p:sp>
          <p:sp>
            <p:nvSpPr>
              <p:cNvPr id="41" name="TextBox 40"/>
              <p:cNvSpPr txBox="1"/>
              <p:nvPr/>
            </p:nvSpPr>
            <p:spPr>
              <a:xfrm rot="225827">
                <a:off x="5908798" y="4831236"/>
                <a:ext cx="280646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800" dirty="0">
                    <a:solidFill>
                      <a:schemeClr val="accent6">
                        <a:lumMod val="50000"/>
                      </a:schemeClr>
                    </a:solidFill>
                  </a:rPr>
                  <a:t>o</a:t>
                </a:r>
              </a:p>
            </p:txBody>
          </p:sp>
          <p:sp>
            <p:nvSpPr>
              <p:cNvPr id="14" name="Cloud 13"/>
              <p:cNvSpPr/>
              <p:nvPr/>
            </p:nvSpPr>
            <p:spPr>
              <a:xfrm>
                <a:off x="5842659" y="4096384"/>
                <a:ext cx="216024" cy="137429"/>
              </a:xfrm>
              <a:prstGeom prst="cloud">
                <a:avLst/>
              </a:prstGeom>
              <a:solidFill>
                <a:srgbClr val="FFFF00"/>
              </a:solidFill>
              <a:ln>
                <a:solidFill>
                  <a:srgbClr val="FFFF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6" name="Down Arrow 5"/>
            <p:cNvSpPr/>
            <p:nvPr/>
          </p:nvSpPr>
          <p:spPr>
            <a:xfrm>
              <a:off x="8540462" y="5220284"/>
              <a:ext cx="129599" cy="695133"/>
            </a:xfrm>
            <a:prstGeom prst="down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TextBox 67"/>
            <p:cNvSpPr txBox="1"/>
            <p:nvPr/>
          </p:nvSpPr>
          <p:spPr>
            <a:xfrm>
              <a:off x="6119669" y="3505614"/>
              <a:ext cx="1807268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/>
                <a:t>n + </a:t>
              </a:r>
              <a:r>
                <a:rPr lang="en-US" b="1" baseline="30000" dirty="0"/>
                <a:t>10</a:t>
              </a:r>
              <a:r>
                <a:rPr lang="en-US" b="1" dirty="0"/>
                <a:t>B </a:t>
              </a:r>
              <a:r>
                <a:rPr lang="en-US" b="1" dirty="0">
                  <a:sym typeface="Wingdings"/>
                </a:rPr>
                <a:t> </a:t>
              </a:r>
              <a:r>
                <a:rPr lang="en-US" b="1" baseline="30000" dirty="0">
                  <a:sym typeface="Wingdings"/>
                </a:rPr>
                <a:t>7</a:t>
              </a:r>
              <a:r>
                <a:rPr lang="en-US" b="1" dirty="0">
                  <a:sym typeface="Wingdings"/>
                </a:rPr>
                <a:t>Li + α </a:t>
              </a:r>
              <a:endParaRPr lang="en-US" b="1" dirty="0"/>
            </a:p>
          </p:txBody>
        </p:sp>
      </p:grpSp>
      <p:sp>
        <p:nvSpPr>
          <p:cNvPr id="69" name="TextBox 68"/>
          <p:cNvSpPr txBox="1"/>
          <p:nvPr/>
        </p:nvSpPr>
        <p:spPr>
          <a:xfrm>
            <a:off x="5509002" y="1773938"/>
            <a:ext cx="600169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charset="2"/>
              <a:buChar char="Ø"/>
            </a:pPr>
            <a:r>
              <a:rPr lang="en-US" dirty="0" smtClean="0"/>
              <a:t>Info needed on the </a:t>
            </a:r>
            <a:r>
              <a:rPr lang="en-US" dirty="0"/>
              <a:t>creation and propagation of the electron avalanches and their collection by the anode wire. </a:t>
            </a:r>
            <a:endParaRPr lang="en-US" dirty="0" smtClean="0"/>
          </a:p>
        </p:txBody>
      </p:sp>
      <p:pic>
        <p:nvPicPr>
          <p:cNvPr id="51" name="Picture 50" descr="brightnessGreenXLarge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093341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t>10</a:t>
            </a:fld>
            <a:endParaRPr lang="en-GB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424041" y="357970"/>
            <a:ext cx="7139136" cy="1143000"/>
          </a:xfrm>
        </p:spPr>
        <p:txBody>
          <a:bodyPr>
            <a:normAutofit/>
          </a:bodyPr>
          <a:lstStyle/>
          <a:p>
            <a:r>
              <a:rPr lang="en-GB" sz="2800" dirty="0"/>
              <a:t>Validation of the GEANT4 model for Jalousie</a:t>
            </a:r>
          </a:p>
        </p:txBody>
      </p:sp>
      <p:pic>
        <p:nvPicPr>
          <p:cNvPr id="21" name="Picture 20"/>
          <p:cNvPicPr>
            <a:picLocks noChangeAspect="1"/>
          </p:cNvPicPr>
          <p:nvPr/>
        </p:nvPicPr>
        <p:blipFill rotWithShape="1">
          <a:blip r:embed="rId3"/>
          <a:srcRect b="27833"/>
          <a:stretch/>
        </p:blipFill>
        <p:spPr>
          <a:xfrm>
            <a:off x="3434922" y="1501579"/>
            <a:ext cx="2892901" cy="2122030"/>
          </a:xfrm>
          <a:prstGeom prst="rect">
            <a:avLst/>
          </a:prstGeom>
        </p:spPr>
      </p:pic>
      <p:sp>
        <p:nvSpPr>
          <p:cNvPr id="24" name="TextBox 23"/>
          <p:cNvSpPr txBox="1"/>
          <p:nvPr/>
        </p:nvSpPr>
        <p:spPr>
          <a:xfrm>
            <a:off x="987449" y="5250218"/>
            <a:ext cx="142981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B933"/>
                </a:solidFill>
              </a:rPr>
              <a:t>GEANT4</a:t>
            </a:r>
          </a:p>
        </p:txBody>
      </p:sp>
      <p:grpSp>
        <p:nvGrpSpPr>
          <p:cNvPr id="2" name="Group 1"/>
          <p:cNvGrpSpPr/>
          <p:nvPr/>
        </p:nvGrpSpPr>
        <p:grpSpPr>
          <a:xfrm>
            <a:off x="3575721" y="4428717"/>
            <a:ext cx="3117155" cy="2381668"/>
            <a:chOff x="5169475" y="2416093"/>
            <a:chExt cx="2829904" cy="1955307"/>
          </a:xfrm>
        </p:grpSpPr>
        <p:pic>
          <p:nvPicPr>
            <p:cNvPr id="22" name="Picture 21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5169475" y="2416093"/>
              <a:ext cx="2829904" cy="1955307"/>
            </a:xfrm>
            <a:prstGeom prst="rect">
              <a:avLst/>
            </a:prstGeom>
          </p:spPr>
        </p:pic>
        <p:sp>
          <p:nvSpPr>
            <p:cNvPr id="25" name="TextBox 24"/>
            <p:cNvSpPr txBox="1"/>
            <p:nvPr/>
          </p:nvSpPr>
          <p:spPr>
            <a:xfrm>
              <a:off x="5879017" y="4118721"/>
              <a:ext cx="1410819" cy="25267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b="1" dirty="0"/>
                <a:t>FWHM = 8.1 mm</a:t>
              </a:r>
            </a:p>
          </p:txBody>
        </p:sp>
      </p:grpSp>
      <p:sp>
        <p:nvSpPr>
          <p:cNvPr id="12" name="TextBox 11"/>
          <p:cNvSpPr txBox="1"/>
          <p:nvPr/>
        </p:nvSpPr>
        <p:spPr>
          <a:xfrm>
            <a:off x="3993609" y="1644695"/>
            <a:ext cx="1389476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b="1" dirty="0"/>
              <a:t>FWHM =7.85 mm</a:t>
            </a:r>
          </a:p>
        </p:txBody>
      </p:sp>
      <p:grpSp>
        <p:nvGrpSpPr>
          <p:cNvPr id="6" name="Group 5"/>
          <p:cNvGrpSpPr/>
          <p:nvPr/>
        </p:nvGrpSpPr>
        <p:grpSpPr>
          <a:xfrm>
            <a:off x="6915674" y="4473171"/>
            <a:ext cx="3272041" cy="2352384"/>
            <a:chOff x="5266863" y="4409638"/>
            <a:chExt cx="2761520" cy="1918874"/>
          </a:xfrm>
        </p:grpSpPr>
        <p:pic>
          <p:nvPicPr>
            <p:cNvPr id="14" name="Picture 13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266863" y="4409638"/>
              <a:ext cx="2761520" cy="1870236"/>
            </a:xfrm>
            <a:prstGeom prst="rect">
              <a:avLst/>
            </a:prstGeom>
          </p:spPr>
        </p:pic>
        <p:sp>
          <p:nvSpPr>
            <p:cNvPr id="15" name="TextBox 14"/>
            <p:cNvSpPr txBox="1"/>
            <p:nvPr/>
          </p:nvSpPr>
          <p:spPr>
            <a:xfrm>
              <a:off x="6059127" y="6077454"/>
              <a:ext cx="1366493" cy="25105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b="1" dirty="0"/>
                <a:t>FWHM = 12.5 mm</a:t>
              </a:r>
            </a:p>
          </p:txBody>
        </p:sp>
      </p:grpSp>
      <p:sp>
        <p:nvSpPr>
          <p:cNvPr id="5" name="TextBox 4"/>
          <p:cNvSpPr txBox="1"/>
          <p:nvPr/>
        </p:nvSpPr>
        <p:spPr>
          <a:xfrm>
            <a:off x="4178650" y="3698148"/>
            <a:ext cx="275210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smtClean="0"/>
              <a:t>strip </a:t>
            </a:r>
            <a:r>
              <a:rPr lang="en-US" sz="1400" dirty="0"/>
              <a:t>with width 7.22 mm</a:t>
            </a:r>
          </a:p>
        </p:txBody>
      </p:sp>
      <p:grpSp>
        <p:nvGrpSpPr>
          <p:cNvPr id="10" name="Group 9"/>
          <p:cNvGrpSpPr/>
          <p:nvPr/>
        </p:nvGrpSpPr>
        <p:grpSpPr>
          <a:xfrm>
            <a:off x="6878294" y="1453951"/>
            <a:ext cx="3695764" cy="2506888"/>
            <a:chOff x="305810" y="4575707"/>
            <a:chExt cx="3445429" cy="2263082"/>
          </a:xfrm>
        </p:grpSpPr>
        <p:pic>
          <p:nvPicPr>
            <p:cNvPr id="13" name="Picture 12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305810" y="4575707"/>
              <a:ext cx="3445429" cy="2263082"/>
            </a:xfrm>
            <a:prstGeom prst="rect">
              <a:avLst/>
            </a:prstGeom>
          </p:spPr>
        </p:pic>
        <p:sp>
          <p:nvSpPr>
            <p:cNvPr id="16" name="TextBox 15"/>
            <p:cNvSpPr txBox="1"/>
            <p:nvPr/>
          </p:nvSpPr>
          <p:spPr>
            <a:xfrm>
              <a:off x="1567437" y="6219519"/>
              <a:ext cx="1624600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b="1" dirty="0"/>
                <a:t>FWHM = 12.8 mm</a:t>
              </a:r>
            </a:p>
          </p:txBody>
        </p:sp>
      </p:grpSp>
      <p:cxnSp>
        <p:nvCxnSpPr>
          <p:cNvPr id="17" name="Straight Connector 16"/>
          <p:cNvCxnSpPr/>
          <p:nvPr/>
        </p:nvCxnSpPr>
        <p:spPr>
          <a:xfrm>
            <a:off x="1981200" y="4221088"/>
            <a:ext cx="8435280" cy="0"/>
          </a:xfrm>
          <a:prstGeom prst="line">
            <a:avLst/>
          </a:prstGeom>
          <a:ln w="57150" cmpd="tri">
            <a:solidFill>
              <a:srgbClr val="00B93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>
          <a:xfrm>
            <a:off x="247238" y="1745459"/>
            <a:ext cx="2801633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B050"/>
                </a:solidFill>
              </a:rPr>
              <a:t>Experimental </a:t>
            </a:r>
            <a:r>
              <a:rPr lang="en-US" b="1" dirty="0">
                <a:solidFill>
                  <a:srgbClr val="00B933"/>
                </a:solidFill>
              </a:rPr>
              <a:t>results obtained in measurements with collimated beams</a:t>
            </a:r>
          </a:p>
        </p:txBody>
      </p:sp>
      <p:sp>
        <p:nvSpPr>
          <p:cNvPr id="28" name="Down Arrow 27"/>
          <p:cNvSpPr/>
          <p:nvPr/>
        </p:nvSpPr>
        <p:spPr>
          <a:xfrm>
            <a:off x="8756135" y="4072419"/>
            <a:ext cx="360040" cy="289172"/>
          </a:xfrm>
          <a:prstGeom prst="downArrow">
            <a:avLst/>
          </a:prstGeom>
          <a:solidFill>
            <a:srgbClr val="00B050"/>
          </a:solidFill>
          <a:ln>
            <a:solidFill>
              <a:srgbClr val="00B933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29" name="Down Arrow 28"/>
          <p:cNvSpPr/>
          <p:nvPr/>
        </p:nvSpPr>
        <p:spPr>
          <a:xfrm>
            <a:off x="4922819" y="4072419"/>
            <a:ext cx="360040" cy="289172"/>
          </a:xfrm>
          <a:prstGeom prst="downArrow">
            <a:avLst/>
          </a:prstGeom>
          <a:solidFill>
            <a:srgbClr val="00B050"/>
          </a:solidFill>
          <a:ln>
            <a:solidFill>
              <a:srgbClr val="00B933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30" name="TextBox 29"/>
          <p:cNvSpPr txBox="1"/>
          <p:nvPr/>
        </p:nvSpPr>
        <p:spPr>
          <a:xfrm>
            <a:off x="229213" y="3310363"/>
            <a:ext cx="281965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i="1" dirty="0" smtClean="0"/>
              <a:t>G. </a:t>
            </a:r>
            <a:r>
              <a:rPr lang="en-US" sz="1600" i="1" dirty="0" err="1" smtClean="0"/>
              <a:t>Modzel</a:t>
            </a:r>
            <a:r>
              <a:rPr lang="en-US" sz="1600" i="1" dirty="0" smtClean="0"/>
              <a:t>, PhD thesis, Univ. of  Heidelberg, 2014. </a:t>
            </a:r>
            <a:endParaRPr lang="en-US" sz="1600" i="1" dirty="0"/>
          </a:p>
        </p:txBody>
      </p:sp>
      <p:sp>
        <p:nvSpPr>
          <p:cNvPr id="31" name="TextBox 30"/>
          <p:cNvSpPr txBox="1"/>
          <p:nvPr/>
        </p:nvSpPr>
        <p:spPr>
          <a:xfrm>
            <a:off x="9812083" y="1807669"/>
            <a:ext cx="235351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(wire pitch = 12.6 mm)</a:t>
            </a:r>
            <a:endParaRPr lang="en-US" sz="1600" dirty="0"/>
          </a:p>
        </p:txBody>
      </p:sp>
      <p:pic>
        <p:nvPicPr>
          <p:cNvPr id="23" name="Picture 22" descr="brightnessGreenXLarge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817694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t>11</a:t>
            </a:fld>
            <a:endParaRPr lang="en-GB"/>
          </a:p>
        </p:txBody>
      </p:sp>
      <p:graphicFrame>
        <p:nvGraphicFramePr>
          <p:cNvPr id="17" name="Chart 16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717381739"/>
              </p:ext>
            </p:extLst>
          </p:nvPr>
        </p:nvGraphicFramePr>
        <p:xfrm>
          <a:off x="481308" y="1748946"/>
          <a:ext cx="5686699" cy="393810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4"/>
          <a:srcRect r="21209"/>
          <a:stretch/>
        </p:blipFill>
        <p:spPr>
          <a:xfrm>
            <a:off x="6277440" y="1637601"/>
            <a:ext cx="3202936" cy="2491346"/>
          </a:xfrm>
          <a:prstGeom prst="rect">
            <a:avLst/>
          </a:prstGeom>
          <a:effectLst/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066792" y="4128947"/>
            <a:ext cx="3319915" cy="2338085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450619" y="6097700"/>
            <a:ext cx="841975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ym typeface="Wingdings"/>
              </a:rPr>
              <a:t> s</a:t>
            </a:r>
            <a:r>
              <a:rPr lang="en-US" dirty="0"/>
              <a:t>imulated efficiency for the POWTEX-Jalousie mantel detector &gt; 50% at 1 </a:t>
            </a:r>
            <a:r>
              <a:rPr lang="en-US" dirty="0" err="1"/>
              <a:t>Å</a:t>
            </a:r>
            <a:r>
              <a:rPr lang="en-US" dirty="0"/>
              <a:t>  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10982937" y="4429154"/>
            <a:ext cx="1003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GEANT4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9696400" y="2109417"/>
            <a:ext cx="216024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CAD </a:t>
            </a:r>
            <a:r>
              <a:rPr lang="en-US" dirty="0" smtClean="0"/>
              <a:t>design for the POWTEX/DREAM Jalousie detector</a:t>
            </a:r>
            <a:endParaRPr lang="en-US" dirty="0"/>
          </a:p>
        </p:txBody>
      </p:sp>
      <p:sp>
        <p:nvSpPr>
          <p:cNvPr id="11" name="Title 1"/>
          <p:cNvSpPr>
            <a:spLocks noGrp="1"/>
          </p:cNvSpPr>
          <p:nvPr>
            <p:ph type="title"/>
          </p:nvPr>
        </p:nvSpPr>
        <p:spPr>
          <a:xfrm>
            <a:off x="263352" y="357280"/>
            <a:ext cx="7062040" cy="1143000"/>
          </a:xfrm>
        </p:spPr>
        <p:txBody>
          <a:bodyPr>
            <a:normAutofit/>
          </a:bodyPr>
          <a:lstStyle/>
          <a:p>
            <a:r>
              <a:rPr lang="en-GB" sz="2800" dirty="0"/>
              <a:t>GEANT4 simulations for the Jalousie detector</a:t>
            </a:r>
          </a:p>
        </p:txBody>
      </p:sp>
      <p:pic>
        <p:nvPicPr>
          <p:cNvPr id="12" name="Picture 11" descr="brightnessGreenXLarge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599833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1" name="Group 30"/>
          <p:cNvGrpSpPr/>
          <p:nvPr/>
        </p:nvGrpSpPr>
        <p:grpSpPr>
          <a:xfrm>
            <a:off x="1597184" y="1556793"/>
            <a:ext cx="7186201" cy="4446243"/>
            <a:chOff x="73183" y="1556792"/>
            <a:chExt cx="7186201" cy="4446243"/>
          </a:xfrm>
        </p:grpSpPr>
        <p:pic>
          <p:nvPicPr>
            <p:cNvPr id="18" name="Picture 17" descr="allTubes_dspacing.bmp"/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73183" y="1556792"/>
              <a:ext cx="7186201" cy="4446243"/>
            </a:xfrm>
            <a:prstGeom prst="rect">
              <a:avLst/>
            </a:prstGeom>
          </p:spPr>
        </p:pic>
        <p:sp>
          <p:nvSpPr>
            <p:cNvPr id="21" name="TextBox 20"/>
            <p:cNvSpPr txBox="1"/>
            <p:nvPr/>
          </p:nvSpPr>
          <p:spPr>
            <a:xfrm>
              <a:off x="3419871" y="3140525"/>
              <a:ext cx="3319947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err="1">
                  <a:solidFill>
                    <a:srgbClr val="FF0000"/>
                  </a:solidFill>
                </a:rPr>
                <a:t>Δd</a:t>
              </a:r>
              <a:r>
                <a:rPr lang="en-US" dirty="0">
                  <a:solidFill>
                    <a:srgbClr val="FF0000"/>
                  </a:solidFill>
                </a:rPr>
                <a:t>/d = instrumental resolution    </a:t>
              </a:r>
            </a:p>
            <a:p>
              <a:r>
                <a:rPr lang="en-US" dirty="0">
                  <a:solidFill>
                    <a:srgbClr val="FF0000"/>
                  </a:solidFill>
                </a:rPr>
                <a:t>     (resolution function) </a:t>
              </a:r>
            </a:p>
          </p:txBody>
        </p:sp>
        <p:grpSp>
          <p:nvGrpSpPr>
            <p:cNvPr id="8" name="Group 7"/>
            <p:cNvGrpSpPr/>
            <p:nvPr/>
          </p:nvGrpSpPr>
          <p:grpSpPr>
            <a:xfrm>
              <a:off x="4320000" y="4599644"/>
              <a:ext cx="873943" cy="382710"/>
              <a:chOff x="2767881" y="3353472"/>
              <a:chExt cx="873943" cy="382710"/>
            </a:xfrm>
          </p:grpSpPr>
          <p:sp>
            <p:nvSpPr>
              <p:cNvPr id="23" name="Rectangle 22"/>
              <p:cNvSpPr/>
              <p:nvPr/>
            </p:nvSpPr>
            <p:spPr>
              <a:xfrm>
                <a:off x="3001905" y="3353472"/>
                <a:ext cx="639919" cy="33855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r>
                  <a:rPr lang="en-US" sz="1600" dirty="0" err="1">
                    <a:solidFill>
                      <a:srgbClr val="FF0000"/>
                    </a:solidFill>
                  </a:rPr>
                  <a:t>Δd</a:t>
                </a:r>
                <a:r>
                  <a:rPr lang="en-US" sz="1600" dirty="0">
                    <a:solidFill>
                      <a:srgbClr val="FF0000"/>
                    </a:solidFill>
                  </a:rPr>
                  <a:t>/d </a:t>
                </a:r>
              </a:p>
            </p:txBody>
          </p:sp>
          <p:cxnSp>
            <p:nvCxnSpPr>
              <p:cNvPr id="24" name="Straight Arrow Connector 23"/>
              <p:cNvCxnSpPr/>
              <p:nvPr/>
            </p:nvCxnSpPr>
            <p:spPr>
              <a:xfrm>
                <a:off x="2767881" y="3736182"/>
                <a:ext cx="216024" cy="0"/>
              </a:xfrm>
              <a:prstGeom prst="straightConnector1">
                <a:avLst/>
              </a:prstGeom>
              <a:ln>
                <a:solidFill>
                  <a:srgbClr val="FF0000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5" name="Straight Arrow Connector 24"/>
              <p:cNvCxnSpPr/>
              <p:nvPr/>
            </p:nvCxnSpPr>
            <p:spPr>
              <a:xfrm flipH="1">
                <a:off x="3001905" y="3727798"/>
                <a:ext cx="305356" cy="8384"/>
              </a:xfrm>
              <a:prstGeom prst="straightConnector1">
                <a:avLst/>
              </a:prstGeom>
              <a:ln>
                <a:solidFill>
                  <a:srgbClr val="FF0000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10" name="TextBox 9"/>
            <p:cNvSpPr txBox="1"/>
            <p:nvPr/>
          </p:nvSpPr>
          <p:spPr>
            <a:xfrm>
              <a:off x="3655160" y="2035349"/>
              <a:ext cx="3073938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dirty="0"/>
                <a:t>WISH@ISIS, experimental,</a:t>
              </a:r>
            </a:p>
            <a:p>
              <a:r>
                <a:rPr lang="en-US" sz="1600" dirty="0" err="1"/>
                <a:t>NaCaAlF</a:t>
              </a:r>
              <a:r>
                <a:rPr lang="en-US" sz="1600" dirty="0"/>
                <a:t> sample</a:t>
              </a:r>
            </a:p>
          </p:txBody>
        </p:sp>
      </p:grpSp>
      <p:sp>
        <p:nvSpPr>
          <p:cNvPr id="33" name="TextBox 32"/>
          <p:cNvSpPr txBox="1"/>
          <p:nvPr/>
        </p:nvSpPr>
        <p:spPr>
          <a:xfrm>
            <a:off x="899828" y="6122849"/>
            <a:ext cx="10452755" cy="6771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 </a:t>
            </a:r>
            <a:r>
              <a:rPr lang="en-US" sz="2000" dirty="0"/>
              <a:t>At spallation sources:       </a:t>
            </a:r>
            <a:r>
              <a:rPr lang="en-US" sz="2000" dirty="0" err="1"/>
              <a:t>Δd</a:t>
            </a:r>
            <a:r>
              <a:rPr lang="en-US" sz="2000" dirty="0"/>
              <a:t>/d  = Sample ⊗ Instrumentation</a:t>
            </a:r>
          </a:p>
          <a:p>
            <a:r>
              <a:rPr lang="en-US" dirty="0"/>
              <a:t>                                                                                           </a:t>
            </a:r>
            <a:r>
              <a:rPr lang="en-US" dirty="0" smtClean="0"/>
              <a:t>               moderator</a:t>
            </a:r>
            <a:r>
              <a:rPr lang="en-US" dirty="0"/>
              <a:t>, beamline components, detector </a:t>
            </a:r>
          </a:p>
        </p:txBody>
      </p:sp>
      <p:sp>
        <p:nvSpPr>
          <p:cNvPr id="29" name="Bent-Up Arrow 28"/>
          <p:cNvSpPr/>
          <p:nvPr/>
        </p:nvSpPr>
        <p:spPr>
          <a:xfrm rot="5400000">
            <a:off x="6111901" y="6411796"/>
            <a:ext cx="171400" cy="343728"/>
          </a:xfrm>
          <a:prstGeom prst="bentUp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37" name="Title 1"/>
          <p:cNvSpPr>
            <a:spLocks noGrp="1"/>
          </p:cNvSpPr>
          <p:nvPr>
            <p:ph type="title"/>
          </p:nvPr>
        </p:nvSpPr>
        <p:spPr>
          <a:xfrm>
            <a:off x="263352" y="357280"/>
            <a:ext cx="7062040" cy="1143000"/>
          </a:xfrm>
        </p:spPr>
        <p:txBody>
          <a:bodyPr>
            <a:normAutofit/>
          </a:bodyPr>
          <a:lstStyle/>
          <a:p>
            <a:r>
              <a:rPr lang="en-GB" sz="2800" dirty="0"/>
              <a:t>GEANT4 simulations for the Jalousie detector</a:t>
            </a:r>
          </a:p>
        </p:txBody>
      </p:sp>
      <p:pic>
        <p:nvPicPr>
          <p:cNvPr id="13" name="Picture 12" descr="brightnessGreenXLarge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292498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0" y="1674096"/>
            <a:ext cx="1120856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ym typeface="Wingdings"/>
              </a:rPr>
              <a:t> </a:t>
            </a:r>
            <a:r>
              <a:rPr lang="en-US" sz="2000" dirty="0"/>
              <a:t>study the detector contribution to the resolution function by comparison to a reference detector</a:t>
            </a:r>
          </a:p>
        </p:txBody>
      </p:sp>
      <p:sp>
        <p:nvSpPr>
          <p:cNvPr id="92" name="Title 1"/>
          <p:cNvSpPr>
            <a:spLocks noGrp="1"/>
          </p:cNvSpPr>
          <p:nvPr>
            <p:ph type="title"/>
          </p:nvPr>
        </p:nvSpPr>
        <p:spPr>
          <a:xfrm>
            <a:off x="263352" y="357280"/>
            <a:ext cx="7062040" cy="1143000"/>
          </a:xfrm>
        </p:spPr>
        <p:txBody>
          <a:bodyPr>
            <a:normAutofit/>
          </a:bodyPr>
          <a:lstStyle/>
          <a:p>
            <a:r>
              <a:rPr lang="en-GB" sz="2800" dirty="0"/>
              <a:t>GEANT4 simulations for the Jalousie detector</a:t>
            </a:r>
          </a:p>
        </p:txBody>
      </p:sp>
      <p:pic>
        <p:nvPicPr>
          <p:cNvPr id="4" name="Picture 3" descr="brightnessGreenXLarge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01168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0" y="1674096"/>
            <a:ext cx="1120856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ym typeface="Wingdings"/>
              </a:rPr>
              <a:t> </a:t>
            </a:r>
            <a:r>
              <a:rPr lang="en-US" sz="2000" dirty="0"/>
              <a:t>study the detector contribution to the resolution function by comparison to a reference detector</a:t>
            </a:r>
          </a:p>
        </p:txBody>
      </p:sp>
      <p:grpSp>
        <p:nvGrpSpPr>
          <p:cNvPr id="90" name="Group 89"/>
          <p:cNvGrpSpPr/>
          <p:nvPr/>
        </p:nvGrpSpPr>
        <p:grpSpPr>
          <a:xfrm>
            <a:off x="119337" y="2780928"/>
            <a:ext cx="5410320" cy="3139126"/>
            <a:chOff x="56623" y="3227617"/>
            <a:chExt cx="4235361" cy="2395850"/>
          </a:xfrm>
        </p:grpSpPr>
        <p:pic>
          <p:nvPicPr>
            <p:cNvPr id="65" name="Picture 64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6623" y="3227617"/>
              <a:ext cx="4235361" cy="2395850"/>
            </a:xfrm>
            <a:prstGeom prst="rect">
              <a:avLst/>
            </a:prstGeom>
          </p:spPr>
        </p:pic>
        <p:cxnSp>
          <p:nvCxnSpPr>
            <p:cNvPr id="89" name="Straight Arrow Connector 88"/>
            <p:cNvCxnSpPr/>
            <p:nvPr/>
          </p:nvCxnSpPr>
          <p:spPr>
            <a:xfrm flipV="1">
              <a:off x="4123316" y="4226461"/>
              <a:ext cx="105743" cy="489958"/>
            </a:xfrm>
            <a:prstGeom prst="straightConnector1">
              <a:avLst/>
            </a:prstGeom>
            <a:ln w="381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92" name="Title 1"/>
          <p:cNvSpPr>
            <a:spLocks noGrp="1"/>
          </p:cNvSpPr>
          <p:nvPr>
            <p:ph type="title"/>
          </p:nvPr>
        </p:nvSpPr>
        <p:spPr>
          <a:xfrm>
            <a:off x="263352" y="357280"/>
            <a:ext cx="7062040" cy="1143000"/>
          </a:xfrm>
        </p:spPr>
        <p:txBody>
          <a:bodyPr>
            <a:normAutofit/>
          </a:bodyPr>
          <a:lstStyle/>
          <a:p>
            <a:r>
              <a:rPr lang="en-GB" sz="2800" dirty="0"/>
              <a:t>GEANT4 simulations for the Jalousie detector</a:t>
            </a:r>
          </a:p>
        </p:txBody>
      </p:sp>
      <p:pic>
        <p:nvPicPr>
          <p:cNvPr id="7" name="Picture 6" descr="brightnessGreenXLarge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89976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0" y="1674096"/>
            <a:ext cx="1120856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ym typeface="Wingdings"/>
              </a:rPr>
              <a:t> </a:t>
            </a:r>
            <a:r>
              <a:rPr lang="en-US" sz="2000" dirty="0"/>
              <a:t>study the detector contribution to the resolution function by comparison to a reference detector</a:t>
            </a:r>
          </a:p>
        </p:txBody>
      </p:sp>
      <p:sp>
        <p:nvSpPr>
          <p:cNvPr id="68" name="Right Arrow 67"/>
          <p:cNvSpPr/>
          <p:nvPr/>
        </p:nvSpPr>
        <p:spPr>
          <a:xfrm>
            <a:off x="5660263" y="4532214"/>
            <a:ext cx="1731820" cy="309928"/>
          </a:xfrm>
          <a:prstGeom prst="rightArrow">
            <a:avLst/>
          </a:prstGeom>
          <a:solidFill>
            <a:schemeClr val="accent6">
              <a:lumMod val="50000"/>
            </a:schemeClr>
          </a:solidFill>
          <a:ln>
            <a:solidFill>
              <a:schemeClr val="accent6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grpSp>
        <p:nvGrpSpPr>
          <p:cNvPr id="90" name="Group 89"/>
          <p:cNvGrpSpPr/>
          <p:nvPr/>
        </p:nvGrpSpPr>
        <p:grpSpPr>
          <a:xfrm>
            <a:off x="119337" y="2780928"/>
            <a:ext cx="5410320" cy="3139126"/>
            <a:chOff x="56623" y="3227617"/>
            <a:chExt cx="4235361" cy="2395850"/>
          </a:xfrm>
        </p:grpSpPr>
        <p:pic>
          <p:nvPicPr>
            <p:cNvPr id="65" name="Picture 64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6623" y="3227617"/>
              <a:ext cx="4235361" cy="2395850"/>
            </a:xfrm>
            <a:prstGeom prst="rect">
              <a:avLst/>
            </a:prstGeom>
          </p:spPr>
        </p:pic>
        <p:cxnSp>
          <p:nvCxnSpPr>
            <p:cNvPr id="89" name="Straight Arrow Connector 88"/>
            <p:cNvCxnSpPr/>
            <p:nvPr/>
          </p:nvCxnSpPr>
          <p:spPr>
            <a:xfrm flipV="1">
              <a:off x="4123316" y="4226461"/>
              <a:ext cx="105743" cy="489958"/>
            </a:xfrm>
            <a:prstGeom prst="straightConnector1">
              <a:avLst/>
            </a:prstGeom>
            <a:ln w="381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92" name="Title 1"/>
          <p:cNvSpPr>
            <a:spLocks noGrp="1"/>
          </p:cNvSpPr>
          <p:nvPr>
            <p:ph type="title"/>
          </p:nvPr>
        </p:nvSpPr>
        <p:spPr>
          <a:xfrm>
            <a:off x="263352" y="357280"/>
            <a:ext cx="7062040" cy="1143000"/>
          </a:xfrm>
        </p:spPr>
        <p:txBody>
          <a:bodyPr>
            <a:normAutofit/>
          </a:bodyPr>
          <a:lstStyle/>
          <a:p>
            <a:r>
              <a:rPr lang="en-GB" sz="2800" dirty="0"/>
              <a:t>GEANT4 simulations for the Jalousie detector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5529657" y="3296568"/>
            <a:ext cx="2014229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 smtClean="0"/>
              <a:t>Use the </a:t>
            </a:r>
            <a:r>
              <a:rPr lang="en-US" sz="1600" b="1" dirty="0" err="1" smtClean="0"/>
              <a:t>Vitess</a:t>
            </a:r>
            <a:r>
              <a:rPr lang="en-US" sz="1600" b="1" dirty="0" smtClean="0"/>
              <a:t> neutron trajectories  as input for the GEANT4 </a:t>
            </a:r>
            <a:r>
              <a:rPr lang="en-US" sz="1600" b="1" dirty="0" err="1" smtClean="0"/>
              <a:t>ParticleGenerator</a:t>
            </a:r>
            <a:r>
              <a:rPr lang="en-US" sz="1600" b="1" dirty="0" smtClean="0"/>
              <a:t>. </a:t>
            </a:r>
            <a:endParaRPr lang="en-US" sz="1600" b="1" dirty="0"/>
          </a:p>
        </p:txBody>
      </p:sp>
      <p:pic>
        <p:nvPicPr>
          <p:cNvPr id="9" name="Picture 8" descr="brightnessGreenXLarge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76731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0" y="1674096"/>
            <a:ext cx="1120856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ym typeface="Wingdings"/>
              </a:rPr>
              <a:t> </a:t>
            </a:r>
            <a:r>
              <a:rPr lang="en-US" sz="2000" dirty="0"/>
              <a:t>study the detector contribution to the resolution function by comparison to a reference detector</a:t>
            </a:r>
          </a:p>
        </p:txBody>
      </p:sp>
      <p:sp>
        <p:nvSpPr>
          <p:cNvPr id="68" name="Right Arrow 67"/>
          <p:cNvSpPr/>
          <p:nvPr/>
        </p:nvSpPr>
        <p:spPr>
          <a:xfrm>
            <a:off x="5660263" y="4532214"/>
            <a:ext cx="1731820" cy="309928"/>
          </a:xfrm>
          <a:prstGeom prst="rightArrow">
            <a:avLst/>
          </a:prstGeom>
          <a:solidFill>
            <a:schemeClr val="accent6">
              <a:lumMod val="50000"/>
            </a:schemeClr>
          </a:solidFill>
          <a:ln>
            <a:solidFill>
              <a:schemeClr val="accent6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69" name="TextBox 68"/>
          <p:cNvSpPr txBox="1"/>
          <p:nvPr/>
        </p:nvSpPr>
        <p:spPr>
          <a:xfrm>
            <a:off x="6539107" y="6257270"/>
            <a:ext cx="54615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/>
              <a:t>*WISH: world-class powder diffractometer operational at the ISIS (UK)  spallation source. </a:t>
            </a:r>
          </a:p>
        </p:txBody>
      </p:sp>
      <p:pic>
        <p:nvPicPr>
          <p:cNvPr id="29" name="Picture 28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893111" y="2579947"/>
            <a:ext cx="2512117" cy="1583205"/>
          </a:xfrm>
          <a:prstGeom prst="rect">
            <a:avLst/>
          </a:prstGeom>
        </p:spPr>
      </p:pic>
      <p:grpSp>
        <p:nvGrpSpPr>
          <p:cNvPr id="17" name="Group 16"/>
          <p:cNvGrpSpPr/>
          <p:nvPr/>
        </p:nvGrpSpPr>
        <p:grpSpPr>
          <a:xfrm rot="10800000">
            <a:off x="8006938" y="4243634"/>
            <a:ext cx="2010550" cy="2118775"/>
            <a:chOff x="541865" y="1715910"/>
            <a:chExt cx="3567289" cy="3326639"/>
          </a:xfrm>
        </p:grpSpPr>
        <p:pic>
          <p:nvPicPr>
            <p:cNvPr id="19" name="Picture 18"/>
            <p:cNvPicPr>
              <a:picLocks noChangeAspect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541865" y="1715910"/>
              <a:ext cx="3567289" cy="3326639"/>
            </a:xfrm>
            <a:prstGeom prst="rect">
              <a:avLst/>
            </a:prstGeom>
          </p:spPr>
        </p:pic>
        <p:sp>
          <p:nvSpPr>
            <p:cNvPr id="20" name="Oval 19"/>
            <p:cNvSpPr/>
            <p:nvPr/>
          </p:nvSpPr>
          <p:spPr>
            <a:xfrm>
              <a:off x="3863421" y="3437676"/>
              <a:ext cx="72000" cy="72000"/>
            </a:xfrm>
            <a:prstGeom prst="ellipse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2" name="TextBox 21"/>
          <p:cNvSpPr txBox="1"/>
          <p:nvPr/>
        </p:nvSpPr>
        <p:spPr>
          <a:xfrm>
            <a:off x="9079469" y="2671926"/>
            <a:ext cx="2010550" cy="3610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Jalousie  detector</a:t>
            </a:r>
          </a:p>
        </p:txBody>
      </p:sp>
      <p:sp>
        <p:nvSpPr>
          <p:cNvPr id="27" name="TextBox 26"/>
          <p:cNvSpPr txBox="1"/>
          <p:nvPr/>
        </p:nvSpPr>
        <p:spPr>
          <a:xfrm>
            <a:off x="9513328" y="4111778"/>
            <a:ext cx="147921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WISH-like detector* </a:t>
            </a:r>
            <a:endParaRPr lang="en-US" sz="1600" b="1" dirty="0" smtClean="0"/>
          </a:p>
          <a:p>
            <a:r>
              <a:rPr lang="en-US" sz="1600" b="1" dirty="0" smtClean="0"/>
              <a:t>(</a:t>
            </a:r>
            <a:r>
              <a:rPr lang="en-US" sz="1600" b="1" baseline="30000" dirty="0"/>
              <a:t>3</a:t>
            </a:r>
            <a:r>
              <a:rPr lang="en-US" sz="1600" b="1" dirty="0"/>
              <a:t>He-tubes)</a:t>
            </a:r>
          </a:p>
        </p:txBody>
      </p:sp>
      <p:sp>
        <p:nvSpPr>
          <p:cNvPr id="62" name="Rectangle 61"/>
          <p:cNvSpPr/>
          <p:nvPr/>
        </p:nvSpPr>
        <p:spPr>
          <a:xfrm>
            <a:off x="7723697" y="2287872"/>
            <a:ext cx="3296626" cy="3983633"/>
          </a:xfrm>
          <a:prstGeom prst="rect">
            <a:avLst/>
          </a:prstGeom>
          <a:solidFill>
            <a:schemeClr val="accent6">
              <a:lumMod val="20000"/>
              <a:lumOff val="80000"/>
              <a:alpha val="26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78" name="TextBox 77"/>
          <p:cNvSpPr txBox="1"/>
          <p:nvPr/>
        </p:nvSpPr>
        <p:spPr>
          <a:xfrm>
            <a:off x="7765599" y="2318952"/>
            <a:ext cx="1220721" cy="3610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/>
              <a:t>GEANT4</a:t>
            </a:r>
            <a:endParaRPr lang="en-US" sz="1600" b="1" dirty="0"/>
          </a:p>
        </p:txBody>
      </p:sp>
      <p:grpSp>
        <p:nvGrpSpPr>
          <p:cNvPr id="90" name="Group 89"/>
          <p:cNvGrpSpPr/>
          <p:nvPr/>
        </p:nvGrpSpPr>
        <p:grpSpPr>
          <a:xfrm>
            <a:off x="119337" y="2780928"/>
            <a:ext cx="5410320" cy="3139126"/>
            <a:chOff x="56623" y="3227617"/>
            <a:chExt cx="4235361" cy="2395850"/>
          </a:xfrm>
        </p:grpSpPr>
        <p:pic>
          <p:nvPicPr>
            <p:cNvPr id="65" name="Picture 64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6623" y="3227617"/>
              <a:ext cx="4235361" cy="2395850"/>
            </a:xfrm>
            <a:prstGeom prst="rect">
              <a:avLst/>
            </a:prstGeom>
          </p:spPr>
        </p:pic>
        <p:cxnSp>
          <p:nvCxnSpPr>
            <p:cNvPr id="89" name="Straight Arrow Connector 88"/>
            <p:cNvCxnSpPr/>
            <p:nvPr/>
          </p:nvCxnSpPr>
          <p:spPr>
            <a:xfrm flipV="1">
              <a:off x="4123316" y="4226461"/>
              <a:ext cx="105743" cy="489958"/>
            </a:xfrm>
            <a:prstGeom prst="straightConnector1">
              <a:avLst/>
            </a:prstGeom>
            <a:ln w="381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92" name="Title 1"/>
          <p:cNvSpPr>
            <a:spLocks noGrp="1"/>
          </p:cNvSpPr>
          <p:nvPr>
            <p:ph type="title"/>
          </p:nvPr>
        </p:nvSpPr>
        <p:spPr>
          <a:xfrm>
            <a:off x="263352" y="357280"/>
            <a:ext cx="7062040" cy="1143000"/>
          </a:xfrm>
        </p:spPr>
        <p:txBody>
          <a:bodyPr>
            <a:normAutofit/>
          </a:bodyPr>
          <a:lstStyle/>
          <a:p>
            <a:r>
              <a:rPr lang="en-GB" sz="2800" dirty="0"/>
              <a:t>GEANT4 simulations for the Jalousie detector</a:t>
            </a:r>
          </a:p>
        </p:txBody>
      </p:sp>
      <p:sp>
        <p:nvSpPr>
          <p:cNvPr id="23" name="TextBox 22"/>
          <p:cNvSpPr txBox="1"/>
          <p:nvPr/>
        </p:nvSpPr>
        <p:spPr>
          <a:xfrm>
            <a:off x="5529657" y="3296568"/>
            <a:ext cx="2014229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 smtClean="0"/>
              <a:t>Use the </a:t>
            </a:r>
            <a:r>
              <a:rPr lang="en-US" sz="1600" b="1" dirty="0" err="1" smtClean="0"/>
              <a:t>Vitess</a:t>
            </a:r>
            <a:r>
              <a:rPr lang="en-US" sz="1600" b="1" dirty="0" smtClean="0"/>
              <a:t> neutron trajectories  as input for the GEANT4 </a:t>
            </a:r>
            <a:r>
              <a:rPr lang="en-US" sz="1600" b="1" dirty="0" err="1" smtClean="0"/>
              <a:t>ParticleGenerator</a:t>
            </a:r>
            <a:r>
              <a:rPr lang="en-US" sz="1600" b="1" dirty="0" smtClean="0"/>
              <a:t>. </a:t>
            </a:r>
            <a:endParaRPr lang="en-US" sz="1600" b="1" dirty="0"/>
          </a:p>
        </p:txBody>
      </p:sp>
      <p:pic>
        <p:nvPicPr>
          <p:cNvPr id="18" name="Picture 17" descr="brightnessGreenXLarge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13834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t>17</a:t>
            </a:fld>
            <a:endParaRPr lang="en-GB" dirty="0"/>
          </a:p>
        </p:txBody>
      </p:sp>
      <p:grpSp>
        <p:nvGrpSpPr>
          <p:cNvPr id="32" name="Group 31"/>
          <p:cNvGrpSpPr/>
          <p:nvPr/>
        </p:nvGrpSpPr>
        <p:grpSpPr>
          <a:xfrm>
            <a:off x="1736837" y="1550022"/>
            <a:ext cx="9752630" cy="2901966"/>
            <a:chOff x="814354" y="4221165"/>
            <a:chExt cx="9111196" cy="2510708"/>
          </a:xfrm>
        </p:grpSpPr>
        <p:pic>
          <p:nvPicPr>
            <p:cNvPr id="30" name="Picture 29"/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5854" r="7428"/>
            <a:stretch/>
          </p:blipFill>
          <p:spPr>
            <a:xfrm>
              <a:off x="814354" y="4221165"/>
              <a:ext cx="3561764" cy="2510708"/>
            </a:xfrm>
            <a:prstGeom prst="rect">
              <a:avLst/>
            </a:prstGeom>
          </p:spPr>
        </p:pic>
        <p:pic>
          <p:nvPicPr>
            <p:cNvPr id="3" name="Picture 2"/>
            <p:cNvPicPr>
              <a:picLocks noChangeAspect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6139" r="6652"/>
            <a:stretch/>
          </p:blipFill>
          <p:spPr>
            <a:xfrm>
              <a:off x="6253916" y="4231564"/>
              <a:ext cx="3671634" cy="2500309"/>
            </a:xfrm>
            <a:prstGeom prst="rect">
              <a:avLst/>
            </a:prstGeom>
          </p:spPr>
        </p:pic>
        <p:sp>
          <p:nvSpPr>
            <p:cNvPr id="22" name="TextBox 21"/>
            <p:cNvSpPr txBox="1"/>
            <p:nvPr/>
          </p:nvSpPr>
          <p:spPr>
            <a:xfrm>
              <a:off x="2330477" y="4472825"/>
              <a:ext cx="1749072" cy="50593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b="1" dirty="0"/>
                <a:t>POWTEX-Jalousie  detector, GEANT4</a:t>
              </a:r>
            </a:p>
          </p:txBody>
        </p:sp>
        <p:sp>
          <p:nvSpPr>
            <p:cNvPr id="27" name="TextBox 26"/>
            <p:cNvSpPr txBox="1"/>
            <p:nvPr/>
          </p:nvSpPr>
          <p:spPr>
            <a:xfrm>
              <a:off x="8076173" y="4473020"/>
              <a:ext cx="1715409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b="1" dirty="0"/>
                <a:t>WISH-like detector,</a:t>
              </a:r>
            </a:p>
            <a:p>
              <a:r>
                <a:rPr lang="en-US" sz="1600" b="1" dirty="0"/>
                <a:t>GEANT4</a:t>
              </a:r>
            </a:p>
          </p:txBody>
        </p:sp>
      </p:grpSp>
      <p:grpSp>
        <p:nvGrpSpPr>
          <p:cNvPr id="31" name="Group 30"/>
          <p:cNvGrpSpPr/>
          <p:nvPr/>
        </p:nvGrpSpPr>
        <p:grpSpPr>
          <a:xfrm>
            <a:off x="4424738" y="4307010"/>
            <a:ext cx="4561723" cy="2550990"/>
            <a:chOff x="1511076" y="1469457"/>
            <a:chExt cx="4561723" cy="2550990"/>
          </a:xfrm>
        </p:grpSpPr>
        <p:pic>
          <p:nvPicPr>
            <p:cNvPr id="28" name="Picture 27"/>
            <p:cNvPicPr>
              <a:picLocks noChangeAspect="1"/>
            </p:cNvPicPr>
            <p:nvPr/>
          </p:nvPicPr>
          <p:blipFill rotWithShape="1"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13557" b="14074"/>
            <a:stretch/>
          </p:blipFill>
          <p:spPr>
            <a:xfrm>
              <a:off x="1511076" y="1469457"/>
              <a:ext cx="4561723" cy="2550990"/>
            </a:xfrm>
            <a:prstGeom prst="rect">
              <a:avLst/>
            </a:prstGeom>
          </p:spPr>
        </p:pic>
        <p:sp>
          <p:nvSpPr>
            <p:cNvPr id="29" name="TextBox 28"/>
            <p:cNvSpPr txBox="1"/>
            <p:nvPr/>
          </p:nvSpPr>
          <p:spPr>
            <a:xfrm>
              <a:off x="4030500" y="1772816"/>
              <a:ext cx="1765635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b="1" dirty="0"/>
                <a:t>WISH, experimental </a:t>
              </a:r>
            </a:p>
          </p:txBody>
        </p:sp>
      </p:grpSp>
      <p:sp>
        <p:nvSpPr>
          <p:cNvPr id="33" name="TextBox 32"/>
          <p:cNvSpPr txBox="1"/>
          <p:nvPr/>
        </p:nvSpPr>
        <p:spPr>
          <a:xfrm>
            <a:off x="283850" y="4957313"/>
            <a:ext cx="36004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Main diffraction peaks and their relative intensities well reproduced by the model</a:t>
            </a:r>
            <a:r>
              <a:rPr lang="en-US" sz="2000"/>
              <a:t>. </a:t>
            </a:r>
            <a:endParaRPr lang="en-US" sz="2000" dirty="0"/>
          </a:p>
        </p:txBody>
      </p:sp>
      <p:sp>
        <p:nvSpPr>
          <p:cNvPr id="35" name="Title 1"/>
          <p:cNvSpPr>
            <a:spLocks noGrp="1"/>
          </p:cNvSpPr>
          <p:nvPr>
            <p:ph type="title"/>
          </p:nvPr>
        </p:nvSpPr>
        <p:spPr>
          <a:xfrm>
            <a:off x="263352" y="357280"/>
            <a:ext cx="7062040" cy="1143000"/>
          </a:xfrm>
        </p:spPr>
        <p:txBody>
          <a:bodyPr>
            <a:normAutofit/>
          </a:bodyPr>
          <a:lstStyle/>
          <a:p>
            <a:r>
              <a:rPr lang="en-GB" sz="2800" dirty="0"/>
              <a:t>GEANT4 simulations for the Jalousie detector</a:t>
            </a:r>
          </a:p>
        </p:txBody>
      </p:sp>
      <p:pic>
        <p:nvPicPr>
          <p:cNvPr id="13" name="Picture 12" descr="brightnessGreenXLarge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766282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t>18</a:t>
            </a:fld>
            <a:endParaRPr lang="en-GB"/>
          </a:p>
        </p:txBody>
      </p:sp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191344" y="404664"/>
            <a:ext cx="7139136" cy="1143000"/>
          </a:xfrm>
        </p:spPr>
        <p:txBody>
          <a:bodyPr>
            <a:normAutofit/>
          </a:bodyPr>
          <a:lstStyle/>
          <a:p>
            <a:r>
              <a:rPr lang="en-GB" sz="2800" dirty="0"/>
              <a:t>Conclusions and outlook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35360" y="1700809"/>
            <a:ext cx="11247040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charset="0"/>
              <a:buChar char="•"/>
            </a:pPr>
            <a:r>
              <a:rPr lang="en-US" sz="2000" dirty="0"/>
              <a:t>The implementation and validation of the GEANT4 model for the Jalousie mantel detector </a:t>
            </a:r>
            <a:r>
              <a:rPr lang="en-US" sz="2000" dirty="0" smtClean="0"/>
              <a:t>(POWTEX/DREAM </a:t>
            </a:r>
            <a:r>
              <a:rPr lang="en-US" sz="2000" dirty="0"/>
              <a:t>version) almost completed.</a:t>
            </a:r>
          </a:p>
          <a:p>
            <a:pPr marL="285750" indent="-285750">
              <a:buFont typeface="Arial" charset="0"/>
              <a:buChar char="•"/>
            </a:pPr>
            <a:endParaRPr lang="en-US" sz="2000" dirty="0"/>
          </a:p>
          <a:p>
            <a:pPr marL="285750" indent="-285750">
              <a:buFont typeface="Arial" charset="0"/>
              <a:buChar char="•"/>
            </a:pPr>
            <a:r>
              <a:rPr lang="en-US" sz="2000" dirty="0"/>
              <a:t>Focus is now on using the detector model to predict the physics performance in real experiments.  </a:t>
            </a:r>
          </a:p>
          <a:p>
            <a:pPr marL="285750" indent="-285750">
              <a:buFont typeface="Arial" charset="0"/>
              <a:buChar char="•"/>
            </a:pPr>
            <a:endParaRPr lang="en-US" sz="2000" dirty="0"/>
          </a:p>
          <a:p>
            <a:pPr marL="285750" indent="-285750">
              <a:buFont typeface="Arial" charset="0"/>
              <a:buChar char="•"/>
            </a:pPr>
            <a:r>
              <a:rPr lang="en-US" sz="2000" dirty="0"/>
              <a:t>The Jalousie detector is the baseline technology for the single-crystal diffractometer (MAGIC) and the thermal powder diffractometer (HEIMDAL) at the European Spallation Source. Both detector </a:t>
            </a:r>
            <a:r>
              <a:rPr lang="en-US" sz="2000" dirty="0" smtClean="0"/>
              <a:t>designs will be optimized in GEANT4.  </a:t>
            </a:r>
            <a:endParaRPr lang="en-US" sz="2000" dirty="0"/>
          </a:p>
          <a:p>
            <a:pPr marL="285750" indent="-285750">
              <a:buFont typeface="Arial" charset="0"/>
              <a:buChar char="•"/>
            </a:pPr>
            <a:endParaRPr lang="en-US" dirty="0"/>
          </a:p>
          <a:p>
            <a:pPr marL="285750" indent="-285750">
              <a:buFont typeface="Arial" charset="0"/>
              <a:buChar char="•"/>
            </a:pPr>
            <a:endParaRPr lang="en-US" dirty="0"/>
          </a:p>
        </p:txBody>
      </p:sp>
      <p:pic>
        <p:nvPicPr>
          <p:cNvPr id="5" name="Picture 4" descr="brightnessGreenXLarge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938486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t>19</a:t>
            </a:fld>
            <a:endParaRPr lang="en-GB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84032" y="1916831"/>
            <a:ext cx="5040560" cy="3777213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3392" y="1916832"/>
            <a:ext cx="5268198" cy="3744416"/>
          </a:xfrm>
          <a:prstGeom prst="rect">
            <a:avLst/>
          </a:prstGeom>
        </p:spPr>
      </p:pic>
      <p:sp>
        <p:nvSpPr>
          <p:cNvPr id="13" name="TextBox 12"/>
          <p:cNvSpPr txBox="1"/>
          <p:nvPr/>
        </p:nvSpPr>
        <p:spPr>
          <a:xfrm>
            <a:off x="1283754" y="1832515"/>
            <a:ext cx="328360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POWTEX-Jalousie  detector, GEANT4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7193394" y="1916832"/>
            <a:ext cx="295232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WISH-like  detector, GEANT4</a:t>
            </a:r>
          </a:p>
        </p:txBody>
      </p:sp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263352" y="357280"/>
            <a:ext cx="7062040" cy="1143000"/>
          </a:xfrm>
        </p:spPr>
        <p:txBody>
          <a:bodyPr>
            <a:normAutofit/>
          </a:bodyPr>
          <a:lstStyle/>
          <a:p>
            <a:r>
              <a:rPr lang="en-GB" sz="2800" dirty="0"/>
              <a:t>GEANT4 simulations for the Jalousie detector</a:t>
            </a:r>
          </a:p>
        </p:txBody>
      </p:sp>
      <p:pic>
        <p:nvPicPr>
          <p:cNvPr id="9" name="Picture 8" descr="brightnessGreenXLarge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10117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20</a:t>
            </a:fld>
            <a:endParaRPr lang="en-GB" noProof="0" dirty="0"/>
          </a:p>
        </p:txBody>
      </p:sp>
      <p:graphicFrame>
        <p:nvGraphicFramePr>
          <p:cNvPr id="5" name="Chart 4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4708033"/>
              </p:ext>
            </p:extLst>
          </p:nvPr>
        </p:nvGraphicFramePr>
        <p:xfrm>
          <a:off x="7097806" y="1807432"/>
          <a:ext cx="4614818" cy="287560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grpSp>
        <p:nvGrpSpPr>
          <p:cNvPr id="3" name="Group 2"/>
          <p:cNvGrpSpPr/>
          <p:nvPr/>
        </p:nvGrpSpPr>
        <p:grpSpPr>
          <a:xfrm>
            <a:off x="294116" y="1632783"/>
            <a:ext cx="4720595" cy="1984435"/>
            <a:chOff x="1524001" y="1772816"/>
            <a:chExt cx="4720595" cy="1984435"/>
          </a:xfrm>
        </p:grpSpPr>
        <p:grpSp>
          <p:nvGrpSpPr>
            <p:cNvPr id="8" name="Group 7"/>
            <p:cNvGrpSpPr/>
            <p:nvPr/>
          </p:nvGrpSpPr>
          <p:grpSpPr>
            <a:xfrm>
              <a:off x="1882517" y="1958072"/>
              <a:ext cx="3162854" cy="1739005"/>
              <a:chOff x="161170" y="4056314"/>
              <a:chExt cx="3162854" cy="1739005"/>
            </a:xfrm>
          </p:grpSpPr>
          <p:grpSp>
            <p:nvGrpSpPr>
              <p:cNvPr id="9" name="Group 8"/>
              <p:cNvGrpSpPr/>
              <p:nvPr/>
            </p:nvGrpSpPr>
            <p:grpSpPr>
              <a:xfrm rot="225827">
                <a:off x="161170" y="4056314"/>
                <a:ext cx="3162854" cy="1739005"/>
                <a:chOff x="1103306" y="2807215"/>
                <a:chExt cx="3162854" cy="1739005"/>
              </a:xfrm>
            </p:grpSpPr>
            <p:grpSp>
              <p:nvGrpSpPr>
                <p:cNvPr id="11" name="Group 10"/>
                <p:cNvGrpSpPr/>
                <p:nvPr/>
              </p:nvGrpSpPr>
              <p:grpSpPr>
                <a:xfrm rot="19797312">
                  <a:off x="1130334" y="2807215"/>
                  <a:ext cx="3028456" cy="1644351"/>
                  <a:chOff x="6360465" y="3014222"/>
                  <a:chExt cx="2134882" cy="853762"/>
                </a:xfrm>
              </p:grpSpPr>
              <p:cxnSp>
                <p:nvCxnSpPr>
                  <p:cNvPr id="21" name="Straight Connector 20"/>
                  <p:cNvCxnSpPr/>
                  <p:nvPr/>
                </p:nvCxnSpPr>
                <p:spPr>
                  <a:xfrm rot="1231459">
                    <a:off x="6400374" y="3372315"/>
                    <a:ext cx="230755" cy="455936"/>
                  </a:xfrm>
                  <a:prstGeom prst="line">
                    <a:avLst/>
                  </a:prstGeom>
                  <a:ln>
                    <a:solidFill>
                      <a:srgbClr val="92D050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22" name="Straight Connector 21"/>
                  <p:cNvCxnSpPr/>
                  <p:nvPr/>
                </p:nvCxnSpPr>
                <p:spPr>
                  <a:xfrm>
                    <a:off x="7365945" y="3327591"/>
                    <a:ext cx="0" cy="523363"/>
                  </a:xfrm>
                  <a:prstGeom prst="line">
                    <a:avLst/>
                  </a:prstGeom>
                  <a:ln>
                    <a:solidFill>
                      <a:srgbClr val="92D050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cxnSp>
                <p:nvCxnSpPr>
                  <p:cNvPr id="23" name="Straight Connector 22"/>
                  <p:cNvCxnSpPr/>
                  <p:nvPr/>
                </p:nvCxnSpPr>
                <p:spPr>
                  <a:xfrm>
                    <a:off x="8279650" y="3285995"/>
                    <a:ext cx="0" cy="560746"/>
                  </a:xfrm>
                  <a:prstGeom prst="line">
                    <a:avLst/>
                  </a:prstGeom>
                  <a:ln>
                    <a:solidFill>
                      <a:srgbClr val="92D050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grpSp>
                <p:nvGrpSpPr>
                  <p:cNvPr id="24" name="Group 23"/>
                  <p:cNvGrpSpPr/>
                  <p:nvPr/>
                </p:nvGrpSpPr>
                <p:grpSpPr>
                  <a:xfrm>
                    <a:off x="6360465" y="3851011"/>
                    <a:ext cx="2134605" cy="8332"/>
                    <a:chOff x="6360465" y="3851011"/>
                    <a:chExt cx="2134605" cy="8332"/>
                  </a:xfrm>
                </p:grpSpPr>
                <p:cxnSp>
                  <p:nvCxnSpPr>
                    <p:cNvPr id="32" name="Straight Connector 31"/>
                    <p:cNvCxnSpPr/>
                    <p:nvPr/>
                  </p:nvCxnSpPr>
                  <p:spPr>
                    <a:xfrm flipH="1">
                      <a:off x="6370053" y="3857961"/>
                      <a:ext cx="2125017" cy="1382"/>
                    </a:xfrm>
                    <a:prstGeom prst="line">
                      <a:avLst/>
                    </a:prstGeom>
                    <a:ln w="63500">
                      <a:solidFill>
                        <a:schemeClr val="accent1">
                          <a:shade val="95000"/>
                          <a:satMod val="105000"/>
                        </a:schemeClr>
                      </a:solidFill>
                    </a:ln>
                  </p:spPr>
                  <p:style>
                    <a:lnRef idx="1">
                      <a:schemeClr val="accent1"/>
                    </a:lnRef>
                    <a:fillRef idx="0">
                      <a:schemeClr val="accent1"/>
                    </a:fillRef>
                    <a:effectRef idx="0">
                      <a:schemeClr val="accent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33" name="Straight Connector 32"/>
                    <p:cNvCxnSpPr/>
                    <p:nvPr/>
                  </p:nvCxnSpPr>
                  <p:spPr>
                    <a:xfrm flipH="1">
                      <a:off x="6360465" y="3851011"/>
                      <a:ext cx="2126212" cy="2972"/>
                    </a:xfrm>
                    <a:prstGeom prst="line">
                      <a:avLst/>
                    </a:prstGeom>
                    <a:ln w="31750">
                      <a:solidFill>
                        <a:srgbClr val="FF0000"/>
                      </a:solidFill>
                    </a:ln>
                  </p:spPr>
                  <p:style>
                    <a:lnRef idx="1">
                      <a:schemeClr val="accent1"/>
                    </a:lnRef>
                    <a:fillRef idx="0">
                      <a:schemeClr val="accent1"/>
                    </a:fillRef>
                    <a:effectRef idx="0">
                      <a:schemeClr val="accent1"/>
                    </a:effectRef>
                    <a:fontRef idx="minor">
                      <a:schemeClr val="tx1"/>
                    </a:fontRef>
                  </p:style>
                </p:cxnSp>
              </p:grpSp>
              <p:grpSp>
                <p:nvGrpSpPr>
                  <p:cNvPr id="25" name="Group 24"/>
                  <p:cNvGrpSpPr/>
                  <p:nvPr/>
                </p:nvGrpSpPr>
                <p:grpSpPr>
                  <a:xfrm>
                    <a:off x="6369116" y="3268724"/>
                    <a:ext cx="2126231" cy="599260"/>
                    <a:chOff x="6369116" y="3268724"/>
                    <a:chExt cx="2126231" cy="599260"/>
                  </a:xfrm>
                </p:grpSpPr>
                <p:cxnSp>
                  <p:nvCxnSpPr>
                    <p:cNvPr id="29" name="Straight Connector 28"/>
                    <p:cNvCxnSpPr/>
                    <p:nvPr/>
                  </p:nvCxnSpPr>
                  <p:spPr>
                    <a:xfrm flipH="1">
                      <a:off x="6369116" y="3561861"/>
                      <a:ext cx="2126231" cy="49240"/>
                    </a:xfrm>
                    <a:prstGeom prst="line">
                      <a:avLst/>
                    </a:prstGeom>
                    <a:ln w="63500">
                      <a:solidFill>
                        <a:schemeClr val="accent6">
                          <a:lumMod val="50000"/>
                        </a:schemeClr>
                      </a:solidFill>
                    </a:ln>
                  </p:spPr>
                  <p:style>
                    <a:lnRef idx="1">
                      <a:schemeClr val="accent1"/>
                    </a:lnRef>
                    <a:fillRef idx="0">
                      <a:schemeClr val="accent1"/>
                    </a:fillRef>
                    <a:effectRef idx="0">
                      <a:schemeClr val="accent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30" name="Straight Connector 29"/>
                    <p:cNvCxnSpPr/>
                    <p:nvPr/>
                  </p:nvCxnSpPr>
                  <p:spPr>
                    <a:xfrm flipH="1">
                      <a:off x="6376399" y="3584862"/>
                      <a:ext cx="2118566" cy="52212"/>
                    </a:xfrm>
                    <a:prstGeom prst="line">
                      <a:avLst/>
                    </a:prstGeom>
                    <a:ln w="31750">
                      <a:solidFill>
                        <a:srgbClr val="FF0000"/>
                      </a:solidFill>
                    </a:ln>
                  </p:spPr>
                  <p:style>
                    <a:lnRef idx="1">
                      <a:schemeClr val="accent1"/>
                    </a:lnRef>
                    <a:fillRef idx="0">
                      <a:schemeClr val="accent1"/>
                    </a:fillRef>
                    <a:effectRef idx="0">
                      <a:schemeClr val="accent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31" name="Straight Connector 30"/>
                    <p:cNvCxnSpPr/>
                    <p:nvPr/>
                  </p:nvCxnSpPr>
                  <p:spPr>
                    <a:xfrm rot="1231459" flipH="1">
                      <a:off x="6437812" y="3268724"/>
                      <a:ext cx="1971742" cy="599260"/>
                    </a:xfrm>
                    <a:prstGeom prst="line">
                      <a:avLst/>
                    </a:prstGeom>
                    <a:ln w="31750">
                      <a:solidFill>
                        <a:srgbClr val="FF0000"/>
                      </a:solidFill>
                    </a:ln>
                  </p:spPr>
                  <p:style>
                    <a:lnRef idx="1">
                      <a:schemeClr val="accent1"/>
                    </a:lnRef>
                    <a:fillRef idx="0">
                      <a:schemeClr val="accent1"/>
                    </a:fillRef>
                    <a:effectRef idx="0">
                      <a:schemeClr val="accent1"/>
                    </a:effectRef>
                    <a:fontRef idx="minor">
                      <a:schemeClr val="tx1"/>
                    </a:fontRef>
                  </p:style>
                </p:cxnSp>
              </p:grpSp>
              <p:grpSp>
                <p:nvGrpSpPr>
                  <p:cNvPr id="26" name="Group 25"/>
                  <p:cNvGrpSpPr/>
                  <p:nvPr/>
                </p:nvGrpSpPr>
                <p:grpSpPr>
                  <a:xfrm>
                    <a:off x="6379301" y="3014222"/>
                    <a:ext cx="2105863" cy="626738"/>
                    <a:chOff x="6379301" y="3014222"/>
                    <a:chExt cx="2105863" cy="626738"/>
                  </a:xfrm>
                </p:grpSpPr>
                <p:cxnSp>
                  <p:nvCxnSpPr>
                    <p:cNvPr id="27" name="Straight Connector 26"/>
                    <p:cNvCxnSpPr/>
                    <p:nvPr/>
                  </p:nvCxnSpPr>
                  <p:spPr>
                    <a:xfrm flipV="1">
                      <a:off x="6379301" y="3265597"/>
                      <a:ext cx="2105863" cy="91687"/>
                    </a:xfrm>
                    <a:prstGeom prst="line">
                      <a:avLst/>
                    </a:prstGeom>
                    <a:ln w="63500">
                      <a:solidFill>
                        <a:schemeClr val="accent1">
                          <a:shade val="95000"/>
                          <a:satMod val="105000"/>
                        </a:schemeClr>
                      </a:solidFill>
                    </a:ln>
                  </p:spPr>
                  <p:style>
                    <a:lnRef idx="1">
                      <a:schemeClr val="accent1"/>
                    </a:lnRef>
                    <a:fillRef idx="0">
                      <a:schemeClr val="accent1"/>
                    </a:fillRef>
                    <a:effectRef idx="0">
                      <a:schemeClr val="accent1"/>
                    </a:effectRef>
                    <a:fontRef idx="minor">
                      <a:schemeClr val="tx1"/>
                    </a:fontRef>
                  </p:style>
                </p:cxnSp>
                <p:cxnSp>
                  <p:nvCxnSpPr>
                    <p:cNvPr id="28" name="Straight Connector 27"/>
                    <p:cNvCxnSpPr/>
                    <p:nvPr/>
                  </p:nvCxnSpPr>
                  <p:spPr>
                    <a:xfrm rot="1231459" flipV="1">
                      <a:off x="6469651" y="3014222"/>
                      <a:ext cx="1914433" cy="626738"/>
                    </a:xfrm>
                    <a:prstGeom prst="line">
                      <a:avLst/>
                    </a:prstGeom>
                    <a:ln w="31750">
                      <a:solidFill>
                        <a:srgbClr val="FF0000"/>
                      </a:solidFill>
                    </a:ln>
                  </p:spPr>
                  <p:style>
                    <a:lnRef idx="1">
                      <a:schemeClr val="accent1"/>
                    </a:lnRef>
                    <a:fillRef idx="0">
                      <a:schemeClr val="accent1"/>
                    </a:fillRef>
                    <a:effectRef idx="0">
                      <a:schemeClr val="accent1"/>
                    </a:effectRef>
                    <a:fontRef idx="minor">
                      <a:schemeClr val="tx1"/>
                    </a:fontRef>
                  </p:style>
                </p:cxnSp>
              </p:grpSp>
            </p:grpSp>
            <p:cxnSp>
              <p:nvCxnSpPr>
                <p:cNvPr id="12" name="Straight Connector 11"/>
                <p:cNvCxnSpPr/>
                <p:nvPr/>
              </p:nvCxnSpPr>
              <p:spPr>
                <a:xfrm rot="21374173">
                  <a:off x="1388738" y="3207549"/>
                  <a:ext cx="0" cy="907294"/>
                </a:xfrm>
                <a:prstGeom prst="line">
                  <a:avLst/>
                </a:prstGeom>
                <a:ln>
                  <a:solidFill>
                    <a:schemeClr val="tx1"/>
                  </a:solidFill>
                  <a:prstDash val="sysDash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13" name="Straight Arrow Connector 12"/>
                <p:cNvCxnSpPr/>
                <p:nvPr/>
              </p:nvCxnSpPr>
              <p:spPr>
                <a:xfrm rot="21374173">
                  <a:off x="1103306" y="4005463"/>
                  <a:ext cx="3162854" cy="0"/>
                </a:xfrm>
                <a:prstGeom prst="straightConnector1">
                  <a:avLst/>
                </a:prstGeom>
                <a:ln w="31750" cmpd="tri">
                  <a:solidFill>
                    <a:schemeClr val="tx1"/>
                  </a:solidFill>
                  <a:prstDash val="sysDash"/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14" name="Straight Connector 13"/>
                <p:cNvCxnSpPr/>
                <p:nvPr/>
              </p:nvCxnSpPr>
              <p:spPr>
                <a:xfrm rot="21374173">
                  <a:off x="2523522" y="3071840"/>
                  <a:ext cx="0" cy="915726"/>
                </a:xfrm>
                <a:prstGeom prst="line">
                  <a:avLst/>
                </a:prstGeom>
                <a:ln>
                  <a:solidFill>
                    <a:schemeClr val="tx1"/>
                  </a:solidFill>
                  <a:prstDash val="sysDash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15" name="Straight Arrow Connector 14"/>
                <p:cNvCxnSpPr/>
                <p:nvPr/>
              </p:nvCxnSpPr>
              <p:spPr>
                <a:xfrm rot="21374173">
                  <a:off x="1378694" y="3378484"/>
                  <a:ext cx="1149957" cy="5261"/>
                </a:xfrm>
                <a:prstGeom prst="straightConnector1">
                  <a:avLst/>
                </a:prstGeom>
                <a:ln w="19050">
                  <a:solidFill>
                    <a:schemeClr val="tx1"/>
                  </a:solidFill>
                  <a:headEnd type="stealth"/>
                  <a:tailEnd type="stealth" w="med" len="med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16" name="TextBox 15"/>
                <p:cNvSpPr txBox="1"/>
                <p:nvPr/>
              </p:nvSpPr>
              <p:spPr>
                <a:xfrm>
                  <a:off x="1990146" y="3873228"/>
                  <a:ext cx="422446" cy="21544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800" dirty="0">
                      <a:solidFill>
                        <a:schemeClr val="accent6">
                          <a:lumMod val="50000"/>
                        </a:schemeClr>
                      </a:solidFill>
                    </a:rPr>
                    <a:t>o</a:t>
                  </a:r>
                </a:p>
              </p:txBody>
            </p:sp>
            <p:sp>
              <p:nvSpPr>
                <p:cNvPr id="17" name="TextBox 16"/>
                <p:cNvSpPr txBox="1"/>
                <p:nvPr/>
              </p:nvSpPr>
              <p:spPr>
                <a:xfrm>
                  <a:off x="3246648" y="3747301"/>
                  <a:ext cx="280646" cy="21544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800" dirty="0">
                      <a:solidFill>
                        <a:schemeClr val="accent6">
                          <a:lumMod val="50000"/>
                        </a:schemeClr>
                      </a:solidFill>
                    </a:rPr>
                    <a:t>o</a:t>
                  </a:r>
                </a:p>
              </p:txBody>
            </p:sp>
            <p:sp>
              <p:nvSpPr>
                <p:cNvPr id="18" name="TextBox 17"/>
                <p:cNvSpPr txBox="1"/>
                <p:nvPr/>
              </p:nvSpPr>
              <p:spPr>
                <a:xfrm>
                  <a:off x="2999874" y="3230575"/>
                  <a:ext cx="280646" cy="21544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800" dirty="0">
                      <a:solidFill>
                        <a:schemeClr val="accent6">
                          <a:lumMod val="50000"/>
                        </a:schemeClr>
                      </a:solidFill>
                    </a:rPr>
                    <a:t>o</a:t>
                  </a:r>
                </a:p>
              </p:txBody>
            </p:sp>
            <p:sp>
              <p:nvSpPr>
                <p:cNvPr id="19" name="TextBox 18"/>
                <p:cNvSpPr txBox="1"/>
                <p:nvPr/>
              </p:nvSpPr>
              <p:spPr>
                <a:xfrm>
                  <a:off x="2197182" y="4330776"/>
                  <a:ext cx="280646" cy="21544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800" dirty="0">
                      <a:solidFill>
                        <a:schemeClr val="accent6">
                          <a:lumMod val="50000"/>
                        </a:schemeClr>
                      </a:solidFill>
                    </a:rPr>
                    <a:t>o</a:t>
                  </a:r>
                </a:p>
              </p:txBody>
            </p:sp>
            <p:sp>
              <p:nvSpPr>
                <p:cNvPr id="20" name="TextBox 19"/>
                <p:cNvSpPr txBox="1"/>
                <p:nvPr/>
              </p:nvSpPr>
              <p:spPr>
                <a:xfrm rot="21374173">
                  <a:off x="1602986" y="3079808"/>
                  <a:ext cx="753649" cy="307777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1400" dirty="0" err="1"/>
                    <a:t>Δ</a:t>
                  </a:r>
                  <a:r>
                    <a:rPr lang="en-US" sz="1400" i="1" dirty="0" err="1"/>
                    <a:t>tof</a:t>
                  </a:r>
                  <a:r>
                    <a:rPr lang="en-US" sz="1400" i="1" baseline="-25000" dirty="0" err="1"/>
                    <a:t>det</a:t>
                  </a:r>
                  <a:endParaRPr lang="en-US" sz="1400" i="1" baseline="-25000" dirty="0"/>
                </a:p>
              </p:txBody>
            </p:sp>
          </p:grpSp>
          <p:sp>
            <p:nvSpPr>
              <p:cNvPr id="10" name="Rectangle 9"/>
              <p:cNvSpPr/>
              <p:nvPr/>
            </p:nvSpPr>
            <p:spPr>
              <a:xfrm>
                <a:off x="547248" y="4595812"/>
                <a:ext cx="915129" cy="276999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r>
                  <a:rPr lang="en-US" sz="1200" dirty="0"/>
                  <a:t>d ~ 15 mm</a:t>
                </a:r>
              </a:p>
            </p:txBody>
          </p:sp>
        </p:grpSp>
        <p:sp>
          <p:nvSpPr>
            <p:cNvPr id="2" name="TextBox 1"/>
            <p:cNvSpPr txBox="1"/>
            <p:nvPr/>
          </p:nvSpPr>
          <p:spPr>
            <a:xfrm>
              <a:off x="4948452" y="1772816"/>
              <a:ext cx="1296144" cy="2616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100" baseline="30000" dirty="0"/>
                <a:t>10</a:t>
              </a:r>
              <a:r>
                <a:rPr lang="en-US" sz="1100" dirty="0"/>
                <a:t>B</a:t>
              </a:r>
              <a:r>
                <a:rPr lang="en-US" sz="1100" baseline="-25000" dirty="0"/>
                <a:t>4</a:t>
              </a:r>
              <a:r>
                <a:rPr lang="en-US" sz="1100" dirty="0"/>
                <a:t>C layers</a:t>
              </a:r>
            </a:p>
          </p:txBody>
        </p:sp>
        <p:cxnSp>
          <p:nvCxnSpPr>
            <p:cNvPr id="36" name="Straight Arrow Connector 35"/>
            <p:cNvCxnSpPr/>
            <p:nvPr/>
          </p:nvCxnSpPr>
          <p:spPr>
            <a:xfrm flipH="1">
              <a:off x="4529061" y="1944583"/>
              <a:ext cx="462842" cy="18625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" name="Straight Arrow Connector 37"/>
            <p:cNvCxnSpPr/>
            <p:nvPr/>
          </p:nvCxnSpPr>
          <p:spPr>
            <a:xfrm flipH="1">
              <a:off x="4760482" y="1941349"/>
              <a:ext cx="230075" cy="33163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1" name="Straight Arrow Connector 40"/>
            <p:cNvCxnSpPr/>
            <p:nvPr/>
          </p:nvCxnSpPr>
          <p:spPr>
            <a:xfrm>
              <a:off x="1976520" y="3335686"/>
              <a:ext cx="190254" cy="397695"/>
            </a:xfrm>
            <a:prstGeom prst="straightConnector1">
              <a:avLst/>
            </a:prstGeom>
            <a:ln w="19050">
              <a:solidFill>
                <a:schemeClr val="tx1"/>
              </a:solidFill>
              <a:headEnd type="stealth"/>
              <a:tailEnd type="stealth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6" name="TextBox 45"/>
            <p:cNvSpPr txBox="1"/>
            <p:nvPr/>
          </p:nvSpPr>
          <p:spPr>
            <a:xfrm>
              <a:off x="1524001" y="3480252"/>
              <a:ext cx="985301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dirty="0"/>
                <a:t>~8 mm</a:t>
              </a:r>
            </a:p>
          </p:txBody>
        </p:sp>
      </p:grpSp>
      <p:sp>
        <p:nvSpPr>
          <p:cNvPr id="47" name="Rectangle 46"/>
          <p:cNvSpPr/>
          <p:nvPr/>
        </p:nvSpPr>
        <p:spPr>
          <a:xfrm>
            <a:off x="2377054" y="3708483"/>
            <a:ext cx="423527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/>
              <a:t>d ≤ 8 mm in current </a:t>
            </a:r>
            <a:r>
              <a:rPr lang="en-US" sz="1600" dirty="0" err="1"/>
              <a:t>tof</a:t>
            </a:r>
            <a:r>
              <a:rPr lang="en-US" sz="1600" dirty="0"/>
              <a:t> detectors used for power diffraction studies (e.g., thin </a:t>
            </a:r>
            <a:r>
              <a:rPr lang="en-US" sz="1600" dirty="0" err="1"/>
              <a:t>ZnS</a:t>
            </a:r>
            <a:r>
              <a:rPr lang="en-US" sz="1600" dirty="0"/>
              <a:t> scintillators or </a:t>
            </a:r>
            <a:r>
              <a:rPr lang="en-US" sz="1600" baseline="30000" dirty="0"/>
              <a:t>3</a:t>
            </a:r>
            <a:r>
              <a:rPr lang="en-US" sz="1600" dirty="0"/>
              <a:t>He-based gas counters)  </a:t>
            </a:r>
          </a:p>
        </p:txBody>
      </p:sp>
      <p:sp>
        <p:nvSpPr>
          <p:cNvPr id="57" name="TextBox 56"/>
          <p:cNvSpPr txBox="1"/>
          <p:nvPr/>
        </p:nvSpPr>
        <p:spPr>
          <a:xfrm>
            <a:off x="167229" y="6051312"/>
            <a:ext cx="580046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For POWTEX (L = 20 m), </a:t>
            </a:r>
            <a:r>
              <a:rPr lang="en-US" sz="1600" dirty="0" err="1"/>
              <a:t>Δtof</a:t>
            </a:r>
            <a:r>
              <a:rPr lang="en-US" sz="1600" baseline="-25000" dirty="0" err="1"/>
              <a:t>res</a:t>
            </a:r>
            <a:r>
              <a:rPr lang="en-US" sz="1600" baseline="-25000" dirty="0"/>
              <a:t>-chopper</a:t>
            </a:r>
            <a:r>
              <a:rPr lang="en-US" sz="1600" dirty="0"/>
              <a:t> = 10 </a:t>
            </a:r>
            <a:r>
              <a:rPr lang="en-US" sz="1600" dirty="0" err="1"/>
              <a:t>μs</a:t>
            </a:r>
            <a:r>
              <a:rPr lang="en-US" sz="1600" dirty="0"/>
              <a:t>  </a:t>
            </a:r>
            <a:r>
              <a:rPr lang="en-US" sz="1600" dirty="0">
                <a:sym typeface="Wingdings"/>
              </a:rPr>
              <a:t> </a:t>
            </a:r>
            <a:r>
              <a:rPr lang="en-US" sz="1600" dirty="0" err="1"/>
              <a:t>Δtof</a:t>
            </a:r>
            <a:r>
              <a:rPr lang="en-US" sz="1600" dirty="0"/>
              <a:t>/</a:t>
            </a:r>
            <a:r>
              <a:rPr lang="en-US" sz="1600" dirty="0" err="1"/>
              <a:t>tof</a:t>
            </a:r>
            <a:r>
              <a:rPr lang="en-US" sz="1600" dirty="0"/>
              <a:t> ≈ 0.15%.</a:t>
            </a:r>
          </a:p>
          <a:p>
            <a:endParaRPr lang="en-US" sz="1600" dirty="0"/>
          </a:p>
          <a:p>
            <a:r>
              <a:rPr lang="en-US" sz="1600" dirty="0"/>
              <a:t>ESS: DREAM: L = 76 m,  MAGIC  = 171 m, HEIMDAL = 168 m.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8" name="Rectangle 57"/>
              <p:cNvSpPr/>
              <p:nvPr/>
            </p:nvSpPr>
            <p:spPr>
              <a:xfrm>
                <a:off x="1829277" y="5002750"/>
                <a:ext cx="7938002" cy="72885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1400" b="1" i="1">
                              <a:latin typeface="Cambria Math" charset="0"/>
                            </a:rPr>
                          </m:ctrlPr>
                        </m:fPr>
                        <m:num>
                          <m:r>
                            <m:rPr>
                              <m:nor/>
                            </m:rPr>
                            <a:rPr lang="en-US" sz="1400" dirty="0"/>
                            <m:t>Δ</m:t>
                          </m:r>
                          <m:r>
                            <a:rPr lang="en-US" sz="1400" b="1" i="1">
                              <a:latin typeface="Cambria Math" charset="0"/>
                            </a:rPr>
                            <m:t>𝒅</m:t>
                          </m:r>
                        </m:num>
                        <m:den>
                          <m:r>
                            <a:rPr lang="en-US" sz="1400" b="1" i="1">
                              <a:latin typeface="Cambria Math" charset="0"/>
                            </a:rPr>
                            <m:t>𝒅</m:t>
                          </m:r>
                        </m:den>
                      </m:f>
                      <m:r>
                        <a:rPr lang="en-US" sz="1400" b="1">
                          <a:latin typeface="Cambria Math" charset="0"/>
                        </a:rPr>
                        <m:t>= </m:t>
                      </m:r>
                      <m:rad>
                        <m:radPr>
                          <m:degHide m:val="on"/>
                          <m:ctrlPr>
                            <a:rPr lang="en-US" sz="1400" b="1" i="1">
                              <a:latin typeface="Cambria Math" charset="0"/>
                            </a:rPr>
                          </m:ctrlPr>
                        </m:radPr>
                        <m:deg/>
                        <m:e>
                          <m:sSup>
                            <m:sSupPr>
                              <m:ctrlPr>
                                <a:rPr lang="en-US" sz="1400" b="1" i="1"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sz="1400" b="1" i="1"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f>
                                    <m:fPr>
                                      <m:ctrlPr>
                                        <a:rPr lang="en-US" sz="1400" b="1" i="1">
                                          <a:latin typeface="Cambria Math" charset="0"/>
                                        </a:rPr>
                                      </m:ctrlPr>
                                    </m:fPr>
                                    <m:num>
                                      <m:sSub>
                                        <m:sSubPr>
                                          <m:ctrlPr>
                                            <a:rPr lang="en-US" sz="1400" b="1" i="1">
                                              <a:latin typeface="Cambria Math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m:rPr>
                                              <m:nor/>
                                            </m:rPr>
                                            <a:rPr lang="en-US" sz="1400" dirty="0"/>
                                            <m:t>Δ</m:t>
                                          </m:r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𝒕𝒐𝒇</m:t>
                                          </m:r>
                                        </m:e>
                                        <m:sub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𝒓𝒆𝒔</m:t>
                                          </m:r>
                                          <m:r>
                                            <a:rPr lang="en-US" sz="1400" b="1">
                                              <a:latin typeface="Cambria Math" charset="0"/>
                                            </a:rPr>
                                            <m:t> </m:t>
                                          </m:r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𝒄𝒉𝒐𝒑𝒑𝒆𝒓</m:t>
                                          </m:r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 </m:t>
                                          </m:r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𝒐𝒓</m:t>
                                          </m:r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 </m:t>
                                          </m:r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𝒎𝒐𝒅𝒆𝒓𝒂𝒕𝒐𝒓</m:t>
                                          </m:r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 </m:t>
                                          </m:r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𝒑𝒖𝒍𝒔𝒆</m:t>
                                          </m:r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 </m:t>
                                          </m:r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𝒘𝒊𝒅𝒕𝒉</m:t>
                                          </m:r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 </m:t>
                                          </m:r>
                                        </m:sub>
                                      </m:sSub>
                                      <m:r>
                                        <a:rPr lang="en-US" sz="1400" b="1">
                                          <a:latin typeface="Cambria Math" charset="0"/>
                                        </a:rPr>
                                        <m:t>+ </m:t>
                                      </m:r>
                                      <m:sSub>
                                        <m:sSubPr>
                                          <m:ctrlPr>
                                            <a:rPr lang="en-US" sz="1400" b="1" i="1">
                                              <a:latin typeface="Cambria Math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m:rPr>
                                              <m:nor/>
                                            </m:rPr>
                                            <a:rPr lang="en-US" sz="1400" dirty="0"/>
                                            <m:t>Δ</m:t>
                                          </m:r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𝒕𝒐𝒇</m:t>
                                          </m:r>
                                        </m:e>
                                        <m:sub>
                                          <m:r>
                                            <a:rPr lang="en-US" sz="1400" b="1" i="1">
                                              <a:latin typeface="Cambria Math" charset="0"/>
                                            </a:rPr>
                                            <m:t>𝒅𝒆𝒕𝒆𝒄𝒕𝒐𝒓</m:t>
                                          </m:r>
                                        </m:sub>
                                      </m:sSub>
                                    </m:num>
                                    <m:den>
                                      <m:r>
                                        <a:rPr lang="en-US" sz="1400" b="1" i="1">
                                          <a:latin typeface="Cambria Math" charset="0"/>
                                        </a:rPr>
                                        <m:t>𝒕𝒐𝒇</m:t>
                                      </m:r>
                                    </m:den>
                                  </m:f>
                                </m:e>
                              </m:d>
                            </m:e>
                            <m:sup>
                              <m:r>
                                <a:rPr lang="en-US" sz="1400" b="1">
                                  <a:latin typeface="Cambria Math" charset="0"/>
                                </a:rPr>
                                <m:t>𝟐</m:t>
                              </m:r>
                            </m:sup>
                          </m:sSup>
                          <m:r>
                            <a:rPr lang="en-US" sz="1400" b="1">
                              <a:latin typeface="Cambria Math" charset="0"/>
                            </a:rPr>
                            <m:t>+</m:t>
                          </m:r>
                          <m:sSup>
                            <m:sSupPr>
                              <m:ctrlPr>
                                <a:rPr lang="en-US" sz="1400" b="1" i="1"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sz="1400" b="1" i="1"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f>
                                    <m:fPr>
                                      <m:ctrlPr>
                                        <a:rPr lang="en-US" sz="1400" b="1" i="1">
                                          <a:latin typeface="Cambria Math" charset="0"/>
                                        </a:rPr>
                                      </m:ctrlPr>
                                    </m:fPr>
                                    <m:num>
                                      <m:r>
                                        <m:rPr>
                                          <m:nor/>
                                        </m:rPr>
                                        <a:rPr lang="en-US" sz="1400" dirty="0"/>
                                        <m:t>Δ</m:t>
                                      </m:r>
                                      <m:r>
                                        <a:rPr lang="en-US" sz="1400" b="1" i="1">
                                          <a:latin typeface="Cambria Math" charset="0"/>
                                        </a:rPr>
                                        <m:t>𝑳</m:t>
                                      </m:r>
                                    </m:num>
                                    <m:den>
                                      <m:r>
                                        <a:rPr lang="en-US" sz="1400" b="1" i="1">
                                          <a:latin typeface="Cambria Math" charset="0"/>
                                        </a:rPr>
                                        <m:t>𝑳</m:t>
                                      </m:r>
                                    </m:den>
                                  </m:f>
                                </m:e>
                              </m:d>
                            </m:e>
                            <m:sup>
                              <m:r>
                                <a:rPr lang="en-US" sz="1400" b="1">
                                  <a:latin typeface="Cambria Math" charset="0"/>
                                </a:rPr>
                                <m:t>𝟐</m:t>
                              </m:r>
                            </m:sup>
                          </m:sSup>
                          <m:r>
                            <a:rPr lang="en-US" sz="1400" b="1">
                              <a:latin typeface="Cambria Math" charset="0"/>
                            </a:rPr>
                            <m:t>+</m:t>
                          </m:r>
                          <m:sSup>
                            <m:sSupPr>
                              <m:ctrlPr>
                                <a:rPr lang="en-US" sz="1400" b="1" i="1"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sz="1400" b="1" i="1"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r>
                                    <m:rPr>
                                      <m:nor/>
                                    </m:rPr>
                                    <a:rPr lang="en-US" sz="1400" dirty="0"/>
                                    <m:t>Δ</m:t>
                                  </m:r>
                                  <m:r>
                                    <a:rPr lang="en-US" sz="1400" b="1" i="1">
                                      <a:latin typeface="Cambria Math" charset="0"/>
                                    </a:rPr>
                                    <m:t>𝜽</m:t>
                                  </m:r>
                                  <m:func>
                                    <m:funcPr>
                                      <m:ctrlPr>
                                        <a:rPr lang="en-US" sz="1400" b="1" i="1">
                                          <a:latin typeface="Cambria Math" charset="0"/>
                                        </a:rPr>
                                      </m:ctrlPr>
                                    </m:funcPr>
                                    <m:fName>
                                      <m:r>
                                        <a:rPr lang="en-US" sz="1400" b="1">
                                          <a:latin typeface="Cambria Math" charset="0"/>
                                        </a:rPr>
                                        <m:t>𝐜𝐨𝐭</m:t>
                                      </m:r>
                                    </m:fName>
                                    <m:e>
                                      <m:r>
                                        <a:rPr lang="en-US" sz="1400" b="1" i="1">
                                          <a:latin typeface="Cambria Math" charset="0"/>
                                        </a:rPr>
                                        <m:t>𝜽</m:t>
                                      </m:r>
                                    </m:e>
                                  </m:func>
                                </m:e>
                              </m:d>
                            </m:e>
                            <m:sup>
                              <m:r>
                                <a:rPr lang="en-US" sz="1400" b="1">
                                  <a:latin typeface="Cambria Math" charset="0"/>
                                </a:rPr>
                                <m:t>𝟐</m:t>
                              </m:r>
                            </m:sup>
                          </m:sSup>
                        </m:e>
                      </m:rad>
                    </m:oMath>
                  </m:oMathPara>
                </a14:m>
                <a:endParaRPr lang="en-US" sz="1400" b="1" dirty="0"/>
              </a:p>
            </p:txBody>
          </p:sp>
        </mc:Choice>
        <mc:Fallback xmlns="">
          <p:sp>
            <p:nvSpPr>
              <p:cNvPr id="58" name="Rectangle 5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5277" y="5002750"/>
                <a:ext cx="7938002" cy="728854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2" name="Title 1"/>
          <p:cNvSpPr>
            <a:spLocks noGrp="1"/>
          </p:cNvSpPr>
          <p:nvPr>
            <p:ph type="title"/>
          </p:nvPr>
        </p:nvSpPr>
        <p:spPr>
          <a:xfrm>
            <a:off x="263352" y="357280"/>
            <a:ext cx="7062040" cy="1143000"/>
          </a:xfrm>
        </p:spPr>
        <p:txBody>
          <a:bodyPr>
            <a:normAutofit/>
          </a:bodyPr>
          <a:lstStyle/>
          <a:p>
            <a:r>
              <a:rPr lang="en-GB" sz="2800" dirty="0"/>
              <a:t>GEANT4 simulations for the Jalousie detector</a:t>
            </a:r>
          </a:p>
        </p:txBody>
      </p:sp>
      <p:pic>
        <p:nvPicPr>
          <p:cNvPr id="40" name="Picture 39" descr="brightnessGreenXLarge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0235" y="1066033"/>
            <a:ext cx="1440160" cy="316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605552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5" id="{B44B2280-2390-4D03-8D38-6C24B0BAA245}" vid="{0B7C071A-F5F7-47CF-A93A-F42DBF6073EC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Chess Core Powerpoint</Template>
  <TotalTime>55991</TotalTime>
  <Words>1238</Words>
  <Application>Microsoft Macintosh PowerPoint</Application>
  <PresentationFormat>Widescreen</PresentationFormat>
  <Paragraphs>199</Paragraphs>
  <Slides>20</Slides>
  <Notes>20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5" baseType="lpstr">
      <vt:lpstr>Arial</vt:lpstr>
      <vt:lpstr>Calibri</vt:lpstr>
      <vt:lpstr>Cambria Math</vt:lpstr>
      <vt:lpstr>Wingdings</vt:lpstr>
      <vt:lpstr>Office Theme</vt:lpstr>
      <vt:lpstr>GEANT4 simulation of the 10B-based Jalousie detector for neutron diffractometers</vt:lpstr>
      <vt:lpstr>Neutron diffraction – the bare essentials</vt:lpstr>
      <vt:lpstr>Neutron diffraction – the bare essentials</vt:lpstr>
      <vt:lpstr>Neutron diffraction at ESS</vt:lpstr>
      <vt:lpstr>Neutron diffraction at ESS</vt:lpstr>
      <vt:lpstr>The Jalousie detector</vt:lpstr>
      <vt:lpstr>The POWTEX-Jalousie detector </vt:lpstr>
      <vt:lpstr>The POWTEX-Jalousie detector </vt:lpstr>
      <vt:lpstr>GEANT4 simulations for the Jalousie detector</vt:lpstr>
      <vt:lpstr>Validation of the GEANT4 model for Jalousie</vt:lpstr>
      <vt:lpstr>GEANT4 simulations for the Jalousie detector</vt:lpstr>
      <vt:lpstr>GEANT4 simulations for the Jalousie detector</vt:lpstr>
      <vt:lpstr>GEANT4 simulations for the Jalousie detector</vt:lpstr>
      <vt:lpstr>GEANT4 simulations for the Jalousie detector</vt:lpstr>
      <vt:lpstr>GEANT4 simulations for the Jalousie detector</vt:lpstr>
      <vt:lpstr>GEANT4 simulations for the Jalousie detector</vt:lpstr>
      <vt:lpstr>GEANT4 simulations for the Jalousie detector</vt:lpstr>
      <vt:lpstr>Conclusions and outlook</vt:lpstr>
      <vt:lpstr>GEANT4 simulations for the Jalousie detector</vt:lpstr>
      <vt:lpstr>GEANT4 simulations for the Jalousie detector</vt:lpstr>
    </vt:vector>
  </TitlesOfParts>
  <Company/>
  <LinksUpToDate>false</LinksUpToDate>
  <SharedDoc>false</SharedDoc>
  <HyperlinksChanged>false</HyperlinksChanged>
  <AppVersion>15.0035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BEER</dc:title>
  <dc:creator>Microsoft Office User</dc:creator>
  <cp:lastModifiedBy>Microsoft Office User</cp:lastModifiedBy>
  <cp:revision>675</cp:revision>
  <cp:lastPrinted>2017-10-25T11:10:17Z</cp:lastPrinted>
  <dcterms:created xsi:type="dcterms:W3CDTF">2017-09-06T12:35:23Z</dcterms:created>
  <dcterms:modified xsi:type="dcterms:W3CDTF">2017-10-27T13:02:33Z</dcterms:modified>
</cp:coreProperties>
</file>