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5413-C286-4FD5-AB05-4627A57FB716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6AC3-B8F5-4AAD-ACFF-FA95FA12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93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5413-C286-4FD5-AB05-4627A57FB716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6AC3-B8F5-4AAD-ACFF-FA95FA12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5413-C286-4FD5-AB05-4627A57FB716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6AC3-B8F5-4AAD-ACFF-FA95FA12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61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5413-C286-4FD5-AB05-4627A57FB716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6AC3-B8F5-4AAD-ACFF-FA95FA12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5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5413-C286-4FD5-AB05-4627A57FB716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6AC3-B8F5-4AAD-ACFF-FA95FA12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5413-C286-4FD5-AB05-4627A57FB716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6AC3-B8F5-4AAD-ACFF-FA95FA12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2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5413-C286-4FD5-AB05-4627A57FB716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6AC3-B8F5-4AAD-ACFF-FA95FA12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9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5413-C286-4FD5-AB05-4627A57FB716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6AC3-B8F5-4AAD-ACFF-FA95FA12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87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5413-C286-4FD5-AB05-4627A57FB716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6AC3-B8F5-4AAD-ACFF-FA95FA12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0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5413-C286-4FD5-AB05-4627A57FB716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6AC3-B8F5-4AAD-ACFF-FA95FA12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4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5413-C286-4FD5-AB05-4627A57FB716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6AC3-B8F5-4AAD-ACFF-FA95FA12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1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D5413-C286-4FD5-AB05-4627A57FB716}" type="datetimeFigureOut">
              <a:rPr lang="en-GB" smtClean="0"/>
              <a:t>18/10/2017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6AC3-B8F5-4AAD-ACFF-FA95FA12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54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/>
          <a:lstStyle/>
          <a:p>
            <a:r>
              <a:rPr lang="en-GB" dirty="0" smtClean="0"/>
              <a:t>Straw Tubes Development at ISIS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/>
          <a:p>
            <a:r>
              <a:rPr lang="en-GB" dirty="0" smtClean="0"/>
              <a:t>Davide Raspino</a:t>
            </a:r>
          </a:p>
          <a:p>
            <a:r>
              <a:rPr lang="en-GB" dirty="0" smtClean="0"/>
              <a:t>18/10/2017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69690" y="2924944"/>
            <a:ext cx="4004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GB" sz="2400" dirty="0" smtClean="0"/>
              <a:t>Operation in vacuum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2400" dirty="0" smtClean="0"/>
              <a:t>Multiplexing the electronics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17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GB" dirty="0" smtClean="0"/>
              <a:t>Operation in vacuum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We developed a solution to interface the straw tubes to a preamp air box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1772816"/>
            <a:ext cx="1118440" cy="3717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2890" y="1772816"/>
            <a:ext cx="1454597" cy="3717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280" y="1772816"/>
            <a:ext cx="1262024" cy="3717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32065" y="5949280"/>
            <a:ext cx="4679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No need to operate at high vacuum</a:t>
            </a:r>
          </a:p>
          <a:p>
            <a:pPr algn="ctr"/>
            <a:r>
              <a:rPr lang="en-GB" dirty="0" smtClean="0"/>
              <a:t>No need of expensive high voltage feedthrough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21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5865"/>
            <a:ext cx="4680520" cy="453939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33140"/>
              </p:ext>
            </p:extLst>
          </p:nvPr>
        </p:nvGraphicFramePr>
        <p:xfrm>
          <a:off x="5076055" y="776916"/>
          <a:ext cx="4067945" cy="262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589"/>
                <a:gridCol w="813589"/>
                <a:gridCol w="813589"/>
                <a:gridCol w="813589"/>
                <a:gridCol w="813589"/>
              </a:tblGrid>
              <a:tr h="588456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Width @ (ns)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WISH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Medium Fast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Fast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PTI</a:t>
                      </a:r>
                      <a:endParaRPr lang="en-GB" sz="1400" dirty="0"/>
                    </a:p>
                  </a:txBody>
                  <a:tcPr anchor="ctr"/>
                </a:tc>
              </a:tr>
              <a:tr h="4067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10%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952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345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243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242</a:t>
                      </a:r>
                      <a:endParaRPr lang="en-GB" sz="1400" dirty="0"/>
                    </a:p>
                  </a:txBody>
                  <a:tcPr anchor="ctr"/>
                </a:tc>
              </a:tr>
              <a:tr h="4067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25%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565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194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126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190</a:t>
                      </a:r>
                      <a:endParaRPr lang="en-GB" sz="1400" dirty="0"/>
                    </a:p>
                  </a:txBody>
                  <a:tcPr anchor="ctr"/>
                </a:tc>
              </a:tr>
              <a:tr h="4067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50%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331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116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75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134</a:t>
                      </a:r>
                      <a:endParaRPr lang="en-GB" sz="1400" dirty="0"/>
                    </a:p>
                  </a:txBody>
                  <a:tcPr anchor="ctr"/>
                </a:tc>
              </a:tr>
              <a:tr h="4067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75%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189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75.6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45.2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84</a:t>
                      </a:r>
                      <a:endParaRPr lang="en-GB" sz="1400" dirty="0"/>
                    </a:p>
                  </a:txBody>
                  <a:tcPr anchor="ctr"/>
                </a:tc>
              </a:tr>
              <a:tr h="4067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90%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101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39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23.6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50</a:t>
                      </a:r>
                      <a:endParaRPr lang="en-GB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836165"/>
              </p:ext>
            </p:extLst>
          </p:nvPr>
        </p:nvGraphicFramePr>
        <p:xfrm>
          <a:off x="5076056" y="3471110"/>
          <a:ext cx="4067945" cy="262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589"/>
                <a:gridCol w="813589"/>
                <a:gridCol w="813589"/>
                <a:gridCol w="813589"/>
                <a:gridCol w="813589"/>
              </a:tblGrid>
              <a:tr h="588456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/>
                        <a:t>ratio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WISH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Medium Fast</a:t>
                      </a:r>
                      <a:endParaRPr lang="en-GB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Fast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PTI</a:t>
                      </a:r>
                      <a:endParaRPr lang="en-GB" sz="1400" dirty="0"/>
                    </a:p>
                  </a:txBody>
                  <a:tcPr anchor="ctr"/>
                </a:tc>
              </a:tr>
              <a:tr h="4067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10%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0.25</a:t>
                      </a:r>
                    </a:p>
                  </a:txBody>
                  <a:tcPr marL="9525" marR="9525" marT="9525" marB="0" anchor="ctr"/>
                </a:tc>
              </a:tr>
              <a:tr h="4067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25%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0.34</a:t>
                      </a:r>
                    </a:p>
                  </a:txBody>
                  <a:tcPr marL="9525" marR="9525" marT="9525" marB="0" anchor="ctr"/>
                </a:tc>
              </a:tr>
              <a:tr h="4067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50%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0.40</a:t>
                      </a:r>
                    </a:p>
                  </a:txBody>
                  <a:tcPr marL="9525" marR="9525" marT="9525" marB="0" anchor="ctr"/>
                </a:tc>
              </a:tr>
              <a:tr h="4067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75%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0.44</a:t>
                      </a:r>
                    </a:p>
                  </a:txBody>
                  <a:tcPr marL="9525" marR="9525" marT="9525" marB="0" anchor="ctr"/>
                </a:tc>
              </a:tr>
              <a:tr h="4067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90%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j-lt"/>
                        </a:rPr>
                        <a:t>1</a:t>
                      </a:r>
                      <a:endParaRPr lang="en-GB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0.50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692696"/>
            <a:ext cx="2365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Faster Electronics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652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Electronics multiplex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478673" y="1278890"/>
            <a:ext cx="2517486" cy="274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1" t="35399" r="39823" b="32463"/>
          <a:stretch/>
        </p:blipFill>
        <p:spPr bwMode="auto">
          <a:xfrm rot="5400000">
            <a:off x="5447939" y="3746004"/>
            <a:ext cx="2578955" cy="317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0" name="Picture 2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45620"/>
            <a:ext cx="3168475" cy="313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04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Electronics multiplex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29" y="1651625"/>
            <a:ext cx="4831470" cy="4686162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45620"/>
            <a:ext cx="3168475" cy="3131254"/>
          </a:xfrm>
          <a:prstGeom prst="rect">
            <a:avLst/>
          </a:prstGeom>
        </p:spPr>
      </p:pic>
      <p:sp>
        <p:nvSpPr>
          <p:cNvPr id="298" name="TextBox 297"/>
          <p:cNvSpPr txBox="1"/>
          <p:nvPr/>
        </p:nvSpPr>
        <p:spPr>
          <a:xfrm>
            <a:off x="7781531" y="6093296"/>
            <a:ext cx="89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Tube ID</a:t>
            </a:r>
            <a:endParaRPr lang="en-GB" dirty="0"/>
          </a:p>
        </p:txBody>
      </p:sp>
      <p:sp>
        <p:nvSpPr>
          <p:cNvPr id="301" name="TextBox 300"/>
          <p:cNvSpPr txBox="1"/>
          <p:nvPr/>
        </p:nvSpPr>
        <p:spPr>
          <a:xfrm rot="16200000">
            <a:off x="3964579" y="3712667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Position</a:t>
            </a:r>
            <a:endParaRPr lang="en-GB" dirty="0"/>
          </a:p>
        </p:txBody>
      </p:sp>
      <p:sp>
        <p:nvSpPr>
          <p:cNvPr id="299" name="TextBox 298"/>
          <p:cNvSpPr txBox="1"/>
          <p:nvPr/>
        </p:nvSpPr>
        <p:spPr>
          <a:xfrm>
            <a:off x="5868144" y="1619508"/>
            <a:ext cx="17457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On </a:t>
            </a:r>
            <a:r>
              <a:rPr lang="en-GB" dirty="0" err="1" smtClean="0"/>
              <a:t>AmBe</a:t>
            </a:r>
            <a:r>
              <a:rPr lang="en-GB" dirty="0" smtClean="0"/>
              <a:t> 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527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Electronics multiplex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29" y="1651625"/>
            <a:ext cx="4831470" cy="4686162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45620"/>
            <a:ext cx="3168475" cy="3131254"/>
          </a:xfrm>
          <a:prstGeom prst="rect">
            <a:avLst/>
          </a:prstGeom>
        </p:spPr>
      </p:pic>
      <p:sp>
        <p:nvSpPr>
          <p:cNvPr id="298" name="TextBox 297"/>
          <p:cNvSpPr txBox="1"/>
          <p:nvPr/>
        </p:nvSpPr>
        <p:spPr>
          <a:xfrm>
            <a:off x="7781531" y="6093296"/>
            <a:ext cx="89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Tube ID</a:t>
            </a:r>
            <a:endParaRPr lang="en-GB" dirty="0"/>
          </a:p>
        </p:txBody>
      </p:sp>
      <p:sp>
        <p:nvSpPr>
          <p:cNvPr id="301" name="TextBox 300"/>
          <p:cNvSpPr txBox="1"/>
          <p:nvPr/>
        </p:nvSpPr>
        <p:spPr>
          <a:xfrm rot="16200000">
            <a:off x="3964579" y="3712667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Position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1619508"/>
            <a:ext cx="17457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On </a:t>
            </a:r>
            <a:r>
              <a:rPr lang="en-GB" dirty="0" err="1" smtClean="0"/>
              <a:t>AmBe</a:t>
            </a:r>
            <a:r>
              <a:rPr lang="en-GB" dirty="0" smtClean="0"/>
              <a:t> 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03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Electronics multiplex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29" y="1651625"/>
            <a:ext cx="4831469" cy="4686162"/>
          </a:xfrm>
          <a:prstGeom prst="rect">
            <a:avLst/>
          </a:prstGeom>
        </p:spPr>
      </p:pic>
      <p:pic>
        <p:nvPicPr>
          <p:cNvPr id="286" name="Picture 2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45620"/>
            <a:ext cx="3168475" cy="3131254"/>
          </a:xfrm>
          <a:prstGeom prst="rect">
            <a:avLst/>
          </a:prstGeom>
        </p:spPr>
      </p:pic>
      <p:sp>
        <p:nvSpPr>
          <p:cNvPr id="298" name="TextBox 297"/>
          <p:cNvSpPr txBox="1"/>
          <p:nvPr/>
        </p:nvSpPr>
        <p:spPr>
          <a:xfrm>
            <a:off x="7781531" y="6093296"/>
            <a:ext cx="89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Tube ID</a:t>
            </a:r>
            <a:endParaRPr lang="en-GB" dirty="0"/>
          </a:p>
        </p:txBody>
      </p:sp>
      <p:sp>
        <p:nvSpPr>
          <p:cNvPr id="301" name="TextBox 300"/>
          <p:cNvSpPr txBox="1"/>
          <p:nvPr/>
        </p:nvSpPr>
        <p:spPr>
          <a:xfrm rot="16200000">
            <a:off x="3964579" y="3712667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Position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477558" y="1619508"/>
            <a:ext cx="26228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On ISIS beam with Cd Slits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81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soon as the beam comes back…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en-GB" dirty="0" smtClean="0"/>
              <a:t>Measure the ability to multiplex as a function of rate</a:t>
            </a:r>
          </a:p>
          <a:p>
            <a:endParaRPr lang="en-GB" dirty="0" smtClean="0"/>
          </a:p>
          <a:p>
            <a:r>
              <a:rPr lang="en-GB" dirty="0" smtClean="0"/>
              <a:t>Position resolution as a function of rate and multiplex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12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179</Words>
  <Application>Microsoft Office PowerPoint</Application>
  <PresentationFormat>On-screen Show (4:3)</PresentationFormat>
  <Paragraphs>87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Straw Tubes Development at ISIS</vt:lpstr>
      <vt:lpstr>Operation in vacuum</vt:lpstr>
      <vt:lpstr>PowerPoint Presentation</vt:lpstr>
      <vt:lpstr>Electronics multiplex</vt:lpstr>
      <vt:lpstr>Electronics multiplex</vt:lpstr>
      <vt:lpstr>Electronics multiplex</vt:lpstr>
      <vt:lpstr>Electronics multiplex</vt:lpstr>
      <vt:lpstr>As soon as the beam comes back…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Straw Tubes Development at ISIS</dc:title>
  <dc:creator>Raspino, Davide (STFC,RAL,ISIS)</dc:creator>
  <cp:lastModifiedBy>Raspino, Davide (STFC,RAL,ISIS)</cp:lastModifiedBy>
  <cp:revision>6</cp:revision>
  <dcterms:created xsi:type="dcterms:W3CDTF">2017-10-18T08:44:50Z</dcterms:created>
  <dcterms:modified xsi:type="dcterms:W3CDTF">2017-10-18T10:39:17Z</dcterms:modified>
</cp:coreProperties>
</file>