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62" r:id="rId4"/>
    <p:sldId id="267" r:id="rId5"/>
    <p:sldId id="268" r:id="rId6"/>
    <p:sldId id="263" r:id="rId7"/>
    <p:sldId id="266" r:id="rId8"/>
    <p:sldId id="265" r:id="rId9"/>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49" autoAdjust="0"/>
    <p:restoredTop sz="94660"/>
  </p:normalViewPr>
  <p:slideViewPr>
    <p:cSldViewPr snapToGrid="0">
      <p:cViewPr varScale="1">
        <p:scale>
          <a:sx n="113" d="100"/>
          <a:sy n="113" d="100"/>
        </p:scale>
        <p:origin x="1464"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6"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sv-SE"/>
          </a:p>
        </p:txBody>
      </p:sp>
      <p:sp>
        <p:nvSpPr>
          <p:cNvPr id="4" name="Date Placeholder 3"/>
          <p:cNvSpPr>
            <a:spLocks noGrp="1"/>
          </p:cNvSpPr>
          <p:nvPr>
            <p:ph type="dt" sz="half" idx="10"/>
          </p:nvPr>
        </p:nvSpPr>
        <p:spPr/>
        <p:txBody>
          <a:bodyPr/>
          <a:lstStyle/>
          <a:p>
            <a:fld id="{37EA6D9F-0A28-4E3E-B0AC-3D334DA4B30E}" type="datetimeFigureOut">
              <a:rPr lang="sv-SE" smtClean="0"/>
              <a:t>2017-11-20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FE79338-78AA-49D8-8622-0CF704B46E6B}" type="slidenum">
              <a:rPr lang="sv-SE" smtClean="0"/>
              <a:t>‹#›</a:t>
            </a:fld>
            <a:endParaRPr lang="sv-SE"/>
          </a:p>
        </p:txBody>
      </p:sp>
      <p:pic>
        <p:nvPicPr>
          <p:cNvPr id="7" name="Bildobjekt 7" descr="ESS-vit-logg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5" y="260650"/>
            <a:ext cx="1656184" cy="886059"/>
          </a:xfrm>
          <a:prstGeom prst="rect">
            <a:avLst/>
          </a:prstGeom>
        </p:spPr>
      </p:pic>
    </p:spTree>
    <p:extLst>
      <p:ext uri="{BB962C8B-B14F-4D97-AF65-F5344CB8AC3E}">
        <p14:creationId xmlns:p14="http://schemas.microsoft.com/office/powerpoint/2010/main" val="4163090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350" dirty="0">
              <a:solidFill>
                <a:srgbClr val="0094CA"/>
              </a:solidFill>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Date Placeholder 3"/>
          <p:cNvSpPr>
            <a:spLocks noGrp="1"/>
          </p:cNvSpPr>
          <p:nvPr>
            <p:ph type="dt" sz="half" idx="10"/>
          </p:nvPr>
        </p:nvSpPr>
        <p:spPr/>
        <p:txBody>
          <a:bodyPr/>
          <a:lstStyle/>
          <a:p>
            <a:fld id="{37EA6D9F-0A28-4E3E-B0AC-3D334DA4B30E}" type="datetimeFigureOut">
              <a:rPr lang="sv-SE" smtClean="0"/>
              <a:t>2017-11-20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FE79338-78AA-49D8-8622-0CF704B46E6B}" type="slidenum">
              <a:rPr lang="sv-SE" smtClean="0"/>
              <a:t>‹#›</a:t>
            </a:fld>
            <a:endParaRPr lang="sv-SE"/>
          </a:p>
        </p:txBody>
      </p:sp>
      <p:pic>
        <p:nvPicPr>
          <p:cNvPr id="8" name="Bildobjekt 5" descr="ESS-vit-logg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4009" y="319530"/>
            <a:ext cx="1370480" cy="733206"/>
          </a:xfrm>
          <a:prstGeom prst="rect">
            <a:avLst/>
          </a:prstGeom>
        </p:spPr>
      </p:pic>
    </p:spTree>
    <p:extLst>
      <p:ext uri="{BB962C8B-B14F-4D97-AF65-F5344CB8AC3E}">
        <p14:creationId xmlns:p14="http://schemas.microsoft.com/office/powerpoint/2010/main" val="318685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350" dirty="0">
              <a:solidFill>
                <a:srgbClr val="0094CA"/>
              </a:solidFill>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457200" y="1600202"/>
            <a:ext cx="4038600" cy="4525963"/>
          </a:xfrm>
        </p:spPr>
        <p:txBody>
          <a:bodyPr/>
          <a:lstStyle>
            <a:lvl1pPr>
              <a:defRPr sz="2100">
                <a:solidFill>
                  <a:schemeClr val="tx1"/>
                </a:solidFill>
              </a:defRPr>
            </a:lvl1pPr>
            <a:lvl2pPr>
              <a:defRPr sz="1800">
                <a:solidFill>
                  <a:schemeClr val="tx1"/>
                </a:solidFill>
              </a:defRPr>
            </a:lvl2pPr>
            <a:lvl3pPr>
              <a:defRPr sz="1500">
                <a:solidFill>
                  <a:schemeClr val="tx1"/>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2"/>
            <a:ext cx="4038600" cy="4525963"/>
          </a:xfrm>
        </p:spPr>
        <p:txBody>
          <a:bodyPr/>
          <a:lstStyle>
            <a:lvl1pPr>
              <a:defRPr sz="2100">
                <a:solidFill>
                  <a:schemeClr val="tx1"/>
                </a:solidFill>
              </a:defRPr>
            </a:lvl1pPr>
            <a:lvl2pPr>
              <a:defRPr sz="1800">
                <a:solidFill>
                  <a:schemeClr val="tx1"/>
                </a:solidFill>
              </a:defRPr>
            </a:lvl2pPr>
            <a:lvl3pPr>
              <a:defRPr sz="1500">
                <a:solidFill>
                  <a:schemeClr val="tx1"/>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fld id="{37EA6D9F-0A28-4E3E-B0AC-3D334DA4B30E}" type="datetimeFigureOut">
              <a:rPr lang="sv-SE" smtClean="0"/>
              <a:t>2017-11-20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FE79338-78AA-49D8-8622-0CF704B46E6B}" type="slidenum">
              <a:rPr lang="sv-SE" smtClean="0"/>
              <a:t>‹#›</a:t>
            </a:fld>
            <a:endParaRPr lang="sv-SE"/>
          </a:p>
        </p:txBody>
      </p:sp>
      <p:pic>
        <p:nvPicPr>
          <p:cNvPr id="9" name="Bildobjekt 7" descr="ESS-vit-logg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4663" y="260650"/>
            <a:ext cx="1359826" cy="727507"/>
          </a:xfrm>
          <a:prstGeom prst="rect">
            <a:avLst/>
          </a:prstGeom>
        </p:spPr>
      </p:pic>
    </p:spTree>
    <p:extLst>
      <p:ext uri="{BB962C8B-B14F-4D97-AF65-F5344CB8AC3E}">
        <p14:creationId xmlns:p14="http://schemas.microsoft.com/office/powerpoint/2010/main" val="1737080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p:cNvSpPr>
            <a:spLocks noGrp="1"/>
          </p:cNvSpPr>
          <p:nvPr>
            <p:ph type="dt" sz="half" idx="10"/>
          </p:nvPr>
        </p:nvSpPr>
        <p:spPr/>
        <p:txBody>
          <a:bodyPr/>
          <a:lstStyle/>
          <a:p>
            <a:fld id="{37EA6D9F-0A28-4E3E-B0AC-3D334DA4B30E}" type="datetimeFigureOut">
              <a:rPr lang="sv-SE" smtClean="0"/>
              <a:t>2017-11-20</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FE79338-78AA-49D8-8622-0CF704B46E6B}" type="slidenum">
              <a:rPr lang="sv-SE" smtClean="0"/>
              <a:t>‹#›</a:t>
            </a:fld>
            <a:endParaRPr lang="sv-SE"/>
          </a:p>
        </p:txBody>
      </p:sp>
      <p:sp>
        <p:nvSpPr>
          <p:cNvPr id="10" name="Rektangel 6"/>
          <p:cNvSpPr/>
          <p:nvPr/>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350" dirty="0">
              <a:solidFill>
                <a:srgbClr val="0094CA"/>
              </a:solidFill>
            </a:endParaRPr>
          </a:p>
        </p:txBody>
      </p:sp>
    </p:spTree>
    <p:extLst>
      <p:ext uri="{BB962C8B-B14F-4D97-AF65-F5344CB8AC3E}">
        <p14:creationId xmlns:p14="http://schemas.microsoft.com/office/powerpoint/2010/main" val="328166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37EA6D9F-0A28-4E3E-B0AC-3D334DA4B30E}" type="datetimeFigureOut">
              <a:rPr lang="sv-SE" smtClean="0"/>
              <a:t>2017-11-20</a:t>
            </a:fld>
            <a:endParaRPr lang="sv-SE"/>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sv-SE"/>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5FE79338-78AA-49D8-8622-0CF704B46E6B}" type="slidenum">
              <a:rPr lang="sv-SE" smtClean="0"/>
              <a:t>‹#›</a:t>
            </a:fld>
            <a:endParaRPr lang="sv-SE"/>
          </a:p>
        </p:txBody>
      </p:sp>
    </p:spTree>
    <p:extLst>
      <p:ext uri="{BB962C8B-B14F-4D97-AF65-F5344CB8AC3E}">
        <p14:creationId xmlns:p14="http://schemas.microsoft.com/office/powerpoint/2010/main" val="37150509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a:t>Click to edit Master title style</a:t>
            </a:r>
            <a:endParaRPr lang="sv-SE"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7EA6D9F-0A28-4E3E-B0AC-3D334DA4B30E}" type="datetimeFigureOut">
              <a:rPr lang="sv-SE" smtClean="0"/>
              <a:t>2017-11-20</a:t>
            </a:fld>
            <a:endParaRPr lang="sv-SE"/>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E79338-78AA-49D8-8622-0CF704B46E6B}" type="slidenum">
              <a:rPr lang="sv-SE" smtClean="0"/>
              <a:t>‹#›</a:t>
            </a:fld>
            <a:endParaRPr lang="sv-SE"/>
          </a:p>
        </p:txBody>
      </p:sp>
    </p:spTree>
    <p:extLst>
      <p:ext uri="{BB962C8B-B14F-4D97-AF65-F5344CB8AC3E}">
        <p14:creationId xmlns:p14="http://schemas.microsoft.com/office/powerpoint/2010/main" val="3140261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bg1">
              <a:lumMod val="50000"/>
            </a:schemeClr>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bg1">
              <a:lumMod val="50000"/>
            </a:schemeClr>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bg1">
              <a:lumMod val="50000"/>
            </a:schemeClr>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sz="4000" dirty="0"/>
              <a:t/>
            </a:r>
            <a:br>
              <a:rPr lang="en-US" sz="4000" dirty="0"/>
            </a:br>
            <a:r>
              <a:rPr lang="en-GB" sz="4400" dirty="0"/>
              <a:t>Remote Handling</a:t>
            </a:r>
            <a:r>
              <a:rPr lang="en-GB" sz="6600" dirty="0"/>
              <a:t/>
            </a:r>
            <a:br>
              <a:rPr lang="en-GB" sz="6600" dirty="0"/>
            </a:br>
            <a:r>
              <a:rPr lang="en-US" sz="2700" dirty="0"/>
              <a:t>Fasteners</a:t>
            </a:r>
            <a:r>
              <a:rPr lang="en-GB" sz="6600" dirty="0"/>
              <a:t/>
            </a:r>
            <a:br>
              <a:rPr lang="en-GB" sz="6600" dirty="0"/>
            </a:br>
            <a:endParaRPr lang="sv-SE" sz="4000" dirty="0"/>
          </a:p>
        </p:txBody>
      </p:sp>
      <p:sp>
        <p:nvSpPr>
          <p:cNvPr id="3" name="Subtitle 2"/>
          <p:cNvSpPr>
            <a:spLocks noGrp="1"/>
          </p:cNvSpPr>
          <p:nvPr>
            <p:ph type="subTitle" idx="1"/>
          </p:nvPr>
        </p:nvSpPr>
        <p:spPr/>
        <p:txBody>
          <a:bodyPr/>
          <a:lstStyle/>
          <a:p>
            <a:r>
              <a:rPr lang="sv-SE" dirty="0">
                <a:solidFill>
                  <a:schemeClr val="bg1"/>
                </a:solidFill>
              </a:rPr>
              <a:t>Talal Osman</a:t>
            </a:r>
          </a:p>
          <a:p>
            <a:r>
              <a:rPr lang="en-GB" sz="2000" dirty="0">
                <a:solidFill>
                  <a:schemeClr val="bg1"/>
                </a:solidFill>
              </a:rPr>
              <a:t>Mechanical Engineer</a:t>
            </a:r>
          </a:p>
          <a:p>
            <a:r>
              <a:rPr lang="en-GB" sz="2000" dirty="0">
                <a:solidFill>
                  <a:schemeClr val="bg1"/>
                </a:solidFill>
              </a:rPr>
              <a:t>ESS Chopper Group</a:t>
            </a:r>
          </a:p>
          <a:p>
            <a:endParaRPr lang="sv-SE" dirty="0">
              <a:solidFill>
                <a:schemeClr val="bg1"/>
              </a:solidFill>
            </a:endParaRPr>
          </a:p>
        </p:txBody>
      </p:sp>
      <p:sp>
        <p:nvSpPr>
          <p:cNvPr id="4" name="Rectangle 3">
            <a:extLst>
              <a:ext uri="{FF2B5EF4-FFF2-40B4-BE49-F238E27FC236}">
                <a16:creationId xmlns:a16="http://schemas.microsoft.com/office/drawing/2014/main" xmlns="" id="{7CE23633-3780-4993-9358-648C198DCEDB}"/>
              </a:ext>
            </a:extLst>
          </p:cNvPr>
          <p:cNvSpPr/>
          <p:nvPr/>
        </p:nvSpPr>
        <p:spPr>
          <a:xfrm>
            <a:off x="2286000" y="5949280"/>
            <a:ext cx="4572000" cy="603242"/>
          </a:xfrm>
          <a:prstGeom prst="rect">
            <a:avLst/>
          </a:prstGeom>
        </p:spPr>
        <p:txBody>
          <a:bodyPr>
            <a:spAutoFit/>
          </a:bodyPr>
          <a:lstStyle/>
          <a:p>
            <a:pPr algn="ctr">
              <a:lnSpc>
                <a:spcPct val="120000"/>
              </a:lnSpc>
            </a:pPr>
            <a:r>
              <a:rPr lang="en-GB" sz="1600" dirty="0">
                <a:solidFill>
                  <a:srgbClr val="FFFFFF"/>
                </a:solidFill>
              </a:rPr>
              <a:t>www.europeanspallationsource.se</a:t>
            </a:r>
          </a:p>
          <a:p>
            <a:pPr algn="ctr"/>
            <a:fld id="{656E358F-28A8-D04A-99E6-206C49444CD4}" type="datetime3">
              <a:rPr lang="en-GB" sz="1400" smtClean="0">
                <a:solidFill>
                  <a:srgbClr val="FFFFFF"/>
                </a:solidFill>
              </a:rPr>
              <a:t>20 November, 2017</a:t>
            </a:fld>
            <a:endParaRPr lang="en-GB" sz="1400" dirty="0">
              <a:solidFill>
                <a:srgbClr val="FFFFFF"/>
              </a:solidFill>
            </a:endParaRPr>
          </a:p>
        </p:txBody>
      </p:sp>
    </p:spTree>
    <p:extLst>
      <p:ext uri="{BB962C8B-B14F-4D97-AF65-F5344CB8AC3E}">
        <p14:creationId xmlns:p14="http://schemas.microsoft.com/office/powerpoint/2010/main" val="2273450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a:t>
            </a:r>
            <a:endParaRPr lang="sv-SE" dirty="0"/>
          </a:p>
        </p:txBody>
      </p:sp>
      <p:sp>
        <p:nvSpPr>
          <p:cNvPr id="3" name="Content Placeholder 2"/>
          <p:cNvSpPr>
            <a:spLocks noGrp="1"/>
          </p:cNvSpPr>
          <p:nvPr>
            <p:ph idx="1"/>
          </p:nvPr>
        </p:nvSpPr>
        <p:spPr/>
        <p:txBody>
          <a:bodyPr/>
          <a:lstStyle/>
          <a:p>
            <a:r>
              <a:rPr lang="en-US" dirty="0"/>
              <a:t>Basic principles</a:t>
            </a:r>
          </a:p>
          <a:p>
            <a:r>
              <a:rPr lang="en-US" dirty="0"/>
              <a:t>Current concept</a:t>
            </a:r>
          </a:p>
          <a:p>
            <a:r>
              <a:rPr lang="en-US" dirty="0"/>
              <a:t>Missed Things</a:t>
            </a:r>
          </a:p>
          <a:p>
            <a:r>
              <a:rPr lang="en-US" dirty="0"/>
              <a:t>Future</a:t>
            </a:r>
          </a:p>
        </p:txBody>
      </p:sp>
    </p:spTree>
    <p:extLst>
      <p:ext uri="{BB962C8B-B14F-4D97-AF65-F5344CB8AC3E}">
        <p14:creationId xmlns:p14="http://schemas.microsoft.com/office/powerpoint/2010/main" val="3481526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827EB-EDC9-4FFE-95AA-30BBABD546DB}"/>
              </a:ext>
            </a:extLst>
          </p:cNvPr>
          <p:cNvSpPr>
            <a:spLocks noGrp="1"/>
          </p:cNvSpPr>
          <p:nvPr>
            <p:ph type="title"/>
          </p:nvPr>
        </p:nvSpPr>
        <p:spPr/>
        <p:txBody>
          <a:bodyPr/>
          <a:lstStyle/>
          <a:p>
            <a:r>
              <a:rPr lang="en-US" dirty="0"/>
              <a:t>Basic principles</a:t>
            </a:r>
          </a:p>
        </p:txBody>
      </p:sp>
      <p:sp>
        <p:nvSpPr>
          <p:cNvPr id="3" name="Content Placeholder 2">
            <a:extLst>
              <a:ext uri="{FF2B5EF4-FFF2-40B4-BE49-F238E27FC236}">
                <a16:creationId xmlns:a16="http://schemas.microsoft.com/office/drawing/2014/main" xmlns="" id="{E162712A-1016-4989-B621-C84D9730A505}"/>
              </a:ext>
            </a:extLst>
          </p:cNvPr>
          <p:cNvSpPr>
            <a:spLocks noGrp="1"/>
          </p:cNvSpPr>
          <p:nvPr>
            <p:ph idx="1"/>
          </p:nvPr>
        </p:nvSpPr>
        <p:spPr/>
        <p:txBody>
          <a:bodyPr/>
          <a:lstStyle/>
          <a:p>
            <a:r>
              <a:rPr lang="en-US" dirty="0"/>
              <a:t>Conical Head</a:t>
            </a:r>
          </a:p>
          <a:p>
            <a:pPr lvl="1"/>
            <a:r>
              <a:rPr lang="en-US" dirty="0"/>
              <a:t>Easier to find with the tool</a:t>
            </a:r>
          </a:p>
          <a:p>
            <a:r>
              <a:rPr lang="en-US" dirty="0"/>
              <a:t>Captive</a:t>
            </a:r>
          </a:p>
          <a:p>
            <a:pPr lvl="1"/>
            <a:r>
              <a:rPr lang="en-US" dirty="0"/>
              <a:t>To minimize the risk of loosing bolts</a:t>
            </a:r>
          </a:p>
          <a:p>
            <a:r>
              <a:rPr lang="en-US" dirty="0"/>
              <a:t>Easy to see</a:t>
            </a:r>
          </a:p>
          <a:p>
            <a:pPr lvl="1"/>
            <a:r>
              <a:rPr lang="en-US" dirty="0"/>
              <a:t>Oversized Bolt head</a:t>
            </a:r>
          </a:p>
          <a:p>
            <a:pPr lvl="1"/>
            <a:r>
              <a:rPr lang="en-US" dirty="0"/>
              <a:t>Colored Bolt head</a:t>
            </a:r>
          </a:p>
          <a:p>
            <a:pPr marL="0" indent="0">
              <a:buNone/>
            </a:pPr>
            <a:endParaRPr lang="en-US" dirty="0"/>
          </a:p>
        </p:txBody>
      </p:sp>
    </p:spTree>
    <p:extLst>
      <p:ext uri="{BB962C8B-B14F-4D97-AF65-F5344CB8AC3E}">
        <p14:creationId xmlns:p14="http://schemas.microsoft.com/office/powerpoint/2010/main" val="3000281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DD8099-5C9D-4150-9F0A-20F3B6C1479D}"/>
              </a:ext>
            </a:extLst>
          </p:cNvPr>
          <p:cNvSpPr>
            <a:spLocks noGrp="1"/>
          </p:cNvSpPr>
          <p:nvPr>
            <p:ph type="title"/>
          </p:nvPr>
        </p:nvSpPr>
        <p:spPr/>
        <p:txBody>
          <a:bodyPr/>
          <a:lstStyle/>
          <a:p>
            <a:r>
              <a:rPr lang="sv-SE" dirty="0"/>
              <a:t>Bolt design</a:t>
            </a:r>
          </a:p>
        </p:txBody>
      </p:sp>
      <p:graphicFrame>
        <p:nvGraphicFramePr>
          <p:cNvPr id="6" name="Content Placeholder 5">
            <a:extLst>
              <a:ext uri="{FF2B5EF4-FFF2-40B4-BE49-F238E27FC236}">
                <a16:creationId xmlns:a16="http://schemas.microsoft.com/office/drawing/2014/main" xmlns="" id="{405787D6-F39E-4D53-BA12-BBD57A94A26B}"/>
              </a:ext>
            </a:extLst>
          </p:cNvPr>
          <p:cNvGraphicFramePr>
            <a:graphicFrameLocks noGrp="1"/>
          </p:cNvGraphicFramePr>
          <p:nvPr>
            <p:ph idx="1"/>
            <p:extLst>
              <p:ext uri="{D42A27DB-BD31-4B8C-83A1-F6EECF244321}">
                <p14:modId xmlns:p14="http://schemas.microsoft.com/office/powerpoint/2010/main" val="3690269358"/>
              </p:ext>
            </p:extLst>
          </p:nvPr>
        </p:nvGraphicFramePr>
        <p:xfrm>
          <a:off x="457200" y="4506625"/>
          <a:ext cx="8229600" cy="1795526"/>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xmlns="" val="1500796697"/>
                    </a:ext>
                  </a:extLst>
                </a:gridCol>
                <a:gridCol w="1371600">
                  <a:extLst>
                    <a:ext uri="{9D8B030D-6E8A-4147-A177-3AD203B41FA5}">
                      <a16:colId xmlns:a16="http://schemas.microsoft.com/office/drawing/2014/main" xmlns="" val="1295050972"/>
                    </a:ext>
                  </a:extLst>
                </a:gridCol>
                <a:gridCol w="1371600">
                  <a:extLst>
                    <a:ext uri="{9D8B030D-6E8A-4147-A177-3AD203B41FA5}">
                      <a16:colId xmlns:a16="http://schemas.microsoft.com/office/drawing/2014/main" xmlns="" val="3827456095"/>
                    </a:ext>
                  </a:extLst>
                </a:gridCol>
                <a:gridCol w="1371600">
                  <a:extLst>
                    <a:ext uri="{9D8B030D-6E8A-4147-A177-3AD203B41FA5}">
                      <a16:colId xmlns:a16="http://schemas.microsoft.com/office/drawing/2014/main" xmlns="" val="2166505211"/>
                    </a:ext>
                  </a:extLst>
                </a:gridCol>
                <a:gridCol w="1371600">
                  <a:extLst>
                    <a:ext uri="{9D8B030D-6E8A-4147-A177-3AD203B41FA5}">
                      <a16:colId xmlns:a16="http://schemas.microsoft.com/office/drawing/2014/main" xmlns="" val="2042116141"/>
                    </a:ext>
                  </a:extLst>
                </a:gridCol>
                <a:gridCol w="1371600">
                  <a:extLst>
                    <a:ext uri="{9D8B030D-6E8A-4147-A177-3AD203B41FA5}">
                      <a16:colId xmlns:a16="http://schemas.microsoft.com/office/drawing/2014/main" xmlns="" val="3742260622"/>
                    </a:ext>
                  </a:extLst>
                </a:gridCol>
              </a:tblGrid>
              <a:tr h="0">
                <a:tc>
                  <a:txBody>
                    <a:bodyPr/>
                    <a:lstStyle/>
                    <a:p>
                      <a:pPr algn="ctr">
                        <a:lnSpc>
                          <a:spcPct val="107000"/>
                        </a:lnSpc>
                        <a:spcAft>
                          <a:spcPts val="0"/>
                        </a:spcAft>
                      </a:pPr>
                      <a:r>
                        <a:rPr lang="sv-SE" sz="1050" dirty="0">
                          <a:effectLst/>
                        </a:rPr>
                        <a:t>Dimension</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dirty="0">
                          <a:effectLst/>
                        </a:rPr>
                        <a:t>M8</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M10</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M12</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M16</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M20</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extLst>
                  <a:ext uri="{0D108BD9-81ED-4DB2-BD59-A6C34878D82A}">
                    <a16:rowId xmlns:a16="http://schemas.microsoft.com/office/drawing/2014/main" xmlns="" val="2098043918"/>
                  </a:ext>
                </a:extLst>
              </a:tr>
              <a:tr h="0">
                <a:tc>
                  <a:txBody>
                    <a:bodyPr/>
                    <a:lstStyle/>
                    <a:p>
                      <a:pPr>
                        <a:lnSpc>
                          <a:spcPct val="107000"/>
                        </a:lnSpc>
                        <a:spcAft>
                          <a:spcPts val="0"/>
                        </a:spcAft>
                      </a:pPr>
                      <a:r>
                        <a:rPr lang="sv-SE" sz="1050">
                          <a:effectLst/>
                        </a:rPr>
                        <a:t>Head size</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M16</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M16</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M16</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M16</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M20</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extLst>
                  <a:ext uri="{0D108BD9-81ED-4DB2-BD59-A6C34878D82A}">
                    <a16:rowId xmlns:a16="http://schemas.microsoft.com/office/drawing/2014/main" xmlns="" val="1720782945"/>
                  </a:ext>
                </a:extLst>
              </a:tr>
              <a:tr h="0">
                <a:tc>
                  <a:txBody>
                    <a:bodyPr/>
                    <a:lstStyle/>
                    <a:p>
                      <a:pPr>
                        <a:lnSpc>
                          <a:spcPct val="107000"/>
                        </a:lnSpc>
                        <a:spcAft>
                          <a:spcPts val="0"/>
                        </a:spcAft>
                      </a:pPr>
                      <a:r>
                        <a:rPr lang="sv-SE" sz="1050">
                          <a:effectLst/>
                        </a:rPr>
                        <a:t>Colour</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Red</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Blue</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Yellow</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White</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Green</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extLst>
                  <a:ext uri="{0D108BD9-81ED-4DB2-BD59-A6C34878D82A}">
                    <a16:rowId xmlns:a16="http://schemas.microsoft.com/office/drawing/2014/main" xmlns="" val="3306323623"/>
                  </a:ext>
                </a:extLst>
              </a:tr>
              <a:tr h="0">
                <a:tc>
                  <a:txBody>
                    <a:bodyPr/>
                    <a:lstStyle/>
                    <a:p>
                      <a:pPr algn="ctr">
                        <a:lnSpc>
                          <a:spcPct val="107000"/>
                        </a:lnSpc>
                        <a:spcAft>
                          <a:spcPts val="0"/>
                        </a:spcAft>
                      </a:pPr>
                      <a:r>
                        <a:rPr lang="sv-SE" sz="1050">
                          <a:effectLst/>
                        </a:rPr>
                        <a:t>X (A/F)</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24.00</a:t>
                      </a:r>
                      <a:endParaRPr lang="sv-SE" sz="1100">
                        <a:effectLst/>
                      </a:endParaRPr>
                    </a:p>
                    <a:p>
                      <a:pPr algn="ctr">
                        <a:lnSpc>
                          <a:spcPct val="107000"/>
                        </a:lnSpc>
                        <a:spcBef>
                          <a:spcPts val="750"/>
                        </a:spcBef>
                        <a:spcAft>
                          <a:spcPts val="0"/>
                        </a:spcAft>
                      </a:pPr>
                      <a:r>
                        <a:rPr lang="sv-SE" sz="1050">
                          <a:effectLst/>
                        </a:rPr>
                        <a:t>23.67</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24.00</a:t>
                      </a:r>
                      <a:endParaRPr lang="sv-SE" sz="1100">
                        <a:effectLst/>
                      </a:endParaRPr>
                    </a:p>
                    <a:p>
                      <a:pPr algn="ctr">
                        <a:lnSpc>
                          <a:spcPct val="107000"/>
                        </a:lnSpc>
                        <a:spcBef>
                          <a:spcPts val="750"/>
                        </a:spcBef>
                        <a:spcAft>
                          <a:spcPts val="0"/>
                        </a:spcAft>
                      </a:pPr>
                      <a:r>
                        <a:rPr lang="sv-SE" sz="1050">
                          <a:effectLst/>
                        </a:rPr>
                        <a:t>23.67</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24.00</a:t>
                      </a:r>
                      <a:endParaRPr lang="sv-SE" sz="1100">
                        <a:effectLst/>
                      </a:endParaRPr>
                    </a:p>
                    <a:p>
                      <a:pPr algn="ctr">
                        <a:lnSpc>
                          <a:spcPct val="107000"/>
                        </a:lnSpc>
                        <a:spcBef>
                          <a:spcPts val="750"/>
                        </a:spcBef>
                        <a:spcAft>
                          <a:spcPts val="0"/>
                        </a:spcAft>
                      </a:pPr>
                      <a:r>
                        <a:rPr lang="sv-SE" sz="1050">
                          <a:effectLst/>
                        </a:rPr>
                        <a:t>23.67</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24.00</a:t>
                      </a:r>
                      <a:endParaRPr lang="sv-SE" sz="1100">
                        <a:effectLst/>
                      </a:endParaRPr>
                    </a:p>
                    <a:p>
                      <a:pPr algn="ctr">
                        <a:lnSpc>
                          <a:spcPct val="107000"/>
                        </a:lnSpc>
                        <a:spcBef>
                          <a:spcPts val="750"/>
                        </a:spcBef>
                        <a:spcAft>
                          <a:spcPts val="0"/>
                        </a:spcAft>
                      </a:pPr>
                      <a:r>
                        <a:rPr lang="sv-SE" sz="1050">
                          <a:effectLst/>
                        </a:rPr>
                        <a:t>23.67</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30.00</a:t>
                      </a:r>
                      <a:endParaRPr lang="sv-SE" sz="1100">
                        <a:effectLst/>
                      </a:endParaRPr>
                    </a:p>
                    <a:p>
                      <a:pPr algn="ctr">
                        <a:lnSpc>
                          <a:spcPct val="107000"/>
                        </a:lnSpc>
                        <a:spcBef>
                          <a:spcPts val="750"/>
                        </a:spcBef>
                        <a:spcAft>
                          <a:spcPts val="0"/>
                        </a:spcAft>
                      </a:pPr>
                      <a:r>
                        <a:rPr lang="sv-SE" sz="1050">
                          <a:effectLst/>
                        </a:rPr>
                        <a:t>29.67</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extLst>
                  <a:ext uri="{0D108BD9-81ED-4DB2-BD59-A6C34878D82A}">
                    <a16:rowId xmlns:a16="http://schemas.microsoft.com/office/drawing/2014/main" xmlns="" val="2571058512"/>
                  </a:ext>
                </a:extLst>
              </a:tr>
              <a:tr h="0">
                <a:tc>
                  <a:txBody>
                    <a:bodyPr/>
                    <a:lstStyle/>
                    <a:p>
                      <a:pPr algn="ctr">
                        <a:lnSpc>
                          <a:spcPct val="107000"/>
                        </a:lnSpc>
                        <a:spcAft>
                          <a:spcPts val="0"/>
                        </a:spcAft>
                      </a:pPr>
                      <a:r>
                        <a:rPr lang="sv-SE" sz="1050">
                          <a:effectLst/>
                        </a:rPr>
                        <a:t>Y</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10.18</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10.18</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10.18</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a:effectLst/>
                        </a:rPr>
                        <a:t>10.18</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tc>
                  <a:txBody>
                    <a:bodyPr/>
                    <a:lstStyle/>
                    <a:p>
                      <a:pPr algn="ctr">
                        <a:lnSpc>
                          <a:spcPct val="107000"/>
                        </a:lnSpc>
                        <a:spcAft>
                          <a:spcPts val="0"/>
                        </a:spcAft>
                      </a:pPr>
                      <a:r>
                        <a:rPr lang="sv-SE" sz="1050" dirty="0">
                          <a:effectLst/>
                        </a:rPr>
                        <a:t>13.21</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tc>
                <a:extLst>
                  <a:ext uri="{0D108BD9-81ED-4DB2-BD59-A6C34878D82A}">
                    <a16:rowId xmlns:a16="http://schemas.microsoft.com/office/drawing/2014/main" xmlns="" val="4243059445"/>
                  </a:ext>
                </a:extLst>
              </a:tr>
            </a:tbl>
          </a:graphicData>
        </a:graphic>
      </p:graphicFrame>
      <p:pic>
        <p:nvPicPr>
          <p:cNvPr id="8" name="Picture 7">
            <a:extLst>
              <a:ext uri="{FF2B5EF4-FFF2-40B4-BE49-F238E27FC236}">
                <a16:creationId xmlns:a16="http://schemas.microsoft.com/office/drawing/2014/main" xmlns="" id="{97862DBD-C689-4720-8A72-54F67BEA5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054" y="2045880"/>
            <a:ext cx="4205892" cy="1999323"/>
          </a:xfrm>
          <a:prstGeom prst="rect">
            <a:avLst/>
          </a:prstGeom>
        </p:spPr>
      </p:pic>
    </p:spTree>
    <p:extLst>
      <p:ext uri="{BB962C8B-B14F-4D97-AF65-F5344CB8AC3E}">
        <p14:creationId xmlns:p14="http://schemas.microsoft.com/office/powerpoint/2010/main" val="3450222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63AE94-EA0A-4B9E-864C-EB87764D5DB2}"/>
              </a:ext>
            </a:extLst>
          </p:cNvPr>
          <p:cNvSpPr>
            <a:spLocks noGrp="1"/>
          </p:cNvSpPr>
          <p:nvPr>
            <p:ph type="title"/>
          </p:nvPr>
        </p:nvSpPr>
        <p:spPr/>
        <p:txBody>
          <a:bodyPr/>
          <a:lstStyle/>
          <a:p>
            <a:r>
              <a:rPr lang="sv-SE" dirty="0"/>
              <a:t>Bolt design</a:t>
            </a:r>
          </a:p>
        </p:txBody>
      </p:sp>
      <p:pic>
        <p:nvPicPr>
          <p:cNvPr id="5" name="Content Placeholder 4">
            <a:extLst>
              <a:ext uri="{FF2B5EF4-FFF2-40B4-BE49-F238E27FC236}">
                <a16:creationId xmlns:a16="http://schemas.microsoft.com/office/drawing/2014/main" xmlns="" id="{D1F96BFF-F23B-4A7D-993B-93E7EA14D6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3849" y="3237750"/>
            <a:ext cx="2925838" cy="1737216"/>
          </a:xfrm>
        </p:spPr>
      </p:pic>
      <p:sp>
        <p:nvSpPr>
          <p:cNvPr id="7" name="Rectangle 1">
            <a:extLst>
              <a:ext uri="{FF2B5EF4-FFF2-40B4-BE49-F238E27FC236}">
                <a16:creationId xmlns:a16="http://schemas.microsoft.com/office/drawing/2014/main" xmlns="" id="{23F36D6C-BDED-4DF7-B16B-55897280F40B}"/>
              </a:ext>
            </a:extLst>
          </p:cNvPr>
          <p:cNvSpPr>
            <a:spLocks noChangeArrowheads="1"/>
          </p:cNvSpPr>
          <p:nvPr/>
        </p:nvSpPr>
        <p:spPr bwMode="auto">
          <a:xfrm>
            <a:off x="457200" y="1563056"/>
            <a:ext cx="7139136" cy="15657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7132"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sv-SE" b="1" i="0" u="none" strike="noStrike" cap="none" normalizeH="0" baseline="0" dirty="0">
                <a:ln>
                  <a:noFill/>
                </a:ln>
                <a:effectLst/>
                <a:latin typeface="+mn-lt"/>
                <a:cs typeface="Arial" panose="020B0604020202020204" pitchFamily="34" charset="0"/>
              </a:rPr>
              <a:t>Nose style</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sv-SE" sz="1400" b="0" i="0" u="none" strike="noStrike" cap="none" normalizeH="0" baseline="0" dirty="0">
                <a:ln>
                  <a:noFill/>
                </a:ln>
                <a:effectLst/>
                <a:latin typeface="+mn-lt"/>
                <a:cs typeface="Arial" panose="020B0604020202020204" pitchFamily="34" charset="0"/>
              </a:rPr>
              <a:t>Where possible a standard bolt nose style should be used:</a:t>
            </a:r>
            <a:endParaRPr kumimoji="0" lang="en-US" altLang="sv-SE" sz="1400" b="0" i="0" u="none" strike="noStrike" cap="none" normalizeH="0" baseline="0" dirty="0">
              <a:ln>
                <a:noFill/>
              </a:ln>
              <a:effectLst/>
              <a:latin typeface="+mn-lt"/>
            </a:endParaRPr>
          </a:p>
          <a:p>
            <a:pPr marL="742950" lvl="1" indent="-285750">
              <a:buFont typeface="Arial" panose="020B0604020202020204" pitchFamily="34" charset="0"/>
              <a:buChar char="•"/>
            </a:pPr>
            <a:r>
              <a:rPr kumimoji="0" lang="en-US" altLang="sv-SE" sz="1400" b="0" i="0" u="none" strike="noStrike" cap="none" normalizeH="0" baseline="0" dirty="0">
                <a:ln>
                  <a:noFill/>
                </a:ln>
                <a:effectLst/>
                <a:latin typeface="+mn-lt"/>
                <a:cs typeface="Arial" panose="020B0604020202020204" pitchFamily="34" charset="0"/>
              </a:rPr>
              <a:t>Parallel nose diameter machined to root diameter of thread</a:t>
            </a:r>
          </a:p>
          <a:p>
            <a:pPr marL="742950" lvl="1" indent="-285750">
              <a:buFont typeface="Arial" panose="020B0604020202020204" pitchFamily="34" charset="0"/>
              <a:buChar char="•"/>
            </a:pPr>
            <a:r>
              <a:rPr kumimoji="0" lang="en-US" altLang="sv-SE" sz="1400" b="0" i="0" u="none" strike="noStrike" cap="none" normalizeH="0" baseline="0" dirty="0">
                <a:ln>
                  <a:noFill/>
                </a:ln>
                <a:effectLst/>
                <a:latin typeface="+mn-lt"/>
                <a:cs typeface="Arial" panose="020B0604020202020204" pitchFamily="34" charset="0"/>
              </a:rPr>
              <a:t>Length of nose is 3 times the thread pitch. This length can be reduced, where the bolt axis is maintained by its housing to prevent cross-threading, to a limit of 1.5 times the thread pitch if required.</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sv-SE" sz="1000" b="0" i="0" u="none" strike="noStrike" cap="none" normalizeH="0" baseline="0" dirty="0">
                <a:ln>
                  <a:noFill/>
                </a:ln>
                <a:effectLst/>
                <a:latin typeface="+mn-lt"/>
                <a:cs typeface="Arial" panose="020B0604020202020204" pitchFamily="34" charset="0"/>
              </a:rPr>
              <a:t>  </a:t>
            </a:r>
            <a:endParaRPr kumimoji="0" lang="en-US" altLang="sv-SE" sz="600" b="0" i="0" u="none" strike="noStrike" cap="none" normalizeH="0" baseline="0" dirty="0">
              <a:ln>
                <a:noFill/>
              </a:ln>
              <a:effectLst/>
              <a:latin typeface="+mn-lt"/>
            </a:endParaRPr>
          </a:p>
        </p:txBody>
      </p:sp>
      <p:sp>
        <p:nvSpPr>
          <p:cNvPr id="8" name="AutoShape 2" descr="https://confluence.esss.lu.se/download/thumbnails/245662565/Picture4.png?version=1&amp;modificationDate=1508915852947&amp;api=v2">
            <a:extLst>
              <a:ext uri="{FF2B5EF4-FFF2-40B4-BE49-F238E27FC236}">
                <a16:creationId xmlns:a16="http://schemas.microsoft.com/office/drawing/2014/main" xmlns="" id="{0AD056F1-49B0-4386-A741-CF8D0ABB7793}"/>
              </a:ext>
            </a:extLst>
          </p:cNvPr>
          <p:cNvSpPr>
            <a:spLocks noChangeAspect="1" noChangeArrowheads="1"/>
          </p:cNvSpPr>
          <p:nvPr/>
        </p:nvSpPr>
        <p:spPr bwMode="auto">
          <a:xfrm>
            <a:off x="5918644" y="2095532"/>
            <a:ext cx="1520294"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0" name="TextBox 9">
            <a:extLst>
              <a:ext uri="{FF2B5EF4-FFF2-40B4-BE49-F238E27FC236}">
                <a16:creationId xmlns:a16="http://schemas.microsoft.com/office/drawing/2014/main" xmlns="" id="{DE936A3B-AED8-4EBF-AD81-16F7C688A5E5}"/>
              </a:ext>
            </a:extLst>
          </p:cNvPr>
          <p:cNvSpPr txBox="1"/>
          <p:nvPr/>
        </p:nvSpPr>
        <p:spPr>
          <a:xfrm>
            <a:off x="457200" y="5083866"/>
            <a:ext cx="6577781" cy="1384995"/>
          </a:xfrm>
          <a:prstGeom prst="rect">
            <a:avLst/>
          </a:prstGeom>
          <a:noFill/>
        </p:spPr>
        <p:txBody>
          <a:bodyPr wrap="square" rtlCol="0">
            <a:spAutoFit/>
          </a:bodyPr>
          <a:lstStyle/>
          <a:p>
            <a:pPr lvl="0" eaLnBrk="0" fontAlgn="base" hangingPunct="0">
              <a:spcBef>
                <a:spcPct val="0"/>
              </a:spcBef>
              <a:spcAft>
                <a:spcPct val="0"/>
              </a:spcAft>
            </a:pPr>
            <a:r>
              <a:rPr lang="en-US" altLang="sv-SE" sz="1400" b="1" i="1" dirty="0">
                <a:cs typeface="Arial" panose="020B0604020202020204" pitchFamily="34" charset="0"/>
              </a:rPr>
              <a:t>Note: </a:t>
            </a:r>
            <a:r>
              <a:rPr lang="en-US" altLang="sv-SE" sz="1400" i="1" dirty="0">
                <a:cs typeface="Arial" panose="020B0604020202020204" pitchFamily="34" charset="0"/>
              </a:rPr>
              <a:t>the nose should be small enough to be within capture range of the female thread</a:t>
            </a:r>
            <a:endParaRPr lang="en-US" altLang="sv-SE" sz="1400" dirty="0"/>
          </a:p>
          <a:p>
            <a:pPr lvl="0" eaLnBrk="0" fontAlgn="base" hangingPunct="0">
              <a:spcBef>
                <a:spcPct val="0"/>
              </a:spcBef>
              <a:spcAft>
                <a:spcPct val="0"/>
              </a:spcAft>
            </a:pPr>
            <a:r>
              <a:rPr lang="en-US" altLang="sv-SE" sz="1400" dirty="0">
                <a:cs typeface="Arial" panose="020B0604020202020204" pitchFamily="34" charset="0"/>
              </a:rPr>
              <a:t>In some circumstances the nose of the bolt can be designed to remain proud of the component and act as a dowel in aligning the component being installed. </a:t>
            </a:r>
          </a:p>
          <a:p>
            <a:pPr lvl="0" eaLnBrk="0" fontAlgn="base" hangingPunct="0">
              <a:spcBef>
                <a:spcPct val="0"/>
              </a:spcBef>
              <a:spcAft>
                <a:spcPct val="0"/>
              </a:spcAft>
            </a:pPr>
            <a:r>
              <a:rPr lang="en-US" altLang="sv-SE" sz="1400" dirty="0">
                <a:cs typeface="Arial" panose="020B0604020202020204" pitchFamily="34" charset="0"/>
              </a:rPr>
              <a:t>The use of a protruding nose for this purpose is valid for all bolt designs – pop-up &amp; non pop-up.</a:t>
            </a:r>
          </a:p>
          <a:p>
            <a:endParaRPr lang="en-US" sz="1400" dirty="0"/>
          </a:p>
        </p:txBody>
      </p:sp>
    </p:spTree>
    <p:extLst>
      <p:ext uri="{BB962C8B-B14F-4D97-AF65-F5344CB8AC3E}">
        <p14:creationId xmlns:p14="http://schemas.microsoft.com/office/powerpoint/2010/main" val="1153753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FBFA70-154D-4D41-BB82-7C8996DC1404}"/>
              </a:ext>
            </a:extLst>
          </p:cNvPr>
          <p:cNvSpPr>
            <a:spLocks noGrp="1"/>
          </p:cNvSpPr>
          <p:nvPr>
            <p:ph type="title"/>
          </p:nvPr>
        </p:nvSpPr>
        <p:spPr/>
        <p:txBody>
          <a:bodyPr/>
          <a:lstStyle/>
          <a:p>
            <a:r>
              <a:rPr lang="en-US" dirty="0"/>
              <a:t>Current Concept</a:t>
            </a:r>
          </a:p>
        </p:txBody>
      </p:sp>
      <p:pic>
        <p:nvPicPr>
          <p:cNvPr id="5" name="Content Placeholder 4">
            <a:extLst>
              <a:ext uri="{FF2B5EF4-FFF2-40B4-BE49-F238E27FC236}">
                <a16:creationId xmlns:a16="http://schemas.microsoft.com/office/drawing/2014/main" xmlns="" id="{AEAD53EA-F326-448D-8760-CE5DD4BD5B24}"/>
              </a:ext>
            </a:extLst>
          </p:cNvPr>
          <p:cNvPicPr>
            <a:picLocks noGrp="1" noChangeAspect="1"/>
          </p:cNvPicPr>
          <p:nvPr>
            <p:ph idx="1"/>
          </p:nvPr>
        </p:nvPicPr>
        <p:blipFill rotWithShape="1">
          <a:blip r:embed="rId2"/>
          <a:srcRect l="44810" t="8891" r="17975" b="27510"/>
          <a:stretch/>
        </p:blipFill>
        <p:spPr>
          <a:xfrm>
            <a:off x="4809335" y="2228140"/>
            <a:ext cx="4334665" cy="4629860"/>
          </a:xfrm>
          <a:prstGeom prst="rect">
            <a:avLst/>
          </a:prstGeom>
        </p:spPr>
      </p:pic>
      <p:pic>
        <p:nvPicPr>
          <p:cNvPr id="4" name="Picture 3">
            <a:extLst>
              <a:ext uri="{FF2B5EF4-FFF2-40B4-BE49-F238E27FC236}">
                <a16:creationId xmlns:a16="http://schemas.microsoft.com/office/drawing/2014/main" xmlns="" id="{5CB83E7F-3239-4A88-9A11-697A2146D91D}"/>
              </a:ext>
            </a:extLst>
          </p:cNvPr>
          <p:cNvPicPr>
            <a:picLocks noChangeAspect="1"/>
          </p:cNvPicPr>
          <p:nvPr/>
        </p:nvPicPr>
        <p:blipFill rotWithShape="1">
          <a:blip r:embed="rId3"/>
          <a:srcRect l="42894" t="18600" r="16680" b="12164"/>
          <a:stretch/>
        </p:blipFill>
        <p:spPr>
          <a:xfrm>
            <a:off x="4764365" y="2235636"/>
            <a:ext cx="4435756" cy="4748213"/>
          </a:xfrm>
          <a:prstGeom prst="rect">
            <a:avLst/>
          </a:prstGeom>
        </p:spPr>
      </p:pic>
      <p:sp>
        <p:nvSpPr>
          <p:cNvPr id="7" name="TextBox 6">
            <a:extLst>
              <a:ext uri="{FF2B5EF4-FFF2-40B4-BE49-F238E27FC236}">
                <a16:creationId xmlns:a16="http://schemas.microsoft.com/office/drawing/2014/main" xmlns="" id="{E36D7678-7D75-49E3-B0C7-2FDD0366A8F9}"/>
              </a:ext>
            </a:extLst>
          </p:cNvPr>
          <p:cNvSpPr txBox="1"/>
          <p:nvPr/>
        </p:nvSpPr>
        <p:spPr>
          <a:xfrm>
            <a:off x="125361" y="1579210"/>
            <a:ext cx="4380271" cy="4154984"/>
          </a:xfrm>
          <a:prstGeom prst="rect">
            <a:avLst/>
          </a:prstGeom>
          <a:noFill/>
        </p:spPr>
        <p:txBody>
          <a:bodyPr wrap="square" rtlCol="0">
            <a:spAutoFit/>
          </a:bodyPr>
          <a:lstStyle/>
          <a:p>
            <a:r>
              <a:rPr lang="en-US" sz="2400" dirty="0"/>
              <a:t>Captive Bolt</a:t>
            </a:r>
          </a:p>
          <a:p>
            <a:r>
              <a:rPr lang="en-US" dirty="0"/>
              <a:t>Conical head </a:t>
            </a:r>
          </a:p>
          <a:p>
            <a:r>
              <a:rPr lang="en-US" sz="1400" dirty="0"/>
              <a:t>The head is designed conical to make it easier to find with the tool.</a:t>
            </a:r>
          </a:p>
          <a:p>
            <a:endParaRPr lang="en-US" sz="1400" dirty="0"/>
          </a:p>
          <a:p>
            <a:r>
              <a:rPr lang="en-US" dirty="0"/>
              <a:t>“Washer”</a:t>
            </a:r>
          </a:p>
          <a:p>
            <a:r>
              <a:rPr lang="en-US" sz="1400" dirty="0"/>
              <a:t>The diameter of the washer is 6 mm bigger than the hole for the spring + the allowed movement of the bolt in x/y-direction.</a:t>
            </a:r>
          </a:p>
          <a:p>
            <a:endParaRPr lang="en-US" sz="1400" dirty="0"/>
          </a:p>
          <a:p>
            <a:r>
              <a:rPr lang="en-US" dirty="0"/>
              <a:t>Spring</a:t>
            </a:r>
          </a:p>
          <a:p>
            <a:r>
              <a:rPr lang="en-US" sz="1400" dirty="0"/>
              <a:t>Outer diameter smaller than the “washer”, inner diameter big enough to allow the bolt to move if misplaced.  The length of the spring (loaded with the weight of the bolt)  is the required length to move the bolt to the unthreaded hole. </a:t>
            </a:r>
          </a:p>
          <a:p>
            <a:endParaRPr lang="en-US" dirty="0"/>
          </a:p>
        </p:txBody>
      </p:sp>
    </p:spTree>
    <p:extLst>
      <p:ext uri="{BB962C8B-B14F-4D97-AF65-F5344CB8AC3E}">
        <p14:creationId xmlns:p14="http://schemas.microsoft.com/office/powerpoint/2010/main" val="172742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91F3E8-77A3-4FA1-9A92-5E5E4B879CC7}"/>
              </a:ext>
            </a:extLst>
          </p:cNvPr>
          <p:cNvSpPr>
            <a:spLocks noGrp="1"/>
          </p:cNvSpPr>
          <p:nvPr>
            <p:ph type="title"/>
          </p:nvPr>
        </p:nvSpPr>
        <p:spPr/>
        <p:txBody>
          <a:bodyPr/>
          <a:lstStyle/>
          <a:p>
            <a:r>
              <a:rPr lang="en-US" dirty="0"/>
              <a:t>Current Concept</a:t>
            </a:r>
            <a:endParaRPr lang="sv-SE" dirty="0"/>
          </a:p>
        </p:txBody>
      </p:sp>
      <p:sp>
        <p:nvSpPr>
          <p:cNvPr id="3" name="Content Placeholder 2">
            <a:extLst>
              <a:ext uri="{FF2B5EF4-FFF2-40B4-BE49-F238E27FC236}">
                <a16:creationId xmlns:a16="http://schemas.microsoft.com/office/drawing/2014/main" xmlns="" id="{F0195D8F-4ADD-4469-9E1B-5EE536D246AB}"/>
              </a:ext>
            </a:extLst>
          </p:cNvPr>
          <p:cNvSpPr>
            <a:spLocks noGrp="1"/>
          </p:cNvSpPr>
          <p:nvPr>
            <p:ph idx="1"/>
          </p:nvPr>
        </p:nvSpPr>
        <p:spPr/>
        <p:txBody>
          <a:bodyPr/>
          <a:lstStyle/>
          <a:p>
            <a:endParaRPr lang="sv-SE" dirty="0"/>
          </a:p>
        </p:txBody>
      </p:sp>
      <p:pic>
        <p:nvPicPr>
          <p:cNvPr id="4" name="00_Hsplit_RH_bolt.mp4">
            <a:hlinkClick r:id="" action="ppaction://media"/>
            <a:extLst>
              <a:ext uri="{FF2B5EF4-FFF2-40B4-BE49-F238E27FC236}">
                <a16:creationId xmlns:a16="http://schemas.microsoft.com/office/drawing/2014/main" xmlns="" id="{01A01FA0-D33E-49A6-A883-4B3102D5FD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7896" y="2162059"/>
            <a:ext cx="6048440" cy="3402247"/>
          </a:xfrm>
          <a:prstGeom prst="rect">
            <a:avLst/>
          </a:prstGeom>
        </p:spPr>
      </p:pic>
    </p:spTree>
    <p:extLst>
      <p:ext uri="{BB962C8B-B14F-4D97-AF65-F5344CB8AC3E}">
        <p14:creationId xmlns:p14="http://schemas.microsoft.com/office/powerpoint/2010/main" val="2187156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8789CB-B597-4A60-A70C-E689CD2D3092}"/>
              </a:ext>
            </a:extLst>
          </p:cNvPr>
          <p:cNvSpPr>
            <a:spLocks noGrp="1"/>
          </p:cNvSpPr>
          <p:nvPr>
            <p:ph type="title"/>
          </p:nvPr>
        </p:nvSpPr>
        <p:spPr/>
        <p:txBody>
          <a:bodyPr/>
          <a:lstStyle/>
          <a:p>
            <a:r>
              <a:rPr lang="en-US" dirty="0" smtClean="0"/>
              <a:t>Discussion</a:t>
            </a:r>
            <a:endParaRPr lang="en-US" dirty="0"/>
          </a:p>
        </p:txBody>
      </p:sp>
      <p:sp>
        <p:nvSpPr>
          <p:cNvPr id="3" name="Content Placeholder 2">
            <a:extLst>
              <a:ext uri="{FF2B5EF4-FFF2-40B4-BE49-F238E27FC236}">
                <a16:creationId xmlns:a16="http://schemas.microsoft.com/office/drawing/2014/main" xmlns="" id="{076D089B-97D5-4873-9302-6421E87A7AD8}"/>
              </a:ext>
            </a:extLst>
          </p:cNvPr>
          <p:cNvSpPr>
            <a:spLocks noGrp="1"/>
          </p:cNvSpPr>
          <p:nvPr>
            <p:ph idx="1"/>
          </p:nvPr>
        </p:nvSpPr>
        <p:spPr/>
        <p:txBody>
          <a:bodyPr/>
          <a:lstStyle/>
          <a:p>
            <a:r>
              <a:rPr lang="en-US" dirty="0" smtClean="0"/>
              <a:t>Materials?</a:t>
            </a:r>
            <a:endParaRPr lang="en-US" dirty="0"/>
          </a:p>
          <a:p>
            <a:r>
              <a:rPr lang="en-US" dirty="0" smtClean="0"/>
              <a:t>Supply</a:t>
            </a:r>
            <a:r>
              <a:rPr lang="en-US" dirty="0"/>
              <a:t>?</a:t>
            </a:r>
          </a:p>
          <a:p>
            <a:pPr lvl="1"/>
            <a:r>
              <a:rPr lang="en-US" dirty="0"/>
              <a:t>Each instrument manufacture their fasteners?</a:t>
            </a:r>
          </a:p>
          <a:p>
            <a:pPr lvl="1"/>
            <a:r>
              <a:rPr lang="en-US" dirty="0"/>
              <a:t>Centrally procured?</a:t>
            </a:r>
          </a:p>
          <a:p>
            <a:pPr lvl="2"/>
            <a:r>
              <a:rPr lang="en-US" dirty="0"/>
              <a:t>Cost</a:t>
            </a:r>
            <a:r>
              <a:rPr lang="sv-SE" dirty="0"/>
              <a:t> split </a:t>
            </a:r>
            <a:r>
              <a:rPr lang="en-US" dirty="0"/>
              <a:t>between</a:t>
            </a:r>
            <a:r>
              <a:rPr lang="sv-SE" dirty="0"/>
              <a:t> </a:t>
            </a:r>
            <a:r>
              <a:rPr lang="en-US" dirty="0"/>
              <a:t>instrument</a:t>
            </a:r>
          </a:p>
        </p:txBody>
      </p:sp>
    </p:spTree>
    <p:extLst>
      <p:ext uri="{BB962C8B-B14F-4D97-AF65-F5344CB8AC3E}">
        <p14:creationId xmlns:p14="http://schemas.microsoft.com/office/powerpoint/2010/main" val="615810814"/>
      </p:ext>
    </p:extLst>
  </p:cSld>
  <p:clrMapOvr>
    <a:masterClrMapping/>
  </p:clrMapOvr>
</p:sld>
</file>

<file path=ppt/theme/theme1.xml><?xml version="1.0" encoding="utf-8"?>
<a:theme xmlns:a="http://schemas.openxmlformats.org/drawingml/2006/main" name="ES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id="{D1461287-885F-41F8-B692-07830F90887D}" vid="{9FAAC1B5-919D-45E7-B715-EDF495313EED}"/>
    </a:ext>
  </a:extLst>
</a:theme>
</file>

<file path=docProps/app.xml><?xml version="1.0" encoding="utf-8"?>
<Properties xmlns="http://schemas.openxmlformats.org/officeDocument/2006/extended-properties" xmlns:vt="http://schemas.openxmlformats.org/officeDocument/2006/docPropsVTypes">
  <Template>ESS</Template>
  <TotalTime>7980</TotalTime>
  <Words>271</Words>
  <Application>Microsoft Macintosh PowerPoint</Application>
  <PresentationFormat>On-screen Show (4:3)</PresentationFormat>
  <Paragraphs>81</Paragraphs>
  <Slides>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Times New Roman</vt:lpstr>
      <vt:lpstr>Arial</vt:lpstr>
      <vt:lpstr>ESS</vt:lpstr>
      <vt:lpstr> Remote Handling Fasteners </vt:lpstr>
      <vt:lpstr>Overview</vt:lpstr>
      <vt:lpstr>Basic principles</vt:lpstr>
      <vt:lpstr>Bolt design</vt:lpstr>
      <vt:lpstr>Bolt design</vt:lpstr>
      <vt:lpstr>Current Concept</vt:lpstr>
      <vt:lpstr>Current Concept</vt:lpstr>
      <vt:lpstr>Discussion</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uncouple guides remotely</dc:title>
  <dc:creator>Talal Osman</dc:creator>
  <cp:lastModifiedBy>Erik Nilsson</cp:lastModifiedBy>
  <cp:revision>55</cp:revision>
  <dcterms:created xsi:type="dcterms:W3CDTF">2016-11-24T08:55:25Z</dcterms:created>
  <dcterms:modified xsi:type="dcterms:W3CDTF">2017-11-20T12:02:29Z</dcterms:modified>
</cp:coreProperties>
</file>