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1" r:id="rId3"/>
    <p:sldId id="263" r:id="rId4"/>
    <p:sldId id="262" r:id="rId5"/>
    <p:sldId id="264" r:id="rId6"/>
    <p:sldId id="265" r:id="rId7"/>
    <p:sldId id="266" r:id="rId8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9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936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0D6C08-50CE-C742-98C3-38B85A79C6B6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025113-D515-1247-864B-928FCF21C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597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6D9F-0A28-4E3E-B0AC-3D334DA4B30E}" type="datetimeFigureOut">
              <a:rPr lang="sv-SE" smtClean="0"/>
              <a:t>2017-11-20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79338-78AA-49D8-8622-0CF704B46E6B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7" descr="ESS-vit-logga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5" y="260650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090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350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6D9F-0A28-4E3E-B0AC-3D334DA4B30E}" type="datetimeFigureOut">
              <a:rPr lang="sv-SE" smtClean="0"/>
              <a:t>2017-11-20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79338-78AA-49D8-8622-0CF704B46E6B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5" descr="ESS-vit-logga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9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856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350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500">
                <a:solidFill>
                  <a:schemeClr val="tx1"/>
                </a:solidFill>
              </a:defRPr>
            </a:lvl3pPr>
            <a:lvl4pPr>
              <a:defRPr sz="1350">
                <a:solidFill>
                  <a:schemeClr val="tx1"/>
                </a:solidFill>
              </a:defRPr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500">
                <a:solidFill>
                  <a:schemeClr val="tx1"/>
                </a:solidFill>
              </a:defRPr>
            </a:lvl3pPr>
            <a:lvl4pPr>
              <a:defRPr sz="1350">
                <a:solidFill>
                  <a:schemeClr val="tx1"/>
                </a:solidFill>
              </a:defRPr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6D9F-0A28-4E3E-B0AC-3D334DA4B30E}" type="datetimeFigureOut">
              <a:rPr lang="sv-SE" smtClean="0"/>
              <a:t>2017-11-20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79338-78AA-49D8-8622-0CF704B46E6B}" type="slidenum">
              <a:rPr lang="sv-SE" smtClean="0"/>
              <a:t>‹#›</a:t>
            </a:fld>
            <a:endParaRPr lang="sv-SE"/>
          </a:p>
        </p:txBody>
      </p:sp>
      <p:pic>
        <p:nvPicPr>
          <p:cNvPr id="9" name="Bildobjekt 7" descr="ESS-vit-logga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3" y="260650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080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6D9F-0A28-4E3E-B0AC-3D334DA4B30E}" type="datetimeFigureOut">
              <a:rPr lang="sv-SE" smtClean="0"/>
              <a:t>2017-11-20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79338-78AA-49D8-8622-0CF704B46E6B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Rektangel 6"/>
          <p:cNvSpPr/>
          <p:nvPr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350" dirty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664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37EA6D9F-0A28-4E3E-B0AC-3D334DA4B30E}" type="datetimeFigureOut">
              <a:rPr lang="sv-SE" smtClean="0"/>
              <a:t>2017-11-20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5FE79338-78AA-49D8-8622-0CF704B46E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5050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A6D9F-0A28-4E3E-B0AC-3D334DA4B30E}" type="datetimeFigureOut">
              <a:rPr lang="sv-SE" smtClean="0"/>
              <a:t>2017-11-20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79338-78AA-49D8-8622-0CF704B46E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0261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685800" rtl="0" eaLnBrk="1" latinLnBrk="0" hangingPunct="1">
        <a:spcBef>
          <a:spcPct val="0"/>
        </a:spcBef>
        <a:buNone/>
        <a:defRPr sz="2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35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400" dirty="0"/>
              <a:t>Remote Handling</a:t>
            </a:r>
            <a:br>
              <a:rPr lang="en-GB" sz="6600" dirty="0"/>
            </a:br>
            <a:r>
              <a:rPr lang="en-US" dirty="0"/>
              <a:t>Lifting &amp; Handling features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sz="2000" dirty="0">
                <a:solidFill>
                  <a:schemeClr val="bg1"/>
                </a:solidFill>
              </a:rPr>
              <a:t>Talal Osman</a:t>
            </a:r>
          </a:p>
          <a:p>
            <a:r>
              <a:rPr lang="en-GB" sz="2000" dirty="0">
                <a:solidFill>
                  <a:schemeClr val="bg1"/>
                </a:solidFill>
              </a:rPr>
              <a:t>Mechanical Engineer</a:t>
            </a:r>
          </a:p>
          <a:p>
            <a:r>
              <a:rPr lang="en-GB" sz="2000" dirty="0">
                <a:solidFill>
                  <a:schemeClr val="bg1"/>
                </a:solidFill>
              </a:rPr>
              <a:t>ESS Chopper Group</a:t>
            </a:r>
          </a:p>
          <a:p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F39C53D-994C-4563-87BC-87525752F435}"/>
              </a:ext>
            </a:extLst>
          </p:cNvPr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>
                <a:solidFill>
                  <a:srgbClr val="FFFFFF"/>
                </a:solidFill>
              </a:rPr>
              <a:t>www.europeanspallationsource.se</a:t>
            </a:r>
          </a:p>
          <a:p>
            <a:pPr algn="ctr"/>
            <a:fld id="{656E358F-28A8-D04A-99E6-206C49444CD4}" type="datetime3">
              <a:rPr lang="en-GB" sz="1400" smtClean="0">
                <a:solidFill>
                  <a:srgbClr val="FFFFFF"/>
                </a:solidFill>
              </a:rPr>
              <a:t>20 November, 2017</a:t>
            </a:fld>
            <a:endParaRPr lang="en-GB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450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 principles</a:t>
            </a:r>
          </a:p>
          <a:p>
            <a:r>
              <a:rPr lang="en-US" dirty="0"/>
              <a:t>Current concept</a:t>
            </a:r>
          </a:p>
          <a:p>
            <a:r>
              <a:rPr lang="en-US" dirty="0"/>
              <a:t>Missed Things</a:t>
            </a:r>
          </a:p>
          <a:p>
            <a:r>
              <a:rPr lang="en-US" dirty="0"/>
              <a:t>Future</a:t>
            </a:r>
          </a:p>
        </p:txBody>
      </p:sp>
    </p:spTree>
    <p:extLst>
      <p:ext uri="{BB962C8B-B14F-4D97-AF65-F5344CB8AC3E}">
        <p14:creationId xmlns:p14="http://schemas.microsoft.com/office/powerpoint/2010/main" val="3481526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E441D-E890-4914-9558-51376DC9D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A82D5-84F5-4D79-A83C-6239E5775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One point lifting </a:t>
            </a:r>
            <a:r>
              <a:rPr lang="mr-IN" b="1" dirty="0"/>
              <a:t>–</a:t>
            </a:r>
            <a:r>
              <a:rPr lang="en-US" b="1" dirty="0"/>
              <a:t> in combination with guide rods/rollers</a:t>
            </a:r>
          </a:p>
          <a:p>
            <a:pPr lvl="1"/>
            <a:r>
              <a:rPr lang="en-US" dirty="0"/>
              <a:t>Simple engagement and disengagement</a:t>
            </a:r>
          </a:p>
          <a:p>
            <a:pPr lvl="1"/>
            <a:r>
              <a:rPr lang="en-US" dirty="0"/>
              <a:t>Lack of height</a:t>
            </a:r>
          </a:p>
          <a:p>
            <a:r>
              <a:rPr lang="en-US" b="1" dirty="0"/>
              <a:t>Visibility</a:t>
            </a:r>
          </a:p>
          <a:p>
            <a:pPr lvl="1"/>
            <a:r>
              <a:rPr lang="en-US" dirty="0"/>
              <a:t>Ensure that the lift point is visible to the remote handling operator during hook engagement and disengagement.</a:t>
            </a:r>
          </a:p>
          <a:p>
            <a:pPr marL="342900" lvl="1" indent="0">
              <a:buNone/>
            </a:pPr>
            <a:endParaRPr lang="en-US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14210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1218C-4133-4265-AE01-3DB445A86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Lifting Bails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19179B2-7C46-413A-AB12-2DCCB5FB4D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382" y="2061962"/>
            <a:ext cx="4419235" cy="3602438"/>
          </a:xfrm>
        </p:spPr>
      </p:pic>
    </p:spTree>
    <p:extLst>
      <p:ext uri="{BB962C8B-B14F-4D97-AF65-F5344CB8AC3E}">
        <p14:creationId xmlns:p14="http://schemas.microsoft.com/office/powerpoint/2010/main" val="4050613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7CFBA-3A43-4A98-A341-F28D102E7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Adjustable lifting Bail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C7096ED-E6FA-4744-AD9E-73A290745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2"/>
            <a:ext cx="8067368" cy="4525963"/>
          </a:xfrm>
        </p:spPr>
        <p:txBody>
          <a:bodyPr/>
          <a:lstStyle/>
          <a:p>
            <a:r>
              <a:rPr lang="en-US" dirty="0"/>
              <a:t>Adjustable lifting Bail in x-direction (along the beam) is preferred. </a:t>
            </a:r>
          </a:p>
          <a:p>
            <a:pPr lvl="1"/>
            <a:r>
              <a:rPr lang="en-US" dirty="0"/>
              <a:t>To take up the changes of COG caused by the cables and utilities (and other unforeseen things)</a:t>
            </a:r>
          </a:p>
          <a:p>
            <a:pPr lvl="1"/>
            <a:r>
              <a:rPr lang="en-US" dirty="0"/>
              <a:t>Stabilize lift to minimize the risk of damaging surrounding</a:t>
            </a:r>
          </a:p>
          <a:p>
            <a:pPr marL="3429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Content Placeholder 3">
            <a:extLst>
              <a:ext uri="{FF2B5EF4-FFF2-40B4-BE49-F238E27FC236}">
                <a16:creationId xmlns:a16="http://schemas.microsoft.com/office/drawing/2014/main" id="{9ABDC0A4-4561-4455-B1E5-C65658953F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9994" y="3525405"/>
            <a:ext cx="4167638" cy="2600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535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6A768-4E6D-4949-A95B-9536DB1C9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Hook assumption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D7A641-46C9-48D3-922A-056FA3D4D9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Automatic lifting Hook</a:t>
            </a:r>
          </a:p>
          <a:p>
            <a:pPr lvl="1"/>
            <a:r>
              <a:rPr lang="en-US" dirty="0"/>
              <a:t>One 5 ton lifting Hook </a:t>
            </a:r>
          </a:p>
          <a:p>
            <a:pPr lvl="1"/>
            <a:r>
              <a:rPr lang="en-US" dirty="0"/>
              <a:t>One 20 ton lifting Hook</a:t>
            </a:r>
          </a:p>
        </p:txBody>
      </p:sp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16D5D41B-F754-4481-8067-DC95FF45FD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613" y="2791801"/>
            <a:ext cx="6953250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211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E441D-E890-4914-9558-51376DC9D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A82D5-84F5-4D79-A83C-6239E5775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is one-point lifting not applicable?</a:t>
            </a:r>
          </a:p>
          <a:p>
            <a:pPr lvl="1"/>
            <a:r>
              <a:rPr lang="en-US" dirty="0"/>
              <a:t>Potential casket lid used for lifting (highly activated components)</a:t>
            </a:r>
          </a:p>
          <a:p>
            <a:r>
              <a:rPr lang="en-US" dirty="0"/>
              <a:t>Range of standard lifting interfaces required?</a:t>
            </a:r>
          </a:p>
          <a:p>
            <a:pPr lvl="1"/>
            <a:r>
              <a:rPr lang="en-US" dirty="0"/>
              <a:t>Typical weight-intervals?</a:t>
            </a:r>
          </a:p>
          <a:p>
            <a:pPr marL="342900" lvl="1" indent="0">
              <a:buNone/>
            </a:pPr>
            <a:endParaRPr lang="en-US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17082143"/>
      </p:ext>
    </p:extLst>
  </p:cSld>
  <p:clrMapOvr>
    <a:masterClrMapping/>
  </p:clrMapOvr>
</p:sld>
</file>

<file path=ppt/theme/theme1.xml><?xml version="1.0" encoding="utf-8"?>
<a:theme xmlns:a="http://schemas.openxmlformats.org/drawingml/2006/main" name="ES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S" id="{D1461287-885F-41F8-B692-07830F90887D}" vid="{9FAAC1B5-919D-45E7-B715-EDF495313EE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ESS</Template>
  <TotalTime>8055</TotalTime>
  <Words>153</Words>
  <Application>Microsoft Office PowerPoint</Application>
  <PresentationFormat>On-screen Show (4:3)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Mangal</vt:lpstr>
      <vt:lpstr>ESS</vt:lpstr>
      <vt:lpstr>Remote Handling Lifting &amp; Handling features</vt:lpstr>
      <vt:lpstr>Overview</vt:lpstr>
      <vt:lpstr>Basic principles</vt:lpstr>
      <vt:lpstr>Lifting Bails</vt:lpstr>
      <vt:lpstr>Adjustable lifting Bail</vt:lpstr>
      <vt:lpstr>Current Hook assumption</vt:lpstr>
      <vt:lpstr>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uncouple guides remotely</dc:title>
  <dc:creator>Talal Osman</dc:creator>
  <cp:lastModifiedBy>Talal Osman</cp:lastModifiedBy>
  <cp:revision>66</cp:revision>
  <dcterms:created xsi:type="dcterms:W3CDTF">2016-11-24T08:55:25Z</dcterms:created>
  <dcterms:modified xsi:type="dcterms:W3CDTF">2017-11-20T12:21:09Z</dcterms:modified>
</cp:coreProperties>
</file>