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7"/>
  </p:notesMasterIdLst>
  <p:sldIdLst>
    <p:sldId id="256" r:id="rId2"/>
    <p:sldId id="293" r:id="rId3"/>
    <p:sldId id="289" r:id="rId4"/>
    <p:sldId id="291" r:id="rId5"/>
    <p:sldId id="292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293"/>
            <p14:sldId id="289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8" autoAdjust="0"/>
    <p:restoredTop sz="86335" autoAdjust="0"/>
  </p:normalViewPr>
  <p:slideViewPr>
    <p:cSldViewPr>
      <p:cViewPr>
        <p:scale>
          <a:sx n="100" d="100"/>
          <a:sy n="100" d="100"/>
        </p:scale>
        <p:origin x="824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Routing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Avoid access limitations to remote handling interfaces.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Maintenance connectors within 200mm of the bottom of the bunker roof shielding.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Utilities routed in three sections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Self supporting snorkel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Flexible section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Fixed section</a:t>
            </a:r>
            <a:endParaRPr lang="en-GB" sz="1400" dirty="0" smtClean="0"/>
          </a:p>
          <a:p>
            <a:pPr marL="0" indent="0">
              <a:buNone/>
            </a:pPr>
            <a:r>
              <a:rPr lang="en-GB" sz="1800" dirty="0" smtClean="0"/>
              <a:t>Bundling</a:t>
            </a:r>
          </a:p>
          <a:p>
            <a:pPr lvl="1"/>
            <a:r>
              <a:rPr lang="en-GB" sz="1400" dirty="0" smtClean="0"/>
              <a:t>The cables and utilities shall be collected in appropriate bundles. </a:t>
            </a:r>
          </a:p>
          <a:p>
            <a:pPr lvl="1"/>
            <a:r>
              <a:rPr lang="en-GB" sz="1400" dirty="0" smtClean="0"/>
              <a:t>Larger collected connectors preferred over multiple connectors.</a:t>
            </a:r>
          </a:p>
          <a:p>
            <a:pPr marL="0" indent="0">
              <a:buNone/>
            </a:pPr>
            <a:r>
              <a:rPr lang="en-GB" sz="1800" dirty="0" smtClean="0"/>
              <a:t>Connectors</a:t>
            </a:r>
          </a:p>
          <a:p>
            <a:pPr lvl="1"/>
            <a:r>
              <a:rPr lang="en-GB" altLang="x-none" sz="1400" dirty="0" smtClean="0"/>
              <a:t>Minimise exposure to radiation during connection/disconnection.</a:t>
            </a:r>
          </a:p>
          <a:p>
            <a:pPr lvl="1"/>
            <a:r>
              <a:rPr lang="en-GB" altLang="x-none" sz="1400" dirty="0" smtClean="0"/>
              <a:t>Push-pull type of connectors with lanyard pulls are preferred. </a:t>
            </a:r>
          </a:p>
          <a:p>
            <a:pPr lvl="1"/>
            <a:r>
              <a:rPr lang="en-GB" altLang="x-none" sz="1400" dirty="0" smtClean="0"/>
              <a:t>“Breakaway“ plugs in bayonet type connector are a possible secondary choice.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A fully integrated, fully remote handling plate is required if manual actuation is not possible.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71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213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Activities restricted to </a:t>
            </a:r>
          </a:p>
          <a:p>
            <a:pPr lvl="1"/>
            <a:r>
              <a:rPr lang="en-GB" sz="1800" b="1" dirty="0" smtClean="0"/>
              <a:t>Extraction (RH-I and RH-II)</a:t>
            </a:r>
          </a:p>
          <a:p>
            <a:pPr lvl="1"/>
            <a:r>
              <a:rPr lang="en-GB" sz="1800" b="1" dirty="0" smtClean="0"/>
              <a:t>Reinstallation (RH-I)</a:t>
            </a:r>
          </a:p>
          <a:p>
            <a:pPr lvl="1"/>
            <a:r>
              <a:rPr lang="en-GB" sz="1800" dirty="0" smtClean="0"/>
              <a:t>Inspection and/or realignment of component/module (if required)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Reduced design complexity</a:t>
            </a:r>
          </a:p>
          <a:p>
            <a:pPr lvl="1"/>
            <a:r>
              <a:rPr lang="en-GB" sz="1800" dirty="0" smtClean="0"/>
              <a:t>Reduced construction cost</a:t>
            </a:r>
          </a:p>
          <a:p>
            <a:pPr lvl="1"/>
            <a:r>
              <a:rPr lang="en-GB" sz="1800" dirty="0" smtClean="0"/>
              <a:t>Reduced tooling cost</a:t>
            </a:r>
          </a:p>
          <a:p>
            <a:r>
              <a:rPr lang="en-GB" sz="2400" dirty="0" smtClean="0"/>
              <a:t>No in-situ RH maintenance is foreseen.</a:t>
            </a:r>
          </a:p>
          <a:p>
            <a:pPr lvl="1"/>
            <a:r>
              <a:rPr lang="en-GB" sz="1800" dirty="0" smtClean="0"/>
              <a:t>Modules/components stored on site during cool down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dirty="0" smtClean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1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Remote Handling</a:t>
            </a:r>
            <a:br>
              <a:rPr lang="en-GB" sz="4000" dirty="0"/>
            </a:br>
            <a:r>
              <a:rPr lang="en-GB" sz="2400" dirty="0" smtClean="0"/>
              <a:t>Electrical and fluid couplings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Chopper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20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/Users/eriknilsson/Desktop/Screen Shot 2017-05-19 at 10.33.4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4" y="3192375"/>
            <a:ext cx="3135511" cy="338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Quick on routing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151111" cy="5544616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2400" dirty="0" smtClean="0"/>
              <a:t>Cables routed in two sections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Flexible section (change part)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Fixed section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2400" dirty="0" smtClean="0"/>
              <a:t>Bulkhead connector between flexible and fixed section</a:t>
            </a:r>
            <a:endParaRPr lang="en-GB" altLang="x-none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2400" dirty="0" smtClean="0"/>
              <a:t>Utilities </a:t>
            </a:r>
            <a:r>
              <a:rPr lang="en-GB" altLang="x-none" sz="2400" dirty="0" smtClean="0"/>
              <a:t>routed in three sections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Self supporting snorkel</a:t>
            </a:r>
            <a:endParaRPr lang="en-GB" altLang="x-none" sz="18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Flexible section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Fixed </a:t>
            </a:r>
            <a:r>
              <a:rPr lang="en-GB" altLang="x-none" sz="1800" dirty="0" smtClean="0"/>
              <a:t>section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/>
              <a:t>Connector requirements applicable on fixed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/>
              <a:t>More information and discussion tomorrow</a:t>
            </a:r>
            <a:endParaRPr lang="en-GB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15" y="85876"/>
            <a:ext cx="3874049" cy="31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connectors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446"/>
            <a:ext cx="4898008" cy="4756150"/>
          </a:xfrm>
        </p:spPr>
        <p:txBody>
          <a:bodyPr>
            <a:noAutofit/>
          </a:bodyPr>
          <a:lstStyle/>
          <a:p>
            <a:r>
              <a:rPr lang="en-GB" sz="2400" dirty="0" smtClean="0"/>
              <a:t>Appropriate bundles.</a:t>
            </a:r>
          </a:p>
          <a:p>
            <a:r>
              <a:rPr lang="en-GB" sz="2400" dirty="0" smtClean="0"/>
              <a:t>Module specific bundles.</a:t>
            </a:r>
          </a:p>
          <a:p>
            <a:r>
              <a:rPr lang="en-GB" sz="2400" dirty="0" smtClean="0"/>
              <a:t>Fast manual actuation connectors are sufficient.</a:t>
            </a:r>
          </a:p>
          <a:p>
            <a:r>
              <a:rPr lang="en-GB" sz="2400" dirty="0" smtClean="0"/>
              <a:t>Push-pull type connectors with lanyard pulls preferable</a:t>
            </a:r>
          </a:p>
          <a:p>
            <a:pPr lvl="1"/>
            <a:r>
              <a:rPr lang="en-GB" sz="2000" dirty="0" smtClean="0"/>
              <a:t>LEMO B Series [FNG] (stainless steel with PEEK contact isolators)</a:t>
            </a:r>
            <a:endParaRPr lang="en-GB" sz="2000" dirty="0" smtClean="0"/>
          </a:p>
          <a:p>
            <a:r>
              <a:rPr lang="en-GB" sz="2400" dirty="0" smtClean="0"/>
              <a:t>Bayonet type connectors is acceptable</a:t>
            </a:r>
          </a:p>
          <a:p>
            <a:r>
              <a:rPr lang="en-GB" sz="2400" dirty="0" smtClean="0"/>
              <a:t>Activation of connector might be an issue.</a:t>
            </a:r>
          </a:p>
          <a:p>
            <a:pPr lvl="1"/>
            <a:r>
              <a:rPr lang="en-GB" sz="1800" dirty="0" smtClean="0"/>
              <a:t>Local shielding?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52120" y="3225857"/>
            <a:ext cx="29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LEMO B Series  (Lanyard pull)</a:t>
            </a:r>
            <a:endParaRPr lang="en-US" dirty="0"/>
          </a:p>
        </p:txBody>
      </p:sp>
      <p:pic>
        <p:nvPicPr>
          <p:cNvPr id="8" name="Picture 7" descr="Macintosh HD:Users:thomasgahl:Desktop:Screen Shot 2017-06-27 at 17.12.2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12190"/>
            <a:ext cx="2890664" cy="17221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68404"/>
            <a:ext cx="4245992" cy="24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 connectors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788024" cy="4756150"/>
          </a:xfrm>
        </p:spPr>
        <p:txBody>
          <a:bodyPr>
            <a:noAutofit/>
          </a:bodyPr>
          <a:lstStyle/>
          <a:p>
            <a:r>
              <a:rPr lang="en-GB" sz="2400" dirty="0" smtClean="0"/>
              <a:t>Water</a:t>
            </a:r>
          </a:p>
          <a:p>
            <a:pPr lvl="1"/>
            <a:r>
              <a:rPr lang="en-GB" sz="1800" dirty="0" smtClean="0"/>
              <a:t>Double shut-off connector</a:t>
            </a:r>
          </a:p>
          <a:p>
            <a:pPr lvl="1"/>
            <a:r>
              <a:rPr lang="en-GB" sz="1800" dirty="0" smtClean="0"/>
              <a:t>Button for disconnection</a:t>
            </a:r>
          </a:p>
          <a:p>
            <a:pPr lvl="1"/>
            <a:r>
              <a:rPr lang="en-GB" sz="1800" dirty="0" err="1" smtClean="0"/>
              <a:t>Stäubli</a:t>
            </a:r>
            <a:r>
              <a:rPr lang="en-GB" sz="1800" dirty="0" smtClean="0"/>
              <a:t> RBE (Stainless steel 316L)</a:t>
            </a:r>
          </a:p>
          <a:p>
            <a:r>
              <a:rPr lang="en-GB" sz="2400" dirty="0" smtClean="0"/>
              <a:t>Pneumatic</a:t>
            </a:r>
          </a:p>
          <a:p>
            <a:pPr lvl="1"/>
            <a:r>
              <a:rPr lang="en-GB" sz="1800" dirty="0"/>
              <a:t>Button for </a:t>
            </a:r>
            <a:r>
              <a:rPr lang="en-GB" sz="1800" dirty="0" smtClean="0"/>
              <a:t>disconnection</a:t>
            </a:r>
          </a:p>
          <a:p>
            <a:pPr lvl="1"/>
            <a:r>
              <a:rPr lang="en-GB" sz="1800" dirty="0" smtClean="0"/>
              <a:t>8mm nominal diameter (11mm possible)</a:t>
            </a:r>
            <a:endParaRPr lang="en-GB" sz="1800" dirty="0"/>
          </a:p>
          <a:p>
            <a:pPr lvl="1"/>
            <a:r>
              <a:rPr lang="en-GB" sz="1800" dirty="0" err="1"/>
              <a:t>Stäubli</a:t>
            </a:r>
            <a:r>
              <a:rPr lang="en-GB" sz="1800" dirty="0"/>
              <a:t> RBE (Stainless steel 316L)</a:t>
            </a:r>
          </a:p>
          <a:p>
            <a:r>
              <a:rPr lang="en-GB" sz="2400" dirty="0" smtClean="0"/>
              <a:t>Vacuum</a:t>
            </a:r>
          </a:p>
          <a:p>
            <a:pPr lvl="1"/>
            <a:r>
              <a:rPr lang="en-GB" sz="1800" dirty="0" smtClean="0"/>
              <a:t>ISO-KF flange with clamp</a:t>
            </a:r>
          </a:p>
          <a:p>
            <a:pPr lvl="1"/>
            <a:r>
              <a:rPr lang="en-GB" sz="1800" dirty="0" smtClean="0"/>
              <a:t>Stainless steel flexible hose</a:t>
            </a:r>
          </a:p>
          <a:p>
            <a:r>
              <a:rPr lang="en-GB" sz="2400" dirty="0" smtClean="0"/>
              <a:t>Gas</a:t>
            </a:r>
          </a:p>
          <a:p>
            <a:pPr lvl="1"/>
            <a:r>
              <a:rPr lang="en-GB" sz="1800" dirty="0"/>
              <a:t>Double shut-off connector</a:t>
            </a:r>
          </a:p>
          <a:p>
            <a:pPr lvl="1"/>
            <a:r>
              <a:rPr lang="en-GB" sz="1800" dirty="0" smtClean="0"/>
              <a:t>Button </a:t>
            </a:r>
            <a:r>
              <a:rPr lang="en-GB" sz="1800" dirty="0"/>
              <a:t>for disconnection</a:t>
            </a:r>
          </a:p>
          <a:p>
            <a:pPr lvl="1"/>
            <a:r>
              <a:rPr lang="en-GB" sz="1800" dirty="0" err="1"/>
              <a:t>Stäubli</a:t>
            </a:r>
            <a:r>
              <a:rPr lang="en-GB" sz="1800" dirty="0"/>
              <a:t> RBE (Stainless steel </a:t>
            </a:r>
            <a:r>
              <a:rPr lang="en-GB" sz="1800" dirty="0" smtClean="0"/>
              <a:t>316L</a:t>
            </a:r>
            <a:r>
              <a:rPr lang="en-GB" sz="1800" dirty="0"/>
              <a:t>)</a:t>
            </a:r>
            <a:endParaRPr lang="en-GB" sz="18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262551" cy="3539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013465"/>
            <a:ext cx="32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err="1"/>
              <a:t>Stäubli</a:t>
            </a:r>
            <a:r>
              <a:rPr lang="en-GB" dirty="0"/>
              <a:t> </a:t>
            </a:r>
            <a:r>
              <a:rPr lang="en-GB" dirty="0" smtClean="0"/>
              <a:t>RBE (quick release)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446"/>
            <a:ext cx="8532440" cy="4756150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level of standardisation is reasonable and achievable?</a:t>
            </a:r>
            <a:endParaRPr lang="en-GB" sz="2400" dirty="0" smtClean="0"/>
          </a:p>
          <a:p>
            <a:r>
              <a:rPr lang="en-GB" sz="2400" dirty="0" smtClean="0"/>
              <a:t>What sizes and types of connectors do you envision?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14845</TotalTime>
  <Words>384</Words>
  <Application>Microsoft Macintosh PowerPoint</Application>
  <PresentationFormat>On-screen Show (4:3)</PresentationFormat>
  <Paragraphs>82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Remote Handling Electrical and fluid couplings</vt:lpstr>
      <vt:lpstr>Quick on routing</vt:lpstr>
      <vt:lpstr>Electrical connectors</vt:lpstr>
      <vt:lpstr>Fluid connectors</vt:lpstr>
      <vt:lpstr>Discussion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224</cp:revision>
  <dcterms:created xsi:type="dcterms:W3CDTF">2017-08-22T05:51:57Z</dcterms:created>
  <dcterms:modified xsi:type="dcterms:W3CDTF">2017-11-20T08:42:32Z</dcterms:modified>
</cp:coreProperties>
</file>