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3.jpg" ContentType="image/jpeg"/>
  <Override PartName="/ppt/media/image4.jpg" ContentType="image/jpeg"/>
  <Override PartName="/ppt/notesSlides/notesSlide3.xml" ContentType="application/vnd.openxmlformats-officedocument.presentationml.notesSlide+xml"/>
  <Override PartName="/ppt/media/image6.JPG" ContentType="image/jpe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1"/>
  </p:sldMasterIdLst>
  <p:notesMasterIdLst>
    <p:notesMasterId r:id="rId8"/>
  </p:notesMasterIdLst>
  <p:sldIdLst>
    <p:sldId id="256" r:id="rId2"/>
    <p:sldId id="329" r:id="rId3"/>
    <p:sldId id="330" r:id="rId4"/>
    <p:sldId id="328" r:id="rId5"/>
    <p:sldId id="287" r:id="rId6"/>
    <p:sldId id="316" r:id="rId7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A108542-0DA4-2B40-9C47-2BE792198BBF}">
          <p14:sldIdLst>
            <p14:sldId id="256"/>
            <p14:sldId id="329"/>
            <p14:sldId id="330"/>
            <p14:sldId id="328"/>
            <p14:sldId id="287"/>
            <p14:sldId id="316"/>
          </p14:sldIdLst>
        </p14:section>
        <p14:section name="Workshop purpose" id="{97370D76-4D16-C14A-99C8-5249A69E3F5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98" autoAdjust="0"/>
    <p:restoredTop sz="92813" autoAdjust="0"/>
  </p:normalViewPr>
  <p:slideViewPr>
    <p:cSldViewPr>
      <p:cViewPr>
        <p:scale>
          <a:sx n="100" d="100"/>
          <a:sy n="100" d="100"/>
        </p:scale>
        <p:origin x="2064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2017-11-20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53828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562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60368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Reduce the amount</a:t>
            </a:r>
            <a:r>
              <a:rPr lang="en-GB" baseline="0" dirty="0" smtClean="0"/>
              <a:t> of information. Refer to the document and point out the key. Aim for 30min content.</a:t>
            </a:r>
          </a:p>
          <a:p>
            <a:r>
              <a:rPr lang="is-IS" dirty="0" smtClean="0"/>
              <a:t>ESS-0042943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52704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Add</a:t>
            </a:r>
            <a:r>
              <a:rPr lang="en-GB" baseline="0" dirty="0" smtClean="0"/>
              <a:t> extra slides on what we are looking at.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38969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20/11/2017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20/11/2017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20/11/2017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20/11/2017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20/11/2017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smtClean="0"/>
              <a:t>Remote Handling Workshop</a:t>
            </a:r>
            <a:br>
              <a:rPr lang="en-GB" sz="4000" dirty="0" smtClean="0"/>
            </a:br>
            <a:r>
              <a:rPr lang="en-GB" sz="2000" dirty="0" smtClean="0"/>
              <a:t>Introduction</a:t>
            </a:r>
            <a:endParaRPr lang="en-GB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Erik Nilsson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Mechanical Engineer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ESS Chopper Group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smtClean="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fld id="{656E358F-28A8-D04A-99E6-206C49444CD4}" type="datetime3">
              <a:rPr lang="en-GB" sz="1400" smtClean="0">
                <a:solidFill>
                  <a:srgbClr val="FFFFFF"/>
                </a:solidFill>
              </a:rPr>
              <a:t>20 November, 2017</a:t>
            </a:fld>
            <a:endParaRPr lang="en-GB" sz="1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remote handling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2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76" y="1575727"/>
            <a:ext cx="3206080" cy="24081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844824"/>
            <a:ext cx="5128940" cy="33081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24" y="4141938"/>
            <a:ext cx="3900931" cy="259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9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remote handling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3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743606" y="3011172"/>
            <a:ext cx="5084326" cy="19711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19760"/>
            <a:ext cx="4283942" cy="39604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24201" y="6443940"/>
            <a:ext cx="2538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ESS remote handling tool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9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Workshop charge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/>
          </a:bodyPr>
          <a:lstStyle/>
          <a:p>
            <a:r>
              <a:rPr lang="en-GB" sz="2400" dirty="0" smtClean="0"/>
              <a:t>Goal:</a:t>
            </a:r>
          </a:p>
          <a:p>
            <a:pPr lvl="1"/>
            <a:r>
              <a:rPr lang="en-GB" sz="1800" dirty="0"/>
              <a:t>Align views on RH-compatibility and what it means</a:t>
            </a:r>
            <a:endParaRPr lang="en-GB" sz="1800" dirty="0" smtClean="0"/>
          </a:p>
          <a:p>
            <a:pPr lvl="1"/>
            <a:r>
              <a:rPr lang="en-GB" sz="1800" dirty="0" smtClean="0"/>
              <a:t>Discuss and outline common solutions of common problems for all instruments to use if needed.</a:t>
            </a:r>
          </a:p>
          <a:p>
            <a:pPr lvl="1"/>
            <a:r>
              <a:rPr lang="en-GB" sz="1800" dirty="0" smtClean="0"/>
              <a:t>Assign resources to specific development tasks.</a:t>
            </a:r>
          </a:p>
          <a:p>
            <a:r>
              <a:rPr lang="en-GB" sz="2400" dirty="0" smtClean="0"/>
              <a:t>Day 1</a:t>
            </a:r>
          </a:p>
          <a:p>
            <a:pPr lvl="1"/>
            <a:r>
              <a:rPr lang="en-GB" sz="1800" dirty="0" smtClean="0"/>
              <a:t>Baseline justification and best practices</a:t>
            </a:r>
          </a:p>
          <a:p>
            <a:pPr lvl="1"/>
            <a:r>
              <a:rPr lang="en-GB" sz="1800" dirty="0" smtClean="0"/>
              <a:t>Sand box type components</a:t>
            </a:r>
          </a:p>
          <a:p>
            <a:r>
              <a:rPr lang="en-GB" sz="2400" dirty="0" smtClean="0"/>
              <a:t>Day 2</a:t>
            </a:r>
          </a:p>
          <a:p>
            <a:pPr lvl="1"/>
            <a:r>
              <a:rPr lang="en-GB" sz="1800" dirty="0" smtClean="0"/>
              <a:t>System solutions</a:t>
            </a:r>
          </a:p>
          <a:p>
            <a:r>
              <a:rPr lang="en-GB" sz="2400" dirty="0" smtClean="0"/>
              <a:t>Workshop spirit</a:t>
            </a:r>
          </a:p>
          <a:p>
            <a:pPr lvl="1"/>
            <a:r>
              <a:rPr lang="en-GB" sz="1800" dirty="0" smtClean="0"/>
              <a:t>Focus on finding solutions with a plausible way forward</a:t>
            </a:r>
          </a:p>
          <a:p>
            <a:pPr lvl="1"/>
            <a:r>
              <a:rPr lang="en-GB" sz="1800" dirty="0" smtClean="0"/>
              <a:t>Open and equal</a:t>
            </a:r>
          </a:p>
          <a:p>
            <a:pPr lvl="1"/>
            <a:r>
              <a:rPr lang="en-GB" sz="1800" dirty="0" smtClean="0"/>
              <a:t>Transparent 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98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Straight Connector 61"/>
          <p:cNvCxnSpPr/>
          <p:nvPr/>
        </p:nvCxnSpPr>
        <p:spPr>
          <a:xfrm flipV="1">
            <a:off x="2999099" y="1501371"/>
            <a:ext cx="0" cy="4974602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4738566" y="1481688"/>
            <a:ext cx="0" cy="4974602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6435807" y="1491004"/>
            <a:ext cx="0" cy="4974602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7946678" y="1484630"/>
            <a:ext cx="0" cy="4974602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RH Deployment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5</a:t>
            </a:fld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1259631" y="1458966"/>
            <a:ext cx="1707349" cy="889914"/>
            <a:chOff x="-1" y="90330"/>
            <a:chExt cx="1656315" cy="889914"/>
          </a:xfrm>
        </p:grpSpPr>
        <p:sp>
          <p:nvSpPr>
            <p:cNvPr id="10" name="Right Arrow 9"/>
            <p:cNvSpPr/>
            <p:nvPr/>
          </p:nvSpPr>
          <p:spPr>
            <a:xfrm>
              <a:off x="0" y="90330"/>
              <a:ext cx="1656314" cy="889914"/>
            </a:xfrm>
            <a:prstGeom prst="rightArrow">
              <a:avLst>
                <a:gd name="adj1" fmla="val 5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ight Arrow 4"/>
            <p:cNvSpPr/>
            <p:nvPr/>
          </p:nvSpPr>
          <p:spPr>
            <a:xfrm>
              <a:off x="-1" y="332172"/>
              <a:ext cx="1526359" cy="5271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254000" bIns="167355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Baseline strategy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010211" y="1458966"/>
            <a:ext cx="2781372" cy="889914"/>
            <a:chOff x="1656201" y="481841"/>
            <a:chExt cx="2411662" cy="889914"/>
          </a:xfrm>
        </p:grpSpPr>
        <p:sp>
          <p:nvSpPr>
            <p:cNvPr id="16" name="Right Arrow 15"/>
            <p:cNvSpPr/>
            <p:nvPr/>
          </p:nvSpPr>
          <p:spPr>
            <a:xfrm>
              <a:off x="1656201" y="481841"/>
              <a:ext cx="2411662" cy="889914"/>
            </a:xfrm>
            <a:prstGeom prst="rightArrow">
              <a:avLst>
                <a:gd name="adj1" fmla="val 5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ight Arrow 4"/>
            <p:cNvSpPr/>
            <p:nvPr/>
          </p:nvSpPr>
          <p:spPr>
            <a:xfrm>
              <a:off x="1656201" y="723683"/>
              <a:ext cx="2316235" cy="5271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254000" bIns="167355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Technical standards</a:t>
              </a:r>
              <a:endParaRPr lang="en-US" sz="1400" kern="12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987988" y="3226234"/>
            <a:ext cx="2001876" cy="838177"/>
            <a:chOff x="2992145" y="841884"/>
            <a:chExt cx="1158599" cy="838177"/>
          </a:xfrm>
        </p:grpSpPr>
        <p:sp>
          <p:nvSpPr>
            <p:cNvPr id="19" name="Right Arrow 18"/>
            <p:cNvSpPr/>
            <p:nvPr/>
          </p:nvSpPr>
          <p:spPr>
            <a:xfrm>
              <a:off x="2992145" y="841884"/>
              <a:ext cx="1109278" cy="83817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ight Arrow 4"/>
            <p:cNvSpPr/>
            <p:nvPr/>
          </p:nvSpPr>
          <p:spPr>
            <a:xfrm>
              <a:off x="2992145" y="1031989"/>
              <a:ext cx="1158599" cy="5271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254000" bIns="167355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Roll-out</a:t>
              </a:r>
              <a:endParaRPr lang="en-US" sz="1400" kern="12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791583" y="1455888"/>
            <a:ext cx="2534507" cy="871717"/>
            <a:chOff x="4403247" y="2574036"/>
            <a:chExt cx="3049757" cy="871717"/>
          </a:xfrm>
        </p:grpSpPr>
        <p:sp>
          <p:nvSpPr>
            <p:cNvPr id="22" name="Right Arrow 21"/>
            <p:cNvSpPr/>
            <p:nvPr/>
          </p:nvSpPr>
          <p:spPr>
            <a:xfrm>
              <a:off x="4403247" y="2574036"/>
              <a:ext cx="2298498" cy="871717"/>
            </a:xfrm>
            <a:prstGeom prst="rightArrow">
              <a:avLst>
                <a:gd name="adj1" fmla="val 5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400" dirty="0"/>
            </a:p>
          </p:txBody>
        </p:sp>
        <p:sp>
          <p:nvSpPr>
            <p:cNvPr id="23" name="Right Arrow 4"/>
            <p:cNvSpPr/>
            <p:nvPr/>
          </p:nvSpPr>
          <p:spPr>
            <a:xfrm>
              <a:off x="4468739" y="2808990"/>
              <a:ext cx="2984265" cy="5271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254000" bIns="167355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Operations strategy</a:t>
              </a:r>
              <a:endParaRPr lang="en-US" sz="1400" kern="12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915756" y="3226234"/>
            <a:ext cx="4192748" cy="838178"/>
            <a:chOff x="3517391" y="1180809"/>
            <a:chExt cx="3392609" cy="838178"/>
          </a:xfrm>
        </p:grpSpPr>
        <p:sp>
          <p:nvSpPr>
            <p:cNvPr id="25" name="Right Arrow 24"/>
            <p:cNvSpPr/>
            <p:nvPr/>
          </p:nvSpPr>
          <p:spPr>
            <a:xfrm>
              <a:off x="3517391" y="1180809"/>
              <a:ext cx="3392609" cy="83817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ight Arrow 4"/>
            <p:cNvSpPr/>
            <p:nvPr/>
          </p:nvSpPr>
          <p:spPr>
            <a:xfrm>
              <a:off x="3517391" y="1370914"/>
              <a:ext cx="2965860" cy="5271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254000" bIns="167355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Compliance checks</a:t>
              </a:r>
              <a:endParaRPr lang="en-US" sz="1400" kern="1200"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-64250" y="1707296"/>
            <a:ext cx="1171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Development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-60388" y="3501008"/>
            <a:ext cx="10830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Deployment</a:t>
            </a:r>
            <a:endParaRPr lang="en-US" sz="1400" dirty="0"/>
          </a:p>
        </p:txBody>
      </p:sp>
      <p:sp>
        <p:nvSpPr>
          <p:cNvPr id="39" name="Rectangle 38"/>
          <p:cNvSpPr/>
          <p:nvPr/>
        </p:nvSpPr>
        <p:spPr>
          <a:xfrm>
            <a:off x="1259631" y="2276872"/>
            <a:ext cx="1633187" cy="8913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171450" indent="-171450">
              <a:buFontTx/>
              <a:buChar char="-"/>
            </a:pPr>
            <a:r>
              <a:rPr lang="en-US" sz="1200" dirty="0" smtClean="0"/>
              <a:t>Internal validation </a:t>
            </a:r>
          </a:p>
          <a:p>
            <a:pPr marL="171450" indent="-171450">
              <a:buFontTx/>
              <a:buChar char="-"/>
            </a:pPr>
            <a:r>
              <a:rPr lang="en-US" sz="1200" dirty="0" smtClean="0"/>
              <a:t>External validation</a:t>
            </a:r>
            <a:endParaRPr lang="en-US" sz="1200" dirty="0"/>
          </a:p>
        </p:txBody>
      </p:sp>
      <p:sp>
        <p:nvSpPr>
          <p:cNvPr id="40" name="Rectangle 39"/>
          <p:cNvSpPr/>
          <p:nvPr/>
        </p:nvSpPr>
        <p:spPr>
          <a:xfrm>
            <a:off x="3010211" y="2258713"/>
            <a:ext cx="2281477" cy="9766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171450" indent="-171450">
              <a:buFontTx/>
              <a:buChar char="-"/>
            </a:pPr>
            <a:r>
              <a:rPr lang="en-US" sz="1200" dirty="0" smtClean="0"/>
              <a:t>Developed with collaborators.</a:t>
            </a:r>
          </a:p>
          <a:p>
            <a:pPr marL="171450" indent="-171450">
              <a:buFontTx/>
              <a:buChar char="-"/>
            </a:pPr>
            <a:r>
              <a:rPr lang="en-US" sz="1200" dirty="0" smtClean="0"/>
              <a:t>External validation.</a:t>
            </a:r>
          </a:p>
          <a:p>
            <a:pPr marL="171450" indent="-171450">
              <a:buFontTx/>
              <a:buChar char="-"/>
            </a:pPr>
            <a:r>
              <a:rPr lang="en-US" sz="1200" dirty="0" smtClean="0"/>
              <a:t>Released as packages.</a:t>
            </a:r>
            <a:endParaRPr lang="en-US" sz="1200" dirty="0"/>
          </a:p>
        </p:txBody>
      </p:sp>
      <p:sp>
        <p:nvSpPr>
          <p:cNvPr id="41" name="Rectangle 40"/>
          <p:cNvSpPr/>
          <p:nvPr/>
        </p:nvSpPr>
        <p:spPr>
          <a:xfrm>
            <a:off x="5802694" y="2258713"/>
            <a:ext cx="1848922" cy="8822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171450" indent="-171450">
              <a:buFontTx/>
              <a:buChar char="-"/>
            </a:pPr>
            <a:r>
              <a:rPr lang="en-US" sz="1200" dirty="0" smtClean="0"/>
              <a:t>Aligned with SSM application</a:t>
            </a:r>
          </a:p>
          <a:p>
            <a:pPr marL="171450" indent="-171450">
              <a:buFontTx/>
              <a:buChar char="-"/>
            </a:pPr>
            <a:r>
              <a:rPr lang="en-US" sz="1200" dirty="0" smtClean="0"/>
              <a:t>Developed internally</a:t>
            </a:r>
            <a:endParaRPr lang="en-US" sz="1200" dirty="0"/>
          </a:p>
        </p:txBody>
      </p:sp>
      <p:sp>
        <p:nvSpPr>
          <p:cNvPr id="42" name="Rectangle 41"/>
          <p:cNvSpPr/>
          <p:nvPr/>
        </p:nvSpPr>
        <p:spPr>
          <a:xfrm>
            <a:off x="3010211" y="3961815"/>
            <a:ext cx="1432313" cy="891352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171450" indent="-171450">
              <a:buFontTx/>
              <a:buChar char="-"/>
            </a:pPr>
            <a:r>
              <a:rPr lang="en-US" sz="1200" dirty="0" smtClean="0"/>
              <a:t>IKON</a:t>
            </a:r>
          </a:p>
          <a:p>
            <a:pPr marL="171450" indent="-171450">
              <a:buFontTx/>
              <a:buChar char="-"/>
            </a:pPr>
            <a:r>
              <a:rPr lang="en-US" sz="1200" dirty="0" smtClean="0"/>
              <a:t>Newsletter</a:t>
            </a:r>
          </a:p>
          <a:p>
            <a:pPr marL="171450" indent="-171450">
              <a:buFontTx/>
              <a:buChar char="-"/>
            </a:pPr>
            <a:r>
              <a:rPr lang="en-US" sz="1200" dirty="0" err="1" smtClean="0"/>
              <a:t>FtF</a:t>
            </a:r>
            <a:r>
              <a:rPr lang="en-US" sz="1200" dirty="0" smtClean="0"/>
              <a:t> meetings</a:t>
            </a:r>
            <a:endParaRPr lang="en-US" sz="1200" dirty="0"/>
          </a:p>
        </p:txBody>
      </p:sp>
      <p:sp>
        <p:nvSpPr>
          <p:cNvPr id="43" name="Rectangle 42"/>
          <p:cNvSpPr/>
          <p:nvPr/>
        </p:nvSpPr>
        <p:spPr>
          <a:xfrm>
            <a:off x="4936764" y="3961815"/>
            <a:ext cx="3237008" cy="891352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171450" indent="-171450">
              <a:buFontTx/>
              <a:buChar char="-"/>
            </a:pPr>
            <a:r>
              <a:rPr lang="en-US" sz="1200" dirty="0" smtClean="0"/>
              <a:t>During detailed design</a:t>
            </a:r>
          </a:p>
          <a:p>
            <a:pPr marL="171450" indent="-171450">
              <a:buFontTx/>
              <a:buChar char="-"/>
            </a:pPr>
            <a:r>
              <a:rPr lang="en-US" sz="1200" dirty="0" smtClean="0"/>
              <a:t>During procurement phase</a:t>
            </a:r>
          </a:p>
          <a:p>
            <a:pPr marL="171450" indent="-171450">
              <a:buFontTx/>
              <a:buChar char="-"/>
            </a:pPr>
            <a:r>
              <a:rPr lang="en-US" sz="1200" dirty="0" smtClean="0"/>
              <a:t>TG3</a:t>
            </a:r>
            <a:endParaRPr lang="en-US" sz="1200" dirty="0"/>
          </a:p>
        </p:txBody>
      </p:sp>
      <p:grpSp>
        <p:nvGrpSpPr>
          <p:cNvPr id="44" name="Group 43"/>
          <p:cNvGrpSpPr/>
          <p:nvPr/>
        </p:nvGrpSpPr>
        <p:grpSpPr>
          <a:xfrm>
            <a:off x="6516216" y="4850511"/>
            <a:ext cx="2281898" cy="838177"/>
            <a:chOff x="3518205" y="841884"/>
            <a:chExt cx="1823950" cy="838177"/>
          </a:xfrm>
        </p:grpSpPr>
        <p:sp>
          <p:nvSpPr>
            <p:cNvPr id="45" name="Right Arrow 44"/>
            <p:cNvSpPr/>
            <p:nvPr/>
          </p:nvSpPr>
          <p:spPr>
            <a:xfrm>
              <a:off x="3518206" y="841884"/>
              <a:ext cx="1823949" cy="83817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Right Arrow 4"/>
            <p:cNvSpPr/>
            <p:nvPr/>
          </p:nvSpPr>
          <p:spPr>
            <a:xfrm>
              <a:off x="3518205" y="1031989"/>
              <a:ext cx="1611594" cy="5271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254000" bIns="167355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 smtClean="0"/>
                <a:t>Prototypes and testing</a:t>
              </a:r>
              <a:endParaRPr lang="en-US" sz="1400" kern="1200" dirty="0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-60389" y="5086663"/>
            <a:ext cx="13590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Implementation</a:t>
            </a:r>
            <a:endParaRPr lang="en-US" sz="1400" dirty="0"/>
          </a:p>
        </p:txBody>
      </p:sp>
      <p:sp>
        <p:nvSpPr>
          <p:cNvPr id="51" name="Rectangle 50"/>
          <p:cNvSpPr/>
          <p:nvPr/>
        </p:nvSpPr>
        <p:spPr>
          <a:xfrm>
            <a:off x="6516217" y="5581311"/>
            <a:ext cx="1800198" cy="654068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171450" indent="-171450">
              <a:buFontTx/>
              <a:buChar char="-"/>
            </a:pPr>
            <a:r>
              <a:rPr lang="en-US" sz="1200" dirty="0" smtClean="0"/>
              <a:t>Prototyping of critical systems, tools and components.</a:t>
            </a:r>
          </a:p>
          <a:p>
            <a:pPr marL="171450" indent="-171450">
              <a:buFontTx/>
              <a:buChar char="-"/>
            </a:pPr>
            <a:endParaRPr lang="en-US" sz="1200" dirty="0"/>
          </a:p>
        </p:txBody>
      </p:sp>
      <p:grpSp>
        <p:nvGrpSpPr>
          <p:cNvPr id="53" name="Group 52"/>
          <p:cNvGrpSpPr/>
          <p:nvPr/>
        </p:nvGrpSpPr>
        <p:grpSpPr>
          <a:xfrm>
            <a:off x="4705946" y="4871542"/>
            <a:ext cx="2386334" cy="838177"/>
            <a:chOff x="2992145" y="841884"/>
            <a:chExt cx="1907427" cy="838177"/>
          </a:xfrm>
        </p:grpSpPr>
        <p:sp>
          <p:nvSpPr>
            <p:cNvPr id="54" name="Right Arrow 53"/>
            <p:cNvSpPr/>
            <p:nvPr/>
          </p:nvSpPr>
          <p:spPr>
            <a:xfrm>
              <a:off x="2992145" y="841884"/>
              <a:ext cx="1416261" cy="83817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Right Arrow 4"/>
            <p:cNvSpPr/>
            <p:nvPr/>
          </p:nvSpPr>
          <p:spPr>
            <a:xfrm>
              <a:off x="2992145" y="1031989"/>
              <a:ext cx="1907427" cy="5271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254000" bIns="167355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 smtClean="0"/>
                <a:t>Tools development</a:t>
              </a:r>
              <a:endParaRPr lang="en-US" sz="1400" kern="1200" dirty="0"/>
            </a:p>
          </p:txBody>
        </p:sp>
      </p:grpSp>
      <p:sp>
        <p:nvSpPr>
          <p:cNvPr id="56" name="Rectangle 55"/>
          <p:cNvSpPr/>
          <p:nvPr/>
        </p:nvSpPr>
        <p:spPr>
          <a:xfrm>
            <a:off x="4741882" y="5620769"/>
            <a:ext cx="1238200" cy="654068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171450" indent="-171450">
              <a:buFontTx/>
              <a:buChar char="-"/>
            </a:pPr>
            <a:r>
              <a:rPr lang="en-US" sz="1200" dirty="0" smtClean="0"/>
              <a:t>Development of foreseen tools.</a:t>
            </a:r>
          </a:p>
          <a:p>
            <a:pPr marL="171450" indent="-171450">
              <a:buFontTx/>
              <a:buChar char="-"/>
            </a:pPr>
            <a:endParaRPr lang="en-US" sz="1200" dirty="0"/>
          </a:p>
        </p:txBody>
      </p:sp>
      <p:sp>
        <p:nvSpPr>
          <p:cNvPr id="57" name="TextBox 56"/>
          <p:cNvSpPr txBox="1"/>
          <p:nvPr/>
        </p:nvSpPr>
        <p:spPr>
          <a:xfrm>
            <a:off x="2672734" y="6476191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Q3-17</a:t>
            </a:r>
            <a:endParaRPr lang="en-US" sz="1400" dirty="0"/>
          </a:p>
        </p:txBody>
      </p:sp>
      <p:sp>
        <p:nvSpPr>
          <p:cNvPr id="58" name="TextBox 57"/>
          <p:cNvSpPr txBox="1"/>
          <p:nvPr/>
        </p:nvSpPr>
        <p:spPr>
          <a:xfrm>
            <a:off x="4409198" y="6465606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Q1-18</a:t>
            </a:r>
            <a:endParaRPr lang="en-US" sz="1400" dirty="0"/>
          </a:p>
        </p:txBody>
      </p:sp>
      <p:sp>
        <p:nvSpPr>
          <p:cNvPr id="59" name="TextBox 58"/>
          <p:cNvSpPr txBox="1"/>
          <p:nvPr/>
        </p:nvSpPr>
        <p:spPr>
          <a:xfrm>
            <a:off x="6151920" y="6465606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Q3-18</a:t>
            </a:r>
            <a:endParaRPr lang="en-US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7597864" y="6453000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Q1-19</a:t>
            </a:r>
            <a:endParaRPr lang="en-US" sz="1400" dirty="0"/>
          </a:p>
        </p:txBody>
      </p:sp>
      <p:cxnSp>
        <p:nvCxnSpPr>
          <p:cNvPr id="67" name="Straight Connector 66"/>
          <p:cNvCxnSpPr/>
          <p:nvPr/>
        </p:nvCxnSpPr>
        <p:spPr>
          <a:xfrm flipV="1">
            <a:off x="1259632" y="1504244"/>
            <a:ext cx="0" cy="4974602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933267" y="6479064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Q1-17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0254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80" y="4581128"/>
            <a:ext cx="6980312" cy="1470025"/>
          </a:xfrm>
        </p:spPr>
        <p:txBody>
          <a:bodyPr>
            <a:normAutofit/>
          </a:bodyPr>
          <a:lstStyle/>
          <a:p>
            <a:pPr algn="r"/>
            <a:r>
              <a:rPr lang="en-GB" sz="4000" dirty="0" smtClean="0"/>
              <a:t>Thank you for your attention</a:t>
            </a:r>
            <a:br>
              <a:rPr lang="en-GB" sz="4000" dirty="0" smtClean="0"/>
            </a:br>
            <a:r>
              <a:rPr lang="en-GB" sz="2400" dirty="0"/>
              <a:t> </a:t>
            </a:r>
            <a:r>
              <a:rPr lang="en-GB" sz="2400" dirty="0" smtClean="0"/>
              <a:t>Questions?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0862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Chess Core Powerpoint</Template>
  <TotalTime>14846</TotalTime>
  <Words>207</Words>
  <Application>Microsoft Macintosh PowerPoint</Application>
  <PresentationFormat>On-screen Show (4:3)</PresentationFormat>
  <Paragraphs>68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Calibri</vt:lpstr>
      <vt:lpstr>Arial</vt:lpstr>
      <vt:lpstr>Office Theme</vt:lpstr>
      <vt:lpstr>Remote Handling Workshop Introduction</vt:lpstr>
      <vt:lpstr>What is remote handling</vt:lpstr>
      <vt:lpstr>What is remote handling</vt:lpstr>
      <vt:lpstr>Workshop charge</vt:lpstr>
      <vt:lpstr>RH Deployment</vt:lpstr>
      <vt:lpstr>Thank you for your attention  Questions?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Remote Handling Strategy and implementation</dc:title>
  <dc:creator>Erik Nilsson</dc:creator>
  <cp:lastModifiedBy>Erik Nilsson</cp:lastModifiedBy>
  <cp:revision>214</cp:revision>
  <dcterms:created xsi:type="dcterms:W3CDTF">2017-08-22T05:51:57Z</dcterms:created>
  <dcterms:modified xsi:type="dcterms:W3CDTF">2017-11-20T12:34:09Z</dcterms:modified>
</cp:coreProperties>
</file>