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321" r:id="rId4"/>
    <p:sldId id="267" r:id="rId5"/>
    <p:sldId id="268" r:id="rId6"/>
    <p:sldId id="269" r:id="rId7"/>
    <p:sldId id="322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08542-0DA4-2B40-9C47-2BE792198BBF}">
          <p14:sldIdLst>
            <p14:sldId id="256"/>
            <p14:sldId id="266"/>
            <p14:sldId id="321"/>
            <p14:sldId id="267"/>
            <p14:sldId id="268"/>
            <p14:sldId id="269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1" autoAdjust="0"/>
    <p:restoredTop sz="73415" autoAdjust="0"/>
  </p:normalViewPr>
  <p:slideViewPr>
    <p:cSldViewPr>
      <p:cViewPr>
        <p:scale>
          <a:sx n="100" d="100"/>
          <a:sy n="100" d="100"/>
        </p:scale>
        <p:origin x="512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194FD-7F59-5141-822B-9BFA73FB5144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9C6AD4-1548-5346-8821-389AC71B77AA}">
      <dgm:prSet phldrT="[Text]" custT="1"/>
      <dgm:spPr/>
      <dgm:t>
        <a:bodyPr/>
        <a:lstStyle/>
        <a:p>
          <a:r>
            <a:rPr lang="en-US" sz="2400" dirty="0" smtClean="0"/>
            <a:t>A challenging environment to operate equipment</a:t>
          </a:r>
        </a:p>
      </dgm:t>
    </dgm:pt>
    <dgm:pt modelId="{3A3C320A-4C41-7348-9B87-C1543BE9EEA2}" type="parTrans" cxnId="{C55AB691-640C-0943-9DDC-38F5D45759C0}">
      <dgm:prSet/>
      <dgm:spPr/>
      <dgm:t>
        <a:bodyPr/>
        <a:lstStyle/>
        <a:p>
          <a:endParaRPr lang="en-US"/>
        </a:p>
      </dgm:t>
    </dgm:pt>
    <dgm:pt modelId="{6CCA9D93-E4FF-CB4D-93B6-558E4605F196}" type="sibTrans" cxnId="{C55AB691-640C-0943-9DDC-38F5D45759C0}">
      <dgm:prSet/>
      <dgm:spPr/>
      <dgm:t>
        <a:bodyPr/>
        <a:lstStyle/>
        <a:p>
          <a:endParaRPr lang="en-US"/>
        </a:p>
      </dgm:t>
    </dgm:pt>
    <dgm:pt modelId="{A9A4E356-CB06-AE45-B2B9-586EB7ED2B49}">
      <dgm:prSet phldrT="[Text]"/>
      <dgm:spPr/>
      <dgm:t>
        <a:bodyPr/>
        <a:lstStyle/>
        <a:p>
          <a:r>
            <a:rPr lang="en-US" dirty="0" smtClean="0"/>
            <a:t>Complex Installed systems</a:t>
          </a:r>
          <a:endParaRPr lang="en-US" dirty="0"/>
        </a:p>
      </dgm:t>
    </dgm:pt>
    <dgm:pt modelId="{8B1A6894-026E-2F40-A993-259D64DE6C36}" type="parTrans" cxnId="{7062A909-A8C0-C649-8E8C-789C942318FE}">
      <dgm:prSet/>
      <dgm:spPr/>
      <dgm:t>
        <a:bodyPr/>
        <a:lstStyle/>
        <a:p>
          <a:endParaRPr lang="en-US"/>
        </a:p>
      </dgm:t>
    </dgm:pt>
    <dgm:pt modelId="{2FD6E4EC-FEA1-184F-8E3D-AF9DAA7D9532}" type="sibTrans" cxnId="{7062A909-A8C0-C649-8E8C-789C942318FE}">
      <dgm:prSet/>
      <dgm:spPr/>
      <dgm:t>
        <a:bodyPr/>
        <a:lstStyle/>
        <a:p>
          <a:endParaRPr lang="en-US"/>
        </a:p>
      </dgm:t>
    </dgm:pt>
    <dgm:pt modelId="{29EF0512-470D-0248-A0E2-E933D9AB9881}">
      <dgm:prSet phldrT="[Text]"/>
      <dgm:spPr/>
      <dgm:t>
        <a:bodyPr/>
        <a:lstStyle/>
        <a:p>
          <a:r>
            <a:rPr lang="en-US" dirty="0" smtClean="0"/>
            <a:t>Limited access opportunities </a:t>
          </a:r>
          <a:endParaRPr lang="en-US" dirty="0"/>
        </a:p>
      </dgm:t>
    </dgm:pt>
    <dgm:pt modelId="{BA5B06EE-B011-5840-B751-31CB0B52463A}" type="parTrans" cxnId="{565F97E6-BDFF-774C-A3AA-B798E03468B9}">
      <dgm:prSet/>
      <dgm:spPr/>
      <dgm:t>
        <a:bodyPr/>
        <a:lstStyle/>
        <a:p>
          <a:endParaRPr lang="en-US"/>
        </a:p>
      </dgm:t>
    </dgm:pt>
    <dgm:pt modelId="{32412E45-2B5D-7B4B-9500-C51454B60880}" type="sibTrans" cxnId="{565F97E6-BDFF-774C-A3AA-B798E03468B9}">
      <dgm:prSet/>
      <dgm:spPr/>
      <dgm:t>
        <a:bodyPr/>
        <a:lstStyle/>
        <a:p>
          <a:endParaRPr lang="en-US"/>
        </a:p>
      </dgm:t>
    </dgm:pt>
    <dgm:pt modelId="{53CE838D-E842-CD41-91B3-5CBDC0695BAA}">
      <dgm:prSet phldrT="[Text]"/>
      <dgm:spPr/>
      <dgm:t>
        <a:bodyPr/>
        <a:lstStyle/>
        <a:p>
          <a:r>
            <a:rPr lang="en-US" dirty="0" smtClean="0"/>
            <a:t>Radiation environment</a:t>
          </a:r>
          <a:endParaRPr lang="en-US" dirty="0"/>
        </a:p>
      </dgm:t>
    </dgm:pt>
    <dgm:pt modelId="{E970FB40-6A7F-DE4C-A93D-9A428CF02A2D}" type="sibTrans" cxnId="{F04312ED-E93B-7048-B3C2-8BB8BC6BD112}">
      <dgm:prSet/>
      <dgm:spPr/>
      <dgm:t>
        <a:bodyPr/>
        <a:lstStyle/>
        <a:p>
          <a:endParaRPr lang="en-US"/>
        </a:p>
      </dgm:t>
    </dgm:pt>
    <dgm:pt modelId="{7488C453-FF6E-9449-8EE2-078EE2F883C5}" type="parTrans" cxnId="{F04312ED-E93B-7048-B3C2-8BB8BC6BD112}">
      <dgm:prSet/>
      <dgm:spPr/>
      <dgm:t>
        <a:bodyPr/>
        <a:lstStyle/>
        <a:p>
          <a:endParaRPr lang="en-US"/>
        </a:p>
      </dgm:t>
    </dgm:pt>
    <dgm:pt modelId="{6E51B141-D439-7C46-A465-5B126F153B66}">
      <dgm:prSet phldrT="[Text]"/>
      <dgm:spPr/>
      <dgm:t>
        <a:bodyPr/>
        <a:lstStyle/>
        <a:p>
          <a:r>
            <a:rPr lang="en-US" dirty="0" smtClean="0"/>
            <a:t>Internal and External rules and legislation</a:t>
          </a:r>
          <a:endParaRPr lang="en-US" dirty="0"/>
        </a:p>
      </dgm:t>
    </dgm:pt>
    <dgm:pt modelId="{5E7E17F1-CD0F-A445-B89B-B6944955FE64}" type="parTrans" cxnId="{DA507423-3402-8E40-AFA6-56F43829AE29}">
      <dgm:prSet/>
      <dgm:spPr/>
      <dgm:t>
        <a:bodyPr/>
        <a:lstStyle/>
        <a:p>
          <a:endParaRPr lang="en-US"/>
        </a:p>
      </dgm:t>
    </dgm:pt>
    <dgm:pt modelId="{7A0C0E0E-6964-8344-A7B7-5CB7DB0FE122}" type="sibTrans" cxnId="{DA507423-3402-8E40-AFA6-56F43829AE29}">
      <dgm:prSet/>
      <dgm:spPr/>
      <dgm:t>
        <a:bodyPr/>
        <a:lstStyle/>
        <a:p>
          <a:endParaRPr lang="en-US"/>
        </a:p>
      </dgm:t>
    </dgm:pt>
    <dgm:pt modelId="{F7B33308-F400-E245-BC55-D40B476C6114}" type="pres">
      <dgm:prSet presAssocID="{69D194FD-7F59-5141-822B-9BFA73FB51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08357F-3F8D-514B-8CE7-144A91AD4111}" type="pres">
      <dgm:prSet presAssocID="{829C6AD4-1548-5346-8821-389AC71B77AA}" presName="centerShape" presStyleLbl="node0" presStyleIdx="0" presStyleCnt="1" custScaleX="147082"/>
      <dgm:spPr/>
      <dgm:t>
        <a:bodyPr/>
        <a:lstStyle/>
        <a:p>
          <a:endParaRPr lang="en-US"/>
        </a:p>
      </dgm:t>
    </dgm:pt>
    <dgm:pt modelId="{2B90AF63-05B0-7A4C-88E2-80B0B39BB4A4}" type="pres">
      <dgm:prSet presAssocID="{5E7E17F1-CD0F-A445-B89B-B6944955FE64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29E15EF0-87A6-3046-9804-8B20036F8253}" type="pres">
      <dgm:prSet presAssocID="{6E51B141-D439-7C46-A465-5B126F153B66}" presName="node" presStyleLbl="node1" presStyleIdx="0" presStyleCnt="4" custRadScaleRad="112200" custRadScaleInc="-2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34C6C-F182-9442-85CB-9882AC584C41}" type="pres">
      <dgm:prSet presAssocID="{8B1A6894-026E-2F40-A993-259D64DE6C36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7C48A011-25AE-3A4C-B1BB-A82C5EA7C75E}" type="pres">
      <dgm:prSet presAssocID="{A9A4E356-CB06-AE45-B2B9-586EB7ED2B49}" presName="node" presStyleLbl="node1" presStyleIdx="1" presStyleCnt="4" custRadScaleRad="113849" custRadScaleInc="-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A161A-945E-1B44-B8BC-F26816AB2CED}" type="pres">
      <dgm:prSet presAssocID="{7488C453-FF6E-9449-8EE2-078EE2F883C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08144A3-C214-4345-A035-52A8CCA56AFA}" type="pres">
      <dgm:prSet presAssocID="{53CE838D-E842-CD41-91B3-5CBDC0695B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24786-EF1B-BC43-A4B3-8E5796765AE4}" type="pres">
      <dgm:prSet presAssocID="{BA5B06EE-B011-5840-B751-31CB0B52463A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9ABC0C97-CCD7-2145-BC80-63A67BBC91DF}" type="pres">
      <dgm:prSet presAssocID="{29EF0512-470D-0248-A0E2-E933D9AB9881}" presName="node" presStyleLbl="node1" presStyleIdx="3" presStyleCnt="4" custRadScaleRad="116872" custRadScaleInc="3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A07844-12EF-6E43-B95C-662D75414229}" type="presOf" srcId="{829C6AD4-1548-5346-8821-389AC71B77AA}" destId="{4C08357F-3F8D-514B-8CE7-144A91AD4111}" srcOrd="0" destOrd="0" presId="urn:microsoft.com/office/officeart/2005/8/layout/radial4"/>
    <dgm:cxn modelId="{565F97E6-BDFF-774C-A3AA-B798E03468B9}" srcId="{829C6AD4-1548-5346-8821-389AC71B77AA}" destId="{29EF0512-470D-0248-A0E2-E933D9AB9881}" srcOrd="3" destOrd="0" parTransId="{BA5B06EE-B011-5840-B751-31CB0B52463A}" sibTransId="{32412E45-2B5D-7B4B-9500-C51454B60880}"/>
    <dgm:cxn modelId="{2FA2865B-68CD-6E47-A478-463677681084}" type="presOf" srcId="{5E7E17F1-CD0F-A445-B89B-B6944955FE64}" destId="{2B90AF63-05B0-7A4C-88E2-80B0B39BB4A4}" srcOrd="0" destOrd="0" presId="urn:microsoft.com/office/officeart/2005/8/layout/radial4"/>
    <dgm:cxn modelId="{540F9ECE-2F68-104E-8910-57F3466B7F26}" type="presOf" srcId="{A9A4E356-CB06-AE45-B2B9-586EB7ED2B49}" destId="{7C48A011-25AE-3A4C-B1BB-A82C5EA7C75E}" srcOrd="0" destOrd="0" presId="urn:microsoft.com/office/officeart/2005/8/layout/radial4"/>
    <dgm:cxn modelId="{F04312ED-E93B-7048-B3C2-8BB8BC6BD112}" srcId="{829C6AD4-1548-5346-8821-389AC71B77AA}" destId="{53CE838D-E842-CD41-91B3-5CBDC0695BAA}" srcOrd="2" destOrd="0" parTransId="{7488C453-FF6E-9449-8EE2-078EE2F883C5}" sibTransId="{E970FB40-6A7F-DE4C-A93D-9A428CF02A2D}"/>
    <dgm:cxn modelId="{DA507423-3402-8E40-AFA6-56F43829AE29}" srcId="{829C6AD4-1548-5346-8821-389AC71B77AA}" destId="{6E51B141-D439-7C46-A465-5B126F153B66}" srcOrd="0" destOrd="0" parTransId="{5E7E17F1-CD0F-A445-B89B-B6944955FE64}" sibTransId="{7A0C0E0E-6964-8344-A7B7-5CB7DB0FE122}"/>
    <dgm:cxn modelId="{59F8213A-6D67-994D-BCED-84DDD9C1A540}" type="presOf" srcId="{53CE838D-E842-CD41-91B3-5CBDC0695BAA}" destId="{908144A3-C214-4345-A035-52A8CCA56AFA}" srcOrd="0" destOrd="0" presId="urn:microsoft.com/office/officeart/2005/8/layout/radial4"/>
    <dgm:cxn modelId="{2A926E1E-A9BA-AD4C-AEA8-0BF76A38B8C0}" type="presOf" srcId="{6E51B141-D439-7C46-A465-5B126F153B66}" destId="{29E15EF0-87A6-3046-9804-8B20036F8253}" srcOrd="0" destOrd="0" presId="urn:microsoft.com/office/officeart/2005/8/layout/radial4"/>
    <dgm:cxn modelId="{DCB508D0-7992-BB48-B98C-1C43328FD83F}" type="presOf" srcId="{BA5B06EE-B011-5840-B751-31CB0B52463A}" destId="{2AD24786-EF1B-BC43-A4B3-8E5796765AE4}" srcOrd="0" destOrd="0" presId="urn:microsoft.com/office/officeart/2005/8/layout/radial4"/>
    <dgm:cxn modelId="{8F730A28-DB71-A442-8722-0A7859EE7CDB}" type="presOf" srcId="{8B1A6894-026E-2F40-A993-259D64DE6C36}" destId="{52634C6C-F182-9442-85CB-9882AC584C41}" srcOrd="0" destOrd="0" presId="urn:microsoft.com/office/officeart/2005/8/layout/radial4"/>
    <dgm:cxn modelId="{40720586-E93B-2146-948C-46A63DB6B6CD}" type="presOf" srcId="{69D194FD-7F59-5141-822B-9BFA73FB5144}" destId="{F7B33308-F400-E245-BC55-D40B476C6114}" srcOrd="0" destOrd="0" presId="urn:microsoft.com/office/officeart/2005/8/layout/radial4"/>
    <dgm:cxn modelId="{C55AB691-640C-0943-9DDC-38F5D45759C0}" srcId="{69D194FD-7F59-5141-822B-9BFA73FB5144}" destId="{829C6AD4-1548-5346-8821-389AC71B77AA}" srcOrd="0" destOrd="0" parTransId="{3A3C320A-4C41-7348-9B87-C1543BE9EEA2}" sibTransId="{6CCA9D93-E4FF-CB4D-93B6-558E4605F196}"/>
    <dgm:cxn modelId="{13DDC373-0476-D545-81E7-311D83BBD2EA}" type="presOf" srcId="{7488C453-FF6E-9449-8EE2-078EE2F883C5}" destId="{B36A161A-945E-1B44-B8BC-F26816AB2CED}" srcOrd="0" destOrd="0" presId="urn:microsoft.com/office/officeart/2005/8/layout/radial4"/>
    <dgm:cxn modelId="{7062A909-A8C0-C649-8E8C-789C942318FE}" srcId="{829C6AD4-1548-5346-8821-389AC71B77AA}" destId="{A9A4E356-CB06-AE45-B2B9-586EB7ED2B49}" srcOrd="1" destOrd="0" parTransId="{8B1A6894-026E-2F40-A993-259D64DE6C36}" sibTransId="{2FD6E4EC-FEA1-184F-8E3D-AF9DAA7D9532}"/>
    <dgm:cxn modelId="{597B5072-C676-F442-953E-259E47AA2E0A}" type="presOf" srcId="{29EF0512-470D-0248-A0E2-E933D9AB9881}" destId="{9ABC0C97-CCD7-2145-BC80-63A67BBC91DF}" srcOrd="0" destOrd="0" presId="urn:microsoft.com/office/officeart/2005/8/layout/radial4"/>
    <dgm:cxn modelId="{80BD3858-1990-6A46-AD92-19F5F09F522B}" type="presParOf" srcId="{F7B33308-F400-E245-BC55-D40B476C6114}" destId="{4C08357F-3F8D-514B-8CE7-144A91AD4111}" srcOrd="0" destOrd="0" presId="urn:microsoft.com/office/officeart/2005/8/layout/radial4"/>
    <dgm:cxn modelId="{EE982A30-81FF-5649-A4B7-3C98BCFDA7BA}" type="presParOf" srcId="{F7B33308-F400-E245-BC55-D40B476C6114}" destId="{2B90AF63-05B0-7A4C-88E2-80B0B39BB4A4}" srcOrd="1" destOrd="0" presId="urn:microsoft.com/office/officeart/2005/8/layout/radial4"/>
    <dgm:cxn modelId="{14ED9E2B-9D61-DB4F-A59C-EA8B032D94A0}" type="presParOf" srcId="{F7B33308-F400-E245-BC55-D40B476C6114}" destId="{29E15EF0-87A6-3046-9804-8B20036F8253}" srcOrd="2" destOrd="0" presId="urn:microsoft.com/office/officeart/2005/8/layout/radial4"/>
    <dgm:cxn modelId="{62BB8146-1CDC-EA42-932E-0F1638DF1D82}" type="presParOf" srcId="{F7B33308-F400-E245-BC55-D40B476C6114}" destId="{52634C6C-F182-9442-85CB-9882AC584C41}" srcOrd="3" destOrd="0" presId="urn:microsoft.com/office/officeart/2005/8/layout/radial4"/>
    <dgm:cxn modelId="{CD07D977-1413-B740-A185-92FCF24547B6}" type="presParOf" srcId="{F7B33308-F400-E245-BC55-D40B476C6114}" destId="{7C48A011-25AE-3A4C-B1BB-A82C5EA7C75E}" srcOrd="4" destOrd="0" presId="urn:microsoft.com/office/officeart/2005/8/layout/radial4"/>
    <dgm:cxn modelId="{131F4AA1-B3C1-D34A-AEB3-54B17129742D}" type="presParOf" srcId="{F7B33308-F400-E245-BC55-D40B476C6114}" destId="{B36A161A-945E-1B44-B8BC-F26816AB2CED}" srcOrd="5" destOrd="0" presId="urn:microsoft.com/office/officeart/2005/8/layout/radial4"/>
    <dgm:cxn modelId="{4F8C4822-8FB6-BE4D-9164-00F76A0900E5}" type="presParOf" srcId="{F7B33308-F400-E245-BC55-D40B476C6114}" destId="{908144A3-C214-4345-A035-52A8CCA56AFA}" srcOrd="6" destOrd="0" presId="urn:microsoft.com/office/officeart/2005/8/layout/radial4"/>
    <dgm:cxn modelId="{66C5F873-87B3-8B45-81DF-189EDF7F88CC}" type="presParOf" srcId="{F7B33308-F400-E245-BC55-D40B476C6114}" destId="{2AD24786-EF1B-BC43-A4B3-8E5796765AE4}" srcOrd="7" destOrd="0" presId="urn:microsoft.com/office/officeart/2005/8/layout/radial4"/>
    <dgm:cxn modelId="{40B16905-86D7-934A-9148-DC08F11EC26F}" type="presParOf" srcId="{F7B33308-F400-E245-BC55-D40B476C6114}" destId="{9ABC0C97-CCD7-2145-BC80-63A67BBC91D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8357F-3F8D-514B-8CE7-144A91AD4111}">
      <dsp:nvSpPr>
        <dsp:cNvPr id="0" name=""/>
        <dsp:cNvSpPr/>
      </dsp:nvSpPr>
      <dsp:spPr>
        <a:xfrm>
          <a:off x="2208501" y="2006742"/>
          <a:ext cx="2816456" cy="1914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challenging environment to operate equipment</a:t>
          </a:r>
        </a:p>
      </dsp:txBody>
      <dsp:txXfrm>
        <a:off x="2620961" y="2287171"/>
        <a:ext cx="1991536" cy="1354030"/>
      </dsp:txXfrm>
    </dsp:sp>
    <dsp:sp modelId="{2B90AF63-05B0-7A4C-88E2-80B0B39BB4A4}">
      <dsp:nvSpPr>
        <dsp:cNvPr id="0" name=""/>
        <dsp:cNvSpPr/>
      </dsp:nvSpPr>
      <dsp:spPr>
        <a:xfrm rot="11624130">
          <a:off x="908174" y="2191479"/>
          <a:ext cx="1327302" cy="5457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15EF0-87A6-3046-9804-8B20036F8253}">
      <dsp:nvSpPr>
        <dsp:cNvPr id="0" name=""/>
        <dsp:cNvSpPr/>
      </dsp:nvSpPr>
      <dsp:spPr>
        <a:xfrm>
          <a:off x="17581" y="1579115"/>
          <a:ext cx="1819144" cy="14553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Internal and External rules and legislation</a:t>
          </a:r>
          <a:endParaRPr lang="en-US" sz="2200" kern="1200" dirty="0"/>
        </a:p>
      </dsp:txBody>
      <dsp:txXfrm>
        <a:off x="60206" y="1621740"/>
        <a:ext cx="1733894" cy="1370065"/>
      </dsp:txXfrm>
    </dsp:sp>
    <dsp:sp modelId="{52634C6C-F182-9442-85CB-9882AC584C41}">
      <dsp:nvSpPr>
        <dsp:cNvPr id="0" name=""/>
        <dsp:cNvSpPr/>
      </dsp:nvSpPr>
      <dsp:spPr>
        <a:xfrm rot="14498856">
          <a:off x="2032709" y="1086835"/>
          <a:ext cx="1436406" cy="5457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8A011-25AE-3A4C-B1BB-A82C5EA7C75E}">
      <dsp:nvSpPr>
        <dsp:cNvPr id="0" name=""/>
        <dsp:cNvSpPr/>
      </dsp:nvSpPr>
      <dsp:spPr>
        <a:xfrm>
          <a:off x="1500270" y="0"/>
          <a:ext cx="1819144" cy="14553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Complex Installed systems</a:t>
          </a:r>
          <a:endParaRPr lang="en-US" sz="2200" kern="1200" dirty="0"/>
        </a:p>
      </dsp:txBody>
      <dsp:txXfrm>
        <a:off x="1542895" y="42625"/>
        <a:ext cx="1733894" cy="1370065"/>
      </dsp:txXfrm>
    </dsp:sp>
    <dsp:sp modelId="{B36A161A-945E-1B44-B8BC-F26816AB2CED}">
      <dsp:nvSpPr>
        <dsp:cNvPr id="0" name=""/>
        <dsp:cNvSpPr/>
      </dsp:nvSpPr>
      <dsp:spPr>
        <a:xfrm rot="17700000">
          <a:off x="3677778" y="1080326"/>
          <a:ext cx="1380335" cy="54574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144A3-C214-4345-A035-52A8CCA56AFA}">
      <dsp:nvSpPr>
        <dsp:cNvPr id="0" name=""/>
        <dsp:cNvSpPr/>
      </dsp:nvSpPr>
      <dsp:spPr>
        <a:xfrm>
          <a:off x="3750051" y="36"/>
          <a:ext cx="1819144" cy="14553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Radiation environment</a:t>
          </a:r>
          <a:endParaRPr lang="en-US" sz="2200" kern="1200" dirty="0"/>
        </a:p>
      </dsp:txBody>
      <dsp:txXfrm>
        <a:off x="3792676" y="42661"/>
        <a:ext cx="1733894" cy="1370065"/>
      </dsp:txXfrm>
    </dsp:sp>
    <dsp:sp modelId="{2AD24786-EF1B-BC43-A4B3-8E5796765AE4}">
      <dsp:nvSpPr>
        <dsp:cNvPr id="0" name=""/>
        <dsp:cNvSpPr/>
      </dsp:nvSpPr>
      <dsp:spPr>
        <a:xfrm rot="20765901">
          <a:off x="4996386" y="2183119"/>
          <a:ext cx="1347231" cy="54574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C0C97-CCD7-2145-BC80-63A67BBC91DF}">
      <dsp:nvSpPr>
        <dsp:cNvPr id="0" name=""/>
        <dsp:cNvSpPr/>
      </dsp:nvSpPr>
      <dsp:spPr>
        <a:xfrm>
          <a:off x="5414314" y="1566492"/>
          <a:ext cx="1819144" cy="14553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Limited access opportunities </a:t>
          </a:r>
          <a:endParaRPr lang="en-US" sz="2200" kern="1200" dirty="0"/>
        </a:p>
      </dsp:txBody>
      <dsp:txXfrm>
        <a:off x="5456939" y="1609117"/>
        <a:ext cx="1733894" cy="1370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a usual source </a:t>
            </a:r>
          </a:p>
          <a:p>
            <a:r>
              <a:rPr lang="en-US" baseline="0" dirty="0" smtClean="0"/>
              <a:t>Special constraints on operations</a:t>
            </a:r>
          </a:p>
          <a:p>
            <a:r>
              <a:rPr lang="en-US" baseline="0" dirty="0" smtClean="0"/>
              <a:t>Constraints on design of equipment and installations</a:t>
            </a:r>
          </a:p>
          <a:p>
            <a:r>
              <a:rPr lang="en-US" baseline="0" dirty="0" smtClean="0"/>
              <a:t>Legislation on the dose limits allowed on personnel. Mitigated by the ALARA principle.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Legislation box</a:t>
            </a:r>
          </a:p>
          <a:p>
            <a:r>
              <a:rPr lang="en-US" baseline="0" dirty="0" smtClean="0"/>
              <a:t>Clearer schedule</a:t>
            </a:r>
          </a:p>
          <a:p>
            <a:r>
              <a:rPr lang="en-US" baseline="0" dirty="0" smtClean="0"/>
              <a:t>Radiation instead of hazardous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8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Even though the activation will not be there instantly it will build up over the years.</a:t>
            </a:r>
          </a:p>
          <a:p>
            <a:r>
              <a:rPr lang="en-US" baseline="0" dirty="0" smtClean="0"/>
              <a:t>We had to understand </a:t>
            </a:r>
          </a:p>
          <a:p>
            <a:r>
              <a:rPr lang="en-US" baseline="0" dirty="0" smtClean="0"/>
              <a:t>To make the right choices – and develop strategy to reduce it and work with it</a:t>
            </a:r>
          </a:p>
          <a:p>
            <a:endParaRPr lang="en-US" dirty="0" smtClean="0"/>
          </a:p>
          <a:p>
            <a:r>
              <a:rPr lang="en-US" dirty="0" smtClean="0"/>
              <a:t>Activation will</a:t>
            </a:r>
            <a:r>
              <a:rPr lang="en-US" baseline="0" dirty="0" smtClean="0"/>
              <a:t> grow over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Starting low in early operation</a:t>
            </a:r>
          </a:p>
          <a:p>
            <a:r>
              <a:rPr lang="en-US" baseline="0" dirty="0" smtClean="0"/>
              <a:t>No problems to access</a:t>
            </a:r>
          </a:p>
          <a:p>
            <a:r>
              <a:rPr lang="en-US" baseline="0" dirty="0" smtClean="0"/>
              <a:t>Building with beam power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Potentially to levels which prohibits access</a:t>
            </a:r>
          </a:p>
          <a:p>
            <a:r>
              <a:rPr lang="en-US" baseline="0" dirty="0" smtClean="0"/>
              <a:t>Experience from other facilities shows that retrofitting RH compatibility is ineffective and very costly.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BASE SLIDE MORE ON REAL DATA FROM SHANE</a:t>
            </a:r>
          </a:p>
          <a:p>
            <a:r>
              <a:rPr lang="en-US" baseline="0" dirty="0" smtClean="0"/>
              <a:t>Talk both long term to RH and short term to allow for all the installation.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9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Long sector.  Hotspots are ‘the usual suspects’ – read list. Pretty well spread 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Initial estimations of just after beam off are pretty unpleasant  24hrs</a:t>
            </a:r>
          </a:p>
          <a:p>
            <a:r>
              <a:rPr lang="en-US" baseline="0" dirty="0" smtClean="0"/>
              <a:t>A few days later then the number of significant sources has dropped dramatically.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Limiting factor for access will be dose at 30cm distance.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Access will require local shielding or removed hot spots</a:t>
            </a:r>
          </a:p>
          <a:p>
            <a:r>
              <a:rPr lang="en-US" baseline="0" dirty="0" smtClean="0"/>
              <a:t>but following this access is currently expected to be possible. </a:t>
            </a:r>
          </a:p>
          <a:p>
            <a:r>
              <a:rPr lang="en-US" baseline="0" dirty="0" smtClean="0"/>
              <a:t>Routine maintenance operations should be remote handling to keep the dose down.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Designing for the worst case. But we can skip it early.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1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Short sector</a:t>
            </a:r>
          </a:p>
          <a:p>
            <a:r>
              <a:rPr lang="en-US" baseline="0" dirty="0" smtClean="0"/>
              <a:t>More densely packed in, sources are hotter.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Impossible to stay away from all sources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Limiting factor for access will be contact dose.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Dose rate is expected to be significantly higher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normal personal access. </a:t>
            </a:r>
          </a:p>
          <a:p>
            <a:r>
              <a:rPr lang="en-US" baseline="0" dirty="0" smtClean="0"/>
              <a:t>Installation activities expected to be hands on. </a:t>
            </a:r>
          </a:p>
          <a:p>
            <a:r>
              <a:rPr lang="en-US" baseline="0" dirty="0" smtClean="0"/>
              <a:t>But maintenance and routine operations should all be remote handling.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jpeg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Remote Handling</a:t>
            </a:r>
            <a:br>
              <a:rPr lang="en-GB" sz="4000" dirty="0" smtClean="0"/>
            </a:br>
            <a:r>
              <a:rPr lang="en-GB" sz="2000" dirty="0" smtClean="0"/>
              <a:t>Justification </a:t>
            </a:r>
            <a:r>
              <a:rPr lang="mr-IN" sz="2000" dirty="0" smtClean="0"/>
              <a:t>–</a:t>
            </a:r>
            <a:r>
              <a:rPr lang="en-GB" sz="2000" dirty="0" smtClean="0"/>
              <a:t> ESS-0111248 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Erik Nilsson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Mechanical Engineer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ESS Chopper Group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17 November,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r="5965" b="29997"/>
          <a:stretch/>
        </p:blipFill>
        <p:spPr>
          <a:xfrm>
            <a:off x="5148064" y="1546409"/>
            <a:ext cx="1386768" cy="1298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140968"/>
            <a:ext cx="2288754" cy="1482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3573016"/>
            <a:ext cx="2637229" cy="1481244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1" y="1523990"/>
            <a:ext cx="1723435" cy="1931413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23456946"/>
              </p:ext>
            </p:extLst>
          </p:nvPr>
        </p:nvGraphicFramePr>
        <p:xfrm>
          <a:off x="1226973" y="2820844"/>
          <a:ext cx="7233459" cy="3921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8791" y="52572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ESS unique source,</a:t>
            </a:r>
            <a:br>
              <a:rPr lang="en-US" dirty="0" smtClean="0"/>
            </a:br>
            <a:r>
              <a:rPr lang="en-US" dirty="0" smtClean="0"/>
              <a:t>with unique boundary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1560" y="1556792"/>
          <a:ext cx="7704857" cy="511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762"/>
                <a:gridCol w="1861510"/>
                <a:gridCol w="2690585"/>
              </a:tblGrid>
              <a:tr h="72923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ESS-0000004 rev 4 (April 2016)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81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conditions</a:t>
                      </a:r>
                    </a:p>
                    <a:p>
                      <a:pPr algn="ctr"/>
                      <a:r>
                        <a:rPr lang="en-US" sz="1400" dirty="0" smtClean="0"/>
                        <a:t>Initiative event likelihood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Workers limit</a:t>
                      </a:r>
                    </a:p>
                    <a:p>
                      <a:pPr algn="ctr"/>
                      <a:r>
                        <a:rPr lang="en-US" sz="1400" dirty="0" smtClean="0"/>
                        <a:t>(effective dose)</a:t>
                      </a:r>
                      <a:endParaRPr lang="en-US" sz="14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 limit</a:t>
                      </a:r>
                    </a:p>
                    <a:p>
                      <a:pPr algn="ctr"/>
                      <a:r>
                        <a:rPr lang="en-US" sz="1400" dirty="0" smtClean="0"/>
                        <a:t>(effective dose)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351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 operation - H1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mSv/year </a:t>
                      </a:r>
                      <a:r>
                        <a:rPr lang="en-US" sz="1000" baseline="0" dirty="0" smtClean="0"/>
                        <a:t>(average)</a:t>
                      </a:r>
                      <a:endParaRPr lang="en-US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 mSv/year </a:t>
                      </a:r>
                      <a:r>
                        <a:rPr lang="en-US" sz="1000" baseline="0" dirty="0" smtClean="0"/>
                        <a:t>(max)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 m</a:t>
                      </a:r>
                      <a:r>
                        <a:rPr lang="en-US" dirty="0" smtClean="0">
                          <a:latin typeface="+mn-lt"/>
                          <a:cs typeface="Symbol" charset="2"/>
                        </a:rPr>
                        <a:t>Sv/year</a:t>
                      </a:r>
                    </a:p>
                    <a:p>
                      <a:pPr algn="ctr"/>
                      <a:r>
                        <a:rPr lang="en-US" dirty="0" smtClean="0">
                          <a:latin typeface="+mn-lt"/>
                          <a:cs typeface="Symbol" charset="2"/>
                        </a:rPr>
                        <a:t>(0.1 mSv/year SSM)</a:t>
                      </a:r>
                      <a:endParaRPr lang="en-US" dirty="0"/>
                    </a:p>
                  </a:txBody>
                  <a:tcPr/>
                </a:tc>
              </a:tr>
              <a:tr h="7410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Anticipated events - H2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F &gt;</a:t>
                      </a:r>
                      <a:r>
                        <a:rPr lang="en-US" sz="1400" i="1" baseline="0" dirty="0" smtClean="0"/>
                        <a:t> 10</a:t>
                      </a:r>
                      <a:r>
                        <a:rPr lang="en-US" sz="1400" i="1" baseline="30000" dirty="0" smtClean="0"/>
                        <a:t>-2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20 mSv/event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 mSv</a:t>
                      </a:r>
                      <a:r>
                        <a:rPr lang="en-US" dirty="0" smtClean="0">
                          <a:latin typeface="+mn-lt"/>
                          <a:cs typeface="Symbol" charset="2"/>
                        </a:rPr>
                        <a:t>/occurrence</a:t>
                      </a:r>
                      <a:endParaRPr lang="en-US" dirty="0" smtClean="0"/>
                    </a:p>
                  </a:txBody>
                  <a:tcPr/>
                </a:tc>
              </a:tr>
              <a:tr h="7762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Unanticipated events</a:t>
                      </a:r>
                      <a:r>
                        <a:rPr lang="en-US" sz="1600" baseline="0" dirty="0" smtClean="0"/>
                        <a:t> - H3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/>
                        <a:t>10</a:t>
                      </a:r>
                      <a:r>
                        <a:rPr lang="en-US" sz="1400" i="1" baseline="30000" dirty="0" smtClean="0"/>
                        <a:t>-4</a:t>
                      </a:r>
                      <a:r>
                        <a:rPr lang="en-US" sz="1400" i="1" baseline="0" dirty="0" smtClean="0"/>
                        <a:t> &lt; F &lt; 10</a:t>
                      </a:r>
                      <a:r>
                        <a:rPr lang="en-US" sz="1400" i="1" baseline="30000" dirty="0" smtClean="0"/>
                        <a:t>-2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baseline="300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50 mSv/event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 mSv/occurrence</a:t>
                      </a:r>
                      <a:endParaRPr lang="en-US" dirty="0"/>
                    </a:p>
                  </a:txBody>
                  <a:tcPr/>
                </a:tc>
              </a:tr>
              <a:tr h="7762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Improbable events (DBA)</a:t>
                      </a:r>
                      <a:r>
                        <a:rPr lang="en-US" sz="1600" baseline="0" dirty="0" smtClean="0"/>
                        <a:t> – H4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/>
                        <a:t>10</a:t>
                      </a:r>
                      <a:r>
                        <a:rPr lang="en-US" sz="1400" i="1" baseline="30000" dirty="0" smtClean="0"/>
                        <a:t>-6</a:t>
                      </a:r>
                      <a:r>
                        <a:rPr lang="en-US" sz="1400" i="1" baseline="0" dirty="0" smtClean="0"/>
                        <a:t> &lt; F &lt; 10</a:t>
                      </a:r>
                      <a:r>
                        <a:rPr lang="en-US" sz="1400" i="1" baseline="30000" dirty="0" smtClean="0"/>
                        <a:t>-4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50 mSv/event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 mSv/occurrence</a:t>
                      </a:r>
                      <a:endParaRPr lang="en-US" dirty="0"/>
                    </a:p>
                  </a:txBody>
                  <a:tcPr/>
                </a:tc>
              </a:tr>
              <a:tr h="8264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Highly improbable events</a:t>
                      </a:r>
                      <a:r>
                        <a:rPr lang="en-US" sz="1600" baseline="0" dirty="0" smtClean="0"/>
                        <a:t> – H5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/>
                        <a:t>10</a:t>
                      </a:r>
                      <a:r>
                        <a:rPr lang="en-US" sz="1400" i="1" baseline="30000" dirty="0" smtClean="0"/>
                        <a:t>-7</a:t>
                      </a:r>
                      <a:r>
                        <a:rPr lang="en-US" sz="1400" i="1" baseline="0" dirty="0" smtClean="0"/>
                        <a:t> &lt; F &lt; 10</a:t>
                      </a:r>
                      <a:r>
                        <a:rPr lang="en-US" sz="1400" i="1" baseline="30000" dirty="0" smtClean="0"/>
                        <a:t>-6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500 mSv/event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100 mSv/occurrence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725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548680"/>
            <a:ext cx="67687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ESS current GSO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9912" y="2924944"/>
            <a:ext cx="1872208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8" y="1426326"/>
            <a:ext cx="8462603" cy="5123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67" y="136117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Component activation</a:t>
            </a:r>
            <a:br>
              <a:rPr lang="en-US" dirty="0" smtClean="0"/>
            </a:br>
            <a:r>
              <a:rPr lang="en-US" dirty="0"/>
              <a:t>a</a:t>
            </a:r>
            <a:r>
              <a:rPr lang="en-US" dirty="0" smtClean="0"/>
              <a:t> long term issue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945" y="6252404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7158293" y="3579975"/>
            <a:ext cx="1354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Access</a:t>
            </a:r>
          </a:p>
          <a:p>
            <a:r>
              <a:rPr lang="en-US" b="1" dirty="0" smtClean="0"/>
              <a:t>Prohibited 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3297" y="1444714"/>
            <a:ext cx="2434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Bunker access regime</a:t>
            </a:r>
          </a:p>
          <a:p>
            <a:r>
              <a:rPr lang="en-US" sz="2000" dirty="0" smtClean="0"/>
              <a:t>Design for the future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2707083" y="3500191"/>
            <a:ext cx="172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Unlimited</a:t>
            </a:r>
          </a:p>
          <a:p>
            <a:r>
              <a:rPr lang="en-US" b="1" dirty="0" smtClean="0"/>
              <a:t>access duration 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640017" y="3303630"/>
            <a:ext cx="213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Severely limited</a:t>
            </a:r>
          </a:p>
          <a:p>
            <a:r>
              <a:rPr lang="en-US" b="1" dirty="0" smtClean="0"/>
              <a:t> access duration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620601" y="2385149"/>
            <a:ext cx="1915424" cy="3652035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75797" y="2423612"/>
            <a:ext cx="1521712" cy="3646317"/>
          </a:xfrm>
          <a:prstGeom prst="rect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318676" y="5609823"/>
            <a:ext cx="1561923" cy="460106"/>
          </a:xfrm>
          <a:prstGeom prst="rect">
            <a:avLst/>
          </a:prstGeom>
          <a:solidFill>
            <a:schemeClr val="bg1">
              <a:lumMod val="75000"/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04354" y="4692622"/>
            <a:ext cx="1147687" cy="1377307"/>
          </a:xfrm>
          <a:prstGeom prst="rect">
            <a:avLst/>
          </a:prstGeom>
          <a:solidFill>
            <a:srgbClr val="00800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47390" y="2385149"/>
            <a:ext cx="575853" cy="3652035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4095679" y="3533850"/>
            <a:ext cx="1671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Limited </a:t>
            </a:r>
          </a:p>
          <a:p>
            <a:r>
              <a:rPr lang="en-US" b="1" dirty="0" smtClean="0"/>
              <a:t>access duration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41947" y="6213004"/>
            <a:ext cx="4259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200" dirty="0"/>
          </a:p>
          <a:p>
            <a:pPr algn="r"/>
            <a:r>
              <a:rPr lang="en-US" sz="1200" dirty="0" smtClean="0"/>
              <a:t>Based on activation estimations</a:t>
            </a:r>
          </a:p>
          <a:p>
            <a:pPr algn="r"/>
            <a:r>
              <a:rPr lang="en-US" sz="1200" dirty="0" smtClean="0"/>
              <a:t>Exact access regime will be dependent on operational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16751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50" y="1490624"/>
            <a:ext cx="4624631" cy="3943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14" y="263406"/>
            <a:ext cx="7139136" cy="1143000"/>
          </a:xfrm>
        </p:spPr>
        <p:txBody>
          <a:bodyPr/>
          <a:lstStyle/>
          <a:p>
            <a:r>
              <a:rPr lang="en-US" dirty="0" smtClean="0"/>
              <a:t>Activity during shutdown</a:t>
            </a:r>
            <a:br>
              <a:rPr lang="en-US" dirty="0" smtClean="0"/>
            </a:br>
            <a:r>
              <a:rPr lang="en-US" dirty="0" smtClean="0"/>
              <a:t>- rear of bunker</a:t>
            </a:r>
            <a:endParaRPr lang="en-US" dirty="0"/>
          </a:p>
        </p:txBody>
      </p:sp>
      <p:sp>
        <p:nvSpPr>
          <p:cNvPr id="127" name="Content Placeholder 2"/>
          <p:cNvSpPr>
            <a:spLocks noGrp="1"/>
          </p:cNvSpPr>
          <p:nvPr>
            <p:ph sz="half" idx="1"/>
          </p:nvPr>
        </p:nvSpPr>
        <p:spPr>
          <a:xfrm>
            <a:off x="158110" y="4080807"/>
            <a:ext cx="7469711" cy="228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Number of sources</a:t>
            </a:r>
            <a:r>
              <a:rPr lang="en-US" sz="1800" dirty="0"/>
              <a:t> </a:t>
            </a:r>
            <a:r>
              <a:rPr lang="en-US" sz="1800" dirty="0" smtClean="0"/>
              <a:t>(&gt;0.5)	15-30</a:t>
            </a:r>
          </a:p>
          <a:p>
            <a:pPr marL="0" indent="0">
              <a:buNone/>
            </a:pPr>
            <a:r>
              <a:rPr lang="en-US" sz="1800" dirty="0" smtClean="0"/>
              <a:t>Source ‘density	 	0.5 per m2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Exposure </a:t>
            </a:r>
            <a:r>
              <a:rPr lang="en-US" sz="1800" dirty="0" smtClean="0"/>
              <a:t>		dominated </a:t>
            </a:r>
            <a:r>
              <a:rPr lang="en-US" sz="1800" dirty="0"/>
              <a:t>by ‘ambient’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Access prerequisites</a:t>
            </a:r>
            <a:r>
              <a:rPr lang="en-US" sz="1800" dirty="0"/>
              <a:t>	</a:t>
            </a:r>
            <a:r>
              <a:rPr lang="en-US" sz="1800" dirty="0" smtClean="0"/>
              <a:t>Gamma shutters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 Remove or shield hotspots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5103619" y="5085184"/>
            <a:ext cx="38608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Gamma source distribution 72hrs after shutdown (@30cm)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191" y="2962205"/>
            <a:ext cx="533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Note all calculations assume </a:t>
            </a:r>
            <a:r>
              <a:rPr lang="en-GB" sz="1000" b="1" dirty="0" smtClean="0"/>
              <a:t>idealized configurations </a:t>
            </a:r>
            <a:r>
              <a:rPr lang="en-GB" sz="1000" dirty="0" smtClean="0"/>
              <a:t>and ignore effects of trace material impurities</a:t>
            </a:r>
          </a:p>
          <a:p>
            <a:r>
              <a:rPr lang="en-GB" sz="1000" dirty="0" smtClean="0"/>
              <a:t>Exposition prior to shutdown is assumed to be </a:t>
            </a:r>
            <a:r>
              <a:rPr lang="en-GB" sz="1000" b="1" dirty="0" smtClean="0"/>
              <a:t>100 days at full rated power (5MW)</a:t>
            </a:r>
            <a:endParaRPr lang="en-GB" sz="1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7" y="1490624"/>
            <a:ext cx="5071872" cy="1456944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842696" y="1669812"/>
            <a:ext cx="1344603" cy="1277756"/>
          </a:xfrm>
          <a:prstGeom prst="rect">
            <a:avLst/>
          </a:prstGeom>
          <a:noFill/>
          <a:ln w="508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55872" y="1700808"/>
            <a:ext cx="864899" cy="1239699"/>
          </a:xfrm>
          <a:prstGeom prst="rect">
            <a:avLst/>
          </a:prstGeom>
          <a:solidFill>
            <a:schemeClr val="accent2">
              <a:alpha val="35000"/>
            </a:schemeClr>
          </a:solidFill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84187" y="2971539"/>
            <a:ext cx="444095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Dose &gt;3 &lt;25 </a:t>
            </a:r>
            <a:r>
              <a:rPr lang="en-US" sz="2800" dirty="0" err="1" smtClean="0"/>
              <a:t>microSv</a:t>
            </a:r>
            <a:r>
              <a:rPr lang="en-US" sz="2800" dirty="0" smtClean="0"/>
              <a:t>/h</a:t>
            </a:r>
          </a:p>
          <a:p>
            <a:pPr algn="ctr"/>
            <a:r>
              <a:rPr lang="en-US" sz="2800" dirty="0" smtClean="0"/>
              <a:t>UNRESTRICTED CONTROLLED</a:t>
            </a:r>
          </a:p>
          <a:p>
            <a:pPr algn="ctr"/>
            <a:r>
              <a:rPr lang="en-US" sz="2800" dirty="0" smtClean="0"/>
              <a:t>WORK </a:t>
            </a:r>
            <a:r>
              <a:rPr lang="en-US" sz="2800" dirty="0"/>
              <a:t>AREA </a:t>
            </a:r>
          </a:p>
          <a:p>
            <a:pPr algn="ctr"/>
            <a:r>
              <a:rPr lang="en-US" sz="2800" dirty="0"/>
              <a:t> </a:t>
            </a:r>
            <a:r>
              <a:rPr lang="en-US" sz="2800" dirty="0" smtClean="0"/>
              <a:t>(BLUE ZONE)</a:t>
            </a:r>
            <a:endParaRPr lang="en-US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7596336" y="1825079"/>
            <a:ext cx="13142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West sector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649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87" y="65163"/>
            <a:ext cx="536497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Activity during shutdown</a:t>
            </a:r>
            <a:br>
              <a:rPr lang="en-US" dirty="0" smtClean="0"/>
            </a:br>
            <a:r>
              <a:rPr lang="en-US" dirty="0" smtClean="0"/>
              <a:t>- front of bunker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823268" y="6235092"/>
            <a:ext cx="31737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Gamma source distribution three days after shutdown (@contact)</a:t>
            </a:r>
            <a:endParaRPr lang="en-US" sz="1400" b="1" dirty="0"/>
          </a:p>
        </p:txBody>
      </p:sp>
      <p:sp>
        <p:nvSpPr>
          <p:cNvPr id="48" name="Content Placeholder 2"/>
          <p:cNvSpPr>
            <a:spLocks noGrp="1"/>
          </p:cNvSpPr>
          <p:nvPr>
            <p:ph sz="half" idx="1"/>
          </p:nvPr>
        </p:nvSpPr>
        <p:spPr>
          <a:xfrm>
            <a:off x="182334" y="4294312"/>
            <a:ext cx="6006807" cy="22892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dirty="0"/>
              <a:t>Number of sources (&gt;0.5)	</a:t>
            </a:r>
            <a:r>
              <a:rPr lang="en-US" sz="1800" dirty="0" smtClean="0"/>
              <a:t>~50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Source ‘density’	 	&gt;3 per m2</a:t>
            </a:r>
          </a:p>
          <a:p>
            <a:pPr marL="0" indent="0">
              <a:buNone/>
            </a:pPr>
            <a:r>
              <a:rPr lang="en-US" sz="1800" dirty="0"/>
              <a:t>			‘contact’ dose dominates		</a:t>
            </a:r>
          </a:p>
          <a:p>
            <a:pPr marL="0" indent="0">
              <a:buNone/>
            </a:pPr>
            <a:r>
              <a:rPr lang="en-US" sz="1800" dirty="0"/>
              <a:t>Access prerequisites	Gamma shutters </a:t>
            </a:r>
          </a:p>
          <a:p>
            <a:pPr marL="0" indent="0">
              <a:buNone/>
            </a:pPr>
            <a:r>
              <a:rPr lang="en-US" sz="1800" dirty="0"/>
              <a:t>Earliest access</a:t>
            </a:r>
          </a:p>
          <a:p>
            <a:pPr marL="0" indent="0">
              <a:buNone/>
            </a:pPr>
            <a:r>
              <a:rPr lang="en-US" sz="1800" dirty="0"/>
              <a:t>		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43631" y="1685642"/>
            <a:ext cx="13142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West </a:t>
            </a:r>
            <a:r>
              <a:rPr lang="en-US" sz="1400" b="1" smtClean="0"/>
              <a:t>and north sector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2" y="1496081"/>
            <a:ext cx="5396994" cy="150994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3191" y="2962205"/>
            <a:ext cx="533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Note all calculations assume </a:t>
            </a:r>
            <a:r>
              <a:rPr lang="en-GB" sz="1000" b="1" dirty="0" smtClean="0"/>
              <a:t>idealized configurations </a:t>
            </a:r>
            <a:r>
              <a:rPr lang="en-GB" sz="1000" dirty="0" smtClean="0"/>
              <a:t>and ignore effects of trace material impurities</a:t>
            </a:r>
          </a:p>
          <a:p>
            <a:r>
              <a:rPr lang="en-GB" sz="1000" dirty="0" smtClean="0"/>
              <a:t>Exposition prior to shutdown is assumed to be </a:t>
            </a:r>
            <a:r>
              <a:rPr lang="en-GB" sz="1000" b="1" dirty="0" smtClean="0"/>
              <a:t>100 days at full rated power (5MW)</a:t>
            </a:r>
            <a:endParaRPr lang="en-GB" sz="1000" b="1" dirty="0"/>
          </a:p>
        </p:txBody>
      </p:sp>
      <p:sp>
        <p:nvSpPr>
          <p:cNvPr id="53" name="Rectangle 52"/>
          <p:cNvSpPr/>
          <p:nvPr/>
        </p:nvSpPr>
        <p:spPr>
          <a:xfrm>
            <a:off x="3995936" y="1700808"/>
            <a:ext cx="1520630" cy="1277756"/>
          </a:xfrm>
          <a:prstGeom prst="rect">
            <a:avLst/>
          </a:prstGeom>
          <a:noFill/>
          <a:ln w="508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59832" y="1700808"/>
            <a:ext cx="911629" cy="1261397"/>
          </a:xfrm>
          <a:prstGeom prst="rect">
            <a:avLst/>
          </a:prstGeom>
          <a:solidFill>
            <a:schemeClr val="accent2">
              <a:alpha val="35000"/>
            </a:schemeClr>
          </a:solidFill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6752"/>
            <a:ext cx="2991206" cy="521978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8423348">
            <a:off x="6511693" y="2412421"/>
            <a:ext cx="925026" cy="268842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23377" y="2577498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12665" y="2697751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24328" y="3355162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9650422">
            <a:off x="7111686" y="2974727"/>
            <a:ext cx="344257" cy="268842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2918" y="3475415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60701" y="3114655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95288" y="3121808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7155" y="3346644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43630" y="3940366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95248" y="4550361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27422" y="4667554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00392" y="4941168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311674" y="5011507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024513" y="4922699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09152" y="5068482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42152" y="5181675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64344" y="5318658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92851" y="5447002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33220" y="5524473"/>
            <a:ext cx="240507" cy="240507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476111" y="5068482"/>
            <a:ext cx="240507" cy="240507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53952" y="2006599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17155" y="3960921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688606" y="4773831"/>
            <a:ext cx="240507" cy="240507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577819" y="3958417"/>
            <a:ext cx="240507" cy="24050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610623" y="5125027"/>
            <a:ext cx="240507" cy="24050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265300" y="5616065"/>
            <a:ext cx="240507" cy="24050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4540216" y="2815789"/>
            <a:ext cx="2368045" cy="2507474"/>
          </a:xfrm>
          <a:prstGeom prst="arc">
            <a:avLst>
              <a:gd name="adj1" fmla="val 18098104"/>
              <a:gd name="adj2" fmla="val 2722915"/>
            </a:avLst>
          </a:prstGeom>
          <a:noFill/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469968" y="2966093"/>
            <a:ext cx="4060279" cy="181588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Dose &gt;25microSv/h </a:t>
            </a:r>
          </a:p>
          <a:p>
            <a:pPr algn="ctr"/>
            <a:r>
              <a:rPr lang="en-US" sz="2800" dirty="0" smtClean="0"/>
              <a:t>RESTRICTED CONTROLLED </a:t>
            </a:r>
          </a:p>
          <a:p>
            <a:pPr algn="ctr"/>
            <a:r>
              <a:rPr lang="en-US" sz="2800" dirty="0" smtClean="0"/>
              <a:t>WORK </a:t>
            </a:r>
            <a:r>
              <a:rPr lang="en-US" sz="2800" dirty="0"/>
              <a:t>AREA </a:t>
            </a:r>
          </a:p>
          <a:p>
            <a:pPr algn="ctr"/>
            <a:r>
              <a:rPr lang="en-US" sz="2800" dirty="0"/>
              <a:t> (</a:t>
            </a:r>
            <a:r>
              <a:rPr lang="en-US" sz="2800" dirty="0" smtClean="0"/>
              <a:t>YELLOW ZONE)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67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2" name="TextBox 1"/>
          <p:cNvSpPr txBox="1"/>
          <p:nvPr/>
        </p:nvSpPr>
        <p:spPr>
          <a:xfrm>
            <a:off x="762000" y="725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548680"/>
            <a:ext cx="67687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Calculated example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5468"/>
            <a:ext cx="5369148" cy="4750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63179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Integrated dose adds up to 95mSv per year for the maintenance of choppers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13264</TotalTime>
  <Words>622</Words>
  <Application>Microsoft Macintosh PowerPoint</Application>
  <PresentationFormat>On-screen Show (4:3)</PresentationFormat>
  <Paragraphs>149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Mangal</vt:lpstr>
      <vt:lpstr>Symbol</vt:lpstr>
      <vt:lpstr>Arial</vt:lpstr>
      <vt:lpstr>Office Theme</vt:lpstr>
      <vt:lpstr>Remote Handling Justification – ESS-0111248 </vt:lpstr>
      <vt:lpstr>ESS unique source, with unique boundary conditions.</vt:lpstr>
      <vt:lpstr>PowerPoint Presentation</vt:lpstr>
      <vt:lpstr>Component activation a long term issue … </vt:lpstr>
      <vt:lpstr>Activity during shutdown - rear of bunker</vt:lpstr>
      <vt:lpstr>Activity during shutdown - front of bunker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Handling Strategy and implementation</dc:title>
  <dc:creator>Erik Nilsson</dc:creator>
  <cp:lastModifiedBy>Erik Nilsson</cp:lastModifiedBy>
  <cp:revision>181</cp:revision>
  <dcterms:created xsi:type="dcterms:W3CDTF">2017-08-22T05:51:57Z</dcterms:created>
  <dcterms:modified xsi:type="dcterms:W3CDTF">2017-11-17T10:49:06Z</dcterms:modified>
</cp:coreProperties>
</file>