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16"/>
  </p:notesMasterIdLst>
  <p:sldIdLst>
    <p:sldId id="256" r:id="rId2"/>
    <p:sldId id="289" r:id="rId3"/>
    <p:sldId id="273" r:id="rId4"/>
    <p:sldId id="290" r:id="rId5"/>
    <p:sldId id="295" r:id="rId6"/>
    <p:sldId id="297" r:id="rId7"/>
    <p:sldId id="335" r:id="rId8"/>
    <p:sldId id="338" r:id="rId9"/>
    <p:sldId id="337" r:id="rId10"/>
    <p:sldId id="332" r:id="rId11"/>
    <p:sldId id="339" r:id="rId12"/>
    <p:sldId id="340" r:id="rId13"/>
    <p:sldId id="341" r:id="rId14"/>
    <p:sldId id="334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A108542-0DA4-2B40-9C47-2BE792198BBF}">
          <p14:sldIdLst>
            <p14:sldId id="256"/>
            <p14:sldId id="289"/>
            <p14:sldId id="273"/>
            <p14:sldId id="290"/>
            <p14:sldId id="295"/>
            <p14:sldId id="297"/>
            <p14:sldId id="335"/>
            <p14:sldId id="338"/>
            <p14:sldId id="337"/>
            <p14:sldId id="332"/>
            <p14:sldId id="339"/>
            <p14:sldId id="340"/>
            <p14:sldId id="341"/>
            <p14:sldId id="3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2786" autoAdjust="0"/>
  </p:normalViewPr>
  <p:slideViewPr>
    <p:cSldViewPr>
      <p:cViewPr>
        <p:scale>
          <a:sx n="100" d="100"/>
          <a:sy n="100" d="100"/>
        </p:scale>
        <p:origin x="1336" y="1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2017-11-17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981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 smtClean="0"/>
              <a:t>Minimising the activation lowers the cooldown period</a:t>
            </a:r>
          </a:p>
          <a:p>
            <a:pPr lvl="1"/>
            <a:r>
              <a:rPr lang="en-GB" sz="1400" dirty="0" smtClean="0"/>
              <a:t>Beneficial for bunker access</a:t>
            </a:r>
          </a:p>
          <a:p>
            <a:pPr lvl="1"/>
            <a:r>
              <a:rPr lang="en-GB" sz="1400" dirty="0" smtClean="0"/>
              <a:t>Beneficial for hands on maintenance</a:t>
            </a:r>
          </a:p>
          <a:p>
            <a:pPr lvl="1"/>
            <a:r>
              <a:rPr lang="en-GB" sz="1400" dirty="0" smtClean="0"/>
              <a:t>Lowers waste cost</a:t>
            </a:r>
          </a:p>
          <a:p>
            <a:r>
              <a:rPr lang="en-GB" sz="1800" dirty="0" smtClean="0"/>
              <a:t>Comply to the instruction and materials list to be released (from NOSG)</a:t>
            </a:r>
          </a:p>
          <a:p>
            <a:pPr lvl="1"/>
            <a:r>
              <a:rPr lang="en-GB" sz="1400" dirty="0" smtClean="0"/>
              <a:t>Exceptions shall be approved by ESS.</a:t>
            </a:r>
          </a:p>
          <a:p>
            <a:pPr lvl="1"/>
            <a:r>
              <a:rPr lang="en-GB" sz="1400" dirty="0" smtClean="0"/>
              <a:t>Choose construction materials that minimise the need for decontamination.</a:t>
            </a:r>
          </a:p>
          <a:p>
            <a:pPr lvl="1"/>
            <a:r>
              <a:rPr lang="en-GB" sz="1400" dirty="0" smtClean="0"/>
              <a:t>Choose construction materials for modules which resist degradation by the decontamination fluids and procedures.</a:t>
            </a:r>
          </a:p>
          <a:p>
            <a:pPr lvl="1"/>
            <a:r>
              <a:rPr lang="en-GB" sz="1400" dirty="0" smtClean="0"/>
              <a:t>No blind holes unless provided with drain ports.</a:t>
            </a:r>
          </a:p>
          <a:p>
            <a:pPr lvl="1"/>
            <a:r>
              <a:rPr lang="en-GB" sz="1400" dirty="0" smtClean="0"/>
              <a:t>Continuous welds to fill cracks and crevices. </a:t>
            </a:r>
          </a:p>
          <a:p>
            <a:pPr lvl="1"/>
            <a:r>
              <a:rPr lang="en-GB" sz="1400" dirty="0" smtClean="0"/>
              <a:t>Use smooth or polished metal surfaces.</a:t>
            </a:r>
          </a:p>
          <a:p>
            <a:pPr lvl="1"/>
            <a:r>
              <a:rPr lang="en-GB" sz="1400" dirty="0" smtClean="0"/>
              <a:t>Avoid porous materials, if possible.</a:t>
            </a:r>
          </a:p>
          <a:p>
            <a:pPr lvl="1"/>
            <a:r>
              <a:rPr lang="en-GB" sz="1400" dirty="0" smtClean="0"/>
              <a:t>Eliminate joints that may trap material, where possible.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530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 smtClean="0"/>
              <a:t>The visibility of RH operations is crucial. </a:t>
            </a:r>
          </a:p>
          <a:p>
            <a:pPr lvl="1"/>
            <a:r>
              <a:rPr lang="en-GB" sz="1400" dirty="0" smtClean="0"/>
              <a:t>If the task area cannot be seen, the RH operation is not possible. </a:t>
            </a:r>
          </a:p>
          <a:p>
            <a:pPr lvl="1"/>
            <a:r>
              <a:rPr lang="en-GB" sz="1400" dirty="0" smtClean="0"/>
              <a:t>Cameras and associated lighting systems will be used when needed.</a:t>
            </a:r>
          </a:p>
          <a:p>
            <a:pPr lvl="1"/>
            <a:r>
              <a:rPr lang="en-GB" sz="1400" dirty="0" smtClean="0"/>
              <a:t>Strive for designs requiring no additional viewing aids.</a:t>
            </a:r>
          </a:p>
          <a:p>
            <a:endParaRPr lang="en-GB" sz="1800" dirty="0" smtClean="0"/>
          </a:p>
          <a:p>
            <a:r>
              <a:rPr lang="en-GB" sz="1800" dirty="0" smtClean="0"/>
              <a:t>High contrast or colour difference between mating modules and avoid highly reflective surfaces.</a:t>
            </a:r>
          </a:p>
          <a:p>
            <a:r>
              <a:rPr lang="en-GB" sz="1800" dirty="0" smtClean="0"/>
              <a:t>Physical features that clearly align when correctly assembled.</a:t>
            </a:r>
          </a:p>
          <a:p>
            <a:r>
              <a:rPr lang="en-GB" sz="1800" dirty="0" smtClean="0"/>
              <a:t>All module items, must be clearly marked and identified.</a:t>
            </a:r>
          </a:p>
          <a:p>
            <a:r>
              <a:rPr lang="en-GB" sz="1800" dirty="0" smtClean="0"/>
              <a:t>Have means to perform inspection in service, if required.</a:t>
            </a:r>
          </a:p>
          <a:p>
            <a:r>
              <a:rPr lang="en-GB" sz="1800" dirty="0" smtClean="0"/>
              <a:t>Incorporate suitable survey and alignment attachment points.</a:t>
            </a:r>
            <a:endParaRPr lang="en-GB" sz="1800" dirty="0" smtClean="0">
              <a:solidFill>
                <a:srgbClr val="FFC00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0564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 smtClean="0"/>
              <a:t>All modules shall be assessed for the probability and modes of failure.</a:t>
            </a:r>
          </a:p>
          <a:p>
            <a:pPr lvl="1"/>
            <a:r>
              <a:rPr lang="en-GB" sz="1400" dirty="0" smtClean="0"/>
              <a:t>Important for reliability and availability.</a:t>
            </a:r>
          </a:p>
          <a:p>
            <a:pPr lvl="1"/>
            <a:r>
              <a:rPr lang="en-GB" sz="1400" dirty="0" smtClean="0"/>
              <a:t>Important for maintenance planning and personnel dose exposure.</a:t>
            </a:r>
          </a:p>
          <a:p>
            <a:r>
              <a:rPr lang="en-GB" sz="1800" dirty="0" smtClean="0"/>
              <a:t>For all modules:</a:t>
            </a:r>
          </a:p>
          <a:p>
            <a:pPr lvl="1"/>
            <a:r>
              <a:rPr lang="en-GB" sz="1400" dirty="0" smtClean="0"/>
              <a:t>Failure analysis.</a:t>
            </a:r>
          </a:p>
          <a:p>
            <a:pPr lvl="1"/>
            <a:r>
              <a:rPr lang="en-GB" sz="1400" dirty="0" smtClean="0"/>
              <a:t>Method to detect and identify failures.</a:t>
            </a:r>
          </a:p>
          <a:p>
            <a:pPr lvl="1"/>
            <a:r>
              <a:rPr lang="en-GB" sz="1400" dirty="0" smtClean="0"/>
              <a:t>Methods to recover from or repair foreseen failures.</a:t>
            </a:r>
          </a:p>
          <a:p>
            <a:pPr lvl="1"/>
            <a:r>
              <a:rPr lang="en-GB" sz="1400" dirty="0" smtClean="0"/>
              <a:t>Assure the design and maintenance meet module availability requirements.</a:t>
            </a:r>
          </a:p>
          <a:p>
            <a:pPr lvl="1"/>
            <a:r>
              <a:rPr lang="en-GB" sz="1400" dirty="0" smtClean="0"/>
              <a:t>Recommend in-service preventive maintenance, and methods for accomplishing them.</a:t>
            </a:r>
          </a:p>
          <a:p>
            <a:r>
              <a:rPr lang="en-GB" sz="1800" dirty="0" smtClean="0"/>
              <a:t>Interface between module and RH equipment shall not be damaged in any failure scenario.</a:t>
            </a:r>
            <a:endParaRPr lang="en-GB" sz="1800" dirty="0" smtClean="0">
              <a:solidFill>
                <a:srgbClr val="FFC00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9023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5097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 smtClean="0"/>
              <a:t>Activities restricted to </a:t>
            </a:r>
          </a:p>
          <a:p>
            <a:pPr lvl="1"/>
            <a:r>
              <a:rPr lang="en-GB" sz="1800" b="1" dirty="0" smtClean="0"/>
              <a:t>Extraction (RH-I and RH-II)</a:t>
            </a:r>
          </a:p>
          <a:p>
            <a:pPr lvl="1"/>
            <a:r>
              <a:rPr lang="en-GB" sz="1800" b="1" dirty="0" smtClean="0"/>
              <a:t>Reinstallation (RH-I)</a:t>
            </a:r>
          </a:p>
          <a:p>
            <a:pPr lvl="1"/>
            <a:r>
              <a:rPr lang="en-GB" sz="1800" dirty="0" smtClean="0"/>
              <a:t>Inspection and/or realignment of component/module (if required)</a:t>
            </a:r>
            <a:endParaRPr lang="en-GB" sz="2400" dirty="0" smtClean="0"/>
          </a:p>
          <a:p>
            <a:r>
              <a:rPr lang="en-GB" sz="2400" dirty="0" smtClean="0"/>
              <a:t>Complex RH activities shall be avoided.</a:t>
            </a:r>
          </a:p>
          <a:p>
            <a:pPr lvl="1"/>
            <a:r>
              <a:rPr lang="en-GB" sz="1800" dirty="0" smtClean="0"/>
              <a:t>Reduced design complexity</a:t>
            </a:r>
          </a:p>
          <a:p>
            <a:pPr lvl="1"/>
            <a:r>
              <a:rPr lang="en-GB" sz="1800" dirty="0" smtClean="0"/>
              <a:t>Reduced construction cost</a:t>
            </a:r>
          </a:p>
          <a:p>
            <a:pPr lvl="1"/>
            <a:r>
              <a:rPr lang="en-GB" sz="1800" dirty="0" smtClean="0"/>
              <a:t>Reduced tooling cost</a:t>
            </a:r>
          </a:p>
          <a:p>
            <a:r>
              <a:rPr lang="en-GB" sz="2400" dirty="0" smtClean="0"/>
              <a:t>No in-situ RH maintenance is foreseen.</a:t>
            </a:r>
          </a:p>
          <a:p>
            <a:pPr lvl="1"/>
            <a:r>
              <a:rPr lang="en-GB" sz="1800" dirty="0" smtClean="0"/>
              <a:t>Modules/components stored on site during cool down</a:t>
            </a:r>
            <a:r>
              <a:rPr lang="en-US" sz="1800" dirty="0" smtClean="0"/>
              <a:t>.</a:t>
            </a:r>
          </a:p>
          <a:p>
            <a:pPr lvl="1"/>
            <a:r>
              <a:rPr lang="en-GB" sz="1800" dirty="0" smtClean="0"/>
              <a:t>Exchange of a module for a spare unit will be the quickest method to repair (hot-swap).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7719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1834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Yellow</a:t>
            </a:r>
            <a:r>
              <a:rPr lang="en-US" baseline="0" dirty="0" smtClean="0"/>
              <a:t> zone + maintenance and/or reliability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Blue zone + maintenance and/or reliability and/or activation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Fall</a:t>
            </a:r>
            <a:r>
              <a:rPr lang="en-US" baseline="0" dirty="0" smtClean="0"/>
              <a:t> back answer if questioned: </a:t>
            </a:r>
            <a:r>
              <a:rPr lang="en-US" dirty="0" smtClean="0"/>
              <a:t>In line with operations staffing</a:t>
            </a:r>
            <a:r>
              <a:rPr lang="en-US" baseline="0" dirty="0" smtClean="0"/>
              <a:t> levels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6528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 smtClean="0"/>
              <a:t>Vertical lift of modules, using the overhead crane and supported by self aligning features.</a:t>
            </a:r>
          </a:p>
          <a:p>
            <a:pPr lvl="1"/>
            <a:r>
              <a:rPr lang="en-GB" sz="1400" dirty="0" smtClean="0"/>
              <a:t>Any exceptions to this shall be discussed and approved with ESS.</a:t>
            </a:r>
          </a:p>
          <a:p>
            <a:pPr lvl="1"/>
            <a:r>
              <a:rPr lang="en-GB" sz="1400" dirty="0" smtClean="0"/>
              <a:t>5 000kg module weight on ”dexterous” operations</a:t>
            </a:r>
          </a:p>
          <a:p>
            <a:pPr lvl="1"/>
            <a:r>
              <a:rPr lang="en-GB" sz="1400" dirty="0" smtClean="0"/>
              <a:t>20 000kg module weight on “simple” operations.</a:t>
            </a:r>
          </a:p>
          <a:p>
            <a:r>
              <a:rPr lang="en-GB" sz="1800" dirty="0" smtClean="0"/>
              <a:t>Use available lifting interfaces where possible.</a:t>
            </a:r>
          </a:p>
          <a:p>
            <a:pPr lvl="1"/>
            <a:r>
              <a:rPr lang="en-GB" sz="1400" dirty="0" smtClean="0"/>
              <a:t>Simple and safe engagement and disengagement.</a:t>
            </a:r>
          </a:p>
          <a:p>
            <a:pPr lvl="1"/>
            <a:r>
              <a:rPr lang="en-GB" sz="1400" dirty="0" smtClean="0"/>
              <a:t>Unambiguous designs for lifting connections.</a:t>
            </a:r>
          </a:p>
          <a:p>
            <a:pPr lvl="1"/>
            <a:r>
              <a:rPr lang="en-GB" sz="1400" dirty="0" smtClean="0"/>
              <a:t>Avoid special tools, jigs, and fixtures.</a:t>
            </a:r>
          </a:p>
          <a:p>
            <a:pPr lvl="1"/>
            <a:r>
              <a:rPr lang="en-GB" sz="1400" dirty="0" smtClean="0"/>
              <a:t>Single point lifting is preferred, in combination with guide rails/pins</a:t>
            </a:r>
          </a:p>
          <a:p>
            <a:r>
              <a:rPr lang="en-GB" sz="1800" dirty="0" smtClean="0"/>
              <a:t>Modules shall be designed so that there are no loose items during handling. </a:t>
            </a:r>
          </a:p>
          <a:p>
            <a:pPr lvl="1"/>
            <a:r>
              <a:rPr lang="en-GB" sz="1400" dirty="0" smtClean="0"/>
              <a:t>Unbolted fasteners for extraction is required to be captive.</a:t>
            </a:r>
          </a:p>
          <a:p>
            <a:pPr lvl="1"/>
            <a:r>
              <a:rPr lang="en-GB" sz="1400" dirty="0" smtClean="0"/>
              <a:t>Cables and utilities shall be disconnected and fixed before RH operations.</a:t>
            </a:r>
          </a:p>
          <a:p>
            <a:r>
              <a:rPr lang="en-GB" sz="1800" dirty="0" smtClean="0"/>
              <a:t>Design to avoid multiple simultaneous handling.</a:t>
            </a:r>
          </a:p>
          <a:p>
            <a:r>
              <a:rPr lang="en-GB" sz="1800" dirty="0" smtClean="0"/>
              <a:t>Design to avoid damage during handling.</a:t>
            </a:r>
          </a:p>
          <a:p>
            <a:pPr lvl="1"/>
            <a:r>
              <a:rPr lang="en-GB" sz="1400" dirty="0" smtClean="0"/>
              <a:t>Natural resting points.</a:t>
            </a:r>
          </a:p>
          <a:p>
            <a:pPr lvl="1"/>
            <a:r>
              <a:rPr lang="en-GB" sz="1400" dirty="0" smtClean="0"/>
              <a:t>Maintenance supports or equivalent.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2448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 smtClean="0"/>
              <a:t>Self engaging and self aligning</a:t>
            </a:r>
          </a:p>
          <a:p>
            <a:pPr lvl="1"/>
            <a:r>
              <a:rPr lang="en-GB" sz="1800" dirty="0" smtClean="0"/>
              <a:t>Gradual alignment and containment</a:t>
            </a:r>
          </a:p>
          <a:p>
            <a:pPr lvl="1"/>
            <a:r>
              <a:rPr lang="en-GB" sz="1800" dirty="0" smtClean="0"/>
              <a:t>No over-constraining</a:t>
            </a:r>
          </a:p>
          <a:p>
            <a:pPr lvl="1"/>
            <a:r>
              <a:rPr lang="en-GB" sz="1800" dirty="0" smtClean="0"/>
              <a:t>Generous tolerances and realistic capture range.</a:t>
            </a:r>
          </a:p>
          <a:p>
            <a:pPr lvl="1"/>
            <a:r>
              <a:rPr lang="en-GB" sz="1800" dirty="0" smtClean="0"/>
              <a:t>Prevent wedging and jamming</a:t>
            </a:r>
          </a:p>
          <a:p>
            <a:pPr lvl="1"/>
            <a:r>
              <a:rPr lang="en-GB" sz="1800" dirty="0" smtClean="0"/>
              <a:t>Provide visual cues where applicable</a:t>
            </a:r>
          </a:p>
          <a:p>
            <a:pPr lvl="1"/>
            <a:r>
              <a:rPr lang="en-GB" sz="1800" dirty="0" smtClean="0"/>
              <a:t>Guide pins and rollers are preferred over edge guide type alignment systems.</a:t>
            </a:r>
          </a:p>
          <a:p>
            <a:pPr lvl="1"/>
            <a:r>
              <a:rPr lang="en-GB" sz="1800" dirty="0" smtClean="0"/>
              <a:t>Length of guide pins depend on surrounding equipment and visibility.</a:t>
            </a:r>
          </a:p>
          <a:p>
            <a:pPr lvl="1"/>
            <a:r>
              <a:rPr lang="en-GB" sz="1800" dirty="0" smtClean="0"/>
              <a:t>Guide pins should be of different lengths to allow gradual engagement.</a:t>
            </a:r>
          </a:p>
          <a:p>
            <a:pPr lvl="1"/>
            <a:r>
              <a:rPr lang="en-GB" sz="1800" dirty="0" smtClean="0"/>
              <a:t>Dowels should generally be used in pairs to fully constrain two mating surfaces.</a:t>
            </a:r>
          </a:p>
          <a:p>
            <a:pPr lvl="1"/>
            <a:r>
              <a:rPr lang="en-GB" sz="1800" dirty="0" smtClean="0"/>
              <a:t>Dowels shall be as short as possible to reduce risk of jamming.</a:t>
            </a:r>
          </a:p>
          <a:p>
            <a:pPr lvl="1"/>
            <a:r>
              <a:rPr lang="en-GB" sz="1800" dirty="0" smtClean="0"/>
              <a:t>Dowels can be used to reduce side loads on fasteners</a:t>
            </a:r>
          </a:p>
          <a:p>
            <a:r>
              <a:rPr lang="en-GB" sz="2400" dirty="0" smtClean="0"/>
              <a:t>Consider what RH equipment is available and required</a:t>
            </a:r>
          </a:p>
          <a:p>
            <a:pPr lvl="1"/>
            <a:r>
              <a:rPr lang="en-GB" sz="1800" dirty="0" smtClean="0"/>
              <a:t>RH equipment is not ‘accurate’.</a:t>
            </a:r>
          </a:p>
          <a:p>
            <a:r>
              <a:rPr lang="en-GB" sz="2400" dirty="0" smtClean="0"/>
              <a:t>Incorrect mating shall be impossible.</a:t>
            </a:r>
          </a:p>
          <a:p>
            <a:r>
              <a:rPr lang="en-GB" sz="2400" dirty="0" smtClean="0"/>
              <a:t>Choice of correct datum and </a:t>
            </a:r>
            <a:r>
              <a:rPr lang="en-GB" sz="2400" dirty="0" err="1" smtClean="0"/>
              <a:t>tolerancing</a:t>
            </a:r>
            <a:r>
              <a:rPr lang="en-GB" sz="2400" dirty="0" smtClean="0"/>
              <a:t> is important.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4972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9305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 smtClean="0"/>
              <a:t>Modules should be independent of other modules.</a:t>
            </a:r>
          </a:p>
          <a:p>
            <a:r>
              <a:rPr lang="en-GB" sz="1800" dirty="0" smtClean="0"/>
              <a:t>Bolted interfaces</a:t>
            </a:r>
          </a:p>
          <a:p>
            <a:pPr lvl="1"/>
            <a:r>
              <a:rPr lang="en-GB" sz="1400" dirty="0" smtClean="0"/>
              <a:t>Minimise number of bolts</a:t>
            </a:r>
          </a:p>
          <a:p>
            <a:pPr lvl="1"/>
            <a:r>
              <a:rPr lang="en-GB" sz="1400" dirty="0" smtClean="0"/>
              <a:t>Use few bolt sizes</a:t>
            </a:r>
          </a:p>
          <a:p>
            <a:pPr lvl="1"/>
            <a:r>
              <a:rPr lang="en-GB" sz="1400" dirty="0" smtClean="0"/>
              <a:t>Design according to standard or use standard components.</a:t>
            </a:r>
          </a:p>
          <a:p>
            <a:pPr lvl="1"/>
            <a:r>
              <a:rPr lang="en-GB" sz="1400" dirty="0" smtClean="0"/>
              <a:t>Captive pop-up design</a:t>
            </a:r>
          </a:p>
          <a:p>
            <a:r>
              <a:rPr lang="en-GB" sz="1800" dirty="0" smtClean="0"/>
              <a:t>No welding interfaces between modules.</a:t>
            </a:r>
          </a:p>
          <a:p>
            <a:r>
              <a:rPr lang="en-GB" sz="1800" dirty="0" smtClean="0"/>
              <a:t>Work on remote handling interface between vacuum sections is ongoing (together with the ESS vacuum group).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492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 smtClean="0"/>
              <a:t>Routing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x-none" sz="1400" dirty="0" smtClean="0"/>
              <a:t>Avoid access limitations to remote handling interfaces.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x-none" sz="1400" dirty="0" smtClean="0"/>
              <a:t>Maintenance connectors within 200mm of the bottom of the bunker roof shielding.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x-none" sz="1400" dirty="0" smtClean="0"/>
              <a:t>Utilities routed in three sections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x-none" sz="1400" dirty="0" smtClean="0"/>
              <a:t>Self supporting snorkel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x-none" sz="1400" dirty="0" smtClean="0"/>
              <a:t>Flexible section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x-none" sz="1400" dirty="0" smtClean="0"/>
              <a:t>Fixed section</a:t>
            </a:r>
            <a:endParaRPr lang="en-GB" sz="1400" dirty="0" smtClean="0"/>
          </a:p>
          <a:p>
            <a:pPr marL="0" indent="0">
              <a:buNone/>
            </a:pPr>
            <a:r>
              <a:rPr lang="en-GB" sz="1800" dirty="0" smtClean="0"/>
              <a:t>Bundling</a:t>
            </a:r>
          </a:p>
          <a:p>
            <a:pPr lvl="1"/>
            <a:r>
              <a:rPr lang="en-GB" sz="1400" dirty="0" smtClean="0"/>
              <a:t>The cables and utilities shall be collected in appropriate bundles. </a:t>
            </a:r>
          </a:p>
          <a:p>
            <a:pPr lvl="1"/>
            <a:r>
              <a:rPr lang="en-GB" sz="1400" dirty="0" smtClean="0"/>
              <a:t>Larger collected connectors preferred over multiple connectors.</a:t>
            </a:r>
          </a:p>
          <a:p>
            <a:pPr marL="0" indent="0">
              <a:buNone/>
            </a:pPr>
            <a:r>
              <a:rPr lang="en-GB" sz="1800" dirty="0" smtClean="0"/>
              <a:t>Connectors</a:t>
            </a:r>
          </a:p>
          <a:p>
            <a:pPr lvl="1"/>
            <a:r>
              <a:rPr lang="en-GB" altLang="x-none" sz="1400" dirty="0" smtClean="0"/>
              <a:t>Minimise exposure to radiation during connection/disconnection.</a:t>
            </a:r>
          </a:p>
          <a:p>
            <a:pPr lvl="1"/>
            <a:r>
              <a:rPr lang="en-GB" altLang="x-none" sz="1400" dirty="0" smtClean="0"/>
              <a:t>Push-pull type of connectors with lanyard pulls are preferred. </a:t>
            </a:r>
          </a:p>
          <a:p>
            <a:pPr lvl="1"/>
            <a:r>
              <a:rPr lang="en-GB" altLang="x-none" sz="1400" dirty="0" smtClean="0"/>
              <a:t>“Breakaway“ plugs in bayonet type connector are a possible secondary choice.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x-none" sz="1400" dirty="0" smtClean="0"/>
              <a:t>A fully integrated, fully remote handling plate is required if manual actuation is not possible.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5008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17/11/2017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17/11/2017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17/11/2017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17/11/2017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17/11/2017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Remote Handling</a:t>
            </a:r>
            <a:br>
              <a:rPr lang="en-GB" sz="4000" dirty="0"/>
            </a:br>
            <a:r>
              <a:rPr lang="en-GB" sz="2000" dirty="0"/>
              <a:t>Strategy and implementation</a:t>
            </a:r>
            <a:endParaRPr lang="en-GB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Erik Nilsson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Mechanical Engineer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ESS Chopper Group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17 November, 2017</a:t>
            </a:fld>
            <a:endParaRPr lang="en-GB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areas of best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Autofit/>
          </a:bodyPr>
          <a:lstStyle/>
          <a:p>
            <a:r>
              <a:rPr lang="en-GB" sz="2400" dirty="0" smtClean="0"/>
              <a:t>Failure analysis</a:t>
            </a:r>
          </a:p>
          <a:p>
            <a:pPr lvl="1"/>
            <a:r>
              <a:rPr lang="en-GB" sz="1800" dirty="0" smtClean="0"/>
              <a:t>All </a:t>
            </a:r>
            <a:r>
              <a:rPr lang="en-GB" sz="1800" dirty="0"/>
              <a:t>modules shall be assessed for the probability and modes of failure.</a:t>
            </a:r>
          </a:p>
          <a:p>
            <a:pPr lvl="1"/>
            <a:r>
              <a:rPr lang="en-GB" sz="1800" dirty="0"/>
              <a:t>Failure analysis</a:t>
            </a:r>
          </a:p>
          <a:p>
            <a:pPr lvl="1"/>
            <a:r>
              <a:rPr lang="en-GB" sz="1800" dirty="0"/>
              <a:t>RH features shall not be damaged in any failure scenario.</a:t>
            </a:r>
            <a:endParaRPr lang="en-GB" sz="1800" dirty="0">
              <a:solidFill>
                <a:srgbClr val="FFC000"/>
              </a:solidFill>
            </a:endParaRPr>
          </a:p>
          <a:p>
            <a:r>
              <a:rPr lang="en-GB" sz="2400" dirty="0" smtClean="0"/>
              <a:t>Viewing and visibility</a:t>
            </a:r>
          </a:p>
          <a:p>
            <a:r>
              <a:rPr lang="en-GB" sz="2400" dirty="0" smtClean="0"/>
              <a:t>Identification</a:t>
            </a:r>
          </a:p>
          <a:p>
            <a:r>
              <a:rPr lang="en-GB" sz="2400" dirty="0" smtClean="0"/>
              <a:t>Activation </a:t>
            </a:r>
          </a:p>
          <a:p>
            <a:r>
              <a:rPr lang="en-GB" sz="2400" dirty="0"/>
              <a:t>D</a:t>
            </a:r>
            <a:r>
              <a:rPr lang="en-GB" sz="2400" dirty="0" smtClean="0"/>
              <a:t>econtamination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69914"/>
            <a:ext cx="4026375" cy="438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6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r>
              <a:rPr lang="en-US" dirty="0"/>
              <a:t>Best practices </a:t>
            </a:r>
            <a:r>
              <a:rPr lang="mr-IN" dirty="0" smtClean="0"/>
              <a:t>–</a:t>
            </a:r>
            <a:r>
              <a:rPr lang="en-US" dirty="0" smtClean="0"/>
              <a:t> Activation and contamination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11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5325"/>
            <a:ext cx="8892480" cy="4525963"/>
          </a:xfrm>
        </p:spPr>
        <p:txBody>
          <a:bodyPr>
            <a:noAutofit/>
          </a:bodyPr>
          <a:lstStyle/>
          <a:p>
            <a:r>
              <a:rPr lang="en-GB" sz="2400" dirty="0" smtClean="0"/>
              <a:t>Minimising the activation lowers the cooldown period</a:t>
            </a:r>
          </a:p>
          <a:p>
            <a:pPr lvl="1"/>
            <a:r>
              <a:rPr lang="en-GB" sz="1800" dirty="0" smtClean="0"/>
              <a:t>Beneficial for bunker access </a:t>
            </a:r>
            <a:r>
              <a:rPr lang="mr-IN" sz="1800" dirty="0" smtClean="0"/>
              <a:t>–</a:t>
            </a:r>
            <a:r>
              <a:rPr lang="en-GB" sz="1800" dirty="0" smtClean="0"/>
              <a:t> Errors can cause access to bunker to be impossible.</a:t>
            </a:r>
          </a:p>
          <a:p>
            <a:pPr lvl="1"/>
            <a:r>
              <a:rPr lang="en-GB" sz="1800" dirty="0" smtClean="0"/>
              <a:t>Beneficial for hands on maintenance.</a:t>
            </a:r>
          </a:p>
          <a:p>
            <a:pPr lvl="1"/>
            <a:r>
              <a:rPr lang="en-GB" sz="1800" dirty="0" smtClean="0"/>
              <a:t>Lowers waste cost.</a:t>
            </a:r>
            <a:endParaRPr lang="en-GB" sz="1800" dirty="0"/>
          </a:p>
          <a:p>
            <a:r>
              <a:rPr lang="en-GB" sz="2400" dirty="0" smtClean="0"/>
              <a:t>Must comply </a:t>
            </a:r>
            <a:r>
              <a:rPr lang="en-GB" sz="2400" dirty="0"/>
              <a:t>to the instruction and materials list </a:t>
            </a:r>
            <a:r>
              <a:rPr lang="en-GB" sz="2400" dirty="0" smtClean="0"/>
              <a:t>to be released</a:t>
            </a:r>
          </a:p>
          <a:p>
            <a:pPr lvl="1"/>
            <a:r>
              <a:rPr lang="en-GB" sz="1800" dirty="0" smtClean="0"/>
              <a:t>Exceptions shall </a:t>
            </a:r>
            <a:r>
              <a:rPr lang="en-GB" sz="1800" dirty="0"/>
              <a:t>be approved by </a:t>
            </a:r>
            <a:r>
              <a:rPr lang="en-GB" sz="1800" dirty="0" smtClean="0"/>
              <a:t>ESS.</a:t>
            </a:r>
          </a:p>
          <a:p>
            <a:pPr lvl="1"/>
            <a:r>
              <a:rPr lang="en-GB" sz="1800" dirty="0" smtClean="0"/>
              <a:t>Choose construction materials that minimise the need for decontamination.</a:t>
            </a:r>
          </a:p>
        </p:txBody>
      </p:sp>
    </p:spTree>
    <p:extLst>
      <p:ext uri="{BB962C8B-B14F-4D97-AF65-F5344CB8AC3E}">
        <p14:creationId xmlns:p14="http://schemas.microsoft.com/office/powerpoint/2010/main" val="183611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</a:t>
            </a:r>
            <a:r>
              <a:rPr lang="mr-IN" dirty="0"/>
              <a:t>–</a:t>
            </a:r>
            <a:r>
              <a:rPr lang="en-US" dirty="0"/>
              <a:t> Viewing, Visibility and Identification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220072" cy="4525963"/>
          </a:xfrm>
        </p:spPr>
        <p:txBody>
          <a:bodyPr>
            <a:noAutofit/>
          </a:bodyPr>
          <a:lstStyle/>
          <a:p>
            <a:r>
              <a:rPr lang="en-GB" sz="1800" dirty="0" smtClean="0"/>
              <a:t>High contrast or colour difference between mating modules and avoid highly reflective surfaces.</a:t>
            </a:r>
          </a:p>
          <a:p>
            <a:r>
              <a:rPr lang="en-GB" sz="1800" dirty="0" smtClean="0"/>
              <a:t>Physical features that clearly align when correctly assembled.</a:t>
            </a:r>
          </a:p>
          <a:p>
            <a:r>
              <a:rPr lang="en-GB" sz="1800" dirty="0" smtClean="0"/>
              <a:t>All module items, must be clearly marked and identified.</a:t>
            </a:r>
          </a:p>
          <a:p>
            <a:r>
              <a:rPr lang="en-GB" sz="1800" dirty="0" smtClean="0"/>
              <a:t>Have means to perform inspection in service, if required.</a:t>
            </a:r>
          </a:p>
          <a:p>
            <a:r>
              <a:rPr lang="en-GB" sz="1800" dirty="0" smtClean="0"/>
              <a:t>Incorporate suitable survey and alignment attachment points.</a:t>
            </a:r>
            <a:endParaRPr lang="en-GB" sz="1800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12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98978"/>
            <a:ext cx="388314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</a:t>
            </a:r>
            <a:r>
              <a:rPr lang="mr-IN" dirty="0"/>
              <a:t>–</a:t>
            </a:r>
            <a:r>
              <a:rPr lang="en-US" dirty="0"/>
              <a:t> Failure consideration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4752528" cy="4525963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sz="2400" dirty="0" smtClean="0"/>
              <a:t>All modules shall be assessed for the probability and modes of failure.</a:t>
            </a:r>
          </a:p>
          <a:p>
            <a:r>
              <a:rPr lang="en-GB" sz="2400" dirty="0" smtClean="0"/>
              <a:t>Failure analysis</a:t>
            </a:r>
          </a:p>
          <a:p>
            <a:r>
              <a:rPr lang="en-GB" sz="2400" dirty="0" smtClean="0"/>
              <a:t>RH features shall not be damaged in any failure scenario.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69914"/>
            <a:ext cx="4026375" cy="438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7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RH compatibility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Assessed as part of TG3 review for affected systems.</a:t>
            </a:r>
          </a:p>
          <a:p>
            <a:pPr lvl="1"/>
            <a:r>
              <a:rPr lang="en-GB" sz="1800" dirty="0"/>
              <a:t>Module definition and classification.</a:t>
            </a:r>
          </a:p>
          <a:p>
            <a:pPr lvl="1"/>
            <a:r>
              <a:rPr lang="en-GB" sz="1800" dirty="0"/>
              <a:t>RH consideration for handling, alignment and fastening.</a:t>
            </a:r>
          </a:p>
          <a:p>
            <a:pPr lvl="1"/>
            <a:r>
              <a:rPr lang="en-GB" sz="1800" dirty="0"/>
              <a:t>Failure analysis of modules.</a:t>
            </a:r>
          </a:p>
          <a:p>
            <a:pPr lvl="1"/>
            <a:r>
              <a:rPr lang="en-GB" sz="1800" dirty="0"/>
              <a:t>Case and reason when ESS best practices are not followed.</a:t>
            </a:r>
          </a:p>
          <a:p>
            <a:pPr lvl="1"/>
            <a:r>
              <a:rPr lang="en-GB" sz="1800" dirty="0"/>
              <a:t>Case and reason when ESS standard RH equipment is not used.</a:t>
            </a:r>
          </a:p>
          <a:p>
            <a:pPr lvl="1"/>
            <a:r>
              <a:rPr lang="en-GB" sz="1800" dirty="0"/>
              <a:t>Needs for specialised tooling outside of ESS standards</a:t>
            </a:r>
            <a:r>
              <a:rPr lang="en-GB" sz="1800" dirty="0" smtClean="0"/>
              <a:t>.</a:t>
            </a:r>
          </a:p>
          <a:p>
            <a:r>
              <a:rPr lang="en-GB" sz="2400" dirty="0" smtClean="0"/>
              <a:t>Resources?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25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Handling strategy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1446"/>
            <a:ext cx="6012160" cy="4756150"/>
          </a:xfrm>
        </p:spPr>
        <p:txBody>
          <a:bodyPr>
            <a:noAutofit/>
          </a:bodyPr>
          <a:lstStyle/>
          <a:p>
            <a:r>
              <a:rPr lang="en-GB" sz="2400" dirty="0" smtClean="0"/>
              <a:t>Three classes of modules/components</a:t>
            </a:r>
          </a:p>
          <a:p>
            <a:pPr lvl="1"/>
            <a:r>
              <a:rPr lang="en-GB" sz="1800" dirty="0" smtClean="0"/>
              <a:t>Full remote handling compatibility</a:t>
            </a:r>
          </a:p>
          <a:p>
            <a:pPr lvl="1"/>
            <a:r>
              <a:rPr lang="en-GB" sz="1800" dirty="0" smtClean="0"/>
              <a:t>Limited remote handling compatibility</a:t>
            </a:r>
          </a:p>
          <a:p>
            <a:pPr lvl="1"/>
            <a:r>
              <a:rPr lang="en-GB" sz="1800" dirty="0" smtClean="0"/>
              <a:t>No remote handling compatibility</a:t>
            </a:r>
          </a:p>
          <a:p>
            <a:r>
              <a:rPr lang="en-GB" sz="2400" dirty="0" smtClean="0"/>
              <a:t>Activities </a:t>
            </a:r>
            <a:r>
              <a:rPr lang="en-GB" sz="2400" dirty="0"/>
              <a:t>restricted to </a:t>
            </a:r>
          </a:p>
          <a:p>
            <a:pPr lvl="1"/>
            <a:r>
              <a:rPr lang="en-GB" sz="1800" b="1" dirty="0"/>
              <a:t>Extraction </a:t>
            </a:r>
            <a:r>
              <a:rPr lang="en-GB" sz="1800" b="1" dirty="0" smtClean="0"/>
              <a:t>(Full-RH and Limited-RH)</a:t>
            </a:r>
            <a:endParaRPr lang="en-GB" sz="1800" b="1" dirty="0"/>
          </a:p>
          <a:p>
            <a:pPr lvl="1"/>
            <a:r>
              <a:rPr lang="en-GB" sz="1800" b="1" dirty="0"/>
              <a:t>Reinstallation (Full-RH)</a:t>
            </a:r>
          </a:p>
          <a:p>
            <a:pPr lvl="1"/>
            <a:r>
              <a:rPr lang="en-GB" sz="1800" dirty="0"/>
              <a:t>Inspection and/or realignment of component/module (if required</a:t>
            </a:r>
            <a:r>
              <a:rPr lang="en-GB" sz="1800" dirty="0" smtClean="0"/>
              <a:t>)</a:t>
            </a:r>
            <a:endParaRPr lang="en-GB" sz="2400" dirty="0" smtClean="0"/>
          </a:p>
          <a:p>
            <a:r>
              <a:rPr lang="en-GB" sz="2400" dirty="0" smtClean="0"/>
              <a:t>Complex RH activities shall be avoided.</a:t>
            </a:r>
          </a:p>
          <a:p>
            <a:pPr lvl="1"/>
            <a:r>
              <a:rPr lang="en-GB" sz="1800" dirty="0" smtClean="0"/>
              <a:t>Straight vertical lifts only</a:t>
            </a:r>
            <a:r>
              <a:rPr lang="en-GB" sz="1800" dirty="0"/>
              <a:t> </a:t>
            </a:r>
            <a:r>
              <a:rPr lang="en-GB" sz="1800" dirty="0" smtClean="0"/>
              <a:t>(NEEDS CONFIRMATION)</a:t>
            </a:r>
          </a:p>
          <a:p>
            <a:r>
              <a:rPr lang="en-GB" sz="2400" dirty="0" smtClean="0"/>
              <a:t>No in-situ RH maintenance is foreseen.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1600200"/>
            <a:ext cx="3015791" cy="475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2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199"/>
            <a:ext cx="399736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Classification dependent on</a:t>
            </a:r>
          </a:p>
          <a:p>
            <a:pPr lvl="1"/>
            <a:r>
              <a:rPr lang="en-GB" sz="1800" dirty="0" smtClean="0"/>
              <a:t>Location (Yellow or blue zone)</a:t>
            </a:r>
          </a:p>
          <a:p>
            <a:pPr lvl="1"/>
            <a:r>
              <a:rPr lang="en-GB" sz="1800" dirty="0" smtClean="0"/>
              <a:t>Levels of activation after 72 hours (expected time to access)</a:t>
            </a:r>
          </a:p>
          <a:p>
            <a:pPr lvl="1"/>
            <a:r>
              <a:rPr lang="en-GB" sz="1800" dirty="0" smtClean="0"/>
              <a:t>Expected service interval</a:t>
            </a:r>
          </a:p>
          <a:p>
            <a:pPr lvl="1"/>
            <a:r>
              <a:rPr lang="en-GB" sz="1800" dirty="0" smtClean="0"/>
              <a:t>Reliability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229817"/>
            <a:ext cx="5087083" cy="3600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92080" y="6043859"/>
            <a:ext cx="3016660" cy="369332"/>
          </a:xfrm>
          <a:prstGeom prst="rect">
            <a:avLst/>
          </a:prstGeom>
          <a:solidFill>
            <a:schemeClr val="accent1">
              <a:alpha val="58000"/>
            </a:schemeClr>
          </a:solidFill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Full-RH or </a:t>
            </a:r>
            <a:r>
              <a:rPr lang="en-US" dirty="0" smtClean="0"/>
              <a:t>no remote handling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16197" y="1699302"/>
            <a:ext cx="2205347" cy="369332"/>
          </a:xfrm>
          <a:prstGeom prst="rect">
            <a:avLst/>
          </a:prstGeom>
          <a:solidFill>
            <a:srgbClr val="FFFF00">
              <a:alpha val="32000"/>
            </a:srgb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Full-RH or Limited-RH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724128" y="2132856"/>
            <a:ext cx="309501" cy="10801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261437" y="4581128"/>
            <a:ext cx="614819" cy="14177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004048" y="4746387"/>
            <a:ext cx="584769" cy="12524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 rot="1330850">
            <a:off x="4796999" y="3914407"/>
            <a:ext cx="368226" cy="745031"/>
          </a:xfrm>
          <a:prstGeom prst="rect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2055617">
            <a:off x="4366308" y="3699265"/>
            <a:ext cx="368226" cy="683341"/>
          </a:xfrm>
          <a:prstGeom prst="rect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610486" y="4117098"/>
            <a:ext cx="368226" cy="1713119"/>
          </a:xfrm>
          <a:prstGeom prst="rect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3514202">
            <a:off x="3917152" y="3121744"/>
            <a:ext cx="368226" cy="361514"/>
          </a:xfrm>
          <a:prstGeom prst="rect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54" y="159928"/>
            <a:ext cx="7139136" cy="1143000"/>
          </a:xfrm>
        </p:spPr>
        <p:txBody>
          <a:bodyPr>
            <a:noAutofit/>
          </a:bodyPr>
          <a:lstStyle/>
          <a:p>
            <a:r>
              <a:rPr lang="en-GB" sz="2800" dirty="0"/>
              <a:t>Remote handling </a:t>
            </a:r>
            <a:r>
              <a:rPr lang="en-GB" sz="2800" dirty="0" smtClean="0"/>
              <a:t>classification</a:t>
            </a:r>
            <a:endParaRPr lang="en-US" sz="2800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438171"/>
            <a:ext cx="6444208" cy="541982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1800" dirty="0" smtClean="0"/>
              <a:t>Module classified as Full-RH if </a:t>
            </a:r>
            <a:r>
              <a:rPr lang="en-GB" sz="1800" b="1" dirty="0" smtClean="0"/>
              <a:t>any </a:t>
            </a:r>
            <a:r>
              <a:rPr lang="en-GB" sz="1800" dirty="0" smtClean="0"/>
              <a:t>of the following three criteria apply</a:t>
            </a:r>
          </a:p>
          <a:p>
            <a:pPr lvl="0">
              <a:buFont typeface="+mj-lt"/>
              <a:buAutoNum type="arabicPeriod"/>
            </a:pPr>
            <a:r>
              <a:rPr lang="en-GB" sz="1800" dirty="0" smtClean="0"/>
              <a:t>Module </a:t>
            </a:r>
            <a:r>
              <a:rPr lang="en-GB" sz="1800" dirty="0"/>
              <a:t>is installed within </a:t>
            </a:r>
            <a:r>
              <a:rPr lang="en-GB" sz="1800" dirty="0" smtClean="0"/>
              <a:t>Yellow area and has maintenance or reliability constraints*</a:t>
            </a:r>
          </a:p>
          <a:p>
            <a:pPr lvl="0">
              <a:buFont typeface="+mj-lt"/>
              <a:buAutoNum type="arabicPeriod"/>
            </a:pPr>
            <a:r>
              <a:rPr lang="en-GB" sz="1800" dirty="0" smtClean="0"/>
              <a:t>Module </a:t>
            </a:r>
            <a:r>
              <a:rPr lang="en-GB" sz="1800" dirty="0"/>
              <a:t>is installed </a:t>
            </a:r>
            <a:r>
              <a:rPr lang="en-GB" sz="1800" dirty="0" smtClean="0"/>
              <a:t>in Blue area and has maintenance, reliability or activation constraints**.</a:t>
            </a:r>
            <a:endParaRPr lang="en-GB" sz="1800" dirty="0"/>
          </a:p>
          <a:p>
            <a:pPr lvl="0">
              <a:buFont typeface="+mj-lt"/>
              <a:buAutoNum type="arabicPeriod"/>
            </a:pPr>
            <a:r>
              <a:rPr lang="en-GB" sz="1800" dirty="0" smtClean="0"/>
              <a:t>Module </a:t>
            </a:r>
            <a:r>
              <a:rPr lang="en-GB" sz="1800" dirty="0"/>
              <a:t>has to be removed to access another </a:t>
            </a:r>
            <a:r>
              <a:rPr lang="en-GB" sz="1800" dirty="0" smtClean="0"/>
              <a:t>Full-RH </a:t>
            </a:r>
            <a:r>
              <a:rPr lang="en-GB" sz="1800" dirty="0"/>
              <a:t>module.</a:t>
            </a:r>
          </a:p>
          <a:p>
            <a:pPr marL="0" indent="0">
              <a:buNone/>
            </a:pPr>
            <a:endParaRPr lang="en-GB" sz="1800" dirty="0" smtClean="0"/>
          </a:p>
        </p:txBody>
      </p:sp>
      <p:pic>
        <p:nvPicPr>
          <p:cNvPr id="6" name="Content Placeholder 5" descr="ISK50502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468" r="-18468"/>
          <a:stretch>
            <a:fillRect/>
          </a:stretch>
        </p:blipFill>
        <p:spPr>
          <a:xfrm>
            <a:off x="4852313" y="3681284"/>
            <a:ext cx="2311975" cy="2590977"/>
          </a:xfrm>
        </p:spPr>
      </p:pic>
      <p:pic>
        <p:nvPicPr>
          <p:cNvPr id="5" name="Content Placeholder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2727" y="1464284"/>
            <a:ext cx="2136073" cy="23531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95799"/>
            <a:ext cx="7848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400" smtClean="0"/>
              <a:t>*</a:t>
            </a:r>
            <a:r>
              <a:rPr lang="en-GB" sz="1400" dirty="0" smtClean="0"/>
              <a:t>Less </a:t>
            </a:r>
            <a:r>
              <a:rPr lang="en-GB" sz="1400" dirty="0"/>
              <a:t>then 5 years service interval or MTBF of less than 10 </a:t>
            </a:r>
            <a:r>
              <a:rPr lang="en-GB" sz="1400" dirty="0" smtClean="0"/>
              <a:t>years</a:t>
            </a:r>
          </a:p>
          <a:p>
            <a:pPr lvl="0"/>
            <a:r>
              <a:rPr lang="en-GB" sz="1400" dirty="0" smtClean="0"/>
              <a:t>** Less than 5 years service interval, MRBF of less than 10 years or contact dose of </a:t>
            </a:r>
            <a:r>
              <a:rPr lang="en-US" sz="1400" dirty="0"/>
              <a:t>&gt;25</a:t>
            </a:r>
            <a:r>
              <a:rPr lang="en-US" sz="1400" dirty="0">
                <a:sym typeface="Symbol" charset="2"/>
              </a:rPr>
              <a:t></a:t>
            </a:r>
            <a:r>
              <a:rPr lang="en-US" sz="1400" dirty="0"/>
              <a:t>Sv/h </a:t>
            </a:r>
            <a:r>
              <a:rPr lang="en-US" sz="1400" dirty="0" smtClean="0"/>
              <a:t>after 72h.</a:t>
            </a:r>
            <a:endParaRPr lang="en-GB" sz="1400" dirty="0"/>
          </a:p>
          <a:p>
            <a:endParaRPr lang="en-GB" sz="1400" dirty="0"/>
          </a:p>
        </p:txBody>
      </p:sp>
      <p:sp>
        <p:nvSpPr>
          <p:cNvPr id="7" name="Rectangle 6"/>
          <p:cNvSpPr/>
          <p:nvPr/>
        </p:nvSpPr>
        <p:spPr>
          <a:xfrm>
            <a:off x="-6176" y="3951733"/>
            <a:ext cx="52192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buNone/>
            </a:pPr>
            <a:endParaRPr lang="en-GB" dirty="0" smtClean="0"/>
          </a:p>
          <a:p>
            <a:pPr marL="57150" indent="0">
              <a:buNone/>
            </a:pPr>
            <a:r>
              <a:rPr lang="en-GB" dirty="0" smtClean="0"/>
              <a:t>Modules </a:t>
            </a:r>
            <a:r>
              <a:rPr lang="en-GB" dirty="0"/>
              <a:t>shall be classified as </a:t>
            </a:r>
            <a:r>
              <a:rPr lang="en-GB" dirty="0" smtClean="0"/>
              <a:t>Limited-RH </a:t>
            </a:r>
            <a:r>
              <a:rPr lang="en-GB" dirty="0"/>
              <a:t>if it is installed within Yellow Zone and is not classified </a:t>
            </a:r>
            <a:r>
              <a:rPr lang="en-GB" dirty="0" smtClean="0"/>
              <a:t>as Full-RH</a:t>
            </a:r>
          </a:p>
          <a:p>
            <a:pPr marL="57150" indent="0">
              <a:buNone/>
            </a:pPr>
            <a:endParaRPr lang="en-GB" dirty="0"/>
          </a:p>
          <a:p>
            <a:pPr marL="57150"/>
            <a:r>
              <a:rPr lang="en-GB" dirty="0"/>
              <a:t>Yellow area is required to be </a:t>
            </a:r>
            <a:r>
              <a:rPr lang="en-GB" dirty="0" smtClean="0"/>
              <a:t>removable down </a:t>
            </a:r>
            <a:r>
              <a:rPr lang="en-GB" dirty="0"/>
              <a:t>to base plate </a:t>
            </a:r>
            <a:r>
              <a:rPr lang="en-GB" dirty="0" smtClean="0"/>
              <a:t>for </a:t>
            </a:r>
            <a:r>
              <a:rPr lang="en-GB" dirty="0"/>
              <a:t>NBEX tool to operate</a:t>
            </a:r>
          </a:p>
          <a:p>
            <a:pPr marL="571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02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816" y="1578839"/>
            <a:ext cx="3106688" cy="1938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/>
          <a:lstStyle/>
          <a:p>
            <a:r>
              <a:rPr lang="en-US" dirty="0"/>
              <a:t>Best practices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Handling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" y="1476756"/>
            <a:ext cx="6756753" cy="5120596"/>
          </a:xfrm>
        </p:spPr>
        <p:txBody>
          <a:bodyPr>
            <a:noAutofit/>
          </a:bodyPr>
          <a:lstStyle/>
          <a:p>
            <a:r>
              <a:rPr lang="en-GB" sz="2400" dirty="0" smtClean="0"/>
              <a:t>Vertical lift of modules, </a:t>
            </a:r>
            <a:r>
              <a:rPr lang="en-GB" sz="2400" smtClean="0"/>
              <a:t>using overhead crane and supported by self </a:t>
            </a:r>
            <a:r>
              <a:rPr lang="en-GB" sz="2400" dirty="0" smtClean="0"/>
              <a:t>aligning features.</a:t>
            </a:r>
          </a:p>
          <a:p>
            <a:r>
              <a:rPr lang="en-GB" sz="2400" dirty="0" smtClean="0"/>
              <a:t>Use available lifting interfaces.</a:t>
            </a:r>
          </a:p>
          <a:p>
            <a:pPr lvl="1"/>
            <a:r>
              <a:rPr lang="en-GB" sz="1800" dirty="0" smtClean="0"/>
              <a:t>Simple </a:t>
            </a:r>
            <a:r>
              <a:rPr lang="en-GB" sz="1800" dirty="0"/>
              <a:t>and safe engagement and disengagement.</a:t>
            </a:r>
          </a:p>
          <a:p>
            <a:pPr lvl="1"/>
            <a:r>
              <a:rPr lang="en-GB" sz="1800" dirty="0" smtClean="0"/>
              <a:t>Special </a:t>
            </a:r>
            <a:r>
              <a:rPr lang="en-GB" sz="1800" dirty="0"/>
              <a:t>tools, jigs, and </a:t>
            </a:r>
            <a:r>
              <a:rPr lang="en-GB" sz="1800" dirty="0" smtClean="0"/>
              <a:t>fixtures</a:t>
            </a:r>
            <a:r>
              <a:rPr lang="en-GB" sz="1800" dirty="0"/>
              <a:t> </a:t>
            </a:r>
            <a:r>
              <a:rPr lang="en-GB" sz="1800" dirty="0" smtClean="0"/>
              <a:t>should be avoided</a:t>
            </a:r>
          </a:p>
          <a:p>
            <a:pPr lvl="1"/>
            <a:r>
              <a:rPr lang="en-GB" sz="1800" dirty="0" smtClean="0"/>
              <a:t>Single point lifting in combination with guide rails/pins/rollers.</a:t>
            </a:r>
          </a:p>
          <a:p>
            <a:pPr lvl="1"/>
            <a:r>
              <a:rPr lang="en-GB" sz="1800" dirty="0" smtClean="0"/>
              <a:t>Certain cases can justify specialised lifting rigs</a:t>
            </a:r>
          </a:p>
          <a:p>
            <a:pPr lvl="2"/>
            <a:r>
              <a:rPr lang="en-GB" sz="1400" dirty="0" smtClean="0"/>
              <a:t>Equipment lifted into caskets</a:t>
            </a:r>
          </a:p>
          <a:p>
            <a:pPr lvl="2"/>
            <a:r>
              <a:rPr lang="en-GB" sz="1400" dirty="0" smtClean="0"/>
              <a:t>Hard to reach components</a:t>
            </a:r>
          </a:p>
          <a:p>
            <a:pPr lvl="2"/>
            <a:r>
              <a:rPr lang="en-GB" sz="1400" dirty="0" smtClean="0"/>
              <a:t>Discussed on case by case bases</a:t>
            </a:r>
          </a:p>
          <a:p>
            <a:r>
              <a:rPr lang="en-GB" sz="2400" dirty="0" smtClean="0"/>
              <a:t>No loose items during handling. </a:t>
            </a:r>
          </a:p>
          <a:p>
            <a:pPr lvl="1"/>
            <a:r>
              <a:rPr lang="en-GB" sz="1800" dirty="0" smtClean="0"/>
              <a:t>Unbolted fasteners for extraction is required to be captive.</a:t>
            </a:r>
          </a:p>
          <a:p>
            <a:r>
              <a:rPr lang="en-GB" sz="2400" dirty="0" smtClean="0"/>
              <a:t>Avoid </a:t>
            </a:r>
            <a:r>
              <a:rPr lang="en-GB" sz="2400" dirty="0"/>
              <a:t>multiple simultaneous handling.</a:t>
            </a:r>
          </a:p>
          <a:p>
            <a:r>
              <a:rPr lang="en-GB" sz="2400" dirty="0" smtClean="0"/>
              <a:t>Avoid damage during handling.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415" y="4141423"/>
            <a:ext cx="1813967" cy="209988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077021" y="6241312"/>
            <a:ext cx="176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Maintenance support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6956494" y="3363638"/>
            <a:ext cx="1503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Single point lifting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63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/Users/eriknilsson/Desktop/Screen Shot 2017-01-26 at 13.06.2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79912"/>
            <a:ext cx="4603339" cy="2105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Best practices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GB" dirty="0" smtClean="0"/>
              <a:t>Safe alignment of module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724127" cy="5103999"/>
          </a:xfrm>
        </p:spPr>
        <p:txBody>
          <a:bodyPr>
            <a:noAutofit/>
          </a:bodyPr>
          <a:lstStyle/>
          <a:p>
            <a:r>
              <a:rPr lang="en-GB" sz="2400" dirty="0" smtClean="0"/>
              <a:t>Self engaging and self aligning</a:t>
            </a:r>
          </a:p>
          <a:p>
            <a:pPr lvl="1"/>
            <a:r>
              <a:rPr lang="en-GB" sz="1800" dirty="0" smtClean="0"/>
              <a:t>Gradual alignment using guide pins or rollers</a:t>
            </a:r>
          </a:p>
          <a:p>
            <a:pPr lvl="1"/>
            <a:r>
              <a:rPr lang="en-GB" sz="1800" dirty="0" smtClean="0"/>
              <a:t>Generous tolerances and realistic capture ranges.</a:t>
            </a:r>
          </a:p>
          <a:p>
            <a:pPr lvl="1"/>
            <a:r>
              <a:rPr lang="en-GB" sz="1800" dirty="0" smtClean="0"/>
              <a:t>Guide </a:t>
            </a:r>
            <a:r>
              <a:rPr lang="en-GB" sz="1800" dirty="0"/>
              <a:t>pins should be of different </a:t>
            </a:r>
            <a:r>
              <a:rPr lang="en-GB" sz="1800" dirty="0" smtClean="0"/>
              <a:t>lengths.</a:t>
            </a:r>
          </a:p>
          <a:p>
            <a:pPr lvl="1"/>
            <a:r>
              <a:rPr lang="en-GB" sz="1800" dirty="0" smtClean="0"/>
              <a:t>Dowels </a:t>
            </a:r>
            <a:r>
              <a:rPr lang="en-GB" sz="1800" dirty="0"/>
              <a:t>should generally be used in </a:t>
            </a:r>
            <a:r>
              <a:rPr lang="en-GB" sz="1800" dirty="0" smtClean="0"/>
              <a:t>pairs.</a:t>
            </a:r>
            <a:endParaRPr lang="en-GB" sz="1800" dirty="0"/>
          </a:p>
          <a:p>
            <a:pPr lvl="1"/>
            <a:r>
              <a:rPr lang="en-GB" sz="1800" dirty="0" smtClean="0"/>
              <a:t>Dowels </a:t>
            </a:r>
            <a:r>
              <a:rPr lang="en-GB" sz="1800" dirty="0"/>
              <a:t>shall be as short as </a:t>
            </a:r>
            <a:r>
              <a:rPr lang="en-GB" sz="1800" dirty="0" smtClean="0"/>
              <a:t>possible.</a:t>
            </a:r>
            <a:endParaRPr lang="en-GB" sz="1800" dirty="0"/>
          </a:p>
          <a:p>
            <a:r>
              <a:rPr lang="en-GB" sz="2400" dirty="0" smtClean="0"/>
              <a:t>Consider what RH equipment is available and required</a:t>
            </a:r>
          </a:p>
          <a:p>
            <a:r>
              <a:rPr lang="en-GB" sz="2400" dirty="0" smtClean="0"/>
              <a:t>Incorrect mating shall be impossible.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6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1813415"/>
            <a:ext cx="308625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Best practices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GB" dirty="0" smtClean="0"/>
              <a:t>Safe alignment of module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5" descr="/Users/eriknilsson/Desktop/Screen Shot 2017-05-02 at 15.38.2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58068"/>
            <a:ext cx="4338713" cy="3440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07504" y="2033006"/>
          <a:ext cx="4464496" cy="36907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2084"/>
                <a:gridCol w="633120"/>
                <a:gridCol w="1189292"/>
              </a:tblGrid>
              <a:tr h="27806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Step</a:t>
                      </a:r>
                      <a:endParaRPr lang="en-GB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DoF’s</a:t>
                      </a:r>
                      <a:endParaRPr lang="en-GB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Type</a:t>
                      </a:r>
                      <a:endParaRPr lang="en-GB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68253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1. Module held in free space</a:t>
                      </a:r>
                      <a:endParaRPr lang="en-GB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</a:t>
                      </a:r>
                      <a:endParaRPr lang="en-GB" sz="14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 Translation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 Rotation</a:t>
                      </a:r>
                      <a:endParaRPr lang="en-GB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68253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2. Module located on dowel ball-end</a:t>
                      </a:r>
                      <a:endParaRPr lang="en-GB" sz="14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en-GB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 Translation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 Rotation</a:t>
                      </a:r>
                      <a:endParaRPr lang="en-GB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68253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3. Module located on single long ball-ended dowel pin</a:t>
                      </a:r>
                      <a:endParaRPr lang="en-GB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 Translation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 Rotation</a:t>
                      </a:r>
                      <a:endParaRPr lang="en-GB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68253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4. Module item located on second short dowel pin</a:t>
                      </a:r>
                      <a:endParaRPr lang="en-GB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</a:t>
                      </a:r>
                      <a:endParaRPr lang="en-GB" sz="14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 Translation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 Rotation</a:t>
                      </a:r>
                      <a:endParaRPr lang="en-GB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68253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5. Module fully in contact with mating face </a:t>
                      </a:r>
                      <a:endParaRPr lang="en-GB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</a:t>
                      </a:r>
                      <a:endParaRPr lang="en-GB" sz="14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 Translation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 Rotation</a:t>
                      </a:r>
                      <a:endParaRPr lang="en-GB" sz="14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54778" y="5791300"/>
            <a:ext cx="5179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 of gradual kinematic constraint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9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Best practices - Interfaces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8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769" y="1571057"/>
            <a:ext cx="2568426" cy="447869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6192688" cy="4525963"/>
          </a:xfrm>
        </p:spPr>
        <p:txBody>
          <a:bodyPr>
            <a:noAutofit/>
          </a:bodyPr>
          <a:lstStyle/>
          <a:p>
            <a:r>
              <a:rPr lang="en-GB" sz="1800" dirty="0" smtClean="0"/>
              <a:t>Modules should be independent of other modules.</a:t>
            </a:r>
          </a:p>
          <a:p>
            <a:r>
              <a:rPr lang="en-GB" sz="1800" dirty="0" smtClean="0"/>
              <a:t>Bolted interfaces</a:t>
            </a:r>
          </a:p>
          <a:p>
            <a:pPr lvl="1"/>
            <a:r>
              <a:rPr lang="en-GB" sz="1400" dirty="0" smtClean="0"/>
              <a:t>Minimise number of bolts</a:t>
            </a:r>
          </a:p>
          <a:p>
            <a:pPr lvl="1"/>
            <a:r>
              <a:rPr lang="en-GB" sz="1400" dirty="0" smtClean="0"/>
              <a:t>Use few bolt sizes</a:t>
            </a:r>
          </a:p>
          <a:p>
            <a:pPr lvl="1"/>
            <a:r>
              <a:rPr lang="en-GB" sz="1400" dirty="0" smtClean="0"/>
              <a:t>Design according to standard or use standard components.</a:t>
            </a:r>
          </a:p>
          <a:p>
            <a:pPr lvl="1"/>
            <a:r>
              <a:rPr lang="en-GB" sz="1400" dirty="0" smtClean="0"/>
              <a:t>Captive pop-up design</a:t>
            </a:r>
          </a:p>
          <a:p>
            <a:r>
              <a:rPr lang="en-GB" sz="1800" dirty="0" smtClean="0"/>
              <a:t>No welding interfaces between modules.</a:t>
            </a:r>
          </a:p>
          <a:p>
            <a:r>
              <a:rPr lang="en-GB" sz="1800" dirty="0" smtClean="0"/>
              <a:t>Work on remote handling interface between vacuum sections is ongoing (together with the ESS vacuum group).</a:t>
            </a:r>
          </a:p>
          <a:p>
            <a:pPr lvl="1"/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61233"/>
            <a:ext cx="2738140" cy="19474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5291" y="6308725"/>
            <a:ext cx="2001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Example </a:t>
            </a:r>
            <a:r>
              <a:rPr lang="en-US" sz="1400" smtClean="0"/>
              <a:t>of captive bolts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383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Best practices </a:t>
            </a:r>
            <a:r>
              <a:rPr lang="mr-IN" dirty="0" smtClean="0"/>
              <a:t>–</a:t>
            </a:r>
            <a:r>
              <a:rPr lang="en-US" dirty="0" smtClean="0"/>
              <a:t> Interfaces</a:t>
            </a:r>
            <a:br>
              <a:rPr lang="en-US" dirty="0" smtClean="0"/>
            </a:br>
            <a:r>
              <a:rPr lang="en-US" sz="2000" dirty="0" smtClean="0"/>
              <a:t>Electrical and fluid interfaces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9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5278992" cy="5544616"/>
          </a:xfrm>
        </p:spPr>
        <p:txBody>
          <a:bodyPr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x-none" sz="2400" dirty="0" smtClean="0"/>
              <a:t>Utilities routed in three sections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x-none" sz="1800" dirty="0" smtClean="0"/>
              <a:t>Self supporting snorkel</a:t>
            </a:r>
            <a:endParaRPr lang="en-GB" altLang="x-none" sz="1800" dirty="0"/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x-none" sz="1800" dirty="0" smtClean="0"/>
              <a:t>Flexible section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x-none" sz="1800" dirty="0" smtClean="0"/>
              <a:t>Fixed section</a:t>
            </a:r>
            <a:endParaRPr lang="en-GB" sz="1800" dirty="0" smtClean="0"/>
          </a:p>
          <a:p>
            <a:r>
              <a:rPr lang="en-GB" sz="2400" dirty="0" smtClean="0"/>
              <a:t>Bundling of connectors</a:t>
            </a:r>
          </a:p>
          <a:p>
            <a:r>
              <a:rPr lang="en-GB" sz="2400" dirty="0" smtClean="0"/>
              <a:t>Push-pull type connectors</a:t>
            </a:r>
          </a:p>
        </p:txBody>
      </p:sp>
      <p:pic>
        <p:nvPicPr>
          <p:cNvPr id="9" name="Picture 8" descr="Macintosh HD:Users:thomasgahl:Desktop:Screen Shot 2017-06-27 at 17.01.5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33511"/>
            <a:ext cx="2280196" cy="17227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10" name="Picture 9" descr="Macintosh HD:Users:thomasgahl:Desktop:Screen Shot 2017-06-27 at 16.57.15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6"/>
          <a:stretch/>
        </p:blipFill>
        <p:spPr bwMode="auto">
          <a:xfrm>
            <a:off x="5922815" y="4823462"/>
            <a:ext cx="2754529" cy="135720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v="urn:schemas-microsoft-com:mac:vml" xmlns:mc="http://schemas.openxmlformats.org/markup-compatibility/2006" xmlns:mo="http://schemas.microsoft.com/office/mac/office/2008/main" xmlns:wpc="http://schemas.microsoft.com/office/word/2010/wordprocessingCanvas"/>
            </a:ext>
          </a:extLst>
        </p:spPr>
      </p:pic>
      <p:pic>
        <p:nvPicPr>
          <p:cNvPr id="13" name="Picture 12" descr="Macintosh HD:Users:thomasgahl:Desktop:Screen Shot 2017-06-27 at 17.12.24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974" y="4725144"/>
            <a:ext cx="2443086" cy="145552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14" name="Picture 13" descr="/Users/eriknilsson/Desktop/Screen Shot 2017-05-19 at 10.33.41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698" y="1451575"/>
            <a:ext cx="3040022" cy="3286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364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14787</TotalTime>
  <Words>1652</Words>
  <Application>Microsoft Macintosh PowerPoint</Application>
  <PresentationFormat>On-screen Show (4:3)</PresentationFormat>
  <Paragraphs>270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Mangal</vt:lpstr>
      <vt:lpstr>Symbol</vt:lpstr>
      <vt:lpstr>Tahoma</vt:lpstr>
      <vt:lpstr>Times New Roman</vt:lpstr>
      <vt:lpstr>Arial</vt:lpstr>
      <vt:lpstr>Office Theme</vt:lpstr>
      <vt:lpstr>Remote Handling Strategy and implementation</vt:lpstr>
      <vt:lpstr>Handling strategy</vt:lpstr>
      <vt:lpstr>Classification</vt:lpstr>
      <vt:lpstr>Remote handling classification</vt:lpstr>
      <vt:lpstr>Best practices – Handling</vt:lpstr>
      <vt:lpstr>Best practices – Safe alignment of module</vt:lpstr>
      <vt:lpstr>Best practices – Safe alignment of module</vt:lpstr>
      <vt:lpstr>Best practices - Interfaces</vt:lpstr>
      <vt:lpstr>Best practices – Interfaces Electrical and fluid interfaces</vt:lpstr>
      <vt:lpstr>Other areas of best practice</vt:lpstr>
      <vt:lpstr>Best practices – Activation and contamination</vt:lpstr>
      <vt:lpstr>Best practices – Viewing, Visibility and Identification</vt:lpstr>
      <vt:lpstr>Best practices – Failure consideration</vt:lpstr>
      <vt:lpstr>RH compatibility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Handling Strategy and implementation</dc:title>
  <dc:creator>Erik Nilsson</dc:creator>
  <cp:lastModifiedBy>Erik Nilsson</cp:lastModifiedBy>
  <cp:revision>210</cp:revision>
  <dcterms:created xsi:type="dcterms:W3CDTF">2017-08-22T05:51:57Z</dcterms:created>
  <dcterms:modified xsi:type="dcterms:W3CDTF">2017-11-17T13:44:09Z</dcterms:modified>
</cp:coreProperties>
</file>