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9"/>
  </p:notesMasterIdLst>
  <p:sldIdLst>
    <p:sldId id="256" r:id="rId2"/>
    <p:sldId id="289" r:id="rId3"/>
    <p:sldId id="335" r:id="rId4"/>
    <p:sldId id="338" r:id="rId5"/>
    <p:sldId id="337" r:id="rId6"/>
    <p:sldId id="339" r:id="rId7"/>
    <p:sldId id="336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108542-0DA4-2B40-9C47-2BE792198BBF}">
          <p14:sldIdLst>
            <p14:sldId id="256"/>
            <p14:sldId id="289"/>
            <p14:sldId id="335"/>
            <p14:sldId id="338"/>
            <p14:sldId id="337"/>
            <p14:sldId id="339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0" autoAdjust="0"/>
    <p:restoredTop sz="92813" autoAdjust="0"/>
  </p:normalViewPr>
  <p:slideViewPr>
    <p:cSldViewPr>
      <p:cViewPr>
        <p:scale>
          <a:sx n="100" d="100"/>
          <a:sy n="100" d="100"/>
        </p:scale>
        <p:origin x="195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2017-11-20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Activities restricted to </a:t>
            </a:r>
          </a:p>
          <a:p>
            <a:pPr lvl="1"/>
            <a:r>
              <a:rPr lang="en-GB" sz="1800" b="1" dirty="0" smtClean="0"/>
              <a:t>Extraction (RH-I and RH-II)</a:t>
            </a:r>
          </a:p>
          <a:p>
            <a:pPr lvl="1"/>
            <a:r>
              <a:rPr lang="en-GB" sz="1800" b="1" dirty="0" smtClean="0"/>
              <a:t>Reinstallation (RH-I)</a:t>
            </a:r>
          </a:p>
          <a:p>
            <a:pPr lvl="1"/>
            <a:r>
              <a:rPr lang="en-GB" sz="1800" dirty="0" smtClean="0"/>
              <a:t>Inspection and/or realignment of component/module (if required)</a:t>
            </a:r>
            <a:endParaRPr lang="en-GB" sz="2400" dirty="0" smtClean="0"/>
          </a:p>
          <a:p>
            <a:r>
              <a:rPr lang="en-GB" sz="2400" dirty="0" smtClean="0"/>
              <a:t>Complex RH activities shall be avoided.</a:t>
            </a:r>
          </a:p>
          <a:p>
            <a:pPr lvl="1"/>
            <a:r>
              <a:rPr lang="en-GB" sz="1800" dirty="0" smtClean="0"/>
              <a:t>Reduced design complexity</a:t>
            </a:r>
          </a:p>
          <a:p>
            <a:pPr lvl="1"/>
            <a:r>
              <a:rPr lang="en-GB" sz="1800" dirty="0" smtClean="0"/>
              <a:t>Reduced construction cost</a:t>
            </a:r>
          </a:p>
          <a:p>
            <a:pPr lvl="1"/>
            <a:r>
              <a:rPr lang="en-GB" sz="1800" dirty="0" smtClean="0"/>
              <a:t>Reduced tooling cost</a:t>
            </a:r>
          </a:p>
          <a:p>
            <a:r>
              <a:rPr lang="en-GB" sz="2400" dirty="0" smtClean="0"/>
              <a:t>No in-situ RH maintenance is foreseen.</a:t>
            </a:r>
          </a:p>
          <a:p>
            <a:pPr lvl="1"/>
            <a:r>
              <a:rPr lang="en-GB" sz="1800" dirty="0" smtClean="0"/>
              <a:t>Modules/components stored on site during cool down</a:t>
            </a:r>
            <a:r>
              <a:rPr lang="en-US" sz="1800" dirty="0" smtClean="0"/>
              <a:t>.</a:t>
            </a:r>
          </a:p>
          <a:p>
            <a:pPr lvl="1"/>
            <a:r>
              <a:rPr lang="en-GB" sz="1800" dirty="0" smtClean="0"/>
              <a:t>Exchange of a module for a spare unit will be the quickest method to repair (hot-swap).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771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9305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Activities restricted to </a:t>
            </a:r>
          </a:p>
          <a:p>
            <a:pPr lvl="1"/>
            <a:r>
              <a:rPr lang="en-GB" sz="1800" b="1" dirty="0" smtClean="0"/>
              <a:t>Extraction (RH-I and RH-II)</a:t>
            </a:r>
          </a:p>
          <a:p>
            <a:pPr lvl="1"/>
            <a:r>
              <a:rPr lang="en-GB" sz="1800" b="1" dirty="0" smtClean="0"/>
              <a:t>Reinstallation (RH-I)</a:t>
            </a:r>
          </a:p>
          <a:p>
            <a:pPr lvl="1"/>
            <a:r>
              <a:rPr lang="en-GB" sz="1800" dirty="0" smtClean="0"/>
              <a:t>Inspection and/or realignment of component/module (if required)</a:t>
            </a:r>
            <a:endParaRPr lang="en-GB" sz="2400" dirty="0" smtClean="0"/>
          </a:p>
          <a:p>
            <a:r>
              <a:rPr lang="en-GB" sz="2400" dirty="0" smtClean="0"/>
              <a:t>Complex RH activities shall be avoided.</a:t>
            </a:r>
          </a:p>
          <a:p>
            <a:pPr lvl="1"/>
            <a:r>
              <a:rPr lang="en-GB" sz="1800" dirty="0" smtClean="0"/>
              <a:t>Reduced design complexity</a:t>
            </a:r>
          </a:p>
          <a:p>
            <a:pPr lvl="1"/>
            <a:r>
              <a:rPr lang="en-GB" sz="1800" dirty="0" smtClean="0"/>
              <a:t>Reduced construction cost</a:t>
            </a:r>
          </a:p>
          <a:p>
            <a:pPr lvl="1"/>
            <a:r>
              <a:rPr lang="en-GB" sz="1800" dirty="0" smtClean="0"/>
              <a:t>Reduced tooling cost</a:t>
            </a:r>
          </a:p>
          <a:p>
            <a:r>
              <a:rPr lang="en-GB" sz="2400" dirty="0" smtClean="0"/>
              <a:t>No in-situ RH maintenance is foreseen.</a:t>
            </a:r>
          </a:p>
          <a:p>
            <a:pPr lvl="1"/>
            <a:r>
              <a:rPr lang="en-GB" sz="1800" dirty="0" smtClean="0"/>
              <a:t>Modules/components stored on site during cool down</a:t>
            </a:r>
            <a:r>
              <a:rPr lang="en-US" sz="1800" dirty="0" smtClean="0"/>
              <a:t>.</a:t>
            </a:r>
          </a:p>
          <a:p>
            <a:pPr lvl="1"/>
            <a:r>
              <a:rPr lang="en-GB" sz="1800" dirty="0" smtClean="0"/>
              <a:t>Exchange of a module for a spare unit will be the quickest method to repair (hot-swap).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9342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Remote Handling</a:t>
            </a:r>
            <a:br>
              <a:rPr lang="en-GB" sz="4000" dirty="0"/>
            </a:br>
            <a:r>
              <a:rPr lang="en-GB" sz="2400" dirty="0" smtClean="0"/>
              <a:t>Location and alignment devices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Erik Nilsson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Mechanical Engineer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ESS Chopper Group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20 November,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Handling </a:t>
            </a:r>
            <a:r>
              <a:rPr lang="en-GB" dirty="0" smtClean="0"/>
              <a:t>strategy </a:t>
            </a:r>
            <a:r>
              <a:rPr lang="mr-IN" dirty="0" smtClean="0"/>
              <a:t>–</a:t>
            </a:r>
            <a:r>
              <a:rPr lang="en-GB" dirty="0" smtClean="0"/>
              <a:t> Reminder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1446"/>
            <a:ext cx="6012160" cy="4756150"/>
          </a:xfrm>
        </p:spPr>
        <p:txBody>
          <a:bodyPr>
            <a:noAutofit/>
          </a:bodyPr>
          <a:lstStyle/>
          <a:p>
            <a:r>
              <a:rPr lang="en-GB" sz="2400" dirty="0" smtClean="0"/>
              <a:t>Activities </a:t>
            </a:r>
            <a:r>
              <a:rPr lang="en-GB" sz="2400" dirty="0"/>
              <a:t>restricted to </a:t>
            </a:r>
          </a:p>
          <a:p>
            <a:pPr lvl="1"/>
            <a:r>
              <a:rPr lang="en-GB" sz="1800" b="1" dirty="0"/>
              <a:t>Extraction </a:t>
            </a:r>
            <a:r>
              <a:rPr lang="en-GB" sz="1800" b="1" dirty="0" smtClean="0"/>
              <a:t>(Full-RH and Limited-RH)</a:t>
            </a:r>
            <a:endParaRPr lang="en-GB" sz="1800" b="1" dirty="0"/>
          </a:p>
          <a:p>
            <a:pPr lvl="1"/>
            <a:r>
              <a:rPr lang="en-GB" sz="1800" b="1" dirty="0"/>
              <a:t>Reinstallation (Full-RH)</a:t>
            </a:r>
          </a:p>
          <a:p>
            <a:pPr lvl="1"/>
            <a:r>
              <a:rPr lang="en-GB" sz="1800" dirty="0"/>
              <a:t>Inspection and/or realignment of component/module (if required</a:t>
            </a:r>
            <a:r>
              <a:rPr lang="en-GB" sz="1800" dirty="0" smtClean="0"/>
              <a:t>)</a:t>
            </a:r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59" y="1600200"/>
            <a:ext cx="3015791" cy="475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2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Best practices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GB" dirty="0" smtClean="0"/>
              <a:t>Safe alignment of module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pic>
        <p:nvPicPr>
          <p:cNvPr id="6" name="Picture 5" descr="/Users/eriknilsson/Desktop/Screen Shot 2017-05-02 at 15.38.26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58068"/>
            <a:ext cx="4338713" cy="34406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07504" y="2033006"/>
          <a:ext cx="4464496" cy="3690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084"/>
                <a:gridCol w="633120"/>
                <a:gridCol w="1189292"/>
              </a:tblGrid>
              <a:tr h="27806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Step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DoF’s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Type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68253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1. Module held in free space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6</a:t>
                      </a:r>
                      <a:endParaRPr lang="en-GB" sz="1400" dirty="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 Translation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 Rotation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68253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2. Module located on dowel ball-end</a:t>
                      </a:r>
                      <a:endParaRPr lang="en-GB" sz="1400" dirty="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 Translation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 Rotation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68253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3. Module located on single long ball-ended dowel pin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 Translation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 Rotation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68253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4. Module item located on second short dowel pin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 Translation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 Rotation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68253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5. Module fully in contact with mating face 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 Translation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 Rotation</a:t>
                      </a:r>
                      <a:endParaRPr lang="en-GB" sz="1400" dirty="0">
                        <a:effectLst/>
                        <a:latin typeface="Tahom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54778" y="5791300"/>
            <a:ext cx="5179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 of gradual kinematic constraint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Dowel arrangement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710003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 rod </a:t>
            </a:r>
            <a:r>
              <a:rPr lang="mr-IN" dirty="0" smtClean="0"/>
              <a:t>–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610" y="1417638"/>
            <a:ext cx="3992880" cy="54254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80460" y="4797152"/>
            <a:ext cx="217465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Positioning dowels (fitted </a:t>
            </a:r>
            <a:r>
              <a:rPr lang="en-US" smtClean="0"/>
              <a:t>and slotted holes)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488" y="6196747"/>
            <a:ext cx="288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Capture ranges and accident scenarios considered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88694" y="2339812"/>
            <a:ext cx="27553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Different </a:t>
            </a:r>
            <a:r>
              <a:rPr lang="en-US" smtClean="0"/>
              <a:t>length guide rods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1409" y="3356992"/>
            <a:ext cx="220020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Second guide block to </a:t>
            </a:r>
            <a:r>
              <a:rPr lang="en-US" smtClean="0"/>
              <a:t>prohibit tilt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1591020"/>
            <a:ext cx="260620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Length of guide rods to allow bunker installation (and protect surrounding)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1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Rollers </a:t>
            </a:r>
            <a:r>
              <a:rPr lang="mr-IN" dirty="0" smtClean="0"/>
              <a:t>–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46944"/>
            <a:ext cx="3137332" cy="47247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64076" y="6271691"/>
            <a:ext cx="1312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ZOOM (ISIS)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055" y="2348880"/>
            <a:ext cx="5426865" cy="33437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97090" y="5743398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LARMOR (ISIS)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68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1446"/>
            <a:ext cx="8820472" cy="4756150"/>
          </a:xfrm>
        </p:spPr>
        <p:txBody>
          <a:bodyPr>
            <a:noAutofit/>
          </a:bodyPr>
          <a:lstStyle/>
          <a:p>
            <a:r>
              <a:rPr lang="en-GB" sz="2400" dirty="0" smtClean="0"/>
              <a:t>What types of components is interesting for standardisation</a:t>
            </a:r>
          </a:p>
          <a:p>
            <a:pPr lvl="1"/>
            <a:r>
              <a:rPr lang="en-GB" sz="1800" dirty="0" smtClean="0"/>
              <a:t>General sand-box solutions or overall system concepts?</a:t>
            </a:r>
          </a:p>
          <a:p>
            <a:r>
              <a:rPr lang="en-GB" sz="2400" dirty="0" smtClean="0"/>
              <a:t>Guide rods or rollers?</a:t>
            </a:r>
          </a:p>
          <a:p>
            <a:pPr lvl="1"/>
            <a:r>
              <a:rPr lang="en-GB" sz="1800" dirty="0" smtClean="0"/>
              <a:t>Benefits and disadvantages?</a:t>
            </a:r>
          </a:p>
          <a:p>
            <a:pPr lvl="1"/>
            <a:r>
              <a:rPr lang="en-GB" sz="1800" dirty="0" smtClean="0"/>
              <a:t>When to use what?</a:t>
            </a:r>
          </a:p>
          <a:p>
            <a:r>
              <a:rPr lang="en-GB" sz="2400" dirty="0" smtClean="0"/>
              <a:t>Best way of controlling tilt?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1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14840</TotalTime>
  <Words>364</Words>
  <Application>Microsoft Macintosh PowerPoint</Application>
  <PresentationFormat>On-screen Show (4:3)</PresentationFormat>
  <Paragraphs>85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Mangal</vt:lpstr>
      <vt:lpstr>Tahoma</vt:lpstr>
      <vt:lpstr>Times New Roman</vt:lpstr>
      <vt:lpstr>Arial</vt:lpstr>
      <vt:lpstr>Office Theme</vt:lpstr>
      <vt:lpstr>Remote Handling Location and alignment devices</vt:lpstr>
      <vt:lpstr>Handling strategy – Reminder</vt:lpstr>
      <vt:lpstr>Best practices – Safe alignment of module</vt:lpstr>
      <vt:lpstr>Dowel arrangement</vt:lpstr>
      <vt:lpstr>Guide rod – example</vt:lpstr>
      <vt:lpstr>Rollers – example</vt:lpstr>
      <vt:lpstr>Discussion topics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Handling Strategy and implementation</dc:title>
  <dc:creator>Erik Nilsson</dc:creator>
  <cp:lastModifiedBy>Erik Nilsson</cp:lastModifiedBy>
  <cp:revision>217</cp:revision>
  <dcterms:created xsi:type="dcterms:W3CDTF">2017-08-22T05:51:57Z</dcterms:created>
  <dcterms:modified xsi:type="dcterms:W3CDTF">2017-11-20T07:25:57Z</dcterms:modified>
</cp:coreProperties>
</file>