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6"/>
  </p:notesMasterIdLst>
  <p:sldIdLst>
    <p:sldId id="256" r:id="rId2"/>
    <p:sldId id="289" r:id="rId3"/>
    <p:sldId id="290" r:id="rId4"/>
    <p:sldId id="291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108542-0DA4-2B40-9C47-2BE792198BBF}">
          <p14:sldIdLst>
            <p14:sldId id="256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9" autoAdjust="0"/>
    <p:restoredTop sz="92813" autoAdjust="0"/>
  </p:normalViewPr>
  <p:slideViewPr>
    <p:cSldViewPr>
      <p:cViewPr>
        <p:scale>
          <a:sx n="100" d="100"/>
          <a:sy n="100" d="100"/>
        </p:scale>
        <p:origin x="195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2017-11-20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Activities restricted to </a:t>
            </a:r>
          </a:p>
          <a:p>
            <a:pPr lvl="1"/>
            <a:r>
              <a:rPr lang="en-GB" sz="1800" b="1" dirty="0" smtClean="0"/>
              <a:t>Extraction (RH-I and RH-II)</a:t>
            </a:r>
          </a:p>
          <a:p>
            <a:pPr lvl="1"/>
            <a:r>
              <a:rPr lang="en-GB" sz="1800" b="1" dirty="0" smtClean="0"/>
              <a:t>Reinstallation (RH-I)</a:t>
            </a:r>
          </a:p>
          <a:p>
            <a:pPr lvl="1"/>
            <a:r>
              <a:rPr lang="en-GB" sz="1800" dirty="0" smtClean="0"/>
              <a:t>Inspection and/or realignment of component/module (if required)</a:t>
            </a:r>
            <a:endParaRPr lang="en-GB" sz="2400" dirty="0" smtClean="0"/>
          </a:p>
          <a:p>
            <a:r>
              <a:rPr lang="en-GB" sz="2400" dirty="0" smtClean="0"/>
              <a:t>Complex RH activities shall be avoided.</a:t>
            </a:r>
          </a:p>
          <a:p>
            <a:pPr lvl="1"/>
            <a:r>
              <a:rPr lang="en-GB" sz="1800" dirty="0" smtClean="0"/>
              <a:t>Reduced design complexity</a:t>
            </a:r>
          </a:p>
          <a:p>
            <a:pPr lvl="1"/>
            <a:r>
              <a:rPr lang="en-GB" sz="1800" dirty="0" smtClean="0"/>
              <a:t>Reduced construction cost</a:t>
            </a:r>
          </a:p>
          <a:p>
            <a:pPr lvl="1"/>
            <a:r>
              <a:rPr lang="en-GB" sz="1800" dirty="0" smtClean="0"/>
              <a:t>Reduced tooling cost</a:t>
            </a:r>
          </a:p>
          <a:p>
            <a:r>
              <a:rPr lang="en-GB" sz="2400" dirty="0" smtClean="0"/>
              <a:t>No in-situ RH maintenance is foreseen.</a:t>
            </a:r>
          </a:p>
          <a:p>
            <a:pPr lvl="1"/>
            <a:r>
              <a:rPr lang="en-GB" sz="1800" dirty="0" smtClean="0"/>
              <a:t>Modules/components stored on site during cool down</a:t>
            </a:r>
            <a:r>
              <a:rPr lang="en-US" sz="1800" dirty="0" smtClean="0"/>
              <a:t>.</a:t>
            </a:r>
          </a:p>
          <a:p>
            <a:pPr lvl="1"/>
            <a:r>
              <a:rPr lang="en-GB" sz="1800" dirty="0" smtClean="0"/>
              <a:t>Exchange of a module for a spare unit will be the quickest method to repair (hot-swap).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771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Activities restricted to </a:t>
            </a:r>
          </a:p>
          <a:p>
            <a:pPr lvl="1"/>
            <a:r>
              <a:rPr lang="en-GB" sz="1800" b="1" dirty="0" smtClean="0"/>
              <a:t>Extraction (RH-I and RH-II)</a:t>
            </a:r>
          </a:p>
          <a:p>
            <a:pPr lvl="1"/>
            <a:r>
              <a:rPr lang="en-GB" sz="1800" b="1" dirty="0" smtClean="0"/>
              <a:t>Reinstallation (RH-I)</a:t>
            </a:r>
          </a:p>
          <a:p>
            <a:pPr lvl="1"/>
            <a:r>
              <a:rPr lang="en-GB" sz="1800" dirty="0" smtClean="0"/>
              <a:t>Inspection and/or realignment of component/module (if required)</a:t>
            </a:r>
            <a:endParaRPr lang="en-GB" sz="2400" dirty="0" smtClean="0"/>
          </a:p>
          <a:p>
            <a:r>
              <a:rPr lang="en-GB" sz="2400" dirty="0" smtClean="0"/>
              <a:t>Complex RH activities shall be avoided.</a:t>
            </a:r>
          </a:p>
          <a:p>
            <a:pPr lvl="1"/>
            <a:r>
              <a:rPr lang="en-GB" sz="1800" dirty="0" smtClean="0"/>
              <a:t>Reduced design complexity</a:t>
            </a:r>
          </a:p>
          <a:p>
            <a:pPr lvl="1"/>
            <a:r>
              <a:rPr lang="en-GB" sz="1800" dirty="0" smtClean="0"/>
              <a:t>Reduced construction cost</a:t>
            </a:r>
          </a:p>
          <a:p>
            <a:pPr lvl="1"/>
            <a:r>
              <a:rPr lang="en-GB" sz="1800" dirty="0" smtClean="0"/>
              <a:t>Reduced tooling cost</a:t>
            </a:r>
          </a:p>
          <a:p>
            <a:r>
              <a:rPr lang="en-GB" sz="2400" dirty="0" smtClean="0"/>
              <a:t>No in-situ RH maintenance is foreseen.</a:t>
            </a:r>
          </a:p>
          <a:p>
            <a:pPr lvl="1"/>
            <a:r>
              <a:rPr lang="en-GB" sz="1800" dirty="0" smtClean="0"/>
              <a:t>Modules/components stored on site during cool down</a:t>
            </a:r>
            <a:r>
              <a:rPr lang="en-US" sz="1800" dirty="0" smtClean="0"/>
              <a:t>.</a:t>
            </a:r>
          </a:p>
          <a:p>
            <a:pPr lvl="1"/>
            <a:r>
              <a:rPr lang="en-GB" sz="1800" dirty="0" smtClean="0"/>
              <a:t>Exchange of a module for a spare unit will be the quickest method to repair (hot-swap).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175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Reduce the amount</a:t>
            </a:r>
            <a:r>
              <a:rPr lang="en-GB" baseline="0" dirty="0" smtClean="0"/>
              <a:t> of information. Refer to the document and point out the key. Aim for 30min content.</a:t>
            </a:r>
          </a:p>
          <a:p>
            <a:r>
              <a:rPr lang="is-IS" dirty="0" smtClean="0"/>
              <a:t>ESS-0042943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21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/>
              <a:t>Remote Handling</a:t>
            </a:r>
            <a:br>
              <a:rPr lang="en-GB" sz="4000" dirty="0"/>
            </a:br>
            <a:r>
              <a:rPr lang="en-GB" sz="2400" dirty="0" smtClean="0"/>
              <a:t>Summary and future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Erik Nilsson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Mechanical Engineer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ESS Chopper Group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20 November,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Responsibility and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446"/>
            <a:ext cx="8604448" cy="4756150"/>
          </a:xfrm>
        </p:spPr>
        <p:txBody>
          <a:bodyPr>
            <a:noAutofit/>
          </a:bodyPr>
          <a:lstStyle/>
          <a:p>
            <a:r>
              <a:rPr lang="en-GB" sz="2400" dirty="0" smtClean="0"/>
              <a:t>ESS holds the overall responsibility to deliver solutions for the discussed topics.</a:t>
            </a:r>
          </a:p>
          <a:p>
            <a:r>
              <a:rPr lang="en-GB" sz="2400" dirty="0" smtClean="0"/>
              <a:t>Development and testing carried out by instrument teams or individuals.</a:t>
            </a:r>
          </a:p>
          <a:p>
            <a:r>
              <a:rPr lang="en-GB" sz="2400" dirty="0" smtClean="0"/>
              <a:t>Results are shared between the instrument to share and lower overall cost.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2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for grabs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56394"/>
              </p:ext>
            </p:extLst>
          </p:nvPr>
        </p:nvGraphicFramePr>
        <p:xfrm>
          <a:off x="457200" y="1600200"/>
          <a:ext cx="8363272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234"/>
                <a:gridCol w="3084234"/>
                <a:gridCol w="21948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and alignment devices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Guide pillars and blocks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Pins and dowels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Rollers</a:t>
                      </a:r>
                      <a:r>
                        <a:rPr lang="en-US" baseline="0" dirty="0" smtClean="0"/>
                        <a:t> and tracks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Lifting and handling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Lifting hooks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Fasteners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Captive screws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 and fluid couplings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r>
                        <a:rPr lang="en-US" baseline="0" dirty="0" smtClean="0"/>
                        <a:t> selection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RH</a:t>
                      </a:r>
                      <a:r>
                        <a:rPr lang="en-US" baseline="0" dirty="0" smtClean="0"/>
                        <a:t> Guide-Bellow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Mechanical</a:t>
                      </a:r>
                      <a:r>
                        <a:rPr lang="en-US" baseline="0" dirty="0" smtClean="0"/>
                        <a:t> 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Pneumatic 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ESS Vacuum group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Guide positioning</a:t>
                      </a:r>
                      <a:r>
                        <a:rPr lang="en-US" baseline="0" dirty="0" smtClean="0"/>
                        <a:t>, extraction and realignment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system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Routing and cabling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Snorkel</a:t>
                      </a:r>
                      <a:r>
                        <a:rPr lang="en-US" baseline="0" dirty="0" smtClean="0"/>
                        <a:t> 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Bulkhead</a:t>
                      </a:r>
                      <a:r>
                        <a:rPr lang="en-US" baseline="0" dirty="0" smtClean="0"/>
                        <a:t> plate/solution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1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Connector 61"/>
          <p:cNvCxnSpPr/>
          <p:nvPr/>
        </p:nvCxnSpPr>
        <p:spPr>
          <a:xfrm flipV="1">
            <a:off x="2999099" y="1501371"/>
            <a:ext cx="0" cy="497460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4738566" y="1481688"/>
            <a:ext cx="0" cy="497460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6435807" y="1491004"/>
            <a:ext cx="0" cy="497460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7946678" y="1484630"/>
            <a:ext cx="0" cy="497460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RH Deployment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grpSp>
        <p:nvGrpSpPr>
          <p:cNvPr id="9" name="Group 8"/>
          <p:cNvGrpSpPr/>
          <p:nvPr/>
        </p:nvGrpSpPr>
        <p:grpSpPr>
          <a:xfrm>
            <a:off x="1259631" y="1458966"/>
            <a:ext cx="1707349" cy="889914"/>
            <a:chOff x="-1" y="90330"/>
            <a:chExt cx="1656315" cy="889914"/>
          </a:xfrm>
        </p:grpSpPr>
        <p:sp>
          <p:nvSpPr>
            <p:cNvPr id="10" name="Right Arrow 9"/>
            <p:cNvSpPr/>
            <p:nvPr/>
          </p:nvSpPr>
          <p:spPr>
            <a:xfrm>
              <a:off x="0" y="90330"/>
              <a:ext cx="1656314" cy="889914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/>
            <p:cNvSpPr/>
            <p:nvPr/>
          </p:nvSpPr>
          <p:spPr>
            <a:xfrm>
              <a:off x="-1" y="332172"/>
              <a:ext cx="1526359" cy="527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254000" bIns="167355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Baseline strategy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10211" y="1458966"/>
            <a:ext cx="2361885" cy="889914"/>
            <a:chOff x="1656201" y="481841"/>
            <a:chExt cx="2411662" cy="889914"/>
          </a:xfrm>
        </p:grpSpPr>
        <p:sp>
          <p:nvSpPr>
            <p:cNvPr id="16" name="Right Arrow 15"/>
            <p:cNvSpPr/>
            <p:nvPr/>
          </p:nvSpPr>
          <p:spPr>
            <a:xfrm>
              <a:off x="1656201" y="481841"/>
              <a:ext cx="2411662" cy="889914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ight Arrow 4"/>
            <p:cNvSpPr/>
            <p:nvPr/>
          </p:nvSpPr>
          <p:spPr>
            <a:xfrm>
              <a:off x="1656201" y="723683"/>
              <a:ext cx="2316235" cy="527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254000" bIns="167355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Technical standards</a:t>
              </a:r>
              <a:endParaRPr lang="en-US" sz="14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87988" y="3226234"/>
            <a:ext cx="2001876" cy="838177"/>
            <a:chOff x="2992145" y="841884"/>
            <a:chExt cx="1158599" cy="838177"/>
          </a:xfrm>
        </p:grpSpPr>
        <p:sp>
          <p:nvSpPr>
            <p:cNvPr id="19" name="Right Arrow 18"/>
            <p:cNvSpPr/>
            <p:nvPr/>
          </p:nvSpPr>
          <p:spPr>
            <a:xfrm>
              <a:off x="2992145" y="841884"/>
              <a:ext cx="1109278" cy="83817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ight Arrow 4"/>
            <p:cNvSpPr/>
            <p:nvPr/>
          </p:nvSpPr>
          <p:spPr>
            <a:xfrm>
              <a:off x="2992145" y="1031989"/>
              <a:ext cx="1158599" cy="527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254000" bIns="167355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Roll-out</a:t>
              </a:r>
              <a:endParaRPr lang="en-US" sz="14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84856" y="1468064"/>
            <a:ext cx="2480080" cy="871717"/>
            <a:chOff x="3913835" y="2586212"/>
            <a:chExt cx="2984265" cy="871717"/>
          </a:xfrm>
        </p:grpSpPr>
        <p:sp>
          <p:nvSpPr>
            <p:cNvPr id="22" name="Right Arrow 21"/>
            <p:cNvSpPr/>
            <p:nvPr/>
          </p:nvSpPr>
          <p:spPr>
            <a:xfrm>
              <a:off x="3913836" y="2586212"/>
              <a:ext cx="2298498" cy="871717"/>
            </a:xfrm>
            <a:prstGeom prst="rightArrow">
              <a:avLst>
                <a:gd name="adj1" fmla="val 5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400" dirty="0"/>
            </a:p>
          </p:txBody>
        </p:sp>
        <p:sp>
          <p:nvSpPr>
            <p:cNvPr id="23" name="Right Arrow 4"/>
            <p:cNvSpPr/>
            <p:nvPr/>
          </p:nvSpPr>
          <p:spPr>
            <a:xfrm>
              <a:off x="3913835" y="2795911"/>
              <a:ext cx="2984265" cy="527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254000" bIns="167355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Operations strategy</a:t>
              </a:r>
              <a:endParaRPr lang="en-US" sz="140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915756" y="3226234"/>
            <a:ext cx="4192748" cy="838178"/>
            <a:chOff x="3517391" y="1180809"/>
            <a:chExt cx="3392609" cy="838178"/>
          </a:xfrm>
        </p:grpSpPr>
        <p:sp>
          <p:nvSpPr>
            <p:cNvPr id="25" name="Right Arrow 24"/>
            <p:cNvSpPr/>
            <p:nvPr/>
          </p:nvSpPr>
          <p:spPr>
            <a:xfrm>
              <a:off x="3517391" y="1180809"/>
              <a:ext cx="3392609" cy="83817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ight Arrow 4"/>
            <p:cNvSpPr/>
            <p:nvPr/>
          </p:nvSpPr>
          <p:spPr>
            <a:xfrm>
              <a:off x="3517391" y="1370914"/>
              <a:ext cx="2965860" cy="527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254000" bIns="167355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Compliance checks</a:t>
              </a:r>
              <a:endParaRPr lang="en-US" sz="1400" kern="12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-64250" y="1707296"/>
            <a:ext cx="1171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Development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-60388" y="3501008"/>
            <a:ext cx="1083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Deployment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1259631" y="2276872"/>
            <a:ext cx="1633187" cy="8913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Internal validation 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External validation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3010211" y="2258713"/>
            <a:ext cx="2281477" cy="9766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Developed with collaborators.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External validation.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Released as packages.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5372098" y="2296983"/>
            <a:ext cx="1848922" cy="8822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Aligned with SSM application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Developed internally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3010211" y="3961815"/>
            <a:ext cx="1432313" cy="89135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IKON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Newsletter</a:t>
            </a:r>
          </a:p>
          <a:p>
            <a:pPr marL="171450" indent="-171450">
              <a:buFontTx/>
              <a:buChar char="-"/>
            </a:pPr>
            <a:r>
              <a:rPr lang="en-US" sz="1200" dirty="0" err="1" smtClean="0"/>
              <a:t>FtF</a:t>
            </a:r>
            <a:r>
              <a:rPr lang="en-US" sz="1200" dirty="0" smtClean="0"/>
              <a:t> meetings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4936764" y="3961815"/>
            <a:ext cx="3237008" cy="891352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During detailed design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During procurement phase</a:t>
            </a:r>
          </a:p>
          <a:p>
            <a:pPr marL="171450" indent="-171450">
              <a:buFontTx/>
              <a:buChar char="-"/>
            </a:pPr>
            <a:r>
              <a:rPr lang="en-US" sz="1200" dirty="0" smtClean="0"/>
              <a:t>TG3</a:t>
            </a:r>
            <a:endParaRPr lang="en-US" sz="12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6516216" y="4850511"/>
            <a:ext cx="2281898" cy="838177"/>
            <a:chOff x="3518205" y="841884"/>
            <a:chExt cx="1823950" cy="838177"/>
          </a:xfrm>
        </p:grpSpPr>
        <p:sp>
          <p:nvSpPr>
            <p:cNvPr id="45" name="Right Arrow 44"/>
            <p:cNvSpPr/>
            <p:nvPr/>
          </p:nvSpPr>
          <p:spPr>
            <a:xfrm>
              <a:off x="3518206" y="841884"/>
              <a:ext cx="1823949" cy="83817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ight Arrow 4"/>
            <p:cNvSpPr/>
            <p:nvPr/>
          </p:nvSpPr>
          <p:spPr>
            <a:xfrm>
              <a:off x="3518205" y="1031989"/>
              <a:ext cx="1611594" cy="527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254000" bIns="167355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Prototypes and testing</a:t>
              </a:r>
              <a:endParaRPr lang="en-US" sz="1400" kern="1200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-60389" y="5086663"/>
            <a:ext cx="1359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Implementation</a:t>
            </a:r>
            <a:endParaRPr lang="en-US" sz="1400" dirty="0"/>
          </a:p>
        </p:txBody>
      </p:sp>
      <p:sp>
        <p:nvSpPr>
          <p:cNvPr id="51" name="Rectangle 50"/>
          <p:cNvSpPr/>
          <p:nvPr/>
        </p:nvSpPr>
        <p:spPr>
          <a:xfrm>
            <a:off x="6516217" y="5581311"/>
            <a:ext cx="1800198" cy="65406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Prototyping of critical systems, tools and components.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4705946" y="4871542"/>
            <a:ext cx="2386334" cy="838177"/>
            <a:chOff x="2992145" y="841884"/>
            <a:chExt cx="1907427" cy="838177"/>
          </a:xfrm>
        </p:grpSpPr>
        <p:sp>
          <p:nvSpPr>
            <p:cNvPr id="54" name="Right Arrow 53"/>
            <p:cNvSpPr/>
            <p:nvPr/>
          </p:nvSpPr>
          <p:spPr>
            <a:xfrm>
              <a:off x="2992145" y="841884"/>
              <a:ext cx="1416261" cy="83817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2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ight Arrow 4"/>
            <p:cNvSpPr/>
            <p:nvPr/>
          </p:nvSpPr>
          <p:spPr>
            <a:xfrm>
              <a:off x="2992145" y="1031989"/>
              <a:ext cx="1907427" cy="5271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254000" bIns="167355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Tools development</a:t>
              </a:r>
              <a:endParaRPr lang="en-US" sz="1400" kern="1200" dirty="0"/>
            </a:p>
          </p:txBody>
        </p:sp>
      </p:grpSp>
      <p:sp>
        <p:nvSpPr>
          <p:cNvPr id="56" name="Rectangle 55"/>
          <p:cNvSpPr/>
          <p:nvPr/>
        </p:nvSpPr>
        <p:spPr>
          <a:xfrm>
            <a:off x="4741882" y="5620769"/>
            <a:ext cx="1238200" cy="65406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en-US" sz="1200" dirty="0" smtClean="0"/>
              <a:t>Development of foreseen tools.</a:t>
            </a:r>
          </a:p>
          <a:p>
            <a:pPr marL="171450" indent="-171450">
              <a:buFontTx/>
              <a:buChar char="-"/>
            </a:pP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672734" y="6476191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Q3-17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4409198" y="6465606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Q1-18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6151920" y="6465606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/>
              <a:t>Q3-18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597864" y="6453000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Q1-19</a:t>
            </a:r>
            <a:endParaRPr lang="en-US" sz="1400" dirty="0"/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1259632" y="1504244"/>
            <a:ext cx="0" cy="4974602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933267" y="6479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Q1-17</a:t>
            </a:r>
            <a:endParaRPr lang="en-US" sz="1400" dirty="0"/>
          </a:p>
        </p:txBody>
      </p:sp>
      <p:sp>
        <p:nvSpPr>
          <p:cNvPr id="3" name="Frame 2"/>
          <p:cNvSpPr/>
          <p:nvPr/>
        </p:nvSpPr>
        <p:spPr>
          <a:xfrm>
            <a:off x="2844131" y="1417637"/>
            <a:ext cx="2540725" cy="1897547"/>
          </a:xfrm>
          <a:prstGeom prst="frame">
            <a:avLst>
              <a:gd name="adj1" fmla="val 386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0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14794</TotalTime>
  <Words>352</Words>
  <Application>Microsoft Macintosh PowerPoint</Application>
  <PresentationFormat>On-screen Show (4:3)</PresentationFormat>
  <Paragraphs>95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Remote Handling Summary and future</vt:lpstr>
      <vt:lpstr>Responsibility and delivery</vt:lpstr>
      <vt:lpstr>Areas for grabs</vt:lpstr>
      <vt:lpstr>RH Deployment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Handling Strategy and implementation</dc:title>
  <dc:creator>Erik Nilsson</dc:creator>
  <cp:lastModifiedBy>Erik Nilsson</cp:lastModifiedBy>
  <cp:revision>216</cp:revision>
  <dcterms:created xsi:type="dcterms:W3CDTF">2017-08-22T05:51:57Z</dcterms:created>
  <dcterms:modified xsi:type="dcterms:W3CDTF">2017-11-20T12:09:47Z</dcterms:modified>
</cp:coreProperties>
</file>