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7"/>
  </p:notesMasterIdLst>
  <p:sldIdLst>
    <p:sldId id="256" r:id="rId2"/>
    <p:sldId id="289" r:id="rId3"/>
    <p:sldId id="290" r:id="rId4"/>
    <p:sldId id="291" r:id="rId5"/>
    <p:sldId id="292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A108542-0DA4-2B40-9C47-2BE792198BBF}">
          <p14:sldIdLst>
            <p14:sldId id="256"/>
            <p14:sldId id="289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9" autoAdjust="0"/>
    <p:restoredTop sz="92813" autoAdjust="0"/>
  </p:normalViewPr>
  <p:slideViewPr>
    <p:cSldViewPr>
      <p:cViewPr>
        <p:scale>
          <a:sx n="100" d="100"/>
          <a:sy n="100" d="100"/>
        </p:scale>
        <p:origin x="1952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2017-11-20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Activities restricted to </a:t>
            </a:r>
          </a:p>
          <a:p>
            <a:pPr lvl="1"/>
            <a:r>
              <a:rPr lang="en-GB" sz="1800" b="1" dirty="0" smtClean="0"/>
              <a:t>Extraction (RH-I and RH-II)</a:t>
            </a:r>
          </a:p>
          <a:p>
            <a:pPr lvl="1"/>
            <a:r>
              <a:rPr lang="en-GB" sz="1800" b="1" dirty="0" smtClean="0"/>
              <a:t>Reinstallation (RH-I)</a:t>
            </a:r>
          </a:p>
          <a:p>
            <a:pPr lvl="1"/>
            <a:r>
              <a:rPr lang="en-GB" sz="1800" dirty="0" smtClean="0"/>
              <a:t>Inspection and/or realignment of component/module (if required)</a:t>
            </a:r>
            <a:endParaRPr lang="en-GB" sz="2400" dirty="0" smtClean="0"/>
          </a:p>
          <a:p>
            <a:r>
              <a:rPr lang="en-GB" sz="2400" dirty="0" smtClean="0"/>
              <a:t>Complex RH activities shall be avoided.</a:t>
            </a:r>
          </a:p>
          <a:p>
            <a:pPr lvl="1"/>
            <a:r>
              <a:rPr lang="en-GB" sz="1800" dirty="0" smtClean="0"/>
              <a:t>Reduced design complexity</a:t>
            </a:r>
          </a:p>
          <a:p>
            <a:pPr lvl="1"/>
            <a:r>
              <a:rPr lang="en-GB" sz="1800" dirty="0" smtClean="0"/>
              <a:t>Reduced construction cost</a:t>
            </a:r>
          </a:p>
          <a:p>
            <a:pPr lvl="1"/>
            <a:r>
              <a:rPr lang="en-GB" sz="1800" dirty="0" smtClean="0"/>
              <a:t>Reduced tooling cost</a:t>
            </a:r>
          </a:p>
          <a:p>
            <a:r>
              <a:rPr lang="en-GB" sz="2400" dirty="0" smtClean="0"/>
              <a:t>No in-situ RH maintenance is foreseen.</a:t>
            </a:r>
          </a:p>
          <a:p>
            <a:pPr lvl="1"/>
            <a:r>
              <a:rPr lang="en-GB" sz="1800" dirty="0" smtClean="0"/>
              <a:t>Modules/components stored on site during cool down</a:t>
            </a:r>
            <a:r>
              <a:rPr lang="en-US" sz="1800" dirty="0" smtClean="0"/>
              <a:t>.</a:t>
            </a:r>
          </a:p>
          <a:p>
            <a:pPr lvl="1"/>
            <a:r>
              <a:rPr lang="en-GB" sz="1800" dirty="0" smtClean="0"/>
              <a:t>Exchange of a module for a spare unit will be the quickest method to repair (hot-swap).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771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8812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Activities restricted to </a:t>
            </a:r>
          </a:p>
          <a:p>
            <a:pPr lvl="1"/>
            <a:r>
              <a:rPr lang="en-GB" sz="1800" b="1" dirty="0" smtClean="0"/>
              <a:t>Extraction (RH-I and RH-II)</a:t>
            </a:r>
          </a:p>
          <a:p>
            <a:pPr lvl="1"/>
            <a:r>
              <a:rPr lang="en-GB" sz="1800" b="1" dirty="0" smtClean="0"/>
              <a:t>Reinstallation (RH-I)</a:t>
            </a:r>
          </a:p>
          <a:p>
            <a:pPr lvl="1"/>
            <a:r>
              <a:rPr lang="en-GB" sz="1800" dirty="0" smtClean="0"/>
              <a:t>Inspection and/or realignment of component/module (if required)</a:t>
            </a:r>
            <a:endParaRPr lang="en-GB" sz="2400" dirty="0" smtClean="0"/>
          </a:p>
          <a:p>
            <a:r>
              <a:rPr lang="en-GB" sz="2400" dirty="0" smtClean="0"/>
              <a:t>Complex RH activities shall be avoided.</a:t>
            </a:r>
          </a:p>
          <a:p>
            <a:pPr lvl="1"/>
            <a:r>
              <a:rPr lang="en-GB" sz="1800" dirty="0" smtClean="0"/>
              <a:t>Reduced design complexity</a:t>
            </a:r>
          </a:p>
          <a:p>
            <a:pPr lvl="1"/>
            <a:r>
              <a:rPr lang="en-GB" sz="1800" dirty="0" smtClean="0"/>
              <a:t>Reduced construction cost</a:t>
            </a:r>
          </a:p>
          <a:p>
            <a:pPr lvl="1"/>
            <a:r>
              <a:rPr lang="en-GB" sz="1800" dirty="0" smtClean="0"/>
              <a:t>Reduced tooling cost</a:t>
            </a:r>
          </a:p>
          <a:p>
            <a:r>
              <a:rPr lang="en-GB" sz="2400" dirty="0" smtClean="0"/>
              <a:t>No in-situ RH maintenance is foreseen.</a:t>
            </a:r>
          </a:p>
          <a:p>
            <a:pPr lvl="1"/>
            <a:r>
              <a:rPr lang="en-GB" sz="1800" dirty="0" smtClean="0"/>
              <a:t>Modules/components stored on site during cool down</a:t>
            </a:r>
            <a:r>
              <a:rPr lang="en-US" sz="1800" dirty="0" smtClean="0"/>
              <a:t>.</a:t>
            </a:r>
          </a:p>
          <a:p>
            <a:pPr lvl="1"/>
            <a:r>
              <a:rPr lang="en-GB" sz="1800" dirty="0" smtClean="0"/>
              <a:t>Exchange of a module for a spare unit will be the quickest method to repair (hot-swap).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8494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Activities restricted to </a:t>
            </a:r>
          </a:p>
          <a:p>
            <a:pPr lvl="1"/>
            <a:r>
              <a:rPr lang="en-GB" sz="1800" b="1" dirty="0" smtClean="0"/>
              <a:t>Extraction (RH-I and RH-II)</a:t>
            </a:r>
          </a:p>
          <a:p>
            <a:pPr lvl="1"/>
            <a:r>
              <a:rPr lang="en-GB" sz="1800" b="1" dirty="0" smtClean="0"/>
              <a:t>Reinstallation (RH-I)</a:t>
            </a:r>
          </a:p>
          <a:p>
            <a:pPr lvl="1"/>
            <a:r>
              <a:rPr lang="en-GB" sz="1800" dirty="0" smtClean="0"/>
              <a:t>Inspection and/or realignment of component/module (if required)</a:t>
            </a:r>
            <a:endParaRPr lang="en-GB" sz="2400" dirty="0" smtClean="0"/>
          </a:p>
          <a:p>
            <a:r>
              <a:rPr lang="en-GB" sz="2400" dirty="0" smtClean="0"/>
              <a:t>Complex RH activities shall be avoided.</a:t>
            </a:r>
          </a:p>
          <a:p>
            <a:pPr lvl="1"/>
            <a:r>
              <a:rPr lang="en-GB" sz="1800" dirty="0" smtClean="0"/>
              <a:t>Reduced design complexity</a:t>
            </a:r>
          </a:p>
          <a:p>
            <a:pPr lvl="1"/>
            <a:r>
              <a:rPr lang="en-GB" sz="1800" dirty="0" smtClean="0"/>
              <a:t>Reduced construction cost</a:t>
            </a:r>
          </a:p>
          <a:p>
            <a:pPr lvl="1"/>
            <a:r>
              <a:rPr lang="en-GB" sz="1800" dirty="0" smtClean="0"/>
              <a:t>Reduced tooling cost</a:t>
            </a:r>
          </a:p>
          <a:p>
            <a:r>
              <a:rPr lang="en-GB" sz="2400" dirty="0" smtClean="0"/>
              <a:t>No in-situ RH maintenance is foreseen.</a:t>
            </a:r>
          </a:p>
          <a:p>
            <a:pPr lvl="1"/>
            <a:r>
              <a:rPr lang="en-GB" sz="1800" dirty="0" smtClean="0"/>
              <a:t>Modules/components stored on site during cool down</a:t>
            </a:r>
            <a:r>
              <a:rPr lang="en-US" sz="1800" dirty="0" smtClean="0"/>
              <a:t>.</a:t>
            </a:r>
          </a:p>
          <a:p>
            <a:pPr lvl="1"/>
            <a:r>
              <a:rPr lang="en-GB" sz="1800" dirty="0" smtClean="0"/>
              <a:t>Exchange of a module for a spare unit will be the quickest method to repair (hot-swap).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1385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20/11/2017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Remote Handling</a:t>
            </a:r>
            <a:br>
              <a:rPr lang="en-GB" sz="4000" dirty="0" smtClean="0"/>
            </a:br>
            <a:r>
              <a:rPr lang="en-GB" sz="2400" dirty="0"/>
              <a:t>Guide positioning, extraction and </a:t>
            </a:r>
            <a:r>
              <a:rPr lang="en-GB" sz="2400" dirty="0" smtClean="0"/>
              <a:t>realignment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Erik Nilsson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Mechanical Engineer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ESS Chopper Group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20 November,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Floor stability issue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446"/>
            <a:ext cx="8964488" cy="4756150"/>
          </a:xfrm>
        </p:spPr>
        <p:txBody>
          <a:bodyPr>
            <a:noAutofit/>
          </a:bodyPr>
          <a:lstStyle/>
          <a:p>
            <a:r>
              <a:rPr lang="en-GB" sz="2400" dirty="0" smtClean="0"/>
              <a:t>Guide positioning not RH activity per say</a:t>
            </a:r>
            <a:r>
              <a:rPr lang="en-GB" sz="2400" dirty="0"/>
              <a:t> </a:t>
            </a:r>
            <a:r>
              <a:rPr lang="en-GB" sz="2400" dirty="0" smtClean="0"/>
              <a:t>(no maintenance or reliability issues).</a:t>
            </a:r>
          </a:p>
          <a:p>
            <a:r>
              <a:rPr lang="en-GB" sz="2400" dirty="0" smtClean="0"/>
              <a:t>Only extraction (yellow zone)</a:t>
            </a:r>
            <a:endParaRPr lang="en-GB" sz="2400" dirty="0" smtClean="0"/>
          </a:p>
          <a:p>
            <a:r>
              <a:rPr lang="en-GB" sz="2400" dirty="0" smtClean="0"/>
              <a:t>Floor stability causes realignment of guides to become a RH activity.</a:t>
            </a:r>
          </a:p>
          <a:p>
            <a:r>
              <a:rPr lang="en-GB" sz="2400" dirty="0" smtClean="0"/>
              <a:t>Expected floor stability in bunker region:</a:t>
            </a:r>
          </a:p>
          <a:p>
            <a:pPr lvl="1"/>
            <a:r>
              <a:rPr lang="en-GB" sz="2000" dirty="0" smtClean="0"/>
              <a:t>+-3mm</a:t>
            </a:r>
          </a:p>
          <a:p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2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Guide RH requirements in Yellow zone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446"/>
            <a:ext cx="8244408" cy="4756150"/>
          </a:xfrm>
        </p:spPr>
        <p:txBody>
          <a:bodyPr>
            <a:noAutofit/>
          </a:bodyPr>
          <a:lstStyle/>
          <a:p>
            <a:r>
              <a:rPr lang="en-GB" sz="2400" dirty="0" smtClean="0"/>
              <a:t>Realignment of guide in Z-direction</a:t>
            </a:r>
          </a:p>
          <a:p>
            <a:r>
              <a:rPr lang="en-GB" sz="2400" dirty="0" smtClean="0"/>
              <a:t>Remote extraction of guide section</a:t>
            </a:r>
            <a:endParaRPr lang="en-GB" sz="2400" dirty="0"/>
          </a:p>
          <a:p>
            <a:r>
              <a:rPr lang="en-GB" sz="2400" dirty="0" smtClean="0"/>
              <a:t>50 micro precision in installation (and realignment</a:t>
            </a:r>
            <a:r>
              <a:rPr lang="en-GB" sz="2200" dirty="0" smtClean="0"/>
              <a:t>)</a:t>
            </a:r>
          </a:p>
          <a:p>
            <a:endParaRPr lang="en-GB" sz="2200" dirty="0"/>
          </a:p>
          <a:p>
            <a:r>
              <a:rPr lang="en-GB" sz="2200" dirty="0" smtClean="0"/>
              <a:t>Adaptable to different types of guide solutions</a:t>
            </a:r>
          </a:p>
          <a:p>
            <a:pPr lvl="1"/>
            <a:r>
              <a:rPr lang="en-GB" sz="1800" dirty="0" smtClean="0"/>
              <a:t>Interfaces to choppers</a:t>
            </a:r>
            <a:r>
              <a:rPr lang="en-GB" sz="1800" dirty="0"/>
              <a:t> </a:t>
            </a:r>
            <a:r>
              <a:rPr lang="en-GB" sz="1800" dirty="0" smtClean="0"/>
              <a:t>and other components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88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446"/>
            <a:ext cx="8686800" cy="4756150"/>
          </a:xfrm>
        </p:spPr>
        <p:txBody>
          <a:bodyPr>
            <a:noAutofit/>
          </a:bodyPr>
          <a:lstStyle/>
          <a:p>
            <a:r>
              <a:rPr lang="en-GB" sz="2400" dirty="0" smtClean="0"/>
              <a:t>Three point kinematic mount</a:t>
            </a:r>
          </a:p>
          <a:p>
            <a:pPr lvl="1"/>
            <a:r>
              <a:rPr lang="en-GB" sz="2000" dirty="0" smtClean="0"/>
              <a:t>Secured by two bolts (one in each end)</a:t>
            </a:r>
          </a:p>
          <a:p>
            <a:r>
              <a:rPr lang="en-GB" sz="2400" dirty="0" smtClean="0"/>
              <a:t>Extraction</a:t>
            </a:r>
          </a:p>
          <a:p>
            <a:pPr lvl="1"/>
            <a:r>
              <a:rPr lang="en-GB" sz="2000" dirty="0" smtClean="0"/>
              <a:t>Guide rods or rollers required</a:t>
            </a:r>
          </a:p>
          <a:p>
            <a:r>
              <a:rPr lang="en-GB" sz="2400" dirty="0" smtClean="0"/>
              <a:t>Re-alignment</a:t>
            </a:r>
          </a:p>
          <a:p>
            <a:pPr lvl="1"/>
            <a:r>
              <a:rPr lang="en-GB" sz="2000" dirty="0" smtClean="0"/>
              <a:t>Screw transferring force to “hidden” alignment point. Other two points are </a:t>
            </a:r>
            <a:r>
              <a:rPr lang="en-GB" sz="2000" dirty="0" err="1" smtClean="0"/>
              <a:t>visiable</a:t>
            </a:r>
            <a:r>
              <a:rPr lang="en-GB" sz="2000" dirty="0"/>
              <a:t>.</a:t>
            </a:r>
            <a:endParaRPr lang="en-GB" sz="2000" dirty="0" smtClean="0"/>
          </a:p>
          <a:p>
            <a:pPr lvl="1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018534"/>
            <a:ext cx="5230634" cy="280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11446"/>
            <a:ext cx="7308304" cy="4756150"/>
          </a:xfrm>
        </p:spPr>
        <p:txBody>
          <a:bodyPr>
            <a:noAutofit/>
          </a:bodyPr>
          <a:lstStyle/>
          <a:p>
            <a:r>
              <a:rPr lang="en-GB" sz="2400" dirty="0" smtClean="0"/>
              <a:t>Other concepts?</a:t>
            </a:r>
          </a:p>
          <a:p>
            <a:r>
              <a:rPr lang="en-GB" sz="2400" dirty="0" smtClean="0"/>
              <a:t>Ways forward?</a:t>
            </a:r>
          </a:p>
          <a:p>
            <a:pPr lvl="1"/>
            <a:r>
              <a:rPr lang="en-GB" sz="2000" dirty="0" smtClean="0"/>
              <a:t>General common concept</a:t>
            </a:r>
            <a:endParaRPr lang="en-GB" sz="2000" dirty="0"/>
          </a:p>
          <a:p>
            <a:pPr lvl="1"/>
            <a:r>
              <a:rPr lang="en-GB" sz="2000" dirty="0" smtClean="0"/>
              <a:t>Instrument specific</a:t>
            </a:r>
          </a:p>
          <a:p>
            <a:pPr lvl="1"/>
            <a:r>
              <a:rPr lang="en-GB" sz="2000" dirty="0" smtClean="0"/>
              <a:t>Transfer requirements to suppliers and let them handle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54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14956</TotalTime>
  <Words>374</Words>
  <Application>Microsoft Macintosh PowerPoint</Application>
  <PresentationFormat>On-screen Show (4:3)</PresentationFormat>
  <Paragraphs>74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Arial</vt:lpstr>
      <vt:lpstr>Office Theme</vt:lpstr>
      <vt:lpstr>Remote Handling Guide positioning, extraction and realignment</vt:lpstr>
      <vt:lpstr>Floor stability issue</vt:lpstr>
      <vt:lpstr>Guide RH requirements in Yellow zone</vt:lpstr>
      <vt:lpstr>Concepts</vt:lpstr>
      <vt:lpstr>Discussion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Handling Strategy and implementation</dc:title>
  <dc:creator>Erik Nilsson</dc:creator>
  <cp:lastModifiedBy>Erik Nilsson</cp:lastModifiedBy>
  <cp:revision>222</cp:revision>
  <dcterms:created xsi:type="dcterms:W3CDTF">2017-08-22T05:51:57Z</dcterms:created>
  <dcterms:modified xsi:type="dcterms:W3CDTF">2017-11-20T12:00:21Z</dcterms:modified>
</cp:coreProperties>
</file>