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4" r:id="rId2"/>
    <p:sldId id="307" r:id="rId3"/>
    <p:sldId id="309" r:id="rId4"/>
    <p:sldId id="308" r:id="rId5"/>
    <p:sldId id="310" r:id="rId6"/>
    <p:sldId id="311" r:id="rId7"/>
    <p:sldId id="312" r:id="rId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6" autoAdjust="0"/>
    <p:restoredTop sz="84439" autoAdjust="0"/>
  </p:normalViewPr>
  <p:slideViewPr>
    <p:cSldViewPr>
      <p:cViewPr varScale="1">
        <p:scale>
          <a:sx n="71" d="100"/>
          <a:sy n="71" d="100"/>
        </p:scale>
        <p:origin x="1087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9" d="100"/>
          <a:sy n="69" d="100"/>
        </p:scale>
        <p:origin x="3072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46BEC-DC32-48C6-9C1E-464F72AC72E5}" type="datetimeFigureOut">
              <a:rPr lang="en-US" smtClean="0"/>
              <a:t>20-Nov-17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83BD6-4CC0-4D7C-93E2-0632E42B0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87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2017-11-20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6999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9987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966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182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1978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337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Remote handling pliers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45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2017-11-20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05650"/>
            <a:ext cx="1656184" cy="886059"/>
          </a:xfrm>
          <a:prstGeom prst="rect">
            <a:avLst/>
          </a:prstGeom>
        </p:spPr>
      </p:pic>
      <p:pic>
        <p:nvPicPr>
          <p:cNvPr id="8" name="Picture 4" descr="D:\LOGO-LLB_CEA\llb.gi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13" y="35773"/>
            <a:ext cx="1212376" cy="75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04" y="78776"/>
            <a:ext cx="576701" cy="469904"/>
          </a:xfrm>
          <a:prstGeom prst="rect">
            <a:avLst/>
          </a:prstGeom>
        </p:spPr>
      </p:pic>
      <p:pic>
        <p:nvPicPr>
          <p:cNvPr id="10" name="Picture 2" descr="D:\LOGO-LLB_CEA\cnrs.gif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5" y="90499"/>
            <a:ext cx="482859" cy="48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B99CB0-346B-43FA-9EE6-F90C3F3BC0BA}" type="datetime1">
              <a:rPr lang="sv-SE" smtClean="0"/>
              <a:pPr/>
              <a:t>2017-11-20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9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1022922" y="65348"/>
            <a:ext cx="997747" cy="607484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21"/>
          <p:cNvSpPr txBox="1"/>
          <p:nvPr userDrawn="1"/>
        </p:nvSpPr>
        <p:spPr>
          <a:xfrm>
            <a:off x="3901784" y="155977"/>
            <a:ext cx="11769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MAGiC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2030" y="83328"/>
            <a:ext cx="1358716" cy="57152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5137" y="98406"/>
            <a:ext cx="1341488" cy="5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2017-11-20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2017-11-20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2017-11-20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6.emf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 txBox="1">
            <a:spLocks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Remote handling at the</a:t>
            </a:r>
          </a:p>
          <a:p>
            <a:pPr algn="ctr"/>
            <a:r>
              <a:rPr lang="en-US" sz="4000" dirty="0">
                <a:solidFill>
                  <a:schemeClr val="tx1"/>
                </a:solidFill>
              </a:rPr>
              <a:t>Reactor </a:t>
            </a:r>
            <a:r>
              <a:rPr lang="en-US" sz="4000" dirty="0" err="1" smtClean="0">
                <a:solidFill>
                  <a:schemeClr val="tx1"/>
                </a:solidFill>
              </a:rPr>
              <a:t>Orphée</a:t>
            </a:r>
            <a:endParaRPr lang="en-US" sz="4000" dirty="0" smtClean="0">
              <a:solidFill>
                <a:schemeClr val="tx1"/>
              </a:solidFill>
            </a:endParaRP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CEA - Saclay</a:t>
            </a:r>
            <a:endParaRPr lang="sv-SE" sz="4000" dirty="0">
              <a:solidFill>
                <a:schemeClr val="tx1"/>
              </a:solidFill>
            </a:endParaRP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1371600" y="3886200"/>
            <a:ext cx="6400800" cy="2207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v-SE" sz="2000" dirty="0" smtClean="0">
                <a:solidFill>
                  <a:schemeClr val="tx1"/>
                </a:solidFill>
              </a:rPr>
              <a:t>Sergey KLIMKO</a:t>
            </a:r>
          </a:p>
          <a:p>
            <a:pPr marL="0" indent="0" algn="ctr">
              <a:buNone/>
            </a:pPr>
            <a:r>
              <a:rPr lang="sv-SE" sz="2000" dirty="0" smtClean="0">
                <a:solidFill>
                  <a:schemeClr val="tx1"/>
                </a:solidFill>
              </a:rPr>
              <a:t>Project lead engineer</a:t>
            </a:r>
          </a:p>
          <a:p>
            <a:pPr marL="0" indent="0" algn="ctr">
              <a:buNone/>
            </a:pPr>
            <a:endParaRPr lang="sv-SE" sz="2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sv-SE" sz="2000" dirty="0" smtClean="0">
                <a:solidFill>
                  <a:schemeClr val="tx1"/>
                </a:solidFill>
              </a:rPr>
              <a:t>Frederic Legendre</a:t>
            </a:r>
          </a:p>
          <a:p>
            <a:pPr marL="0" indent="0" algn="ctr">
              <a:buNone/>
            </a:pPr>
            <a:r>
              <a:rPr lang="sv-SE" sz="2000" dirty="0" smtClean="0">
                <a:solidFill>
                  <a:schemeClr val="tx1"/>
                </a:solidFill>
              </a:rPr>
              <a:t>Instrument technician </a:t>
            </a:r>
            <a:endParaRPr lang="sv-SE" sz="20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2005" y="6300028"/>
            <a:ext cx="2299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RH-1, November,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36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 txBox="1">
            <a:spLocks/>
          </p:cNvSpPr>
          <p:nvPr/>
        </p:nvSpPr>
        <p:spPr>
          <a:xfrm>
            <a:off x="144672" y="2996952"/>
            <a:ext cx="4401686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 smtClean="0">
                <a:solidFill>
                  <a:schemeClr val="tx1"/>
                </a:solidFill>
              </a:rPr>
              <a:t>Orphee</a:t>
            </a:r>
            <a:r>
              <a:rPr lang="en-US" sz="2000" dirty="0" smtClean="0">
                <a:solidFill>
                  <a:schemeClr val="tx1"/>
                </a:solidFill>
              </a:rPr>
              <a:t> is </a:t>
            </a:r>
            <a:r>
              <a:rPr lang="en-US" sz="2000" dirty="0">
                <a:solidFill>
                  <a:schemeClr val="tx1"/>
                </a:solidFill>
              </a:rPr>
              <a:t>a swimming pool </a:t>
            </a:r>
            <a:r>
              <a:rPr lang="en-US" sz="2000" dirty="0" smtClean="0">
                <a:solidFill>
                  <a:schemeClr val="tx1"/>
                </a:solidFill>
              </a:rPr>
              <a:t>type reactor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with a thermal power of 14 MW </a:t>
            </a:r>
            <a:r>
              <a:rPr lang="en-US" sz="2000" dirty="0" smtClean="0">
                <a:solidFill>
                  <a:schemeClr val="tx1"/>
                </a:solidFill>
              </a:rPr>
              <a:t>and </a:t>
            </a:r>
            <a:r>
              <a:rPr lang="en-US" sz="2000" dirty="0">
                <a:solidFill>
                  <a:schemeClr val="tx1"/>
                </a:solidFill>
              </a:rPr>
              <a:t>a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neutron </a:t>
            </a:r>
            <a:r>
              <a:rPr lang="en-US" sz="2000" dirty="0">
                <a:solidFill>
                  <a:schemeClr val="tx1"/>
                </a:solidFill>
              </a:rPr>
              <a:t>flux of </a:t>
            </a:r>
            <a:r>
              <a:rPr lang="en-US" sz="2000" dirty="0" smtClean="0">
                <a:solidFill>
                  <a:schemeClr val="tx1"/>
                </a:solidFill>
              </a:rPr>
              <a:t>3.10</a:t>
            </a:r>
            <a:r>
              <a:rPr lang="en-US" sz="2000" baseline="30000" dirty="0" smtClean="0">
                <a:solidFill>
                  <a:schemeClr val="tx1"/>
                </a:solidFill>
              </a:rPr>
              <a:t>14</a:t>
            </a:r>
            <a:r>
              <a:rPr lang="en-US" sz="2000" dirty="0" smtClean="0">
                <a:solidFill>
                  <a:schemeClr val="tx1"/>
                </a:solidFill>
              </a:rPr>
              <a:t> neutrons cm</a:t>
            </a:r>
            <a:r>
              <a:rPr lang="en-US" sz="2000" baseline="30000" dirty="0" smtClean="0">
                <a:solidFill>
                  <a:schemeClr val="tx1"/>
                </a:solidFill>
              </a:rPr>
              <a:t>-2</a:t>
            </a:r>
            <a:r>
              <a:rPr lang="en-US" sz="2000" dirty="0" smtClean="0">
                <a:solidFill>
                  <a:schemeClr val="tx1"/>
                </a:solidFill>
              </a:rPr>
              <a:t>s</a:t>
            </a:r>
            <a:r>
              <a:rPr lang="en-US" sz="2000" baseline="30000" dirty="0" smtClean="0">
                <a:solidFill>
                  <a:schemeClr val="tx1"/>
                </a:solidFill>
              </a:rPr>
              <a:t>-1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sv-SE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40" y="1625002"/>
            <a:ext cx="4095961" cy="463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40" y="1625002"/>
            <a:ext cx="4095961" cy="463573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372200" y="1988840"/>
            <a:ext cx="0" cy="3384376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 txBox="1">
            <a:spLocks/>
          </p:cNvSpPr>
          <p:nvPr/>
        </p:nvSpPr>
        <p:spPr>
          <a:xfrm>
            <a:off x="107504" y="2996952"/>
            <a:ext cx="4392488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Remote handling tools are made for manipulation (extraction, inserting, hold) in the swimming pool and with reactor pars.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6350020" y="2605100"/>
            <a:ext cx="0" cy="927720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40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8626" y="1700808"/>
            <a:ext cx="455739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Each tool is </a:t>
            </a:r>
            <a:r>
              <a:rPr lang="en-US" sz="2000" dirty="0" smtClean="0">
                <a:solidFill>
                  <a:schemeClr val="tx1"/>
                </a:solidFill>
              </a:rPr>
              <a:t>unique, </a:t>
            </a:r>
            <a:r>
              <a:rPr lang="en-US" sz="2000" dirty="0" smtClean="0">
                <a:solidFill>
                  <a:schemeClr val="tx1"/>
                </a:solidFill>
              </a:rPr>
              <a:t>only one manipulation can be done.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New part or new manipulation requires new tool.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All tools are developed at </a:t>
            </a:r>
            <a:r>
              <a:rPr lang="en-US" sz="2000" dirty="0" err="1" smtClean="0">
                <a:solidFill>
                  <a:schemeClr val="tx1"/>
                </a:solidFill>
              </a:rPr>
              <a:t>Orphee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The crane should be used to hold them during </a:t>
            </a:r>
            <a:r>
              <a:rPr lang="en-US" sz="2000" dirty="0" smtClean="0">
                <a:solidFill>
                  <a:schemeClr val="tx1"/>
                </a:solidFill>
              </a:rPr>
              <a:t>manipulation – tools are heavy and long.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</a:t>
            </a:r>
            <a:endParaRPr lang="sv-SE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557289"/>
            <a:ext cx="3807226" cy="507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8626" y="1700808"/>
            <a:ext cx="439248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Each tool is unique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Only one manipulation can be done.  </a:t>
            </a:r>
            <a:endParaRPr lang="sv-SE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88" y="3284984"/>
            <a:ext cx="1697509" cy="2585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784" y="3717032"/>
            <a:ext cx="1800031" cy="2481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119" y="4622213"/>
            <a:ext cx="2538822" cy="2125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228" y="5086051"/>
            <a:ext cx="1202775" cy="1661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0389" y="1823319"/>
            <a:ext cx="920455" cy="3241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7904" y="1449785"/>
            <a:ext cx="1262016" cy="27421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61122" y="1470426"/>
            <a:ext cx="750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Pliers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6605135" y="4222103"/>
            <a:ext cx="1616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Video camera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5133453" y="4422158"/>
            <a:ext cx="1010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Socket </a:t>
            </a:r>
            <a:r>
              <a:rPr lang="en-US" sz="2000" dirty="0"/>
              <a:t>wrench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9552" y="2915652"/>
            <a:ext cx="764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Hooks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226730" y="3297777"/>
            <a:ext cx="1266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Special tool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93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8626" y="1700808"/>
            <a:ext cx="439248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Some remote movements are previewed with handles  </a:t>
            </a:r>
            <a:endParaRPr lang="sv-SE"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636912"/>
            <a:ext cx="2736304" cy="3645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2155906"/>
            <a:ext cx="2763205" cy="23867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8" y="3717032"/>
            <a:ext cx="1611055" cy="298494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187624" y="4005064"/>
            <a:ext cx="2664296" cy="72008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79712" y="2924944"/>
            <a:ext cx="4104456" cy="14401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05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700808"/>
            <a:ext cx="1641372" cy="457091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58626" y="1700808"/>
            <a:ext cx="347727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Industrial development</a:t>
            </a:r>
            <a:endParaRPr lang="sv-SE" sz="20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492896"/>
            <a:ext cx="3909841" cy="850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24" y="4182803"/>
            <a:ext cx="3744416" cy="111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96691" y="2185501"/>
            <a:ext cx="1421142" cy="10658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237634"/>
            <a:ext cx="2016224" cy="12984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7899" y="2060848"/>
            <a:ext cx="879572" cy="1475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3609" y="4182803"/>
            <a:ext cx="2736304" cy="1126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50" y="5877272"/>
            <a:ext cx="6876256" cy="8408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0474" y="4581128"/>
            <a:ext cx="1772210" cy="16085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44" y="3536082"/>
            <a:ext cx="2344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Remote handling pliers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63609" y="3628108"/>
            <a:ext cx="433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Different </a:t>
            </a:r>
            <a:r>
              <a:rPr lang="en-US" dirty="0" smtClean="0"/>
              <a:t>clamps </a:t>
            </a:r>
            <a:r>
              <a:rPr lang="en-US" dirty="0"/>
              <a:t>with </a:t>
            </a:r>
            <a:r>
              <a:rPr lang="en-US" dirty="0" smtClean="0"/>
              <a:t>interchangeable head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773" y="6350575"/>
            <a:ext cx="1230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extendable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5202996"/>
            <a:ext cx="215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90 degree </a:t>
            </a:r>
            <a:r>
              <a:rPr lang="en-US" dirty="0" smtClean="0"/>
              <a:t>bevel gear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4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Powerpoint template</Template>
  <TotalTime>4758</TotalTime>
  <Words>168</Words>
  <Application>Microsoft Office PowerPoint</Application>
  <PresentationFormat>On-screen Show (4:3)</PresentationFormat>
  <Paragraphs>42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 Saclay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KLIMKO Sergey</dc:creator>
  <cp:lastModifiedBy>KLIMKO Sergey</cp:lastModifiedBy>
  <cp:revision>356</cp:revision>
  <dcterms:created xsi:type="dcterms:W3CDTF">2016-06-16T16:27:31Z</dcterms:created>
  <dcterms:modified xsi:type="dcterms:W3CDTF">2017-11-20T21:33:52Z</dcterms:modified>
</cp:coreProperties>
</file>