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7"/>
  </p:notesMasterIdLst>
  <p:sldIdLst>
    <p:sldId id="256" r:id="rId2"/>
    <p:sldId id="289" r:id="rId3"/>
    <p:sldId id="290" r:id="rId4"/>
    <p:sldId id="291" r:id="rId5"/>
    <p:sldId id="292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08542-0DA4-2B40-9C47-2BE792198BBF}">
          <p14:sldIdLst>
            <p14:sldId id="256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8" autoAdjust="0"/>
    <p:restoredTop sz="92813" autoAdjust="0"/>
  </p:normalViewPr>
  <p:slideViewPr>
    <p:cSldViewPr>
      <p:cViewPr>
        <p:scale>
          <a:sx n="100" d="100"/>
          <a:sy n="100" d="100"/>
        </p:scale>
        <p:origin x="156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2017-11-20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Activities restricted to </a:t>
            </a:r>
          </a:p>
          <a:p>
            <a:pPr lvl="1"/>
            <a:r>
              <a:rPr lang="en-GB" sz="1800" b="1" dirty="0" smtClean="0"/>
              <a:t>Extraction (RH-I and RH-II)</a:t>
            </a:r>
          </a:p>
          <a:p>
            <a:pPr lvl="1"/>
            <a:r>
              <a:rPr lang="en-GB" sz="1800" b="1" dirty="0" smtClean="0"/>
              <a:t>Reinstallation (RH-I)</a:t>
            </a:r>
          </a:p>
          <a:p>
            <a:pPr lvl="1"/>
            <a:r>
              <a:rPr lang="en-GB" sz="1800" dirty="0" smtClean="0"/>
              <a:t>Inspection and/or realignment of component/module (if required)</a:t>
            </a:r>
            <a:endParaRPr lang="en-GB" sz="2400" dirty="0" smtClean="0"/>
          </a:p>
          <a:p>
            <a:r>
              <a:rPr lang="en-GB" sz="2400" dirty="0" smtClean="0"/>
              <a:t>Complex RH activities shall be avoided.</a:t>
            </a:r>
          </a:p>
          <a:p>
            <a:pPr lvl="1"/>
            <a:r>
              <a:rPr lang="en-GB" sz="1800" dirty="0" smtClean="0"/>
              <a:t>Reduced design complexity</a:t>
            </a:r>
          </a:p>
          <a:p>
            <a:pPr lvl="1"/>
            <a:r>
              <a:rPr lang="en-GB" sz="1800" dirty="0" smtClean="0"/>
              <a:t>Reduced construction cost</a:t>
            </a:r>
          </a:p>
          <a:p>
            <a:pPr lvl="1"/>
            <a:r>
              <a:rPr lang="en-GB" sz="1800" dirty="0" smtClean="0"/>
              <a:t>Reduced tooling cost</a:t>
            </a:r>
          </a:p>
          <a:p>
            <a:r>
              <a:rPr lang="en-GB" sz="2400" dirty="0" smtClean="0"/>
              <a:t>No in-situ RH maintenance is foreseen.</a:t>
            </a:r>
          </a:p>
          <a:p>
            <a:pPr lvl="1"/>
            <a:r>
              <a:rPr lang="en-GB" sz="1800" dirty="0" smtClean="0"/>
              <a:t>Modules/components stored on site during cool down</a:t>
            </a:r>
            <a:r>
              <a:rPr lang="en-US" sz="1800" dirty="0" smtClean="0"/>
              <a:t>.</a:t>
            </a:r>
          </a:p>
          <a:p>
            <a:pPr lvl="1"/>
            <a:r>
              <a:rPr lang="en-GB" sz="1800" dirty="0" smtClean="0"/>
              <a:t>Exchange of a module for a spare unit will be the quickest method to repair (hot-swap).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771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Activities restricted to </a:t>
            </a:r>
          </a:p>
          <a:p>
            <a:pPr lvl="1"/>
            <a:r>
              <a:rPr lang="en-GB" sz="1800" b="1" dirty="0" smtClean="0"/>
              <a:t>Extraction (RH-I and RH-II)</a:t>
            </a:r>
          </a:p>
          <a:p>
            <a:pPr lvl="1"/>
            <a:r>
              <a:rPr lang="en-GB" sz="1800" b="1" dirty="0" smtClean="0"/>
              <a:t>Reinstallation (RH-I)</a:t>
            </a:r>
          </a:p>
          <a:p>
            <a:pPr lvl="1"/>
            <a:r>
              <a:rPr lang="en-GB" sz="1800" dirty="0" smtClean="0"/>
              <a:t>Inspection and/or realignment of component/module (if required)</a:t>
            </a:r>
            <a:endParaRPr lang="en-GB" sz="2400" dirty="0" smtClean="0"/>
          </a:p>
          <a:p>
            <a:r>
              <a:rPr lang="en-GB" sz="2400" dirty="0" smtClean="0"/>
              <a:t>Complex RH activities shall be avoided.</a:t>
            </a:r>
          </a:p>
          <a:p>
            <a:pPr lvl="1"/>
            <a:r>
              <a:rPr lang="en-GB" sz="1800" dirty="0" smtClean="0"/>
              <a:t>Reduced design complexity</a:t>
            </a:r>
          </a:p>
          <a:p>
            <a:pPr lvl="1"/>
            <a:r>
              <a:rPr lang="en-GB" sz="1800" dirty="0" smtClean="0"/>
              <a:t>Reduced construction cost</a:t>
            </a:r>
          </a:p>
          <a:p>
            <a:pPr lvl="1"/>
            <a:r>
              <a:rPr lang="en-GB" sz="1800" dirty="0" smtClean="0"/>
              <a:t>Reduced tooling cost</a:t>
            </a:r>
          </a:p>
          <a:p>
            <a:r>
              <a:rPr lang="en-GB" sz="2400" dirty="0" smtClean="0"/>
              <a:t>No in-situ RH maintenance is foreseen.</a:t>
            </a:r>
          </a:p>
          <a:p>
            <a:pPr lvl="1"/>
            <a:r>
              <a:rPr lang="en-GB" sz="1800" dirty="0" smtClean="0"/>
              <a:t>Modules/components stored on site during cool down</a:t>
            </a:r>
            <a:r>
              <a:rPr lang="en-US" sz="1800" dirty="0" smtClean="0"/>
              <a:t>.</a:t>
            </a:r>
          </a:p>
          <a:p>
            <a:pPr lvl="1"/>
            <a:r>
              <a:rPr lang="en-GB" sz="1800" dirty="0" smtClean="0"/>
              <a:t>Exchange of a module for a spare unit will be the quickest method to repair (hot-swap).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340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Activities restricted to </a:t>
            </a:r>
          </a:p>
          <a:p>
            <a:pPr lvl="1"/>
            <a:r>
              <a:rPr lang="en-GB" sz="1800" b="1" dirty="0" smtClean="0"/>
              <a:t>Extraction (RH-I and RH-II)</a:t>
            </a:r>
          </a:p>
          <a:p>
            <a:pPr lvl="1"/>
            <a:r>
              <a:rPr lang="en-GB" sz="1800" b="1" dirty="0" smtClean="0"/>
              <a:t>Reinstallation (RH-I)</a:t>
            </a:r>
          </a:p>
          <a:p>
            <a:pPr lvl="1"/>
            <a:r>
              <a:rPr lang="en-GB" sz="1800" dirty="0" smtClean="0"/>
              <a:t>Inspection and/or realignment of component/module (if required)</a:t>
            </a:r>
            <a:endParaRPr lang="en-GB" sz="2400" dirty="0" smtClean="0"/>
          </a:p>
          <a:p>
            <a:r>
              <a:rPr lang="en-GB" sz="2400" dirty="0" smtClean="0"/>
              <a:t>Complex RH activities shall be avoided.</a:t>
            </a:r>
          </a:p>
          <a:p>
            <a:pPr lvl="1"/>
            <a:r>
              <a:rPr lang="en-GB" sz="1800" dirty="0" smtClean="0"/>
              <a:t>Reduced design complexity</a:t>
            </a:r>
          </a:p>
          <a:p>
            <a:pPr lvl="1"/>
            <a:r>
              <a:rPr lang="en-GB" sz="1800" dirty="0" smtClean="0"/>
              <a:t>Reduced construction cost</a:t>
            </a:r>
          </a:p>
          <a:p>
            <a:pPr lvl="1"/>
            <a:r>
              <a:rPr lang="en-GB" sz="1800" dirty="0" smtClean="0"/>
              <a:t>Reduced tooling cost</a:t>
            </a:r>
          </a:p>
          <a:p>
            <a:r>
              <a:rPr lang="en-GB" sz="2400" dirty="0" smtClean="0"/>
              <a:t>No in-situ RH maintenance is foreseen.</a:t>
            </a:r>
          </a:p>
          <a:p>
            <a:pPr lvl="1"/>
            <a:r>
              <a:rPr lang="en-GB" sz="1800" dirty="0" smtClean="0"/>
              <a:t>Modules/components stored on site during cool down</a:t>
            </a:r>
            <a:r>
              <a:rPr lang="en-US" sz="1800" dirty="0" smtClean="0"/>
              <a:t>.</a:t>
            </a:r>
          </a:p>
          <a:p>
            <a:pPr lvl="1"/>
            <a:r>
              <a:rPr lang="en-GB" sz="1800" dirty="0" smtClean="0"/>
              <a:t>Exchange of a module for a spare unit will be the quickest method to repair (hot-swap).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77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Activities restricted to </a:t>
            </a:r>
          </a:p>
          <a:p>
            <a:pPr lvl="1"/>
            <a:r>
              <a:rPr lang="en-GB" sz="1800" b="1" dirty="0" smtClean="0"/>
              <a:t>Extraction (RH-I and RH-II)</a:t>
            </a:r>
          </a:p>
          <a:p>
            <a:pPr lvl="1"/>
            <a:r>
              <a:rPr lang="en-GB" sz="1800" b="1" dirty="0" smtClean="0"/>
              <a:t>Reinstallation (RH-I)</a:t>
            </a:r>
          </a:p>
          <a:p>
            <a:pPr lvl="1"/>
            <a:r>
              <a:rPr lang="en-GB" sz="1800" dirty="0" smtClean="0"/>
              <a:t>Inspection and/or realignment of component/module (if required)</a:t>
            </a:r>
            <a:endParaRPr lang="en-GB" sz="2400" dirty="0" smtClean="0"/>
          </a:p>
          <a:p>
            <a:r>
              <a:rPr lang="en-GB" sz="2400" dirty="0" smtClean="0"/>
              <a:t>Complex RH activities shall be avoided.</a:t>
            </a:r>
          </a:p>
          <a:p>
            <a:pPr lvl="1"/>
            <a:r>
              <a:rPr lang="en-GB" sz="1800" dirty="0" smtClean="0"/>
              <a:t>Reduced design complexity</a:t>
            </a:r>
          </a:p>
          <a:p>
            <a:pPr lvl="1"/>
            <a:r>
              <a:rPr lang="en-GB" sz="1800" dirty="0" smtClean="0"/>
              <a:t>Reduced construction cost</a:t>
            </a:r>
          </a:p>
          <a:p>
            <a:pPr lvl="1"/>
            <a:r>
              <a:rPr lang="en-GB" sz="1800" dirty="0" smtClean="0"/>
              <a:t>Reduced tooling cost</a:t>
            </a:r>
          </a:p>
          <a:p>
            <a:r>
              <a:rPr lang="en-GB" sz="2400" dirty="0" smtClean="0"/>
              <a:t>No in-situ RH maintenance is foreseen.</a:t>
            </a:r>
          </a:p>
          <a:p>
            <a:pPr lvl="1"/>
            <a:r>
              <a:rPr lang="en-GB" sz="1800" dirty="0" smtClean="0"/>
              <a:t>Modules/components stored on site during cool down</a:t>
            </a:r>
            <a:r>
              <a:rPr lang="en-US" sz="1800" dirty="0" smtClean="0"/>
              <a:t>.</a:t>
            </a:r>
          </a:p>
          <a:p>
            <a:pPr lvl="1"/>
            <a:r>
              <a:rPr lang="en-GB" sz="1800" dirty="0" smtClean="0"/>
              <a:t>Exchange of a module for a spare unit will be the quickest method to repair (hot-swap).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861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Remote Handling</a:t>
            </a:r>
            <a:br>
              <a:rPr lang="en-GB" sz="4000" dirty="0"/>
            </a:br>
            <a:r>
              <a:rPr lang="en-GB" sz="2400" dirty="0" smtClean="0"/>
              <a:t>Cabling and routing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Erik Nilsson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Mechanical Engineer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ESS Chopper Group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20 November,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Bunker overview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70517"/>
            <a:ext cx="6653529" cy="53352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Routing principle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10" name="Picture 9" descr="/Users/eriknilsson/Desktop/Screen Shot 2017-05-19 at 10.33.4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2771800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_instrum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63" y="1813757"/>
            <a:ext cx="6431463" cy="4939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5614" y="1813757"/>
            <a:ext cx="176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Fixed installation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3763" y="1485998"/>
            <a:ext cx="268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Fixed bulkhead connectors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1005" y="1958382"/>
            <a:ext cx="162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Flexible section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7235" y="2574935"/>
            <a:ext cx="20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Snorkel (not shown)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740352" y="2143048"/>
            <a:ext cx="144016" cy="6165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0"/>
          </p:cNvCxnSpPr>
          <p:nvPr/>
        </p:nvCxnSpPr>
        <p:spPr>
          <a:xfrm>
            <a:off x="5741295" y="1813757"/>
            <a:ext cx="1711025" cy="1130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92436" y="1855330"/>
            <a:ext cx="178993" cy="520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>
            <a:off x="4018117" y="2143048"/>
            <a:ext cx="781860" cy="232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</p:cNvCxnSpPr>
          <p:nvPr/>
        </p:nvCxnSpPr>
        <p:spPr>
          <a:xfrm>
            <a:off x="3053763" y="2759601"/>
            <a:ext cx="1267566" cy="4318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446"/>
            <a:ext cx="8964488" cy="4756150"/>
          </a:xfrm>
        </p:spPr>
        <p:txBody>
          <a:bodyPr>
            <a:noAutofit/>
          </a:bodyPr>
          <a:lstStyle/>
          <a:p>
            <a:r>
              <a:rPr lang="en-US" sz="2400" dirty="0"/>
              <a:t>Electrical and fluid interfaces </a:t>
            </a:r>
            <a:r>
              <a:rPr lang="en-US" sz="2400" dirty="0" smtClean="0"/>
              <a:t>for a module </a:t>
            </a:r>
            <a:r>
              <a:rPr lang="en-US" sz="2400" dirty="0"/>
              <a:t>shall be concentrated at one point with </a:t>
            </a:r>
            <a:r>
              <a:rPr lang="en-US" sz="2400" dirty="0" smtClean="0"/>
              <a:t>easy </a:t>
            </a:r>
            <a:r>
              <a:rPr lang="en-US" sz="2400" dirty="0"/>
              <a:t>access </a:t>
            </a:r>
            <a:r>
              <a:rPr lang="en-US" sz="2400" dirty="0" smtClean="0"/>
              <a:t>(maximum 200mm below shielding).</a:t>
            </a:r>
            <a:endParaRPr lang="en-US" sz="2400" dirty="0"/>
          </a:p>
          <a:p>
            <a:r>
              <a:rPr lang="en-US" sz="2400" dirty="0"/>
              <a:t>Connections on the </a:t>
            </a:r>
            <a:r>
              <a:rPr lang="en-US" sz="2400" dirty="0" smtClean="0"/>
              <a:t>module should </a:t>
            </a:r>
            <a:r>
              <a:rPr lang="en-US" sz="2400" dirty="0"/>
              <a:t>not be required to be disconnected for maintenance purposes before the module is </a:t>
            </a:r>
            <a:r>
              <a:rPr lang="en-US" sz="2400" dirty="0" smtClean="0"/>
              <a:t>extracted.</a:t>
            </a:r>
            <a:endParaRPr lang="en-US" sz="2400" dirty="0"/>
          </a:p>
          <a:p>
            <a:r>
              <a:rPr lang="en-US" sz="2400" dirty="0" smtClean="0"/>
              <a:t>Routed </a:t>
            </a:r>
            <a:r>
              <a:rPr lang="en-US" sz="2400" dirty="0"/>
              <a:t>to avoid access limitations to remote handling interfaces and extraction/re-installation of modules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Flexible cables and utilities should be attached to snorkel or crane during extraction to avoid damage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Grounding?</a:t>
            </a:r>
            <a:endParaRPr lang="en-US" sz="2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Snorkel 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446"/>
            <a:ext cx="8460432" cy="4756150"/>
          </a:xfrm>
        </p:spPr>
        <p:txBody>
          <a:bodyPr>
            <a:noAutofit/>
          </a:bodyPr>
          <a:lstStyle/>
          <a:p>
            <a:r>
              <a:rPr lang="en-GB" sz="2400" dirty="0" smtClean="0"/>
              <a:t>Possible to create uniform design/concept?</a:t>
            </a:r>
          </a:p>
          <a:p>
            <a:r>
              <a:rPr lang="en-GB" sz="2400" dirty="0" smtClean="0"/>
              <a:t>Same for all utilities?</a:t>
            </a:r>
          </a:p>
          <a:p>
            <a:r>
              <a:rPr lang="en-GB" sz="2400" dirty="0" smtClean="0"/>
              <a:t>Design?</a:t>
            </a:r>
          </a:p>
          <a:p>
            <a:r>
              <a:rPr lang="en-GB" sz="2400" dirty="0" smtClean="0"/>
              <a:t>Material?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979" y="2276872"/>
            <a:ext cx="3942442" cy="39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14805</TotalTime>
  <Words>414</Words>
  <Application>Microsoft Macintosh PowerPoint</Application>
  <PresentationFormat>On-screen Show (4:3)</PresentationFormat>
  <Paragraphs>76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Remote Handling Cabling and routing</vt:lpstr>
      <vt:lpstr>Bunker overview</vt:lpstr>
      <vt:lpstr>Routing principle</vt:lpstr>
      <vt:lpstr>Basic concepts</vt:lpstr>
      <vt:lpstr>Snorkel concept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Handling Strategy and implementation</dc:title>
  <dc:creator>Erik Nilsson</dc:creator>
  <cp:lastModifiedBy>Erik Nilsson</cp:lastModifiedBy>
  <cp:revision>221</cp:revision>
  <dcterms:created xsi:type="dcterms:W3CDTF">2017-08-22T05:51:57Z</dcterms:created>
  <dcterms:modified xsi:type="dcterms:W3CDTF">2017-11-20T09:11:10Z</dcterms:modified>
</cp:coreProperties>
</file>