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2" r:id="rId2"/>
  </p:sldMasterIdLst>
  <p:notesMasterIdLst>
    <p:notesMasterId r:id="rId12"/>
  </p:notesMasterIdLst>
  <p:handoutMasterIdLst>
    <p:handoutMasterId r:id="rId13"/>
  </p:handoutMasterIdLst>
  <p:sldIdLst>
    <p:sldId id="286" r:id="rId3"/>
    <p:sldId id="488" r:id="rId4"/>
    <p:sldId id="498" r:id="rId5"/>
    <p:sldId id="511" r:id="rId6"/>
    <p:sldId id="512" r:id="rId7"/>
    <p:sldId id="513" r:id="rId8"/>
    <p:sldId id="503" r:id="rId9"/>
    <p:sldId id="507" r:id="rId10"/>
    <p:sldId id="495" r:id="rId11"/>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E100"/>
    <a:srgbClr val="FF7D00"/>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6" autoAdjust="0"/>
    <p:restoredTop sz="99518" autoAdjust="0"/>
  </p:normalViewPr>
  <p:slideViewPr>
    <p:cSldViewPr snapToGrid="0" snapToObjects="1">
      <p:cViewPr>
        <p:scale>
          <a:sx n="99" d="100"/>
          <a:sy n="99" d="100"/>
        </p:scale>
        <p:origin x="-1360" y="-200"/>
      </p:cViewPr>
      <p:guideLst>
        <p:guide orient="horz" pos="1232"/>
        <p:guide orient="horz" pos="908"/>
        <p:guide pos="49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A3AE58-0CB7-2B49-BC2B-99543F812727}" type="datetimeFigureOut">
              <a:rPr lang="sv-SE" smtClean="0"/>
              <a:t>29/11/17</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600A657-9475-004C-BDED-BB6C61EC9492}" type="slidenum">
              <a:rPr lang="sv-SE" smtClean="0"/>
              <a:t>‹#›</a:t>
            </a:fld>
            <a:endParaRPr lang="sv-SE"/>
          </a:p>
        </p:txBody>
      </p:sp>
    </p:spTree>
    <p:extLst>
      <p:ext uri="{BB962C8B-B14F-4D97-AF65-F5344CB8AC3E}">
        <p14:creationId xmlns:p14="http://schemas.microsoft.com/office/powerpoint/2010/main" val="40564104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441830-0E87-9D46-A15F-C0C0B780FA23}" type="datetimeFigureOut">
              <a:rPr lang="sv-SE" smtClean="0"/>
              <a:t>29/11/17</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E0035E-6164-C447-BCFF-46EC70F74028}" type="slidenum">
              <a:rPr lang="sv-SE" smtClean="0"/>
              <a:t>‹#›</a:t>
            </a:fld>
            <a:endParaRPr lang="sv-SE"/>
          </a:p>
        </p:txBody>
      </p:sp>
    </p:spTree>
    <p:extLst>
      <p:ext uri="{BB962C8B-B14F-4D97-AF65-F5344CB8AC3E}">
        <p14:creationId xmlns:p14="http://schemas.microsoft.com/office/powerpoint/2010/main" val="82942122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bild">
    <p:spTree>
      <p:nvGrpSpPr>
        <p:cNvPr id="1" name=""/>
        <p:cNvGrpSpPr/>
        <p:nvPr/>
      </p:nvGrpSpPr>
      <p:grpSpPr>
        <a:xfrm>
          <a:off x="0" y="0"/>
          <a:ext cx="0" cy="0"/>
          <a:chOff x="0" y="0"/>
          <a:chExt cx="0" cy="0"/>
        </a:xfrm>
      </p:grpSpPr>
      <p:sp>
        <p:nvSpPr>
          <p:cNvPr id="2" name="Rubrik 1"/>
          <p:cNvSpPr>
            <a:spLocks noGrp="1"/>
          </p:cNvSpPr>
          <p:nvPr>
            <p:ph type="title"/>
          </p:nvPr>
        </p:nvSpPr>
        <p:spPr>
          <a:xfrm>
            <a:off x="593512" y="-1"/>
            <a:ext cx="5762624" cy="1441451"/>
          </a:xfrm>
        </p:spPr>
        <p:txBody>
          <a:bodyPr/>
          <a:lstStyle/>
          <a:p>
            <a:r>
              <a:rPr lang="sv-SE" smtClean="0"/>
              <a:t>Klicka här för att ändra format</a:t>
            </a:r>
            <a:endParaRPr lang="sv-SE"/>
          </a:p>
        </p:txBody>
      </p:sp>
      <p:cxnSp>
        <p:nvCxnSpPr>
          <p:cNvPr id="3"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56384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en-US" smtClean="0"/>
              <a:t>November 2017</a:t>
            </a:r>
            <a:endParaRPr lang="sv-SE"/>
          </a:p>
        </p:txBody>
      </p:sp>
      <p:sp>
        <p:nvSpPr>
          <p:cNvPr id="3" name="Platshållare för sidfot 2"/>
          <p:cNvSpPr>
            <a:spLocks noGrp="1"/>
          </p:cNvSpPr>
          <p:nvPr>
            <p:ph type="ftr" sz="quarter" idx="11"/>
          </p:nvPr>
        </p:nvSpPr>
        <p:spPr/>
        <p:txBody>
          <a:bodyPr/>
          <a:lstStyle/>
          <a:p>
            <a:r>
              <a:rPr lang="sv-SE" smtClean="0"/>
              <a:t>Particle Free LWU Installation System  Review - J.G. Weisend II</a:t>
            </a:r>
            <a:endParaRPr lang="sv-SE"/>
          </a:p>
        </p:txBody>
      </p:sp>
      <p:sp>
        <p:nvSpPr>
          <p:cNvPr id="4" name="Platshållare för bildnummer 3"/>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932584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a:prstGeom prst="rect">
            <a:avLst/>
          </a:prstGeo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November 2017</a:t>
            </a:r>
            <a:endParaRPr lang="sv-SE"/>
          </a:p>
        </p:txBody>
      </p:sp>
      <p:sp>
        <p:nvSpPr>
          <p:cNvPr id="6" name="Platshållare för sidfot 5"/>
          <p:cNvSpPr>
            <a:spLocks noGrp="1"/>
          </p:cNvSpPr>
          <p:nvPr>
            <p:ph type="ftr" sz="quarter" idx="11"/>
          </p:nvPr>
        </p:nvSpPr>
        <p:spPr/>
        <p:txBody>
          <a:bodyPr/>
          <a:lstStyle/>
          <a:p>
            <a:r>
              <a:rPr lang="sv-SE" smtClean="0"/>
              <a:t>Particle Free LWU Installation System  Review -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704101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a:prstGeom prst="rect">
            <a:avLst/>
          </a:prstGeo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November 2017</a:t>
            </a:r>
            <a:endParaRPr lang="sv-SE"/>
          </a:p>
        </p:txBody>
      </p:sp>
      <p:sp>
        <p:nvSpPr>
          <p:cNvPr id="6" name="Platshållare för sidfot 5"/>
          <p:cNvSpPr>
            <a:spLocks noGrp="1"/>
          </p:cNvSpPr>
          <p:nvPr>
            <p:ph type="ftr" sz="quarter" idx="11"/>
          </p:nvPr>
        </p:nvSpPr>
        <p:spPr/>
        <p:txBody>
          <a:bodyPr/>
          <a:lstStyle/>
          <a:p>
            <a:r>
              <a:rPr lang="sv-SE" smtClean="0"/>
              <a:t>Particle Free LWU Installation System  Review -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71652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November 2017</a:t>
            </a:r>
            <a:endParaRPr lang="sv-SE"/>
          </a:p>
        </p:txBody>
      </p:sp>
      <p:sp>
        <p:nvSpPr>
          <p:cNvPr id="5" name="Platshållare för sidfot 4"/>
          <p:cNvSpPr>
            <a:spLocks noGrp="1"/>
          </p:cNvSpPr>
          <p:nvPr>
            <p:ph type="ftr" sz="quarter" idx="11"/>
          </p:nvPr>
        </p:nvSpPr>
        <p:spPr/>
        <p:txBody>
          <a:bodyPr/>
          <a:lstStyle/>
          <a:p>
            <a:r>
              <a:rPr lang="sv-SE" smtClean="0"/>
              <a:t>Particle Free LWU Installation System  Review -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033458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a:prstGeom prst="rect">
            <a:avLst/>
          </a:prstGeo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November 2017</a:t>
            </a:r>
            <a:endParaRPr lang="sv-SE"/>
          </a:p>
        </p:txBody>
      </p:sp>
      <p:sp>
        <p:nvSpPr>
          <p:cNvPr id="5" name="Platshållare för sidfot 4"/>
          <p:cNvSpPr>
            <a:spLocks noGrp="1"/>
          </p:cNvSpPr>
          <p:nvPr>
            <p:ph type="ftr" sz="quarter" idx="11"/>
          </p:nvPr>
        </p:nvSpPr>
        <p:spPr/>
        <p:txBody>
          <a:bodyPr/>
          <a:lstStyle/>
          <a:p>
            <a:r>
              <a:rPr lang="sv-SE" smtClean="0"/>
              <a:t>Particle Free LWU Installation System  Review -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37502372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läng">
    <p:bg>
      <p:bgPr>
        <a:solidFill>
          <a:srgbClr val="0094CA"/>
        </a:solidFill>
        <a:effectLst/>
      </p:bgPr>
    </p:bg>
    <p:spTree>
      <p:nvGrpSpPr>
        <p:cNvPr id="1" name=""/>
        <p:cNvGrpSpPr/>
        <p:nvPr/>
      </p:nvGrpSpPr>
      <p:grpSpPr>
        <a:xfrm>
          <a:off x="0" y="0"/>
          <a:ext cx="0" cy="0"/>
          <a:chOff x="0" y="0"/>
          <a:chExt cx="0" cy="0"/>
        </a:xfrm>
      </p:grpSpPr>
      <p:sp>
        <p:nvSpPr>
          <p:cNvPr id="7" name="Rektangel 6"/>
          <p:cNvSpPr/>
          <p:nvPr userDrawn="1"/>
        </p:nvSpPr>
        <p:spPr>
          <a:xfrm>
            <a:off x="0" y="0"/>
            <a:ext cx="9144000" cy="1682749"/>
          </a:xfrm>
          <a:prstGeom prst="rect">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11" name="Bildobjekt 10" descr="ESS-logga-blå.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02756" y="362809"/>
            <a:ext cx="1728000" cy="924480"/>
          </a:xfrm>
          <a:prstGeom prst="rect">
            <a:avLst/>
          </a:prstGeom>
        </p:spPr>
      </p:pic>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r>
              <a:rPr lang="en-US" smtClean="0"/>
              <a:t>November 2017</a:t>
            </a:r>
            <a:endParaRPr lang="sv-SE"/>
          </a:p>
        </p:txBody>
      </p:sp>
      <p:sp>
        <p:nvSpPr>
          <p:cNvPr id="5" name="Platshållare för sidfot 4"/>
          <p:cNvSpPr>
            <a:spLocks noGrp="1"/>
          </p:cNvSpPr>
          <p:nvPr>
            <p:ph type="ftr" sz="quarter" idx="11"/>
          </p:nvPr>
        </p:nvSpPr>
        <p:spPr/>
        <p:txBody>
          <a:bodyPr/>
          <a:lstStyle/>
          <a:p>
            <a:r>
              <a:rPr lang="sv-SE" smtClean="0"/>
              <a:t>Particle Free LWU Installation System  Review -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
        <p:nvSpPr>
          <p:cNvPr id="9" name="Rubrik 1"/>
          <p:cNvSpPr>
            <a:spLocks noGrp="1"/>
          </p:cNvSpPr>
          <p:nvPr>
            <p:ph type="ctrTitle"/>
          </p:nvPr>
        </p:nvSpPr>
        <p:spPr>
          <a:xfrm>
            <a:off x="622138" y="130718"/>
            <a:ext cx="6290083" cy="1470025"/>
          </a:xfrm>
          <a:prstGeom prst="rect">
            <a:avLst/>
          </a:prstGeom>
          <a:noFill/>
        </p:spPr>
        <p:txBody>
          <a:bodyPr>
            <a:normAutofit/>
          </a:bodyPr>
          <a:lstStyle>
            <a:lvl1pPr algn="l">
              <a:defRPr sz="4000">
                <a:solidFill>
                  <a:srgbClr val="0094CA"/>
                </a:solidFill>
              </a:defRPr>
            </a:lvl1pPr>
          </a:lstStyle>
          <a:p>
            <a:r>
              <a:rPr lang="sv-SE" dirty="0" smtClean="0"/>
              <a:t>Klicka här för att ändra format</a:t>
            </a:r>
            <a:endParaRPr lang="sv-SE" dirty="0"/>
          </a:p>
        </p:txBody>
      </p:sp>
    </p:spTree>
    <p:extLst>
      <p:ext uri="{BB962C8B-B14F-4D97-AF65-F5344CB8AC3E}">
        <p14:creationId xmlns:p14="http://schemas.microsoft.com/office/powerpoint/2010/main" val="1361753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Tree>
    <p:extLst>
      <p:ext uri="{BB962C8B-B14F-4D97-AF65-F5344CB8AC3E}">
        <p14:creationId xmlns:p14="http://schemas.microsoft.com/office/powerpoint/2010/main" val="6870982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November 2017</a:t>
            </a:r>
            <a:endParaRPr lang="sv-SE"/>
          </a:p>
        </p:txBody>
      </p:sp>
      <p:sp>
        <p:nvSpPr>
          <p:cNvPr id="5" name="Platshållare för sidfot 4"/>
          <p:cNvSpPr>
            <a:spLocks noGrp="1"/>
          </p:cNvSpPr>
          <p:nvPr>
            <p:ph type="ftr" sz="quarter" idx="11"/>
          </p:nvPr>
        </p:nvSpPr>
        <p:spPr/>
        <p:txBody>
          <a:bodyPr/>
          <a:lstStyle/>
          <a:p>
            <a:r>
              <a:rPr lang="sv-SE" smtClean="0"/>
              <a:t>Particle Free LWU Installation System  Review -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1048099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r>
              <a:rPr lang="en-US" smtClean="0"/>
              <a:t>November 2017</a:t>
            </a:r>
            <a:endParaRPr lang="sv-SE"/>
          </a:p>
        </p:txBody>
      </p:sp>
      <p:sp>
        <p:nvSpPr>
          <p:cNvPr id="5" name="Platshållare för sidfot 4"/>
          <p:cNvSpPr>
            <a:spLocks noGrp="1"/>
          </p:cNvSpPr>
          <p:nvPr>
            <p:ph type="ftr" sz="quarter" idx="11"/>
          </p:nvPr>
        </p:nvSpPr>
        <p:spPr/>
        <p:txBody>
          <a:bodyPr/>
          <a:lstStyle/>
          <a:p>
            <a:r>
              <a:rPr lang="sv-SE" smtClean="0"/>
              <a:t>Particle Free LWU Installation System  Review -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7893341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r>
              <a:rPr lang="en-US" smtClean="0"/>
              <a:t>November 2017</a:t>
            </a:r>
            <a:endParaRPr lang="sv-SE"/>
          </a:p>
        </p:txBody>
      </p:sp>
      <p:sp>
        <p:nvSpPr>
          <p:cNvPr id="6" name="Platshållare för sidfot 5"/>
          <p:cNvSpPr>
            <a:spLocks noGrp="1"/>
          </p:cNvSpPr>
          <p:nvPr>
            <p:ph type="ftr" sz="quarter" idx="11"/>
          </p:nvPr>
        </p:nvSpPr>
        <p:spPr/>
        <p:txBody>
          <a:bodyPr/>
          <a:lstStyle/>
          <a:p>
            <a:r>
              <a:rPr lang="sv-SE" smtClean="0"/>
              <a:t>Particle Free LWU Installation System  Review -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96108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p:nvPr>
        </p:nvSpPr>
        <p:spPr>
          <a:xfrm>
            <a:off x="593513" y="1955801"/>
            <a:ext cx="4766944" cy="3780620"/>
          </a:xfrm>
        </p:spPr>
        <p:txBody>
          <a:bodyPr lIns="0" tIns="0" rIns="0" bIns="0">
            <a:noAutofit/>
          </a:bodyPr>
          <a:lstStyle>
            <a:lvl1pPr marL="342900" indent="-342900" algn="l">
              <a:lnSpc>
                <a:spcPct val="90000"/>
              </a:lnSpc>
              <a:buFont typeface="Arial"/>
              <a:buChar char="•"/>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2" name="Rubrik 1"/>
          <p:cNvSpPr>
            <a:spLocks noGrp="1"/>
          </p:cNvSpPr>
          <p:nvPr>
            <p:ph type="title"/>
          </p:nvPr>
        </p:nvSpPr>
        <p:spPr>
          <a:xfrm>
            <a:off x="593512" y="-1"/>
            <a:ext cx="5762624" cy="1441451"/>
          </a:xfrm>
        </p:spPr>
        <p:txBody>
          <a:bodyPr/>
          <a:lstStyle/>
          <a:p>
            <a:r>
              <a:rPr lang="sv-SE" smtClean="0"/>
              <a:t>Klicka här för att ändra format</a:t>
            </a:r>
            <a:endParaRPr lang="sv-SE"/>
          </a:p>
        </p:txBody>
      </p:sp>
      <p:sp>
        <p:nvSpPr>
          <p:cNvPr id="6" name="Rektangel med rundade hörn 5"/>
          <p:cNvSpPr/>
          <p:nvPr userDrawn="1"/>
        </p:nvSpPr>
        <p:spPr>
          <a:xfrm>
            <a:off x="6205857" y="1955801"/>
            <a:ext cx="2479040" cy="2479040"/>
          </a:xfrm>
          <a:prstGeom prst="roundRect">
            <a:avLst/>
          </a:prstGeom>
          <a:no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cxnSp>
        <p:nvCxnSpPr>
          <p:cNvPr id="7"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011372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r>
              <a:rPr lang="en-US" smtClean="0"/>
              <a:t>November 2017</a:t>
            </a:r>
            <a:endParaRPr lang="sv-SE"/>
          </a:p>
        </p:txBody>
      </p:sp>
      <p:sp>
        <p:nvSpPr>
          <p:cNvPr id="8" name="Platshållare för sidfot 7"/>
          <p:cNvSpPr>
            <a:spLocks noGrp="1"/>
          </p:cNvSpPr>
          <p:nvPr>
            <p:ph type="ftr" sz="quarter" idx="11"/>
          </p:nvPr>
        </p:nvSpPr>
        <p:spPr/>
        <p:txBody>
          <a:bodyPr/>
          <a:lstStyle/>
          <a:p>
            <a:r>
              <a:rPr lang="sv-SE" smtClean="0"/>
              <a:t>Particle Free LWU Installation System  Review - J.G. Weisend II</a:t>
            </a:r>
            <a:endParaRPr lang="sv-SE"/>
          </a:p>
        </p:txBody>
      </p:sp>
      <p:sp>
        <p:nvSpPr>
          <p:cNvPr id="9" name="Platshållare för bildnummer 8"/>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2926338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r>
              <a:rPr lang="en-US" smtClean="0"/>
              <a:t>November 2017</a:t>
            </a:r>
            <a:endParaRPr lang="sv-SE"/>
          </a:p>
        </p:txBody>
      </p:sp>
      <p:sp>
        <p:nvSpPr>
          <p:cNvPr id="4" name="Platshållare för sidfot 3"/>
          <p:cNvSpPr>
            <a:spLocks noGrp="1"/>
          </p:cNvSpPr>
          <p:nvPr>
            <p:ph type="ftr" sz="quarter" idx="11"/>
          </p:nvPr>
        </p:nvSpPr>
        <p:spPr/>
        <p:txBody>
          <a:bodyPr/>
          <a:lstStyle/>
          <a:p>
            <a:r>
              <a:rPr lang="sv-SE" smtClean="0"/>
              <a:t>Particle Free LWU Installation System  Review - J.G. Weisend II</a:t>
            </a:r>
            <a:endParaRPr lang="sv-SE"/>
          </a:p>
        </p:txBody>
      </p:sp>
      <p:sp>
        <p:nvSpPr>
          <p:cNvPr id="5" name="Platshållare för bildnummer 4"/>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19828659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en-US" smtClean="0"/>
              <a:t>November 2017</a:t>
            </a:r>
            <a:endParaRPr lang="sv-SE"/>
          </a:p>
        </p:txBody>
      </p:sp>
      <p:sp>
        <p:nvSpPr>
          <p:cNvPr id="3" name="Platshållare för sidfot 2"/>
          <p:cNvSpPr>
            <a:spLocks noGrp="1"/>
          </p:cNvSpPr>
          <p:nvPr>
            <p:ph type="ftr" sz="quarter" idx="11"/>
          </p:nvPr>
        </p:nvSpPr>
        <p:spPr/>
        <p:txBody>
          <a:bodyPr/>
          <a:lstStyle/>
          <a:p>
            <a:r>
              <a:rPr lang="sv-SE" smtClean="0"/>
              <a:t>Particle Free LWU Installation System  Review - J.G. Weisend II</a:t>
            </a:r>
            <a:endParaRPr lang="sv-SE"/>
          </a:p>
        </p:txBody>
      </p:sp>
      <p:sp>
        <p:nvSpPr>
          <p:cNvPr id="4" name="Platshållare för bildnummer 3"/>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930615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November 2017</a:t>
            </a:r>
            <a:endParaRPr lang="sv-SE"/>
          </a:p>
        </p:txBody>
      </p:sp>
      <p:sp>
        <p:nvSpPr>
          <p:cNvPr id="6" name="Platshållare för sidfot 5"/>
          <p:cNvSpPr>
            <a:spLocks noGrp="1"/>
          </p:cNvSpPr>
          <p:nvPr>
            <p:ph type="ftr" sz="quarter" idx="11"/>
          </p:nvPr>
        </p:nvSpPr>
        <p:spPr/>
        <p:txBody>
          <a:bodyPr/>
          <a:lstStyle/>
          <a:p>
            <a:r>
              <a:rPr lang="sv-SE" smtClean="0"/>
              <a:t>Particle Free LWU Installation System  Review -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1700504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November 2017</a:t>
            </a:r>
            <a:endParaRPr lang="sv-SE"/>
          </a:p>
        </p:txBody>
      </p:sp>
      <p:sp>
        <p:nvSpPr>
          <p:cNvPr id="6" name="Platshållare för sidfot 5"/>
          <p:cNvSpPr>
            <a:spLocks noGrp="1"/>
          </p:cNvSpPr>
          <p:nvPr>
            <p:ph type="ftr" sz="quarter" idx="11"/>
          </p:nvPr>
        </p:nvSpPr>
        <p:spPr/>
        <p:txBody>
          <a:bodyPr/>
          <a:lstStyle/>
          <a:p>
            <a:r>
              <a:rPr lang="sv-SE" smtClean="0"/>
              <a:t>Particle Free LWU Installation System  Review -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339349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November 2017</a:t>
            </a:r>
            <a:endParaRPr lang="sv-SE"/>
          </a:p>
        </p:txBody>
      </p:sp>
      <p:sp>
        <p:nvSpPr>
          <p:cNvPr id="5" name="Platshållare för sidfot 4"/>
          <p:cNvSpPr>
            <a:spLocks noGrp="1"/>
          </p:cNvSpPr>
          <p:nvPr>
            <p:ph type="ftr" sz="quarter" idx="11"/>
          </p:nvPr>
        </p:nvSpPr>
        <p:spPr/>
        <p:txBody>
          <a:bodyPr/>
          <a:lstStyle/>
          <a:p>
            <a:r>
              <a:rPr lang="sv-SE" smtClean="0"/>
              <a:t>Particle Free LWU Installation System  Review -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15526619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November 2017</a:t>
            </a:r>
            <a:endParaRPr lang="sv-SE"/>
          </a:p>
        </p:txBody>
      </p:sp>
      <p:sp>
        <p:nvSpPr>
          <p:cNvPr id="5" name="Platshållare för sidfot 4"/>
          <p:cNvSpPr>
            <a:spLocks noGrp="1"/>
          </p:cNvSpPr>
          <p:nvPr>
            <p:ph type="ftr" sz="quarter" idx="11"/>
          </p:nvPr>
        </p:nvSpPr>
        <p:spPr/>
        <p:txBody>
          <a:bodyPr/>
          <a:lstStyle/>
          <a:p>
            <a:r>
              <a:rPr lang="sv-SE" smtClean="0"/>
              <a:t>Particle Free LWU Installation System  Review -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824170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chemeClr val="bg1"/>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FFFFFF"/>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p>
          <a:p>
            <a:pPr lvl="1"/>
            <a:r>
              <a:rPr lang="sv-SE" dirty="0" smtClean="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smtClean="0"/>
              <a:t>Blue bullet page</a:t>
            </a:r>
            <a:endParaRPr lang="sv-SE"/>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22186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Rubrikbild text">
    <p:bg>
      <p:bgRef idx="1001">
        <a:schemeClr val="bg1"/>
      </p:bgRef>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rgbClr val="0094CA"/>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0094CA"/>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p>
          <a:p>
            <a:pPr lvl="1"/>
            <a:r>
              <a:rPr lang="sv-SE" dirty="0" smtClean="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smtClean="0"/>
              <a:t>White bullet page</a:t>
            </a:r>
            <a:endParaRPr lang="sv-SE"/>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48954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78913" y="0"/>
            <a:ext cx="6067426" cy="1441531"/>
          </a:xfrm>
          <a:prstGeom prst="rect">
            <a:avLst/>
          </a:prstGeom>
        </p:spPr>
        <p:txBody>
          <a:bodyPr/>
          <a:lstStyle/>
          <a:p>
            <a:r>
              <a:rPr lang="sv-SE" smtClean="0"/>
              <a:t>Klicka här för att ändra format</a:t>
            </a:r>
            <a:endParaRPr lang="sv-SE"/>
          </a:p>
        </p:txBody>
      </p:sp>
      <p:sp>
        <p:nvSpPr>
          <p:cNvPr id="3" name="Platshållare för innehåll 2"/>
          <p:cNvSpPr>
            <a:spLocks noGrp="1"/>
          </p:cNvSpPr>
          <p:nvPr>
            <p:ph idx="1"/>
          </p:nvPr>
        </p:nvSpPr>
        <p:spPr>
          <a:xfrm>
            <a:off x="569993" y="1964945"/>
            <a:ext cx="6536399" cy="40389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November 2017</a:t>
            </a:r>
            <a:endParaRPr lang="sv-SE"/>
          </a:p>
        </p:txBody>
      </p:sp>
      <p:sp>
        <p:nvSpPr>
          <p:cNvPr id="5" name="Platshållare för sidfot 4"/>
          <p:cNvSpPr>
            <a:spLocks noGrp="1"/>
          </p:cNvSpPr>
          <p:nvPr>
            <p:ph type="ftr" sz="quarter" idx="11"/>
          </p:nvPr>
        </p:nvSpPr>
        <p:spPr/>
        <p:txBody>
          <a:bodyPr/>
          <a:lstStyle/>
          <a:p>
            <a:r>
              <a:rPr lang="sv-SE" smtClean="0"/>
              <a:t>Particle Free LWU Installation System  Review -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3711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r>
              <a:rPr lang="en-US" smtClean="0"/>
              <a:t>November 2017</a:t>
            </a:r>
            <a:endParaRPr lang="sv-SE"/>
          </a:p>
        </p:txBody>
      </p:sp>
      <p:sp>
        <p:nvSpPr>
          <p:cNvPr id="5" name="Platshållare för sidfot 4"/>
          <p:cNvSpPr>
            <a:spLocks noGrp="1"/>
          </p:cNvSpPr>
          <p:nvPr>
            <p:ph type="ftr" sz="quarter" idx="11"/>
          </p:nvPr>
        </p:nvSpPr>
        <p:spPr/>
        <p:txBody>
          <a:bodyPr/>
          <a:lstStyle/>
          <a:p>
            <a:r>
              <a:rPr lang="sv-SE" smtClean="0"/>
              <a:t>Particle Free LWU Installation System  Review -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47211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r>
              <a:rPr lang="en-US" smtClean="0"/>
              <a:t>November 2017</a:t>
            </a:r>
            <a:endParaRPr lang="sv-SE"/>
          </a:p>
        </p:txBody>
      </p:sp>
      <p:sp>
        <p:nvSpPr>
          <p:cNvPr id="6" name="Platshållare för sidfot 5"/>
          <p:cNvSpPr>
            <a:spLocks noGrp="1"/>
          </p:cNvSpPr>
          <p:nvPr>
            <p:ph type="ftr" sz="quarter" idx="11"/>
          </p:nvPr>
        </p:nvSpPr>
        <p:spPr/>
        <p:txBody>
          <a:bodyPr/>
          <a:lstStyle/>
          <a:p>
            <a:r>
              <a:rPr lang="sv-SE" smtClean="0"/>
              <a:t>Particle Free LWU Installation System  Review -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4977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r>
              <a:rPr lang="en-US" smtClean="0"/>
              <a:t>November 2017</a:t>
            </a:r>
            <a:endParaRPr lang="sv-SE"/>
          </a:p>
        </p:txBody>
      </p:sp>
      <p:sp>
        <p:nvSpPr>
          <p:cNvPr id="8" name="Platshållare för sidfot 7"/>
          <p:cNvSpPr>
            <a:spLocks noGrp="1"/>
          </p:cNvSpPr>
          <p:nvPr>
            <p:ph type="ftr" sz="quarter" idx="11"/>
          </p:nvPr>
        </p:nvSpPr>
        <p:spPr/>
        <p:txBody>
          <a:bodyPr/>
          <a:lstStyle/>
          <a:p>
            <a:r>
              <a:rPr lang="sv-SE" smtClean="0"/>
              <a:t>Particle Free LWU Installation System  Review - J.G. Weisend II</a:t>
            </a:r>
            <a:endParaRPr lang="sv-SE"/>
          </a:p>
        </p:txBody>
      </p:sp>
      <p:sp>
        <p:nvSpPr>
          <p:cNvPr id="9" name="Platshållare för bildnummer 8"/>
          <p:cNvSpPr>
            <a:spLocks noGrp="1"/>
          </p:cNvSpPr>
          <p:nvPr>
            <p:ph type="sldNum" sz="quarter" idx="12"/>
          </p:nvPr>
        </p:nvSpPr>
        <p:spPr/>
        <p:txBody>
          <a:bodyPr/>
          <a:lstStyle/>
          <a:p>
            <a:fld id="{038C62C7-F79B-CD4A-A5DF-5683BBEC4A65}" type="slidenum">
              <a:rPr lang="sv-SE" smtClean="0"/>
              <a:t>‹#›</a:t>
            </a:fld>
            <a:endParaRPr lang="sv-SE"/>
          </a:p>
        </p:txBody>
      </p:sp>
      <p:cxnSp>
        <p:nvCxnSpPr>
          <p:cNvPr id="10"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44596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r>
              <a:rPr lang="en-US" smtClean="0"/>
              <a:t>November 2017</a:t>
            </a:r>
            <a:endParaRPr lang="sv-SE"/>
          </a:p>
        </p:txBody>
      </p:sp>
      <p:sp>
        <p:nvSpPr>
          <p:cNvPr id="4" name="Platshållare för sidfot 3"/>
          <p:cNvSpPr>
            <a:spLocks noGrp="1"/>
          </p:cNvSpPr>
          <p:nvPr>
            <p:ph type="ftr" sz="quarter" idx="11"/>
          </p:nvPr>
        </p:nvSpPr>
        <p:spPr/>
        <p:txBody>
          <a:bodyPr/>
          <a:lstStyle/>
          <a:p>
            <a:r>
              <a:rPr lang="sv-SE" smtClean="0"/>
              <a:t>Particle Free LWU Installation System  Review - J.G. Weisend II</a:t>
            </a:r>
            <a:endParaRPr lang="sv-SE"/>
          </a:p>
        </p:txBody>
      </p:sp>
      <p:sp>
        <p:nvSpPr>
          <p:cNvPr id="5" name="Platshållare för bildnummer 4"/>
          <p:cNvSpPr>
            <a:spLocks noGrp="1"/>
          </p:cNvSpPr>
          <p:nvPr>
            <p:ph type="sldNum" sz="quarter" idx="12"/>
          </p:nvPr>
        </p:nvSpPr>
        <p:spPr/>
        <p:txBody>
          <a:bodyPr/>
          <a:lstStyle/>
          <a:p>
            <a:fld id="{038C62C7-F79B-CD4A-A5DF-5683BBEC4A65}" type="slidenum">
              <a:rPr lang="sv-SE" smtClean="0"/>
              <a:t>‹#›</a:t>
            </a:fld>
            <a:endParaRPr lang="sv-SE"/>
          </a:p>
        </p:txBody>
      </p:sp>
      <p:cxnSp>
        <p:nvCxnSpPr>
          <p:cNvPr id="6"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17310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6.xml"/><Relationship Id="rId12" Type="http://schemas.openxmlformats.org/officeDocument/2006/relationships/theme" Target="../theme/theme2.xml"/><Relationship Id="rId1" Type="http://schemas.openxmlformats.org/officeDocument/2006/relationships/slideLayout" Target="../slideLayouts/slideLayout16.xml"/><Relationship Id="rId2" Type="http://schemas.openxmlformats.org/officeDocument/2006/relationships/slideLayout" Target="../slideLayouts/slideLayout17.xml"/><Relationship Id="rId3" Type="http://schemas.openxmlformats.org/officeDocument/2006/relationships/slideLayout" Target="../slideLayouts/slideLayout18.xml"/><Relationship Id="rId4" Type="http://schemas.openxmlformats.org/officeDocument/2006/relationships/slideLayout" Target="../slideLayouts/slideLayout19.xml"/><Relationship Id="rId5" Type="http://schemas.openxmlformats.org/officeDocument/2006/relationships/slideLayout" Target="../slideLayouts/slideLayout20.xml"/><Relationship Id="rId6" Type="http://schemas.openxmlformats.org/officeDocument/2006/relationships/slideLayout" Target="../slideLayouts/slideLayout21.xml"/><Relationship Id="rId7" Type="http://schemas.openxmlformats.org/officeDocument/2006/relationships/slideLayout" Target="../slideLayouts/slideLayout22.xml"/><Relationship Id="rId8" Type="http://schemas.openxmlformats.org/officeDocument/2006/relationships/slideLayout" Target="../slideLayouts/slideLayout23.xml"/><Relationship Id="rId9" Type="http://schemas.openxmlformats.org/officeDocument/2006/relationships/slideLayout" Target="../slideLayouts/slideLayout24.xml"/><Relationship Id="rId10"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593511" y="1964945"/>
            <a:ext cx="6536399" cy="4038981"/>
          </a:xfrm>
          <a:prstGeom prst="rect">
            <a:avLst/>
          </a:prstGeom>
        </p:spPr>
        <p:txBody>
          <a:bodyPr vert="horz" lIns="0" tIns="0" rIns="0" bIns="0" rtlCol="0">
            <a:no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94CA"/>
                </a:solidFill>
              </a:defRPr>
            </a:lvl1pPr>
          </a:lstStyle>
          <a:p>
            <a:r>
              <a:rPr lang="en-US" smtClean="0"/>
              <a:t>November 2017</a:t>
            </a:r>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94CA"/>
                </a:solidFill>
              </a:defRPr>
            </a:lvl1pPr>
          </a:lstStyle>
          <a:p>
            <a:r>
              <a:rPr lang="sv-SE" smtClean="0"/>
              <a:t>Particle Free LWU Installation System  Review - J.G. Weisend II</a:t>
            </a: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0094CA"/>
                </a:solidFill>
              </a:defRPr>
            </a:lvl1pPr>
          </a:lstStyle>
          <a:p>
            <a:fld id="{038C62C7-F79B-CD4A-A5DF-5683BBEC4A65}" type="slidenum">
              <a:rPr lang="sv-SE" smtClean="0"/>
              <a:pPr/>
              <a:t>‹#›</a:t>
            </a:fld>
            <a:endParaRPr lang="sv-SE"/>
          </a:p>
        </p:txBody>
      </p:sp>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8" name="Bildobjekt 7" descr="ESS-vit-logga.png"/>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326974" y="378759"/>
            <a:ext cx="1359826" cy="727507"/>
          </a:xfrm>
          <a:prstGeom prst="rect">
            <a:avLst/>
          </a:prstGeom>
        </p:spPr>
      </p:pic>
      <p:sp>
        <p:nvSpPr>
          <p:cNvPr id="11" name="Platshållare för rubrik 10"/>
          <p:cNvSpPr>
            <a:spLocks noGrp="1"/>
          </p:cNvSpPr>
          <p:nvPr>
            <p:ph type="title"/>
          </p:nvPr>
        </p:nvSpPr>
        <p:spPr>
          <a:xfrm>
            <a:off x="593512" y="-1"/>
            <a:ext cx="5762624" cy="1441451"/>
          </a:xfrm>
          <a:prstGeom prst="rect">
            <a:avLst/>
          </a:prstGeom>
        </p:spPr>
        <p:txBody>
          <a:bodyPr vert="horz" lIns="0" tIns="0" rIns="0" bIns="0" rtlCol="0" anchor="ctr">
            <a:noAutofit/>
          </a:bodyPr>
          <a:lstStyle/>
          <a:p>
            <a:r>
              <a:rPr lang="sv-SE" smtClean="0"/>
              <a:t>Klicka här för att ändra format</a:t>
            </a:r>
            <a:endParaRPr lang="sv-SE"/>
          </a:p>
        </p:txBody>
      </p:sp>
    </p:spTree>
    <p:extLst>
      <p:ext uri="{BB962C8B-B14F-4D97-AF65-F5344CB8AC3E}">
        <p14:creationId xmlns:p14="http://schemas.microsoft.com/office/powerpoint/2010/main" val="157200405"/>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75" r:id="rId3"/>
    <p:sldLayoutId id="2147483676"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hf hdr="0"/>
  <p:txStyles>
    <p:titleStyle>
      <a:lvl1pPr algn="l" defTabSz="457200" rtl="0" eaLnBrk="1" latinLnBrk="0" hangingPunct="1">
        <a:spcBef>
          <a:spcPct val="0"/>
        </a:spcBef>
        <a:buNone/>
        <a:defRPr sz="2800" kern="1200">
          <a:solidFill>
            <a:schemeClr val="bg1"/>
          </a:solidFill>
          <a:latin typeface="+mj-lt"/>
          <a:ea typeface="+mj-ea"/>
          <a:cs typeface="+mj-cs"/>
        </a:defRPr>
      </a:lvl1pPr>
    </p:titleStyle>
    <p:bodyStyle>
      <a:lvl1pPr marL="0" indent="0" algn="l" defTabSz="457200" rtl="0" eaLnBrk="1" latinLnBrk="0" hangingPunct="1">
        <a:lnSpc>
          <a:spcPts val="2400"/>
        </a:lnSpc>
        <a:spcBef>
          <a:spcPct val="20000"/>
        </a:spcBef>
        <a:spcAft>
          <a:spcPts val="1200"/>
        </a:spcAft>
        <a:buFont typeface="Wingdings" charset="2"/>
        <a:buNone/>
        <a:defRPr sz="2000" kern="1200">
          <a:solidFill>
            <a:srgbClr val="0094CA"/>
          </a:solidFill>
          <a:latin typeface="+mn-lt"/>
          <a:ea typeface="+mn-ea"/>
          <a:cs typeface="+mn-cs"/>
        </a:defRPr>
      </a:lvl1pPr>
      <a:lvl2pPr marL="457200" indent="0" algn="l" defTabSz="457200" rtl="0" eaLnBrk="1" latinLnBrk="0" hangingPunct="1">
        <a:spcBef>
          <a:spcPct val="20000"/>
        </a:spcBef>
        <a:buFont typeface="Wingdings" charset="2"/>
        <a:buNone/>
        <a:defRPr sz="2000" kern="1200">
          <a:solidFill>
            <a:srgbClr val="0094CA"/>
          </a:solidFill>
          <a:latin typeface="+mn-lt"/>
          <a:ea typeface="+mn-ea"/>
          <a:cs typeface="+mn-cs"/>
        </a:defRPr>
      </a:lvl2pPr>
      <a:lvl3pPr marL="914400" indent="0" algn="l" defTabSz="457200" rtl="0" eaLnBrk="1" latinLnBrk="0" hangingPunct="1">
        <a:spcBef>
          <a:spcPct val="20000"/>
        </a:spcBef>
        <a:buFont typeface="Wingdings" charset="2"/>
        <a:buNone/>
        <a:defRPr sz="2000" kern="1200">
          <a:solidFill>
            <a:srgbClr val="0094CA"/>
          </a:solidFill>
          <a:latin typeface="+mn-lt"/>
          <a:ea typeface="+mn-ea"/>
          <a:cs typeface="+mn-cs"/>
        </a:defRPr>
      </a:lvl3pPr>
      <a:lvl4pPr marL="1371600" indent="0" algn="l" defTabSz="457200" rtl="0" eaLnBrk="1" latinLnBrk="0" hangingPunct="1">
        <a:spcBef>
          <a:spcPct val="20000"/>
        </a:spcBef>
        <a:buFont typeface="Wingdings" charset="2"/>
        <a:buNone/>
        <a:defRPr sz="2000" kern="1200">
          <a:solidFill>
            <a:srgbClr val="0094CA"/>
          </a:solidFill>
          <a:latin typeface="+mn-lt"/>
          <a:ea typeface="+mn-ea"/>
          <a:cs typeface="+mn-cs"/>
        </a:defRPr>
      </a:lvl4pPr>
      <a:lvl5pPr marL="1828800" indent="0" algn="l" defTabSz="457200" rtl="0" eaLnBrk="1" latinLnBrk="0" hangingPunct="1">
        <a:spcBef>
          <a:spcPct val="20000"/>
        </a:spcBef>
        <a:buFont typeface="Wingdings" charset="2"/>
        <a:buNone/>
        <a:defRPr sz="2000" kern="1200">
          <a:solidFill>
            <a:srgbClr val="0094CA"/>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November 2017</a:t>
            </a:r>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smtClean="0"/>
              <a:t>Particle Free LWU Installation System  Review - J.G. Weisend II</a:t>
            </a: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797C7-3D02-2A4F-97AD-9EB2A99A67F0}" type="slidenum">
              <a:rPr lang="sv-SE" smtClean="0"/>
              <a:t>‹#›</a:t>
            </a:fld>
            <a:endParaRPr lang="sv-SE"/>
          </a:p>
        </p:txBody>
      </p:sp>
    </p:spTree>
    <p:extLst>
      <p:ext uri="{BB962C8B-B14F-4D97-AF65-F5344CB8AC3E}">
        <p14:creationId xmlns:p14="http://schemas.microsoft.com/office/powerpoint/2010/main" val="90304770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pic>
        <p:nvPicPr>
          <p:cNvPr id="6" name="Bildobjekt 5" descr="ESS-vit-logg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4160" y="408940"/>
            <a:ext cx="2082800" cy="1114297"/>
          </a:xfrm>
          <a:prstGeom prst="rect">
            <a:avLst/>
          </a:prstGeom>
        </p:spPr>
      </p:pic>
      <p:sp>
        <p:nvSpPr>
          <p:cNvPr id="7" name="textruta 6"/>
          <p:cNvSpPr txBox="1"/>
          <p:nvPr/>
        </p:nvSpPr>
        <p:spPr>
          <a:xfrm>
            <a:off x="-31277" y="2901733"/>
            <a:ext cx="9144000" cy="1754327"/>
          </a:xfrm>
          <a:prstGeom prst="rect">
            <a:avLst/>
          </a:prstGeom>
          <a:noFill/>
        </p:spPr>
        <p:txBody>
          <a:bodyPr wrap="square" rtlCol="0">
            <a:spAutoFit/>
          </a:bodyPr>
          <a:lstStyle/>
          <a:p>
            <a:pPr algn="ctr"/>
            <a:r>
              <a:rPr lang="en-GB" sz="3600" dirty="0" smtClean="0">
                <a:solidFill>
                  <a:srgbClr val="FFFFFF"/>
                </a:solidFill>
              </a:rPr>
              <a:t>Particle Free LWU Installation</a:t>
            </a:r>
          </a:p>
          <a:p>
            <a:pPr algn="ctr"/>
            <a:r>
              <a:rPr lang="en-GB" sz="3600" dirty="0" smtClean="0">
                <a:solidFill>
                  <a:srgbClr val="FFFFFF"/>
                </a:solidFill>
              </a:rPr>
              <a:t>System Review </a:t>
            </a:r>
          </a:p>
          <a:p>
            <a:pPr algn="ctr"/>
            <a:r>
              <a:rPr lang="en-GB" sz="3600" dirty="0" smtClean="0">
                <a:solidFill>
                  <a:srgbClr val="FFFFFF"/>
                </a:solidFill>
              </a:rPr>
              <a:t>Closeout</a:t>
            </a:r>
          </a:p>
        </p:txBody>
      </p:sp>
      <p:sp>
        <p:nvSpPr>
          <p:cNvPr id="8" name="textruta 3"/>
          <p:cNvSpPr txBox="1"/>
          <p:nvPr/>
        </p:nvSpPr>
        <p:spPr>
          <a:xfrm>
            <a:off x="0" y="4449848"/>
            <a:ext cx="9144000" cy="830997"/>
          </a:xfrm>
          <a:prstGeom prst="rect">
            <a:avLst/>
          </a:prstGeom>
          <a:noFill/>
        </p:spPr>
        <p:txBody>
          <a:bodyPr wrap="square" rtlCol="0">
            <a:spAutoFit/>
          </a:bodyPr>
          <a:lstStyle/>
          <a:p>
            <a:pPr algn="ctr"/>
            <a:endParaRPr lang="en-GB" sz="1600" dirty="0" smtClean="0">
              <a:solidFill>
                <a:srgbClr val="FFFFFF"/>
              </a:solidFill>
            </a:endParaRPr>
          </a:p>
          <a:p>
            <a:pPr algn="ctr"/>
            <a:r>
              <a:rPr lang="en-GB" sz="1600" dirty="0" smtClean="0">
                <a:solidFill>
                  <a:srgbClr val="FFFFFF"/>
                </a:solidFill>
              </a:rPr>
              <a:t>November 29, 2017</a:t>
            </a:r>
          </a:p>
          <a:p>
            <a:pPr algn="ctr"/>
            <a:r>
              <a:rPr lang="en-GB" sz="1600" dirty="0" smtClean="0">
                <a:solidFill>
                  <a:srgbClr val="FFFFFF"/>
                </a:solidFill>
              </a:rPr>
              <a:t>J.G. Weisend II Chairman</a:t>
            </a:r>
          </a:p>
        </p:txBody>
      </p:sp>
    </p:spTree>
    <p:extLst>
      <p:ext uri="{BB962C8B-B14F-4D97-AF65-F5344CB8AC3E}">
        <p14:creationId xmlns:p14="http://schemas.microsoft.com/office/powerpoint/2010/main" val="44194266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Comments</a:t>
            </a:r>
            <a:endParaRPr lang="en-US" dirty="0"/>
          </a:p>
        </p:txBody>
      </p:sp>
      <p:sp>
        <p:nvSpPr>
          <p:cNvPr id="4" name="Date Placeholder 3"/>
          <p:cNvSpPr>
            <a:spLocks noGrp="1"/>
          </p:cNvSpPr>
          <p:nvPr>
            <p:ph type="dt" sz="half" idx="10"/>
          </p:nvPr>
        </p:nvSpPr>
        <p:spPr/>
        <p:txBody>
          <a:bodyPr/>
          <a:lstStyle/>
          <a:p>
            <a:r>
              <a:rPr lang="en-US" smtClean="0"/>
              <a:t>November 2017</a:t>
            </a:r>
            <a:endParaRPr lang="sv-SE" dirty="0"/>
          </a:p>
        </p:txBody>
      </p:sp>
      <p:sp>
        <p:nvSpPr>
          <p:cNvPr id="5" name="Footer Placeholder 4"/>
          <p:cNvSpPr>
            <a:spLocks noGrp="1"/>
          </p:cNvSpPr>
          <p:nvPr>
            <p:ph type="ftr" sz="quarter" idx="11"/>
          </p:nvPr>
        </p:nvSpPr>
        <p:spPr>
          <a:xfrm>
            <a:off x="3124200" y="6356350"/>
            <a:ext cx="3303222" cy="365125"/>
          </a:xfrm>
        </p:spPr>
        <p:txBody>
          <a:bodyPr/>
          <a:lstStyle/>
          <a:p>
            <a:r>
              <a:rPr lang="sv-SE" dirty="0" err="1" smtClean="0"/>
              <a:t>Particle</a:t>
            </a:r>
            <a:r>
              <a:rPr lang="sv-SE" dirty="0" smtClean="0"/>
              <a:t> </a:t>
            </a:r>
            <a:r>
              <a:rPr lang="sv-SE" dirty="0" err="1" smtClean="0"/>
              <a:t>Free</a:t>
            </a:r>
            <a:r>
              <a:rPr lang="sv-SE" dirty="0" smtClean="0"/>
              <a:t> LWU Installation System  Review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2</a:t>
            </a:fld>
            <a:endParaRPr lang="sv-SE"/>
          </a:p>
        </p:txBody>
      </p:sp>
      <p:sp>
        <p:nvSpPr>
          <p:cNvPr id="7" name="Content Placeholder 6"/>
          <p:cNvSpPr>
            <a:spLocks noGrp="1"/>
          </p:cNvSpPr>
          <p:nvPr>
            <p:ph idx="1"/>
          </p:nvPr>
        </p:nvSpPr>
        <p:spPr>
          <a:xfrm>
            <a:off x="136470" y="1553601"/>
            <a:ext cx="8843958" cy="4642170"/>
          </a:xfrm>
        </p:spPr>
        <p:txBody>
          <a:bodyPr/>
          <a:lstStyle/>
          <a:p>
            <a:pPr marL="457200" indent="-457200">
              <a:lnSpc>
                <a:spcPct val="90000"/>
              </a:lnSpc>
              <a:buFont typeface="+mj-lt"/>
              <a:buAutoNum type="arabicPeriod"/>
            </a:pPr>
            <a:endParaRPr lang="en-GB" sz="1400" dirty="0" smtClean="0">
              <a:solidFill>
                <a:srgbClr val="000000"/>
              </a:solidFill>
            </a:endParaRPr>
          </a:p>
          <a:p>
            <a:pPr marL="457200" indent="-457200">
              <a:buFont typeface="+mj-lt"/>
              <a:buAutoNum type="arabicPeriod"/>
            </a:pPr>
            <a:endParaRPr lang="en-GB" sz="1400" dirty="0" smtClean="0">
              <a:solidFill>
                <a:srgbClr val="000000"/>
              </a:solidFill>
            </a:endParaRPr>
          </a:p>
          <a:p>
            <a:pPr marL="457200" indent="-457200">
              <a:buFont typeface="+mj-lt"/>
              <a:buAutoNum type="arabicPeriod"/>
            </a:pPr>
            <a:endParaRPr lang="en-GB" dirty="0">
              <a:solidFill>
                <a:srgbClr val="000000"/>
              </a:solidFill>
            </a:endParaRPr>
          </a:p>
        </p:txBody>
      </p:sp>
      <p:sp>
        <p:nvSpPr>
          <p:cNvPr id="3" name="TextBox 2"/>
          <p:cNvSpPr txBox="1"/>
          <p:nvPr/>
        </p:nvSpPr>
        <p:spPr>
          <a:xfrm>
            <a:off x="256582" y="1683097"/>
            <a:ext cx="8531408" cy="4247317"/>
          </a:xfrm>
          <a:prstGeom prst="rect">
            <a:avLst/>
          </a:prstGeom>
          <a:noFill/>
        </p:spPr>
        <p:txBody>
          <a:bodyPr wrap="square" rtlCol="0">
            <a:spAutoFit/>
          </a:bodyPr>
          <a:lstStyle/>
          <a:p>
            <a:pPr marL="342900" indent="-342900">
              <a:buFont typeface="+mj-lt"/>
              <a:buAutoNum type="arabicPeriod"/>
            </a:pPr>
            <a:r>
              <a:rPr lang="en-US" dirty="0" smtClean="0"/>
              <a:t>ESS and STFC have developed detailed vacuum and cleanroom processing procedures.</a:t>
            </a:r>
          </a:p>
          <a:p>
            <a:pPr marL="342900" indent="-342900">
              <a:buFont typeface="+mj-lt"/>
              <a:buAutoNum type="arabicPeriod"/>
            </a:pPr>
            <a:r>
              <a:rPr lang="en-US" dirty="0" smtClean="0"/>
              <a:t>STFC would have  preferred to particle count each individual component and flange of the LWU but ESS has required an integrated particle count at STFC based on cost and schedule requirements. STFC has highlighted this as a risk.</a:t>
            </a:r>
          </a:p>
          <a:p>
            <a:pPr marL="342900" indent="-342900">
              <a:buFont typeface="+mj-lt"/>
              <a:buAutoNum type="arabicPeriod"/>
            </a:pPr>
            <a:r>
              <a:rPr lang="en-US" dirty="0" smtClean="0"/>
              <a:t>There is additional test and inspection information from each component maintained at STFC in addition to the summary report sent to ESS.</a:t>
            </a:r>
          </a:p>
          <a:p>
            <a:pPr marL="342900" indent="-342900">
              <a:buFont typeface="+mj-lt"/>
              <a:buAutoNum type="arabicPeriod"/>
            </a:pPr>
            <a:r>
              <a:rPr lang="en-US" dirty="0" smtClean="0"/>
              <a:t>The summary assembly and test data from STFC will be entered in to CHESS in the FBS structure.</a:t>
            </a:r>
          </a:p>
          <a:p>
            <a:pPr marL="342900" indent="-342900">
              <a:buFont typeface="+mj-lt"/>
              <a:buAutoNum type="arabicPeriod"/>
            </a:pPr>
            <a:r>
              <a:rPr lang="en-US" dirty="0" smtClean="0"/>
              <a:t>There are sufficient planned staff to enable 3 LWU installations simultaneously.</a:t>
            </a:r>
          </a:p>
          <a:p>
            <a:pPr marL="342900" indent="-342900">
              <a:buFont typeface="+mj-lt"/>
              <a:buAutoNum type="arabicPeriod"/>
            </a:pPr>
            <a:r>
              <a:rPr lang="en-US" dirty="0" smtClean="0"/>
              <a:t>The current clean room in the RATS appears to be too small for easy use and assembly</a:t>
            </a:r>
          </a:p>
          <a:p>
            <a:pPr marL="342900" indent="-342900">
              <a:buFont typeface="+mj-lt"/>
              <a:buAutoNum type="arabicPeriod"/>
            </a:pPr>
            <a:r>
              <a:rPr lang="en-US" dirty="0" smtClean="0"/>
              <a:t>The presence of a large amount of warm </a:t>
            </a:r>
            <a:r>
              <a:rPr lang="en-US" dirty="0" err="1" smtClean="0"/>
              <a:t>beamline</a:t>
            </a:r>
            <a:r>
              <a:rPr lang="en-US" dirty="0" smtClean="0"/>
              <a:t> between the last </a:t>
            </a:r>
            <a:r>
              <a:rPr lang="en-US" dirty="0" err="1" smtClean="0"/>
              <a:t>cryomodule</a:t>
            </a:r>
            <a:r>
              <a:rPr lang="en-US" dirty="0" smtClean="0"/>
              <a:t> and the HEDP unit may result in significant hydrogen gas being </a:t>
            </a:r>
            <a:r>
              <a:rPr lang="en-US" dirty="0" err="1" smtClean="0"/>
              <a:t>cryopumped</a:t>
            </a:r>
            <a:r>
              <a:rPr lang="en-US" dirty="0" smtClean="0"/>
              <a:t> on SRF cavities.</a:t>
            </a:r>
          </a:p>
          <a:p>
            <a:pPr marL="342900" indent="-342900">
              <a:buFont typeface="+mj-lt"/>
              <a:buAutoNum type="arabicPeriod"/>
            </a:pPr>
            <a:endParaRPr lang="en-US" dirty="0" smtClean="0"/>
          </a:p>
          <a:p>
            <a:pPr marL="342900" indent="-342900">
              <a:buFont typeface="+mj-lt"/>
              <a:buAutoNum type="arabicPeriod"/>
            </a:pPr>
            <a:endParaRPr lang="en-US" dirty="0"/>
          </a:p>
        </p:txBody>
      </p:sp>
    </p:spTree>
    <p:extLst>
      <p:ext uri="{BB962C8B-B14F-4D97-AF65-F5344CB8AC3E}">
        <p14:creationId xmlns:p14="http://schemas.microsoft.com/office/powerpoint/2010/main" val="6872027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a:t>
            </a:r>
            <a:endParaRPr lang="en-US" dirty="0"/>
          </a:p>
        </p:txBody>
      </p:sp>
      <p:sp>
        <p:nvSpPr>
          <p:cNvPr id="4" name="Date Placeholder 3"/>
          <p:cNvSpPr>
            <a:spLocks noGrp="1"/>
          </p:cNvSpPr>
          <p:nvPr>
            <p:ph type="dt" sz="half" idx="10"/>
          </p:nvPr>
        </p:nvSpPr>
        <p:spPr/>
        <p:txBody>
          <a:bodyPr/>
          <a:lstStyle/>
          <a:p>
            <a:r>
              <a:rPr lang="en-US" smtClean="0"/>
              <a:t>November 2017</a:t>
            </a:r>
            <a:endParaRPr lang="sv-SE" dirty="0"/>
          </a:p>
        </p:txBody>
      </p:sp>
      <p:sp>
        <p:nvSpPr>
          <p:cNvPr id="5" name="Footer Placeholder 4"/>
          <p:cNvSpPr>
            <a:spLocks noGrp="1"/>
          </p:cNvSpPr>
          <p:nvPr>
            <p:ph type="ftr" sz="quarter" idx="11"/>
          </p:nvPr>
        </p:nvSpPr>
        <p:spPr/>
        <p:txBody>
          <a:bodyPr/>
          <a:lstStyle/>
          <a:p>
            <a:r>
              <a:rPr lang="sv-SE" smtClean="0"/>
              <a:t>Particle Free LWU Installation System  Review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3</a:t>
            </a:fld>
            <a:endParaRPr lang="sv-SE"/>
          </a:p>
        </p:txBody>
      </p:sp>
      <p:sp>
        <p:nvSpPr>
          <p:cNvPr id="7" name="Content Placeholder 6"/>
          <p:cNvSpPr>
            <a:spLocks noGrp="1"/>
          </p:cNvSpPr>
          <p:nvPr>
            <p:ph idx="1"/>
          </p:nvPr>
        </p:nvSpPr>
        <p:spPr>
          <a:xfrm>
            <a:off x="386933" y="1695564"/>
            <a:ext cx="8401057" cy="4038981"/>
          </a:xfrm>
        </p:spPr>
        <p:txBody>
          <a:bodyPr/>
          <a:lstStyle/>
          <a:p>
            <a:r>
              <a:rPr lang="en-GB" dirty="0" smtClean="0"/>
              <a:t>	</a:t>
            </a:r>
            <a:endParaRPr lang="en-GB" dirty="0"/>
          </a:p>
        </p:txBody>
      </p:sp>
      <p:sp>
        <p:nvSpPr>
          <p:cNvPr id="8" name="Rectangle 7"/>
          <p:cNvSpPr/>
          <p:nvPr/>
        </p:nvSpPr>
        <p:spPr>
          <a:xfrm>
            <a:off x="578912" y="1807764"/>
            <a:ext cx="7965323" cy="523220"/>
          </a:xfrm>
          <a:prstGeom prst="rect">
            <a:avLst/>
          </a:prstGeom>
        </p:spPr>
        <p:txBody>
          <a:bodyPr wrap="square">
            <a:spAutoFit/>
          </a:bodyPr>
          <a:lstStyle/>
          <a:p>
            <a:r>
              <a:rPr lang="en-US" sz="2800" dirty="0" smtClean="0"/>
              <a:t> </a:t>
            </a:r>
            <a:endParaRPr lang="en-US" sz="2800" dirty="0"/>
          </a:p>
        </p:txBody>
      </p:sp>
      <p:sp>
        <p:nvSpPr>
          <p:cNvPr id="9" name="TextBox 8"/>
          <p:cNvSpPr txBox="1"/>
          <p:nvPr/>
        </p:nvSpPr>
        <p:spPr>
          <a:xfrm>
            <a:off x="282241" y="1592320"/>
            <a:ext cx="8505749" cy="2215991"/>
          </a:xfrm>
          <a:prstGeom prst="rect">
            <a:avLst/>
          </a:prstGeom>
          <a:noFill/>
        </p:spPr>
        <p:txBody>
          <a:bodyPr wrap="square" rtlCol="0">
            <a:spAutoFit/>
          </a:bodyPr>
          <a:lstStyle/>
          <a:p>
            <a:r>
              <a:rPr lang="en-US" dirty="0" smtClean="0"/>
              <a:t>	</a:t>
            </a:r>
            <a:r>
              <a:rPr lang="en-US" sz="2400" dirty="0" smtClean="0"/>
              <a:t>The committee agrees that an impressive amount of attention is being paid to the issue of particle free assembly by ESS and STFC and that the plans for this assembly are suitable. Additional work needs to be done on the details and optimization of these plans and the recommendations below should be seriously considered.</a:t>
            </a:r>
            <a:endParaRPr lang="en-US" sz="2400" dirty="0"/>
          </a:p>
          <a:p>
            <a:endParaRPr lang="en-US" dirty="0"/>
          </a:p>
        </p:txBody>
      </p:sp>
    </p:spTree>
    <p:extLst>
      <p:ext uri="{BB962C8B-B14F-4D97-AF65-F5344CB8AC3E}">
        <p14:creationId xmlns:p14="http://schemas.microsoft.com/office/powerpoint/2010/main" val="265812430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Charge Questions</a:t>
            </a:r>
            <a:endParaRPr lang="en-US" dirty="0"/>
          </a:p>
        </p:txBody>
      </p:sp>
      <p:sp>
        <p:nvSpPr>
          <p:cNvPr id="3" name="Content Placeholder 2"/>
          <p:cNvSpPr>
            <a:spLocks noGrp="1"/>
          </p:cNvSpPr>
          <p:nvPr>
            <p:ph idx="1"/>
          </p:nvPr>
        </p:nvSpPr>
        <p:spPr>
          <a:xfrm>
            <a:off x="197947" y="1592942"/>
            <a:ext cx="8320631" cy="4038981"/>
          </a:xfrm>
        </p:spPr>
        <p:txBody>
          <a:bodyPr/>
          <a:lstStyle/>
          <a:p>
            <a:pPr lvl="0"/>
            <a:r>
              <a:rPr lang="en-GB" dirty="0">
                <a:solidFill>
                  <a:schemeClr val="tx1"/>
                </a:solidFill>
              </a:rPr>
              <a:t>Is the design, cleaning process and installation procedure for the LWU beam tube vacuum sufficient to result in a particle free environment that will protect SRF cavity performance? </a:t>
            </a:r>
            <a:endParaRPr lang="en-GB" dirty="0" smtClean="0">
              <a:solidFill>
                <a:schemeClr val="tx1"/>
              </a:solidFill>
            </a:endParaRPr>
          </a:p>
          <a:p>
            <a:pPr lvl="0"/>
            <a:r>
              <a:rPr lang="en-GB" dirty="0">
                <a:solidFill>
                  <a:schemeClr val="tx1"/>
                </a:solidFill>
              </a:rPr>
              <a:t>	</a:t>
            </a:r>
            <a:r>
              <a:rPr lang="en-GB" i="1" dirty="0" smtClean="0">
                <a:solidFill>
                  <a:schemeClr val="tx1"/>
                </a:solidFill>
              </a:rPr>
              <a:t>Generally, yes. The effort and attention that has been made to date is impressive. The recommendations  below should be considered carefully.</a:t>
            </a:r>
          </a:p>
          <a:p>
            <a:pPr lvl="0"/>
            <a:endParaRPr lang="en-GB" dirty="0" smtClean="0">
              <a:solidFill>
                <a:schemeClr val="tx1"/>
              </a:solidFill>
            </a:endParaRPr>
          </a:p>
          <a:p>
            <a:r>
              <a:rPr lang="en-GB" dirty="0">
                <a:solidFill>
                  <a:srgbClr val="000000"/>
                </a:solidFill>
              </a:rPr>
              <a:t>Is the time allotted for this installation appropriate</a:t>
            </a:r>
            <a:r>
              <a:rPr lang="en-GB" dirty="0" smtClean="0">
                <a:solidFill>
                  <a:srgbClr val="000000"/>
                </a:solidFill>
              </a:rPr>
              <a:t>?</a:t>
            </a:r>
          </a:p>
          <a:p>
            <a:r>
              <a:rPr lang="en-GB" dirty="0">
                <a:solidFill>
                  <a:srgbClr val="000000"/>
                </a:solidFill>
              </a:rPr>
              <a:t>	</a:t>
            </a:r>
            <a:r>
              <a:rPr lang="en-GB" i="1" dirty="0" smtClean="0">
                <a:solidFill>
                  <a:srgbClr val="000000"/>
                </a:solidFill>
              </a:rPr>
              <a:t>This should be tested during mock – up work. The general opinion is that 7 days should be considered a minimum time.</a:t>
            </a:r>
            <a:endParaRPr lang="en-US" i="1" dirty="0">
              <a:solidFill>
                <a:srgbClr val="000000"/>
              </a:solidFill>
            </a:endParaRPr>
          </a:p>
          <a:p>
            <a:pPr lvl="0"/>
            <a:endParaRPr lang="en-US" dirty="0">
              <a:solidFill>
                <a:schemeClr val="tx1"/>
              </a:solidFill>
            </a:endParaRPr>
          </a:p>
          <a:p>
            <a:endParaRPr lang="en-US" dirty="0"/>
          </a:p>
        </p:txBody>
      </p:sp>
      <p:sp>
        <p:nvSpPr>
          <p:cNvPr id="4" name="Date Placeholder 3"/>
          <p:cNvSpPr>
            <a:spLocks noGrp="1"/>
          </p:cNvSpPr>
          <p:nvPr>
            <p:ph type="dt" sz="half" idx="10"/>
          </p:nvPr>
        </p:nvSpPr>
        <p:spPr/>
        <p:txBody>
          <a:bodyPr/>
          <a:lstStyle/>
          <a:p>
            <a:r>
              <a:rPr lang="en-US" smtClean="0"/>
              <a:t>November 2017</a:t>
            </a:r>
            <a:endParaRPr lang="sv-SE"/>
          </a:p>
        </p:txBody>
      </p:sp>
      <p:sp>
        <p:nvSpPr>
          <p:cNvPr id="5" name="Footer Placeholder 4"/>
          <p:cNvSpPr>
            <a:spLocks noGrp="1"/>
          </p:cNvSpPr>
          <p:nvPr>
            <p:ph type="ftr" sz="quarter" idx="11"/>
          </p:nvPr>
        </p:nvSpPr>
        <p:spPr/>
        <p:txBody>
          <a:bodyPr/>
          <a:lstStyle/>
          <a:p>
            <a:r>
              <a:rPr lang="sv-SE" smtClean="0"/>
              <a:t>Particle Free LWU Installation System  Review - J.G. Weisend II</a:t>
            </a:r>
            <a:endParaRPr lang="sv-SE"/>
          </a:p>
        </p:txBody>
      </p:sp>
      <p:sp>
        <p:nvSpPr>
          <p:cNvPr id="6" name="Slide Number Placeholder 5"/>
          <p:cNvSpPr>
            <a:spLocks noGrp="1"/>
          </p:cNvSpPr>
          <p:nvPr>
            <p:ph type="sldNum" sz="quarter" idx="12"/>
          </p:nvPr>
        </p:nvSpPr>
        <p:spPr/>
        <p:txBody>
          <a:bodyPr/>
          <a:lstStyle/>
          <a:p>
            <a:fld id="{038C62C7-F79B-CD4A-A5DF-5683BBEC4A65}" type="slidenum">
              <a:rPr lang="sv-SE" smtClean="0"/>
              <a:t>4</a:t>
            </a:fld>
            <a:endParaRPr lang="sv-SE"/>
          </a:p>
        </p:txBody>
      </p:sp>
    </p:spTree>
    <p:extLst>
      <p:ext uri="{BB962C8B-B14F-4D97-AF65-F5344CB8AC3E}">
        <p14:creationId xmlns:p14="http://schemas.microsoft.com/office/powerpoint/2010/main" val="404340236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Charge Questions</a:t>
            </a:r>
            <a:endParaRPr lang="en-US" dirty="0"/>
          </a:p>
        </p:txBody>
      </p:sp>
      <p:sp>
        <p:nvSpPr>
          <p:cNvPr id="3" name="Content Placeholder 2"/>
          <p:cNvSpPr>
            <a:spLocks noGrp="1"/>
          </p:cNvSpPr>
          <p:nvPr>
            <p:ph idx="1"/>
          </p:nvPr>
        </p:nvSpPr>
        <p:spPr>
          <a:xfrm>
            <a:off x="197947" y="1592942"/>
            <a:ext cx="8320631" cy="4038981"/>
          </a:xfrm>
        </p:spPr>
        <p:txBody>
          <a:bodyPr/>
          <a:lstStyle/>
          <a:p>
            <a:pPr lvl="0"/>
            <a:r>
              <a:rPr lang="en-GB" dirty="0">
                <a:solidFill>
                  <a:schemeClr val="tx1"/>
                </a:solidFill>
              </a:rPr>
              <a:t>Have all safety issues been defined and dealt with? Are additional separate safety reviews or inspections required?</a:t>
            </a:r>
          </a:p>
          <a:p>
            <a:r>
              <a:rPr lang="en-GB" i="1" dirty="0">
                <a:solidFill>
                  <a:schemeClr val="tx1"/>
                </a:solidFill>
              </a:rPr>
              <a:t>Based on the presentations and documentation provided by STFC and ESS, no outstanding safety issues or showstoppers were identified during the system review of the Particle Free LWUs installation. WSCP, detailed installation plan, safety and organisational aspects (transport &amp; logistics, lay down area, equipment) will be evaluated at the next Installation Readiness Review</a:t>
            </a:r>
            <a:r>
              <a:rPr lang="en-GB" i="1" dirty="0" smtClean="0">
                <a:solidFill>
                  <a:schemeClr val="tx1"/>
                </a:solidFill>
              </a:rPr>
              <a:t>.</a:t>
            </a:r>
            <a:endParaRPr lang="en-GB" dirty="0" smtClean="0">
              <a:solidFill>
                <a:schemeClr val="tx1"/>
              </a:solidFill>
            </a:endParaRPr>
          </a:p>
          <a:p>
            <a:r>
              <a:rPr lang="en-GB" dirty="0">
                <a:solidFill>
                  <a:srgbClr val="000000"/>
                </a:solidFill>
              </a:rPr>
              <a:t>Have all QA/QC plans been defined and implemented? </a:t>
            </a:r>
            <a:endParaRPr lang="en-GB" dirty="0" smtClean="0">
              <a:solidFill>
                <a:srgbClr val="000000"/>
              </a:solidFill>
            </a:endParaRPr>
          </a:p>
          <a:p>
            <a:r>
              <a:rPr lang="en-GB" dirty="0" smtClean="0">
                <a:solidFill>
                  <a:srgbClr val="000000"/>
                </a:solidFill>
              </a:rPr>
              <a:t>	</a:t>
            </a:r>
            <a:r>
              <a:rPr lang="en-GB" i="1" dirty="0" smtClean="0">
                <a:solidFill>
                  <a:srgbClr val="000000"/>
                </a:solidFill>
              </a:rPr>
              <a:t>Yes, This seems to be in good shape.</a:t>
            </a:r>
            <a:endParaRPr lang="en-GB" i="1" dirty="0">
              <a:solidFill>
                <a:srgbClr val="000000"/>
              </a:solidFill>
            </a:endParaRPr>
          </a:p>
          <a:p>
            <a:pPr lvl="0"/>
            <a:endParaRPr lang="en-US" dirty="0">
              <a:solidFill>
                <a:schemeClr val="tx1"/>
              </a:solidFill>
            </a:endParaRPr>
          </a:p>
          <a:p>
            <a:endParaRPr lang="en-US" dirty="0"/>
          </a:p>
        </p:txBody>
      </p:sp>
      <p:sp>
        <p:nvSpPr>
          <p:cNvPr id="4" name="Date Placeholder 3"/>
          <p:cNvSpPr>
            <a:spLocks noGrp="1"/>
          </p:cNvSpPr>
          <p:nvPr>
            <p:ph type="dt" sz="half" idx="10"/>
          </p:nvPr>
        </p:nvSpPr>
        <p:spPr/>
        <p:txBody>
          <a:bodyPr/>
          <a:lstStyle/>
          <a:p>
            <a:r>
              <a:rPr lang="en-US" smtClean="0"/>
              <a:t>November 2017</a:t>
            </a:r>
            <a:endParaRPr lang="sv-SE"/>
          </a:p>
        </p:txBody>
      </p:sp>
      <p:sp>
        <p:nvSpPr>
          <p:cNvPr id="5" name="Footer Placeholder 4"/>
          <p:cNvSpPr>
            <a:spLocks noGrp="1"/>
          </p:cNvSpPr>
          <p:nvPr>
            <p:ph type="ftr" sz="quarter" idx="11"/>
          </p:nvPr>
        </p:nvSpPr>
        <p:spPr/>
        <p:txBody>
          <a:bodyPr/>
          <a:lstStyle/>
          <a:p>
            <a:r>
              <a:rPr lang="sv-SE" smtClean="0"/>
              <a:t>Particle Free LWU Installation System  Review - J.G. Weisend II</a:t>
            </a:r>
            <a:endParaRPr lang="sv-SE"/>
          </a:p>
        </p:txBody>
      </p:sp>
      <p:sp>
        <p:nvSpPr>
          <p:cNvPr id="6" name="Slide Number Placeholder 5"/>
          <p:cNvSpPr>
            <a:spLocks noGrp="1"/>
          </p:cNvSpPr>
          <p:nvPr>
            <p:ph type="sldNum" sz="quarter" idx="12"/>
          </p:nvPr>
        </p:nvSpPr>
        <p:spPr/>
        <p:txBody>
          <a:bodyPr/>
          <a:lstStyle/>
          <a:p>
            <a:fld id="{038C62C7-F79B-CD4A-A5DF-5683BBEC4A65}" type="slidenum">
              <a:rPr lang="sv-SE" smtClean="0"/>
              <a:t>5</a:t>
            </a:fld>
            <a:endParaRPr lang="sv-SE"/>
          </a:p>
        </p:txBody>
      </p:sp>
    </p:spTree>
    <p:extLst>
      <p:ext uri="{BB962C8B-B14F-4D97-AF65-F5344CB8AC3E}">
        <p14:creationId xmlns:p14="http://schemas.microsoft.com/office/powerpoint/2010/main" val="394833233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Charge Questions</a:t>
            </a:r>
            <a:endParaRPr lang="en-US" dirty="0"/>
          </a:p>
        </p:txBody>
      </p:sp>
      <p:sp>
        <p:nvSpPr>
          <p:cNvPr id="3" name="Content Placeholder 2"/>
          <p:cNvSpPr>
            <a:spLocks noGrp="1"/>
          </p:cNvSpPr>
          <p:nvPr>
            <p:ph idx="1"/>
          </p:nvPr>
        </p:nvSpPr>
        <p:spPr>
          <a:xfrm>
            <a:off x="197947" y="1592942"/>
            <a:ext cx="8679847" cy="4038981"/>
          </a:xfrm>
        </p:spPr>
        <p:txBody>
          <a:bodyPr/>
          <a:lstStyle/>
          <a:p>
            <a:pPr lvl="0"/>
            <a:r>
              <a:rPr lang="en-GB" dirty="0">
                <a:solidFill>
                  <a:schemeClr val="tx1"/>
                </a:solidFill>
              </a:rPr>
              <a:t>Has a suitable strategy been developed for the collection and dissemination of documentation resulting from this installation process? Is this approach consistent with ESS Wide standards</a:t>
            </a:r>
            <a:r>
              <a:rPr lang="en-GB" dirty="0" smtClean="0">
                <a:solidFill>
                  <a:schemeClr val="tx1"/>
                </a:solidFill>
              </a:rPr>
              <a:t>?</a:t>
            </a:r>
          </a:p>
          <a:p>
            <a:pPr lvl="0"/>
            <a:r>
              <a:rPr lang="en-GB" dirty="0">
                <a:solidFill>
                  <a:schemeClr val="tx1"/>
                </a:solidFill>
              </a:rPr>
              <a:t>	</a:t>
            </a:r>
            <a:r>
              <a:rPr lang="en-GB" i="1" dirty="0" smtClean="0">
                <a:solidFill>
                  <a:schemeClr val="tx1"/>
                </a:solidFill>
              </a:rPr>
              <a:t>Yes, A traveller containing assembly and inspection data will come with each LWU and these in addition to documentation and test results from ESS will be entered into the CHESS FBS structure consistent with ESS standards.</a:t>
            </a:r>
          </a:p>
          <a:p>
            <a:pPr lvl="0"/>
            <a:r>
              <a:rPr lang="en-GB" dirty="0">
                <a:solidFill>
                  <a:schemeClr val="tx1"/>
                </a:solidFill>
              </a:rPr>
              <a:t>	</a:t>
            </a:r>
          </a:p>
          <a:p>
            <a:pPr lvl="0"/>
            <a:endParaRPr lang="en-GB" dirty="0" smtClean="0">
              <a:solidFill>
                <a:schemeClr val="tx1"/>
              </a:solidFill>
            </a:endParaRPr>
          </a:p>
          <a:p>
            <a:pPr lvl="0"/>
            <a:endParaRPr lang="en-GB" dirty="0">
              <a:solidFill>
                <a:schemeClr val="tx1"/>
              </a:solidFill>
            </a:endParaRPr>
          </a:p>
          <a:p>
            <a:pPr lvl="0"/>
            <a:endParaRPr lang="en-US" dirty="0">
              <a:solidFill>
                <a:schemeClr val="tx1"/>
              </a:solidFill>
            </a:endParaRPr>
          </a:p>
          <a:p>
            <a:endParaRPr lang="en-US" dirty="0"/>
          </a:p>
        </p:txBody>
      </p:sp>
      <p:sp>
        <p:nvSpPr>
          <p:cNvPr id="4" name="Date Placeholder 3"/>
          <p:cNvSpPr>
            <a:spLocks noGrp="1"/>
          </p:cNvSpPr>
          <p:nvPr>
            <p:ph type="dt" sz="half" idx="10"/>
          </p:nvPr>
        </p:nvSpPr>
        <p:spPr/>
        <p:txBody>
          <a:bodyPr/>
          <a:lstStyle/>
          <a:p>
            <a:r>
              <a:rPr lang="en-US" smtClean="0"/>
              <a:t>November 2017</a:t>
            </a:r>
            <a:endParaRPr lang="sv-SE"/>
          </a:p>
        </p:txBody>
      </p:sp>
      <p:sp>
        <p:nvSpPr>
          <p:cNvPr id="5" name="Footer Placeholder 4"/>
          <p:cNvSpPr>
            <a:spLocks noGrp="1"/>
          </p:cNvSpPr>
          <p:nvPr>
            <p:ph type="ftr" sz="quarter" idx="11"/>
          </p:nvPr>
        </p:nvSpPr>
        <p:spPr/>
        <p:txBody>
          <a:bodyPr/>
          <a:lstStyle/>
          <a:p>
            <a:r>
              <a:rPr lang="sv-SE" smtClean="0"/>
              <a:t>Particle Free LWU Installation System  Review - J.G. Weisend II</a:t>
            </a:r>
            <a:endParaRPr lang="sv-SE"/>
          </a:p>
        </p:txBody>
      </p:sp>
      <p:sp>
        <p:nvSpPr>
          <p:cNvPr id="6" name="Slide Number Placeholder 5"/>
          <p:cNvSpPr>
            <a:spLocks noGrp="1"/>
          </p:cNvSpPr>
          <p:nvPr>
            <p:ph type="sldNum" sz="quarter" idx="12"/>
          </p:nvPr>
        </p:nvSpPr>
        <p:spPr/>
        <p:txBody>
          <a:bodyPr/>
          <a:lstStyle/>
          <a:p>
            <a:fld id="{038C62C7-F79B-CD4A-A5DF-5683BBEC4A65}" type="slidenum">
              <a:rPr lang="sv-SE" smtClean="0"/>
              <a:t>6</a:t>
            </a:fld>
            <a:endParaRPr lang="sv-SE"/>
          </a:p>
        </p:txBody>
      </p:sp>
    </p:spTree>
    <p:extLst>
      <p:ext uri="{BB962C8B-B14F-4D97-AF65-F5344CB8AC3E}">
        <p14:creationId xmlns:p14="http://schemas.microsoft.com/office/powerpoint/2010/main" val="106118712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4" name="Date Placeholder 3"/>
          <p:cNvSpPr>
            <a:spLocks noGrp="1"/>
          </p:cNvSpPr>
          <p:nvPr>
            <p:ph type="dt" sz="half" idx="10"/>
          </p:nvPr>
        </p:nvSpPr>
        <p:spPr/>
        <p:txBody>
          <a:bodyPr/>
          <a:lstStyle/>
          <a:p>
            <a:r>
              <a:rPr lang="en-US" smtClean="0"/>
              <a:t>November 2017</a:t>
            </a:r>
            <a:endParaRPr lang="sv-SE" dirty="0"/>
          </a:p>
        </p:txBody>
      </p:sp>
      <p:sp>
        <p:nvSpPr>
          <p:cNvPr id="5" name="Footer Placeholder 4"/>
          <p:cNvSpPr>
            <a:spLocks noGrp="1"/>
          </p:cNvSpPr>
          <p:nvPr>
            <p:ph type="ftr" sz="quarter" idx="11"/>
          </p:nvPr>
        </p:nvSpPr>
        <p:spPr/>
        <p:txBody>
          <a:bodyPr/>
          <a:lstStyle/>
          <a:p>
            <a:r>
              <a:rPr lang="sv-SE" smtClean="0"/>
              <a:t>Particle Free LWU Installation System  Review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7</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3" name="TextBox 2"/>
          <p:cNvSpPr txBox="1"/>
          <p:nvPr/>
        </p:nvSpPr>
        <p:spPr>
          <a:xfrm>
            <a:off x="173618" y="1486641"/>
            <a:ext cx="8666764" cy="5078314"/>
          </a:xfrm>
          <a:prstGeom prst="rect">
            <a:avLst/>
          </a:prstGeom>
          <a:noFill/>
        </p:spPr>
        <p:txBody>
          <a:bodyPr wrap="square" rtlCol="0">
            <a:spAutoFit/>
          </a:bodyPr>
          <a:lstStyle/>
          <a:p>
            <a:pPr marL="342900" indent="-342900">
              <a:buFont typeface="+mj-lt"/>
              <a:buAutoNum type="arabicPeriod"/>
            </a:pPr>
            <a:r>
              <a:rPr lang="en-US" dirty="0" smtClean="0"/>
              <a:t>Move the HEDP downstream directly behind the last </a:t>
            </a:r>
            <a:r>
              <a:rPr lang="en-US" dirty="0" err="1" smtClean="0"/>
              <a:t>cryomodule</a:t>
            </a:r>
            <a:r>
              <a:rPr lang="en-US" dirty="0"/>
              <a:t> </a:t>
            </a:r>
            <a:r>
              <a:rPr lang="en-US" dirty="0" smtClean="0"/>
              <a:t>to pump any hydrogen generated by the warm particle free portion of the </a:t>
            </a:r>
            <a:r>
              <a:rPr lang="en-US" dirty="0" err="1" smtClean="0"/>
              <a:t>linac</a:t>
            </a:r>
            <a:r>
              <a:rPr lang="en-US" dirty="0" smtClean="0"/>
              <a:t>. </a:t>
            </a:r>
          </a:p>
          <a:p>
            <a:pPr marL="342900" indent="-342900">
              <a:buFont typeface="+mj-lt"/>
              <a:buAutoNum type="arabicPeriod"/>
            </a:pPr>
            <a:r>
              <a:rPr lang="en-US" dirty="0" smtClean="0"/>
              <a:t>Develop an accurate mock up of the tunnel environment (showing the limits of the wall, cryogenic distribution system and ends of </a:t>
            </a:r>
            <a:r>
              <a:rPr lang="en-US" dirty="0" err="1" smtClean="0"/>
              <a:t>cryomodules</a:t>
            </a:r>
            <a:r>
              <a:rPr lang="en-US" dirty="0" smtClean="0"/>
              <a:t>) in the RATS facility so that the LWU installation process can be verified and practiced </a:t>
            </a:r>
            <a:r>
              <a:rPr lang="en-US" dirty="0" smtClean="0"/>
              <a:t>and the needed assembly time estimated.</a:t>
            </a:r>
            <a:endParaRPr lang="en-US" dirty="0" smtClean="0"/>
          </a:p>
          <a:p>
            <a:pPr marL="342900" indent="-342900">
              <a:buFont typeface="+mj-lt"/>
              <a:buAutoNum type="arabicPeriod"/>
            </a:pPr>
            <a:r>
              <a:rPr lang="en-US" dirty="0" smtClean="0"/>
              <a:t>Flush the LWU system with nitrogen while removing flanges  and making connections.</a:t>
            </a:r>
          </a:p>
          <a:p>
            <a:pPr marL="342900" indent="-342900">
              <a:buFont typeface="+mj-lt"/>
              <a:buAutoNum type="arabicPeriod"/>
            </a:pPr>
            <a:r>
              <a:rPr lang="en-US" dirty="0" smtClean="0"/>
              <a:t>Optimize the installation sequence to take into account the the fact that the </a:t>
            </a:r>
            <a:r>
              <a:rPr lang="en-US" dirty="0" err="1" smtClean="0"/>
              <a:t>linac</a:t>
            </a:r>
            <a:r>
              <a:rPr lang="en-US" dirty="0" smtClean="0"/>
              <a:t> will not be cooled down until all the LWUs are installed and to avoid the possibility of the </a:t>
            </a:r>
            <a:r>
              <a:rPr lang="en-US" dirty="0" err="1" smtClean="0"/>
              <a:t>cryomodule</a:t>
            </a:r>
            <a:r>
              <a:rPr lang="en-US" dirty="0" smtClean="0"/>
              <a:t> </a:t>
            </a:r>
            <a:r>
              <a:rPr lang="en-US" dirty="0" err="1" smtClean="0"/>
              <a:t>cryopumping</a:t>
            </a:r>
            <a:r>
              <a:rPr lang="en-US" dirty="0" smtClean="0"/>
              <a:t> the LWU.</a:t>
            </a:r>
          </a:p>
          <a:p>
            <a:pPr marL="342900" indent="-342900">
              <a:buFont typeface="+mj-lt"/>
              <a:buAutoNum type="arabicPeriod"/>
            </a:pPr>
            <a:r>
              <a:rPr lang="en-US" dirty="0" smtClean="0"/>
              <a:t>Protect the floor under the portable clean room during tunnel installation to avoid particle contamination.</a:t>
            </a:r>
          </a:p>
          <a:p>
            <a:pPr marL="342900" indent="-342900">
              <a:buFont typeface="+mj-lt"/>
              <a:buAutoNum type="arabicPeriod"/>
            </a:pPr>
            <a:r>
              <a:rPr lang="en-US" dirty="0"/>
              <a:t>ESS shall develop an operational procedure for the closure of the </a:t>
            </a:r>
            <a:r>
              <a:rPr lang="en-US" dirty="0" err="1"/>
              <a:t>cryomodules</a:t>
            </a:r>
            <a:r>
              <a:rPr lang="en-US" dirty="0"/>
              <a:t>' gate valves during maintenance </a:t>
            </a:r>
            <a:r>
              <a:rPr lang="en-US" dirty="0" smtClean="0"/>
              <a:t>phases</a:t>
            </a:r>
          </a:p>
          <a:p>
            <a:pPr marL="342900" indent="-342900">
              <a:buFont typeface="+mj-lt"/>
              <a:buAutoNum type="arabicPeriod"/>
            </a:pPr>
            <a:r>
              <a:rPr lang="en-US" dirty="0" smtClean="0"/>
              <a:t>The use of ionized nitrogen for particle cleaning should be applied project wide.</a:t>
            </a:r>
          </a:p>
          <a:p>
            <a:pPr marL="342900" indent="-342900">
              <a:buFont typeface="+mj-lt"/>
              <a:buAutoNum type="arabicPeriod"/>
            </a:pPr>
            <a:r>
              <a:rPr lang="en-US" dirty="0"/>
              <a:t>Develop a test process to qualify the in-situ blowing of nitrogen in the LWU clean out. Can this also include ionization?</a:t>
            </a:r>
          </a:p>
          <a:p>
            <a:pPr marL="342900" indent="-342900">
              <a:buFont typeface="+mj-lt"/>
              <a:buAutoNum type="arabicPeriod"/>
            </a:pPr>
            <a:endParaRPr lang="en-US" dirty="0"/>
          </a:p>
        </p:txBody>
      </p:sp>
    </p:spTree>
    <p:extLst>
      <p:ext uri="{BB962C8B-B14F-4D97-AF65-F5344CB8AC3E}">
        <p14:creationId xmlns:p14="http://schemas.microsoft.com/office/powerpoint/2010/main" val="27292046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4" name="Date Placeholder 3"/>
          <p:cNvSpPr>
            <a:spLocks noGrp="1"/>
          </p:cNvSpPr>
          <p:nvPr>
            <p:ph type="dt" sz="half" idx="10"/>
          </p:nvPr>
        </p:nvSpPr>
        <p:spPr/>
        <p:txBody>
          <a:bodyPr/>
          <a:lstStyle/>
          <a:p>
            <a:r>
              <a:rPr lang="en-US" smtClean="0"/>
              <a:t>November 2017</a:t>
            </a:r>
            <a:endParaRPr lang="sv-SE" dirty="0"/>
          </a:p>
        </p:txBody>
      </p:sp>
      <p:sp>
        <p:nvSpPr>
          <p:cNvPr id="5" name="Footer Placeholder 4"/>
          <p:cNvSpPr>
            <a:spLocks noGrp="1"/>
          </p:cNvSpPr>
          <p:nvPr>
            <p:ph type="ftr" sz="quarter" idx="11"/>
          </p:nvPr>
        </p:nvSpPr>
        <p:spPr/>
        <p:txBody>
          <a:bodyPr/>
          <a:lstStyle/>
          <a:p>
            <a:r>
              <a:rPr lang="sv-SE" smtClean="0"/>
              <a:t>Particle Free LWU Installation System  Review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8</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8" name="TextBox 7"/>
          <p:cNvSpPr txBox="1"/>
          <p:nvPr/>
        </p:nvSpPr>
        <p:spPr>
          <a:xfrm>
            <a:off x="173618" y="1597260"/>
            <a:ext cx="8261469" cy="1600438"/>
          </a:xfrm>
          <a:prstGeom prst="rect">
            <a:avLst/>
          </a:prstGeom>
          <a:noFill/>
        </p:spPr>
        <p:txBody>
          <a:bodyPr wrap="square" rtlCol="0">
            <a:spAutoFit/>
          </a:bodyPr>
          <a:lstStyle/>
          <a:p>
            <a:pPr marL="342900" indent="-342900">
              <a:buFont typeface="+mj-lt"/>
              <a:buAutoNum type="arabicPeriod" startAt="9"/>
            </a:pPr>
            <a:r>
              <a:rPr lang="en-US" sz="2000" dirty="0" smtClean="0"/>
              <a:t>Based on the revised schedule, investigate the possibility of assembling more of the Beam Instruments into the </a:t>
            </a:r>
            <a:r>
              <a:rPr lang="en-US" sz="2000" dirty="0" smtClean="0"/>
              <a:t>LWU at STFC.</a:t>
            </a:r>
            <a:endParaRPr lang="en-US" sz="2000" dirty="0" smtClean="0"/>
          </a:p>
          <a:p>
            <a:pPr marL="342900" indent="-342900">
              <a:buFont typeface="+mj-lt"/>
              <a:buAutoNum type="arabicPeriod" startAt="9"/>
            </a:pPr>
            <a:r>
              <a:rPr lang="en-US" sz="2000" dirty="0" smtClean="0"/>
              <a:t>The clean room facility in the RATS should be enlarged to allow easier handling and mounting of equipment.</a:t>
            </a:r>
            <a:endParaRPr lang="en-US" sz="2000" dirty="0"/>
          </a:p>
          <a:p>
            <a:endParaRPr lang="en-US" dirty="0"/>
          </a:p>
        </p:txBody>
      </p:sp>
    </p:spTree>
    <p:extLst>
      <p:ext uri="{BB962C8B-B14F-4D97-AF65-F5344CB8AC3E}">
        <p14:creationId xmlns:p14="http://schemas.microsoft.com/office/powerpoint/2010/main" val="150055029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Last Comment</a:t>
            </a:r>
            <a:endParaRPr lang="en-US" dirty="0"/>
          </a:p>
        </p:txBody>
      </p:sp>
      <p:sp>
        <p:nvSpPr>
          <p:cNvPr id="4" name="Date Placeholder 3"/>
          <p:cNvSpPr>
            <a:spLocks noGrp="1"/>
          </p:cNvSpPr>
          <p:nvPr>
            <p:ph type="dt" sz="half" idx="10"/>
          </p:nvPr>
        </p:nvSpPr>
        <p:spPr/>
        <p:txBody>
          <a:bodyPr/>
          <a:lstStyle/>
          <a:p>
            <a:r>
              <a:rPr lang="en-US" smtClean="0"/>
              <a:t>November 2017</a:t>
            </a:r>
            <a:endParaRPr lang="sv-SE" dirty="0"/>
          </a:p>
        </p:txBody>
      </p:sp>
      <p:sp>
        <p:nvSpPr>
          <p:cNvPr id="5" name="Footer Placeholder 4"/>
          <p:cNvSpPr>
            <a:spLocks noGrp="1"/>
          </p:cNvSpPr>
          <p:nvPr>
            <p:ph type="ftr" sz="quarter" idx="11"/>
          </p:nvPr>
        </p:nvSpPr>
        <p:spPr/>
        <p:txBody>
          <a:bodyPr/>
          <a:lstStyle/>
          <a:p>
            <a:r>
              <a:rPr lang="sv-SE" smtClean="0"/>
              <a:t>Particle Free LWU Installation System  Review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9</a:t>
            </a:fld>
            <a:endParaRPr lang="sv-SE"/>
          </a:p>
        </p:txBody>
      </p:sp>
      <p:sp>
        <p:nvSpPr>
          <p:cNvPr id="7" name="Content Placeholder 6"/>
          <p:cNvSpPr>
            <a:spLocks noGrp="1"/>
          </p:cNvSpPr>
          <p:nvPr>
            <p:ph idx="1"/>
          </p:nvPr>
        </p:nvSpPr>
        <p:spPr>
          <a:xfrm>
            <a:off x="200103" y="1706036"/>
            <a:ext cx="8703350" cy="4038981"/>
          </a:xfrm>
        </p:spPr>
        <p:txBody>
          <a:bodyPr/>
          <a:lstStyle/>
          <a:p>
            <a:r>
              <a:rPr lang="en-GB" dirty="0" smtClean="0">
                <a:solidFill>
                  <a:srgbClr val="000000"/>
                </a:solidFill>
              </a:rPr>
              <a:t>The Chair recognizes and thanks  the ESS and </a:t>
            </a:r>
            <a:r>
              <a:rPr lang="en-GB" dirty="0" smtClean="0">
                <a:solidFill>
                  <a:srgbClr val="000000"/>
                </a:solidFill>
              </a:rPr>
              <a:t>the </a:t>
            </a:r>
            <a:r>
              <a:rPr lang="en-GB" dirty="0" smtClean="0">
                <a:solidFill>
                  <a:srgbClr val="000000"/>
                </a:solidFill>
              </a:rPr>
              <a:t>In Kind  teams for all their hard work both in developing the design and in preparing for the review.</a:t>
            </a:r>
          </a:p>
          <a:p>
            <a:r>
              <a:rPr lang="en-GB" dirty="0" smtClean="0">
                <a:solidFill>
                  <a:srgbClr val="000000"/>
                </a:solidFill>
              </a:rPr>
              <a:t>The Chair also thanks the committee for their service and time in participating in this review</a:t>
            </a:r>
          </a:p>
          <a:p>
            <a:endParaRPr lang="en-GB" dirty="0" smtClean="0"/>
          </a:p>
          <a:p>
            <a:endParaRPr lang="en-GB" dirty="0"/>
          </a:p>
          <a:p>
            <a:pPr marL="457200" indent="-457200">
              <a:buAutoNum type="arabicPeriod"/>
            </a:pPr>
            <a:endParaRPr lang="en-GB" dirty="0"/>
          </a:p>
        </p:txBody>
      </p:sp>
    </p:spTree>
    <p:extLst>
      <p:ext uri="{BB962C8B-B14F-4D97-AF65-F5344CB8AC3E}">
        <p14:creationId xmlns:p14="http://schemas.microsoft.com/office/powerpoint/2010/main" val="401449400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35847</TotalTime>
  <Words>684</Words>
  <Application>Microsoft Macintosh PowerPoint</Application>
  <PresentationFormat>On-screen Show (4:3)</PresentationFormat>
  <Paragraphs>78</Paragraphs>
  <Slides>9</Slides>
  <Notes>0</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Office-tema</vt:lpstr>
      <vt:lpstr>Anpassad formgivning</vt:lpstr>
      <vt:lpstr>PowerPoint Presentation</vt:lpstr>
      <vt:lpstr>General Comments</vt:lpstr>
      <vt:lpstr>Decision</vt:lpstr>
      <vt:lpstr>Answers to Charge Questions</vt:lpstr>
      <vt:lpstr>Answers to Charge Questions</vt:lpstr>
      <vt:lpstr>Answers to Charge Questions</vt:lpstr>
      <vt:lpstr>Recommendations</vt:lpstr>
      <vt:lpstr>Recommendations</vt:lpstr>
      <vt:lpstr>One Last Comment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Ola Grahm</dc:creator>
  <cp:lastModifiedBy>John Weisend</cp:lastModifiedBy>
  <cp:revision>787</cp:revision>
  <cp:lastPrinted>2013-11-04T14:55:04Z</cp:lastPrinted>
  <dcterms:created xsi:type="dcterms:W3CDTF">2013-09-21T18:00:17Z</dcterms:created>
  <dcterms:modified xsi:type="dcterms:W3CDTF">2017-11-29T15:06:49Z</dcterms:modified>
</cp:coreProperties>
</file>