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79" r:id="rId13"/>
    <p:sldId id="272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S 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 autoAdjust="0"/>
    <p:restoredTop sz="92954" autoAdjust="0"/>
  </p:normalViewPr>
  <p:slideViewPr>
    <p:cSldViewPr>
      <p:cViewPr>
        <p:scale>
          <a:sx n="125" d="100"/>
          <a:sy n="125" d="100"/>
        </p:scale>
        <p:origin x="129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2017-11-28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264E04A-23DB-4443-B323-6983F7C1273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868363" y="763588"/>
            <a:ext cx="60340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2017-11-28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2017-11-28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1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1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2017-11-28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2017-11-28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1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9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2017-11-28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eanspallationsource.se/accelerator-documents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General Overview of WP </a:t>
            </a:r>
            <a:r>
              <a:rPr lang="en-US" sz="4000" b="1" dirty="0" smtClean="0"/>
              <a:t>12</a:t>
            </a:r>
            <a:br>
              <a:rPr lang="en-US" sz="4000" b="1" dirty="0" smtClean="0"/>
            </a:br>
            <a:r>
              <a:rPr lang="en-US" sz="4000" b="1" dirty="0" smtClean="0"/>
              <a:t>ESS </a:t>
            </a:r>
            <a:r>
              <a:rPr lang="en-US" sz="4000" b="1" dirty="0"/>
              <a:t>Vacuum System</a:t>
            </a:r>
            <a:endParaRPr lang="en-GB" sz="4000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Ferreira, Marcelo J.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Vacuum System Section Leader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17-11-28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</a:t>
            </a:r>
            <a:r>
              <a:rPr lang="en-US" dirty="0" smtClean="0"/>
              <a:t>Standardization, an </a:t>
            </a:r>
            <a:r>
              <a:rPr lang="en-US" dirty="0"/>
              <a:t>Integrated Approach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484784"/>
            <a:ext cx="4792235" cy="48245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Working closely with our partners </a:t>
            </a:r>
            <a:r>
              <a:rPr lang="en-US" sz="1800" dirty="0" smtClean="0">
                <a:solidFill>
                  <a:srgbClr val="000000"/>
                </a:solidFill>
              </a:rPr>
              <a:t>across the project one </a:t>
            </a:r>
            <a:r>
              <a:rPr lang="en-US" sz="1800" dirty="0">
                <a:solidFill>
                  <a:srgbClr val="000000"/>
                </a:solidFill>
              </a:rPr>
              <a:t>of our primary goals </a:t>
            </a:r>
            <a:r>
              <a:rPr lang="en-US" sz="1800" dirty="0" smtClean="0">
                <a:solidFill>
                  <a:srgbClr val="000000"/>
                </a:solidFill>
              </a:rPr>
              <a:t>was to </a:t>
            </a:r>
            <a:r>
              <a:rPr lang="en-US" sz="1800" dirty="0">
                <a:solidFill>
                  <a:srgbClr val="000000"/>
                </a:solidFill>
              </a:rPr>
              <a:t>promote the use of common vacuum </a:t>
            </a:r>
            <a:r>
              <a:rPr lang="en-US" sz="1800" dirty="0" smtClean="0">
                <a:solidFill>
                  <a:srgbClr val="000000"/>
                </a:solidFill>
              </a:rPr>
              <a:t>equipment and standards. As a result a </a:t>
            </a:r>
            <a:r>
              <a:rPr lang="en-US" sz="1800" dirty="0">
                <a:solidFill>
                  <a:srgbClr val="000000"/>
                </a:solidFill>
              </a:rPr>
              <a:t>Vacuum Standardization meeting </a:t>
            </a:r>
            <a:r>
              <a:rPr lang="en-US" sz="1800" dirty="0" smtClean="0">
                <a:solidFill>
                  <a:srgbClr val="000000"/>
                </a:solidFill>
              </a:rPr>
              <a:t>was held in February 2014 where equipment suitable for Standardization was agreed and reflected in the </a:t>
            </a:r>
            <a:r>
              <a:rPr lang="en-US" sz="1800" dirty="0">
                <a:solidFill>
                  <a:srgbClr val="000000"/>
                </a:solidFill>
              </a:rPr>
              <a:t>ESS Vacuum </a:t>
            </a:r>
            <a:r>
              <a:rPr lang="en-US" sz="1800" dirty="0" smtClean="0">
                <a:solidFill>
                  <a:srgbClr val="000000"/>
                </a:solidFill>
              </a:rPr>
              <a:t>Handbook.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An important element of this Standardization is the </a:t>
            </a:r>
            <a:r>
              <a:rPr lang="en-US" sz="1800" dirty="0" smtClean="0">
                <a:solidFill>
                  <a:schemeClr val="tx1"/>
                </a:solidFill>
              </a:rPr>
              <a:t>Procurement Policy </a:t>
            </a:r>
            <a:r>
              <a:rPr lang="en-US" sz="1800" dirty="0">
                <a:solidFill>
                  <a:schemeClr val="tx1"/>
                </a:solidFill>
              </a:rPr>
              <a:t>applied </a:t>
            </a:r>
            <a:r>
              <a:rPr lang="en-US" sz="1800" dirty="0" smtClean="0">
                <a:solidFill>
                  <a:schemeClr val="tx1"/>
                </a:solidFill>
              </a:rPr>
              <a:t>for the procurement of all “major” vacuum equipment. </a:t>
            </a:r>
            <a:r>
              <a:rPr lang="en-US" sz="1800" dirty="0">
                <a:solidFill>
                  <a:schemeClr val="tx1"/>
                </a:solidFill>
              </a:rPr>
              <a:t>The primary objective of the program is to develop a list of standard vacuum </a:t>
            </a:r>
            <a:r>
              <a:rPr lang="en-US" sz="1800" dirty="0" smtClean="0">
                <a:solidFill>
                  <a:schemeClr val="tx1"/>
                </a:solidFill>
              </a:rPr>
              <a:t>equipment </a:t>
            </a:r>
            <a:r>
              <a:rPr lang="en-US" sz="1800" dirty="0">
                <a:solidFill>
                  <a:schemeClr val="tx1"/>
                </a:solidFill>
              </a:rPr>
              <a:t>for use project wide to minimize project costs, reduce spares holdings, training and achieve other benefits of standardization.</a:t>
            </a:r>
          </a:p>
          <a:p>
            <a:endParaRPr lang="en-GB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2691" r="2691"/>
          <a:stretch>
            <a:fillRect/>
          </a:stretch>
        </p:blipFill>
        <p:spPr>
          <a:xfrm>
            <a:off x="4716016" y="1484784"/>
            <a:ext cx="4105026" cy="451522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2992" y="6093296"/>
            <a:ext cx="4501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http://europeanspallationsource.se/accelerator-documents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332656"/>
            <a:ext cx="1440159" cy="816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38749">
            <a:off x="4285091" y="3364961"/>
            <a:ext cx="4870082" cy="181588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STFC will join the ESS Vacuum Frame-Work Agreement (FA) procurement following the ESS Vacuum standardization policy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</a:t>
            </a:r>
            <a:r>
              <a:rPr lang="en-US" dirty="0" smtClean="0"/>
              <a:t>status for LWUs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9184" y="595168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484784"/>
            <a:ext cx="8928992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/>
              <a:t>ESS Vacuum Handbook =&gt; OK! (following </a:t>
            </a:r>
            <a:r>
              <a:rPr lang="en-US" sz="2000" dirty="0" err="1" smtClean="0"/>
              <a:t>ASTeC</a:t>
            </a:r>
            <a:r>
              <a:rPr lang="en-US" sz="2000" dirty="0" smtClean="0"/>
              <a:t> documents ) 	</a:t>
            </a:r>
            <a:r>
              <a:rPr lang="en-US" sz="2000" dirty="0" smtClean="0">
                <a:solidFill>
                  <a:srgbClr val="008000"/>
                </a:solidFill>
              </a:rPr>
              <a:t>Aug 2014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/>
              <a:t>DOORS =&gt; OK!							</a:t>
            </a:r>
            <a:r>
              <a:rPr lang="en-US" sz="2000" dirty="0" smtClean="0">
                <a:solidFill>
                  <a:srgbClr val="008000"/>
                </a:solidFill>
              </a:rPr>
              <a:t>May 2016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Technical Specifications (LWU  cold LINAC) =&gt; OK!			</a:t>
            </a:r>
            <a:r>
              <a:rPr lang="en-US" sz="2000" dirty="0" smtClean="0">
                <a:solidFill>
                  <a:srgbClr val="008000"/>
                </a:solidFill>
              </a:rPr>
              <a:t>Mar 2016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ESS main time </a:t>
            </a:r>
            <a:r>
              <a:rPr lang="en-US" sz="2000" dirty="0" smtClean="0">
                <a:solidFill>
                  <a:srgbClr val="000000"/>
                </a:solidFill>
              </a:rPr>
              <a:t>schedule	 =&gt; OK!					</a:t>
            </a:r>
            <a:r>
              <a:rPr lang="en-US" sz="2000" dirty="0" smtClean="0">
                <a:solidFill>
                  <a:srgbClr val="008000"/>
                </a:solidFill>
              </a:rPr>
              <a:t>May 2016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 smtClean="0"/>
              <a:t>TA in kind from STFC/</a:t>
            </a:r>
            <a:r>
              <a:rPr lang="en-US" sz="2000" dirty="0" err="1" smtClean="0"/>
              <a:t>Daresbury</a:t>
            </a:r>
            <a:r>
              <a:rPr lang="en-US" sz="2000" dirty="0" smtClean="0"/>
              <a:t> =&gt;	</a:t>
            </a:r>
            <a:r>
              <a:rPr lang="en-US" sz="2000" dirty="0" smtClean="0">
                <a:solidFill>
                  <a:srgbClr val="008000"/>
                </a:solidFill>
              </a:rPr>
              <a:t>			May 2016</a:t>
            </a:r>
            <a:endParaRPr lang="en-US" sz="2000" dirty="0">
              <a:solidFill>
                <a:srgbClr val="008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309434"/>
              </p:ext>
            </p:extLst>
          </p:nvPr>
        </p:nvGraphicFramePr>
        <p:xfrm>
          <a:off x="539552" y="4121696"/>
          <a:ext cx="7664852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3" imgW="6083300" imgH="2171700" progId="Word.Document.12">
                  <p:embed/>
                </p:oleObj>
              </mc:Choice>
              <mc:Fallback>
                <p:oleObj name="Document" r:id="rId3" imgW="6083300" imgH="217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121696"/>
                        <a:ext cx="7664852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9832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Milestones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324034">
            <a:off x="5719131" y="3857400"/>
            <a:ext cx="3421072" cy="101566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LWU delivery follow Quadrupoles scheduling from TRIESTE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2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8" name="Picture 7" descr="Accelerator Installation Plan - DRAFT 21 March 2016[2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8876" r="36478" b="21185"/>
          <a:stretch/>
        </p:blipFill>
        <p:spPr>
          <a:xfrm>
            <a:off x="-1672" y="1484784"/>
            <a:ext cx="7522656" cy="5272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4328" y="1988840"/>
            <a:ext cx="1728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LWUs scheduling:</a:t>
            </a:r>
          </a:p>
          <a:p>
            <a:endParaRPr lang="en-US" sz="2400" dirty="0"/>
          </a:p>
          <a:p>
            <a:r>
              <a:rPr lang="en-US" sz="2400" dirty="0" smtClean="0"/>
              <a:t>-updated in conjunction with DESY (BPMs) and TRIESTE (magnets).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83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438029"/>
            <a:ext cx="9144000" cy="395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algn="ctr" hangingPunct="1">
              <a:lnSpc>
                <a:spcPct val="150000"/>
              </a:lnSpc>
              <a:buClrTx/>
              <a:buFontTx/>
              <a:buNone/>
              <a:defRPr/>
            </a:pPr>
            <a:r>
              <a:rPr lang="sv-SE" sz="4000" dirty="0" err="1" smtClean="0">
                <a:solidFill>
                  <a:srgbClr val="FFFFFF"/>
                </a:solidFill>
              </a:rPr>
              <a:t>Thank</a:t>
            </a:r>
            <a:r>
              <a:rPr lang="sv-SE" sz="4000" dirty="0" smtClean="0">
                <a:solidFill>
                  <a:srgbClr val="FFFFFF"/>
                </a:solidFill>
              </a:rPr>
              <a:t> </a:t>
            </a:r>
            <a:r>
              <a:rPr lang="sv-SE" sz="4000" dirty="0" err="1" smtClean="0">
                <a:solidFill>
                  <a:srgbClr val="FFFFFF"/>
                </a:solidFill>
              </a:rPr>
              <a:t>you</a:t>
            </a:r>
            <a:r>
              <a:rPr lang="sv-SE" sz="4000" dirty="0" smtClean="0">
                <a:solidFill>
                  <a:srgbClr val="FFFFFF"/>
                </a:solidFill>
              </a:rPr>
              <a:t>!</a:t>
            </a:r>
          </a:p>
          <a:p>
            <a:pPr algn="ctr" hangingPunct="1">
              <a:lnSpc>
                <a:spcPct val="150000"/>
              </a:lnSpc>
              <a:buClrTx/>
              <a:buFontTx/>
              <a:buNone/>
              <a:defRPr/>
            </a:pPr>
            <a:r>
              <a:rPr lang="sv-SE" sz="4000" dirty="0" smtClean="0">
                <a:solidFill>
                  <a:srgbClr val="FFFFFF"/>
                </a:solidFill>
              </a:rPr>
              <a:t>Tack!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761026"/>
            <a:ext cx="1439862" cy="88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35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7584" y="162880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 to ESS Vacuum System,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LWU interfaces,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STFC/</a:t>
            </a:r>
            <a:r>
              <a:rPr lang="en-US" dirty="0" err="1" smtClean="0"/>
              <a:t>Daresbury</a:t>
            </a:r>
            <a:r>
              <a:rPr lang="en-US" dirty="0" smtClean="0"/>
              <a:t> collaboration timeline,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LWU baseline documents,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Status of the LWU requirements,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LWU Milestones,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44074">
            <a:off x="6775821" y="1897536"/>
            <a:ext cx="2601096" cy="2335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Introduction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3327401"/>
            <a:ext cx="355600" cy="20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00" y="3327401"/>
            <a:ext cx="355600" cy="20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6" y="2348881"/>
            <a:ext cx="7345221" cy="848509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5400000">
            <a:off x="1475657" y="836712"/>
            <a:ext cx="288032" cy="3024336"/>
          </a:xfrm>
          <a:prstGeom prst="leftBrace">
            <a:avLst>
              <a:gd name="adj1" fmla="val 8333"/>
              <a:gd name="adj2" fmla="val 444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4860033" y="620688"/>
            <a:ext cx="288032" cy="3456384"/>
          </a:xfrm>
          <a:prstGeom prst="leftBrace">
            <a:avLst>
              <a:gd name="adj1" fmla="val 8333"/>
              <a:gd name="adj2" fmla="val 4440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68344" y="2564905"/>
            <a:ext cx="288032" cy="288032"/>
          </a:xfrm>
          <a:prstGeom prst="ellipse">
            <a:avLst/>
          </a:prstGeom>
          <a:solidFill>
            <a:schemeClr val="accent6">
              <a:alpha val="54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3608" y="177281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LINAC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177281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LINAC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1" idx="2"/>
          </p:cNvCxnSpPr>
          <p:nvPr/>
        </p:nvCxnSpPr>
        <p:spPr>
          <a:xfrm>
            <a:off x="6444208" y="1844824"/>
            <a:ext cx="1224136" cy="8640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19871510">
            <a:off x="7923924" y="3573017"/>
            <a:ext cx="1324536" cy="576064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80312" y="2204865"/>
            <a:ext cx="504056" cy="360040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100392" y="2060848"/>
            <a:ext cx="504056" cy="432048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08304" y="2780928"/>
            <a:ext cx="432048" cy="360040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76256" y="3861049"/>
            <a:ext cx="1080120" cy="28803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3"/>
          </p:cNvCxnSpPr>
          <p:nvPr/>
        </p:nvCxnSpPr>
        <p:spPr>
          <a:xfrm flipV="1">
            <a:off x="6876256" y="3088242"/>
            <a:ext cx="495320" cy="77280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76256" y="2492896"/>
            <a:ext cx="1368152" cy="136815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76256" y="2564904"/>
            <a:ext cx="576064" cy="1296144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96136" y="357301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Neutron Instruments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4509120"/>
            <a:ext cx="8424936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The ESS organization charges the ESS Vacuum Group </a:t>
            </a:r>
            <a:r>
              <a:rPr lang="en-US" sz="2000" dirty="0" smtClean="0"/>
              <a:t>(VG) with </a:t>
            </a:r>
            <a:r>
              <a:rPr lang="en-US" sz="2000" dirty="0"/>
              <a:t>the responsibility for all ESS vacuum systems including not only the Accelerator, but also Instruments and Neutron Beam Lines and the Target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The main task of the ESS VG is to support the in kind contributions on the vacuum system and the </a:t>
            </a:r>
            <a:r>
              <a:rPr lang="en-US" sz="2000" b="1" dirty="0" smtClean="0"/>
              <a:t>integrated vacuum design </a:t>
            </a:r>
            <a:r>
              <a:rPr lang="en-US" sz="2000" dirty="0" smtClean="0"/>
              <a:t>of the ESS complex.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940152" y="1484784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Target</a:t>
            </a:r>
            <a:r>
              <a:rPr lang="en-US" dirty="0" smtClean="0"/>
              <a:t>    tank diameter 6 m x 9m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7504" y="3501008"/>
            <a:ext cx="66247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55776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Accelerator ≈ 600 m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851920" y="4149080"/>
            <a:ext cx="41044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31640" y="386104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 Instruments ≈ 90 m/each</a:t>
            </a:r>
          </a:p>
          <a:p>
            <a:r>
              <a:rPr lang="en-US" dirty="0" smtClean="0"/>
              <a:t>Total = 22 x 90 ≈ 2000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28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smtClean="0"/>
              <a:t>LINAC Warm Units for the cold LINAC</a:t>
            </a:r>
            <a:endParaRPr lang="en-GB" dirty="0"/>
          </a:p>
        </p:txBody>
      </p:sp>
      <p:pic>
        <p:nvPicPr>
          <p:cNvPr id="287" name="Picture 2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3111378"/>
            <a:ext cx="355600" cy="203200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3111378"/>
            <a:ext cx="355600" cy="203200"/>
          </a:xfrm>
          <a:prstGeom prst="rect">
            <a:avLst/>
          </a:prstGeom>
        </p:spPr>
      </p:pic>
      <p:sp>
        <p:nvSpPr>
          <p:cNvPr id="294" name="TextBox 293"/>
          <p:cNvSpPr txBox="1"/>
          <p:nvPr/>
        </p:nvSpPr>
        <p:spPr>
          <a:xfrm>
            <a:off x="5004048" y="148478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Cold LINAC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15" name="Picture 3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852936"/>
            <a:ext cx="5378557" cy="3456384"/>
          </a:xfrm>
          <a:prstGeom prst="rect">
            <a:avLst/>
          </a:prstGeom>
        </p:spPr>
      </p:pic>
      <p:sp>
        <p:nvSpPr>
          <p:cNvPr id="314" name="TextBox 313"/>
          <p:cNvSpPr txBox="1"/>
          <p:nvPr/>
        </p:nvSpPr>
        <p:spPr>
          <a:xfrm>
            <a:off x="5940151" y="3068960"/>
            <a:ext cx="314630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Elliptical LWU</a:t>
            </a:r>
          </a:p>
          <a:p>
            <a:r>
              <a:rPr lang="en-US" dirty="0"/>
              <a:t>x</a:t>
            </a:r>
            <a:r>
              <a:rPr lang="en-US" dirty="0" smtClean="0"/>
              <a:t>7 models (including HEDP </a:t>
            </a:r>
            <a:r>
              <a:rPr lang="en-US" dirty="0" smtClean="0">
                <a:solidFill>
                  <a:srgbClr val="FF0000"/>
                </a:solidFill>
              </a:rPr>
              <a:t>and x3 HEBT </a:t>
            </a:r>
            <a:r>
              <a:rPr lang="en-US" dirty="0" err="1" smtClean="0">
                <a:solidFill>
                  <a:srgbClr val="FF0000"/>
                </a:solidFill>
              </a:rPr>
              <a:t>LWU+Dummy</a:t>
            </a:r>
            <a:r>
              <a:rPr lang="en-US" dirty="0" smtClean="0">
                <a:solidFill>
                  <a:srgbClr val="FF0000"/>
                </a:solidFill>
              </a:rPr>
              <a:t> CM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Total </a:t>
            </a:r>
            <a:r>
              <a:rPr lang="en-US" dirty="0" smtClean="0"/>
              <a:t>43 </a:t>
            </a:r>
            <a:r>
              <a:rPr lang="en-US" dirty="0" smtClean="0"/>
              <a:t>units</a:t>
            </a:r>
          </a:p>
          <a:p>
            <a:r>
              <a:rPr lang="en-US" dirty="0" smtClean="0"/>
              <a:t>Ultra High Vacuum cleanliness</a:t>
            </a:r>
          </a:p>
          <a:p>
            <a:r>
              <a:rPr lang="en-US" dirty="0" smtClean="0"/>
              <a:t>Particle free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3356992"/>
            <a:ext cx="3024336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Spoke LWU</a:t>
            </a:r>
          </a:p>
          <a:p>
            <a:r>
              <a:rPr lang="en-US" dirty="0"/>
              <a:t>x</a:t>
            </a:r>
            <a:r>
              <a:rPr lang="en-US" dirty="0" smtClean="0"/>
              <a:t>6 models (including LEDP)</a:t>
            </a:r>
          </a:p>
          <a:p>
            <a:r>
              <a:rPr lang="en-US" dirty="0" smtClean="0"/>
              <a:t>Total 13 units</a:t>
            </a:r>
          </a:p>
          <a:p>
            <a:r>
              <a:rPr lang="en-US" dirty="0" smtClean="0"/>
              <a:t>Ultra High Vacuum cleanliness</a:t>
            </a:r>
          </a:p>
          <a:p>
            <a:r>
              <a:rPr lang="en-US" dirty="0" smtClean="0"/>
              <a:t>Particle free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5805264"/>
            <a:ext cx="7920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LINAC Warm Units are in between cryomodules and contain quadruples, vacuum instrumentation (gauges, pumps and valves) and beam instrumentation.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691680" y="5013176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5652120" y="4797152"/>
            <a:ext cx="194421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9" name="Picture 2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132856"/>
            <a:ext cx="8103498" cy="936104"/>
          </a:xfrm>
          <a:prstGeom prst="rect">
            <a:avLst/>
          </a:prstGeom>
        </p:spPr>
      </p:pic>
      <p:cxnSp>
        <p:nvCxnSpPr>
          <p:cNvPr id="312" name="Straight Arrow Connector 311"/>
          <p:cNvCxnSpPr/>
          <p:nvPr/>
        </p:nvCxnSpPr>
        <p:spPr>
          <a:xfrm flipH="1" flipV="1">
            <a:off x="5076056" y="2852936"/>
            <a:ext cx="936104" cy="432048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1" name="Left Brace 290"/>
          <p:cNvSpPr/>
          <p:nvPr/>
        </p:nvSpPr>
        <p:spPr>
          <a:xfrm rot="5400000">
            <a:off x="5220071" y="260649"/>
            <a:ext cx="648072" cy="3816424"/>
          </a:xfrm>
          <a:prstGeom prst="leftBrace">
            <a:avLst>
              <a:gd name="adj1" fmla="val 8333"/>
              <a:gd name="adj2" fmla="val 44401"/>
            </a:avLst>
          </a:prstGeom>
          <a:ln w="476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4355976" y="2276872"/>
            <a:ext cx="2304256" cy="576064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35896" y="2204864"/>
            <a:ext cx="648072" cy="576064"/>
          </a:xfrm>
          <a:prstGeom prst="ellipse">
            <a:avLst/>
          </a:prstGeom>
          <a:noFill/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14" idx="3"/>
          </p:cNvCxnSpPr>
          <p:nvPr/>
        </p:nvCxnSpPr>
        <p:spPr>
          <a:xfrm flipV="1">
            <a:off x="1475656" y="2696565"/>
            <a:ext cx="2255148" cy="732435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Vacuum Requirements: </a:t>
            </a:r>
            <a:r>
              <a:rPr lang="en-US" dirty="0" smtClean="0"/>
              <a:t>“warm/cold” </a:t>
            </a:r>
            <a:r>
              <a:rPr lang="en-US" dirty="0"/>
              <a:t>LINAC</a:t>
            </a:r>
            <a:br>
              <a:rPr lang="en-US" dirty="0"/>
            </a:br>
            <a:r>
              <a:rPr lang="en-US" sz="2400" b="1" dirty="0" smtClean="0"/>
              <a:t>L</a:t>
            </a:r>
            <a:r>
              <a:rPr lang="en-US" sz="2400" dirty="0" smtClean="0"/>
              <a:t>ow </a:t>
            </a:r>
            <a:r>
              <a:rPr lang="en-US" sz="2400" b="1" dirty="0" smtClean="0"/>
              <a:t>&amp; H</a:t>
            </a:r>
            <a:r>
              <a:rPr lang="en-US" sz="2400" dirty="0" smtClean="0"/>
              <a:t>igh</a:t>
            </a:r>
            <a:r>
              <a:rPr lang="en-US" sz="2400" b="1" dirty="0" smtClean="0"/>
              <a:t> E</a:t>
            </a:r>
            <a:r>
              <a:rPr lang="en-US" sz="2400" dirty="0" smtClean="0"/>
              <a:t>nergy</a:t>
            </a:r>
            <a:r>
              <a:rPr lang="en-US" sz="2400" b="1" dirty="0" smtClean="0"/>
              <a:t> D</a:t>
            </a:r>
            <a:r>
              <a:rPr lang="en-US" sz="2400" dirty="0" smtClean="0"/>
              <a:t>ifferential</a:t>
            </a:r>
            <a:r>
              <a:rPr lang="en-US" sz="2400" b="1" dirty="0" smtClean="0"/>
              <a:t> P</a:t>
            </a:r>
            <a:r>
              <a:rPr lang="en-US" sz="2400" dirty="0" smtClean="0"/>
              <a:t>umping (</a:t>
            </a:r>
            <a:r>
              <a:rPr lang="en-US" sz="2400" b="1" dirty="0" smtClean="0"/>
              <a:t>LEDP &amp; HEDP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195203" y="13948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LEDP </a:t>
            </a:r>
            <a:r>
              <a:rPr lang="en-US" dirty="0"/>
              <a:t>is located between the last DTL tank and first spoke </a:t>
            </a:r>
            <a:r>
              <a:rPr lang="en-US" dirty="0" smtClean="0"/>
              <a:t>cavity: particle free required and a differential pumping of 1:100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04608" y="19603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HEDP is located between the last </a:t>
            </a:r>
            <a:r>
              <a:rPr lang="en-US" dirty="0" err="1"/>
              <a:t>cryomodule</a:t>
            </a:r>
            <a:r>
              <a:rPr lang="en-US" dirty="0"/>
              <a:t> and start of the High Energy Beam Transport (HEBT) and has similar features to the LEDP.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013176"/>
            <a:ext cx="8726844" cy="1008112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8" idx="2"/>
          </p:cNvCxnSpPr>
          <p:nvPr/>
        </p:nvCxnSpPr>
        <p:spPr>
          <a:xfrm flipH="1">
            <a:off x="6763737" y="4797153"/>
            <a:ext cx="427042" cy="623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9879"/>
            <a:ext cx="3080927" cy="200702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978623" y="4546906"/>
            <a:ext cx="1873297" cy="754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924945"/>
            <a:ext cx="350936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" y="188640"/>
            <a:ext cx="7704856" cy="1143000"/>
          </a:xfrm>
        </p:spPr>
        <p:txBody>
          <a:bodyPr/>
          <a:lstStyle/>
          <a:p>
            <a:r>
              <a:rPr lang="en-US" dirty="0" smtClean="0"/>
              <a:t>ESS – STFC/</a:t>
            </a:r>
            <a:r>
              <a:rPr lang="en-US" dirty="0" err="1" smtClean="0"/>
              <a:t>Daresbury</a:t>
            </a:r>
            <a:r>
              <a:rPr lang="en-US" dirty="0" smtClean="0"/>
              <a:t> collaboration time line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7504" y="1433438"/>
            <a:ext cx="8928992" cy="5224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April 2014 	</a:t>
            </a:r>
            <a:r>
              <a:rPr lang="en-US" dirty="0" smtClean="0">
                <a:solidFill>
                  <a:srgbClr val="000000"/>
                </a:solidFill>
              </a:rPr>
              <a:t>First meeting to ask STFC/</a:t>
            </a:r>
            <a:r>
              <a:rPr lang="en-US" dirty="0" err="1" smtClean="0">
                <a:solidFill>
                  <a:srgbClr val="000000"/>
                </a:solidFill>
              </a:rPr>
              <a:t>Daresbury</a:t>
            </a:r>
            <a:r>
              <a:rPr lang="en-US" dirty="0" smtClean="0">
                <a:solidFill>
                  <a:srgbClr val="000000"/>
                </a:solidFill>
              </a:rPr>
              <a:t> to participate as ESS Vacuum in kind  		for WP 12.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Jul 2014		STFC/</a:t>
            </a:r>
            <a:r>
              <a:rPr lang="en-US" dirty="0" err="1" smtClean="0">
                <a:solidFill>
                  <a:srgbClr val="FF0000"/>
                </a:solidFill>
              </a:rPr>
              <a:t>Daresbury</a:t>
            </a:r>
            <a:r>
              <a:rPr lang="en-US" dirty="0" smtClean="0">
                <a:solidFill>
                  <a:srgbClr val="FF0000"/>
                </a:solidFill>
              </a:rPr>
              <a:t> accepted to delivery full packed for all WP 12</a:t>
            </a:r>
            <a:r>
              <a:rPr lang="en-US" dirty="0" smtClean="0">
                <a:solidFill>
                  <a:srgbClr val="3366FF"/>
                </a:solidFill>
              </a:rPr>
              <a:t>.</a:t>
            </a:r>
            <a:r>
              <a:rPr lang="en-US" dirty="0" smtClean="0"/>
              <a:t>	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Aug 2014 	First discussions on the test facilities specifications, ESS accepted </a:t>
            </a:r>
            <a:r>
              <a:rPr lang="en-US" dirty="0" err="1" smtClean="0"/>
              <a:t>ASTeC</a:t>
            </a:r>
            <a:r>
              <a:rPr lang="en-US" dirty="0" smtClean="0"/>
              <a:t> 		Vacuum documents,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Oct 2014 		Visit of STFC/</a:t>
            </a:r>
            <a:r>
              <a:rPr lang="en-US" dirty="0" err="1" smtClean="0"/>
              <a:t>Daresbury</a:t>
            </a:r>
            <a:r>
              <a:rPr lang="en-US" dirty="0" smtClean="0"/>
              <a:t> to ESS/Lund to discuss in detail the scope of work: 		test facilities, LWUs, clean rooms, and training for particle free.</a:t>
            </a:r>
          </a:p>
          <a:p>
            <a:r>
              <a:rPr lang="en-US" dirty="0" smtClean="0"/>
              <a:t>Sep 2014		Agreement to delivery the ESS Vacuum Facilities and clean room on 			summer 2015,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3366FF"/>
                </a:solidFill>
              </a:rPr>
              <a:t>Dec 2014		Test Facility and clean room specifications agreed,</a:t>
            </a:r>
          </a:p>
          <a:p>
            <a:r>
              <a:rPr lang="en-US" dirty="0" smtClean="0"/>
              <a:t>Mar 2015		Initial discussions on delivery schedule and technical specification for the 		LWUs cold LINAC. Clean room specifications finished,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3366FF"/>
                </a:solidFill>
              </a:rPr>
              <a:t>May </a:t>
            </a:r>
            <a:r>
              <a:rPr lang="en-US" dirty="0">
                <a:solidFill>
                  <a:srgbClr val="3366FF"/>
                </a:solidFill>
              </a:rPr>
              <a:t>2015	</a:t>
            </a:r>
            <a:r>
              <a:rPr lang="en-US" dirty="0" smtClean="0">
                <a:solidFill>
                  <a:srgbClr val="3366FF"/>
                </a:solidFill>
              </a:rPr>
              <a:t>Acceptance meeting at STFC/</a:t>
            </a:r>
            <a:r>
              <a:rPr lang="en-US" dirty="0" err="1" smtClean="0">
                <a:solidFill>
                  <a:srgbClr val="3366FF"/>
                </a:solidFill>
              </a:rPr>
              <a:t>Daresbury</a:t>
            </a:r>
            <a:r>
              <a:rPr lang="en-US" dirty="0" smtClean="0">
                <a:solidFill>
                  <a:srgbClr val="3366FF"/>
                </a:solidFill>
              </a:rPr>
              <a:t> for the test facilities,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Jul 2015		Test facilities delivery at ESS/Lund, acceptance test approved,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Sep 2015		First discussions about DOORS requirements,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938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7704856" cy="1143000"/>
          </a:xfrm>
        </p:spPr>
        <p:txBody>
          <a:bodyPr/>
          <a:lstStyle/>
          <a:p>
            <a:r>
              <a:rPr lang="en-US" dirty="0"/>
              <a:t>ESS – STFC/</a:t>
            </a:r>
            <a:r>
              <a:rPr lang="en-US" dirty="0" err="1"/>
              <a:t>Daresbury</a:t>
            </a:r>
            <a:r>
              <a:rPr lang="en-US" dirty="0"/>
              <a:t> collaboration time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107504" y="1556792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Oct 2015		PDR LWUs cold LINAC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Nov 2015		Draft version of TA in revision,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Feb 2016		Agreed CDR for LWUs Jun/16,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Mar 2016		Delivery schedule and technical specifications for the detail design of 		LWUs cold LINAC,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May 2016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DOORS requirements agreed,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Jun 2016</a:t>
            </a:r>
            <a:r>
              <a:rPr lang="en-US" b="1" dirty="0">
                <a:solidFill>
                  <a:srgbClr val="FF0000"/>
                </a:solidFill>
              </a:rPr>
              <a:t>		</a:t>
            </a:r>
            <a:r>
              <a:rPr lang="en-US" b="1" dirty="0" smtClean="0">
                <a:solidFill>
                  <a:srgbClr val="FF0000"/>
                </a:solidFill>
              </a:rPr>
              <a:t>CDR for LWUs at STFC/</a:t>
            </a:r>
            <a:r>
              <a:rPr lang="en-US" b="1" dirty="0" err="1" smtClean="0">
                <a:solidFill>
                  <a:srgbClr val="FF0000"/>
                </a:solidFill>
              </a:rPr>
              <a:t>Daresbury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endParaRPr 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Jul 2016		</a:t>
            </a:r>
            <a:r>
              <a:rPr lang="en-US" dirty="0">
                <a:solidFill>
                  <a:srgbClr val="0000FF"/>
                </a:solidFill>
              </a:rPr>
              <a:t>Delivery </a:t>
            </a:r>
            <a:r>
              <a:rPr lang="en-US" dirty="0" smtClean="0">
                <a:solidFill>
                  <a:srgbClr val="0000FF"/>
                </a:solidFill>
              </a:rPr>
              <a:t>LWUs technical </a:t>
            </a:r>
            <a:r>
              <a:rPr lang="en-US" dirty="0">
                <a:solidFill>
                  <a:srgbClr val="0000FF"/>
                </a:solidFill>
              </a:rPr>
              <a:t>specifications for </a:t>
            </a:r>
            <a:r>
              <a:rPr lang="en-US" dirty="0" err="1" smtClean="0">
                <a:solidFill>
                  <a:srgbClr val="0000FF"/>
                </a:solidFill>
              </a:rPr>
              <a:t>DogLeg</a:t>
            </a:r>
            <a:r>
              <a:rPr lang="en-US" dirty="0" smtClean="0">
                <a:solidFill>
                  <a:srgbClr val="0000FF"/>
                </a:solidFill>
              </a:rPr>
              <a:t>, A2T and Dump,</a:t>
            </a: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Aug 2016</a:t>
            </a:r>
            <a:r>
              <a:rPr lang="en-US" dirty="0"/>
              <a:t>		</a:t>
            </a:r>
            <a:r>
              <a:rPr lang="en-US" dirty="0" smtClean="0"/>
              <a:t>LWU elliptical delivery to ESS/Lund,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Aug 2016	</a:t>
            </a:r>
            <a:r>
              <a:rPr lang="en-US" b="1" dirty="0">
                <a:solidFill>
                  <a:srgbClr val="008000"/>
                </a:solidFill>
              </a:rPr>
              <a:t>J</a:t>
            </a:r>
            <a:r>
              <a:rPr lang="en-US" b="1" dirty="0" smtClean="0">
                <a:solidFill>
                  <a:srgbClr val="008000"/>
                </a:solidFill>
              </a:rPr>
              <a:t>un </a:t>
            </a:r>
            <a:r>
              <a:rPr lang="en-US" b="1" dirty="0" smtClean="0">
                <a:solidFill>
                  <a:srgbClr val="008000"/>
                </a:solidFill>
              </a:rPr>
              <a:t>2019</a:t>
            </a:r>
            <a:r>
              <a:rPr lang="en-US" b="1" dirty="0" smtClean="0">
                <a:solidFill>
                  <a:srgbClr val="008000"/>
                </a:solidFill>
              </a:rPr>
              <a:t>	Initiated milestone feedback for LWUs,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6600"/>
                </a:solidFill>
              </a:rPr>
              <a:t>Nov 2016		Agreed to do the CDR for LWUs </a:t>
            </a:r>
            <a:r>
              <a:rPr lang="en-US" b="1" dirty="0" err="1" smtClean="0">
                <a:solidFill>
                  <a:srgbClr val="FF6600"/>
                </a:solidFill>
              </a:rPr>
              <a:t>DogLeg</a:t>
            </a:r>
            <a:r>
              <a:rPr lang="en-US" b="1" dirty="0" smtClean="0">
                <a:solidFill>
                  <a:srgbClr val="FF6600"/>
                </a:solidFill>
              </a:rPr>
              <a:t>, A2T and Dump, after CDR for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	</a:t>
            </a:r>
            <a:r>
              <a:rPr lang="en-US" b="1" dirty="0" smtClean="0">
                <a:solidFill>
                  <a:srgbClr val="FF6600"/>
                </a:solidFill>
              </a:rPr>
              <a:t>	</a:t>
            </a:r>
            <a:r>
              <a:rPr lang="en-US" b="1" dirty="0">
                <a:solidFill>
                  <a:srgbClr val="FF6600"/>
                </a:solidFill>
              </a:rPr>
              <a:t>the </a:t>
            </a:r>
            <a:r>
              <a:rPr lang="en-US" b="1" dirty="0" smtClean="0">
                <a:solidFill>
                  <a:srgbClr val="FF6600"/>
                </a:solidFill>
              </a:rPr>
              <a:t>electromagnets.</a:t>
            </a:r>
            <a:endParaRPr 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8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LWU baseline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From ESS: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ESS main time schedule,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DOORS requirements (top-down and interfaces),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ESS Vacuum Handbook – ESS 0012894, 0012895, 0012896, 0012897,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Technical detail spreadsheet,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spcBef>
                <a:spcPts val="1224"/>
              </a:spcBef>
              <a:buNone/>
            </a:pPr>
            <a:r>
              <a:rPr lang="en-US" dirty="0" smtClean="0">
                <a:solidFill>
                  <a:srgbClr val="0000FF"/>
                </a:solidFill>
              </a:rPr>
              <a:t>From STFC/</a:t>
            </a:r>
            <a:r>
              <a:rPr lang="en-US" dirty="0" err="1" smtClean="0">
                <a:solidFill>
                  <a:srgbClr val="0000FF"/>
                </a:solidFill>
              </a:rPr>
              <a:t>Darebury</a:t>
            </a:r>
            <a:r>
              <a:rPr lang="en-US" dirty="0" smtClean="0">
                <a:solidFill>
                  <a:srgbClr val="0000FF"/>
                </a:solidFill>
              </a:rPr>
              <a:t> and ESS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Technical Annex,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3D drawings,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1276"/>
              </a:spcBef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From STFC/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Daresbury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Vacuum standards 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ASTeC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Vacuum documents equivalent to ESS Vacuum Handbook),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Clean room documentations,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64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LWU baseline documents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7064" b="17064"/>
          <a:stretch>
            <a:fillRect/>
          </a:stretch>
        </p:blipFill>
        <p:spPr>
          <a:xfrm>
            <a:off x="179512" y="2204864"/>
            <a:ext cx="8307076" cy="31249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55679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Non formal documents: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20751965">
            <a:off x="491977" y="4222751"/>
            <a:ext cx="13649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Wiki page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66124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Skype meeting (almost once a week!),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Emails,</a:t>
            </a:r>
          </a:p>
        </p:txBody>
      </p:sp>
    </p:spTree>
    <p:extLst>
      <p:ext uri="{BB962C8B-B14F-4D97-AF65-F5344CB8AC3E}">
        <p14:creationId xmlns:p14="http://schemas.microsoft.com/office/powerpoint/2010/main" val="2656569696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8395</TotalTime>
  <Words>563</Words>
  <Application>Microsoft Macintosh PowerPoint</Application>
  <PresentationFormat>On-screen Show (4:3)</PresentationFormat>
  <Paragraphs>112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Microsoft YaHei</vt:lpstr>
      <vt:lpstr>ＭＳ Ｐゴシック</vt:lpstr>
      <vt:lpstr>Arial</vt:lpstr>
      <vt:lpstr>ESS Core Powerpoint</vt:lpstr>
      <vt:lpstr>Document</vt:lpstr>
      <vt:lpstr>General Overview of WP 12 ESS Vacuum System</vt:lpstr>
      <vt:lpstr>Outline</vt:lpstr>
      <vt:lpstr>Introduction</vt:lpstr>
      <vt:lpstr>LINAC Warm Units for the cold LINAC</vt:lpstr>
      <vt:lpstr>Vacuum Requirements: “warm/cold” LINAC Low &amp; High Energy Differential Pumping (LEDP &amp; HEDP)</vt:lpstr>
      <vt:lpstr>ESS – STFC/Daresbury collaboration time line</vt:lpstr>
      <vt:lpstr>ESS – STFC/Daresbury collaboration time line</vt:lpstr>
      <vt:lpstr>LWU baseline documents</vt:lpstr>
      <vt:lpstr>LWU baseline documents</vt:lpstr>
      <vt:lpstr>Vacuum Standardization, an Integrated Approach</vt:lpstr>
      <vt:lpstr>Document status for LWUs</vt:lpstr>
      <vt:lpstr>Schedule</vt:lpstr>
      <vt:lpstr>PowerPoint Presentation</vt:lpstr>
    </vt:vector>
  </TitlesOfParts>
  <Manager/>
  <Company>ESS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EVC 2016 Outgassing Facility</dc:title>
  <dc:subject/>
  <dc:creator>Marcelo J Ferreira</dc:creator>
  <cp:keywords/>
  <dc:description/>
  <cp:lastModifiedBy>Microsoft Office User</cp:lastModifiedBy>
  <cp:revision>101</cp:revision>
  <dcterms:created xsi:type="dcterms:W3CDTF">2013-10-29T16:05:10Z</dcterms:created>
  <dcterms:modified xsi:type="dcterms:W3CDTF">2017-11-28T20:09:03Z</dcterms:modified>
  <cp:category/>
</cp:coreProperties>
</file>