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57" r:id="rId4"/>
    <p:sldId id="261" r:id="rId5"/>
    <p:sldId id="259" r:id="rId6"/>
    <p:sldId id="260" r:id="rId7"/>
    <p:sldId id="264" r:id="rId8"/>
    <p:sldId id="265" r:id="rId9"/>
    <p:sldId id="266" r:id="rId10"/>
    <p:sldId id="267" r:id="rId11"/>
    <p:sldId id="268" r:id="rId12"/>
    <p:sldId id="271" r:id="rId13"/>
    <p:sldId id="272" r:id="rId14"/>
    <p:sldId id="273" r:id="rId15"/>
    <p:sldId id="275" r:id="rId16"/>
    <p:sldId id="276" r:id="rId17"/>
    <p:sldId id="277" r:id="rId18"/>
    <p:sldId id="284" r:id="rId19"/>
    <p:sldId id="289" r:id="rId20"/>
    <p:sldId id="290" r:id="rId21"/>
    <p:sldId id="293" r:id="rId22"/>
    <p:sldId id="295" r:id="rId23"/>
    <p:sldId id="294" r:id="rId24"/>
    <p:sldId id="263" r:id="rId25"/>
    <p:sldId id="269" r:id="rId26"/>
    <p:sldId id="262" r:id="rId27"/>
    <p:sldId id="287" r:id="rId28"/>
    <p:sldId id="288" r:id="rId29"/>
    <p:sldId id="279" r:id="rId30"/>
    <p:sldId id="280" r:id="rId31"/>
    <p:sldId id="281" r:id="rId32"/>
    <p:sldId id="282" r:id="rId33"/>
    <p:sldId id="283" r:id="rId3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62A9019-BC24-4C41-8A0B-1C6CED9F7DF8}">
          <p14:sldIdLst>
            <p14:sldId id="256"/>
            <p14:sldId id="258"/>
            <p14:sldId id="257"/>
            <p14:sldId id="261"/>
            <p14:sldId id="259"/>
            <p14:sldId id="260"/>
            <p14:sldId id="264"/>
            <p14:sldId id="265"/>
            <p14:sldId id="266"/>
            <p14:sldId id="267"/>
            <p14:sldId id="268"/>
            <p14:sldId id="271"/>
            <p14:sldId id="272"/>
            <p14:sldId id="273"/>
            <p14:sldId id="275"/>
            <p14:sldId id="276"/>
            <p14:sldId id="277"/>
            <p14:sldId id="284"/>
            <p14:sldId id="289"/>
            <p14:sldId id="290"/>
            <p14:sldId id="293"/>
            <p14:sldId id="295"/>
            <p14:sldId id="294"/>
            <p14:sldId id="263"/>
            <p14:sldId id="269"/>
          </p14:sldIdLst>
        </p14:section>
        <p14:section name="Back up" id="{0841D015-9E07-0C4F-A4EE-43ED25FC8309}">
          <p14:sldIdLst>
            <p14:sldId id="262"/>
            <p14:sldId id="287"/>
            <p14:sldId id="288"/>
            <p14:sldId id="279"/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2" autoAdjust="0"/>
    <p:restoredTop sz="92954" autoAdjust="0"/>
  </p:normalViewPr>
  <p:slideViewPr>
    <p:cSldViewPr>
      <p:cViewPr varScale="1">
        <p:scale>
          <a:sx n="115" d="100"/>
          <a:sy n="115" d="100"/>
        </p:scale>
        <p:origin x="17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688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2017-11-29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93D303-7AAE-4BED-9F5E-9C5FACDB079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26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93D303-7AAE-4BED-9F5E-9C5FACDB079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15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85542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901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2942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526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271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598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29/11/2017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29/11/2017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29/11/2017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29/11/2017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29/11/2017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6" Type="http://schemas.openxmlformats.org/officeDocument/2006/relationships/image" Target="../media/image25.tiff"/><Relationship Id="rId7" Type="http://schemas.openxmlformats.org/officeDocument/2006/relationships/image" Target="../media/image26.tiff"/><Relationship Id="rId8" Type="http://schemas.openxmlformats.org/officeDocument/2006/relationships/image" Target="../media/image27.tiff"/><Relationship Id="rId9" Type="http://schemas.openxmlformats.org/officeDocument/2006/relationships/image" Target="../media/image28.tiff"/><Relationship Id="rId10" Type="http://schemas.openxmlformats.org/officeDocument/2006/relationships/image" Target="../media/image29.tiff"/><Relationship Id="rId11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jpeg"/><Relationship Id="rId5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Relationship Id="rId3" Type="http://schemas.openxmlformats.org/officeDocument/2006/relationships/image" Target="../media/image3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Relationship Id="rId3" Type="http://schemas.openxmlformats.org/officeDocument/2006/relationships/image" Target="../media/image4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Relationship Id="rId3" Type="http://schemas.openxmlformats.org/officeDocument/2006/relationships/image" Target="../media/image5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470025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4000" dirty="0"/>
              <a:t>Procedures for the Particle Free Installation and in-Tunnel Maintenance of LWU’s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Fabio </a:t>
            </a:r>
            <a:r>
              <a:rPr lang="en-GB" sz="2000" dirty="0" err="1" smtClean="0">
                <a:solidFill>
                  <a:schemeClr val="bg1"/>
                </a:solidFill>
              </a:rPr>
              <a:t>Ravelli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Vacuum System Engineer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29 </a:t>
            </a:r>
            <a:r>
              <a:rPr lang="en-GB" sz="1400" dirty="0">
                <a:solidFill>
                  <a:srgbClr val="FFFFFF"/>
                </a:solidFill>
              </a:rPr>
              <a:t>N</a:t>
            </a:r>
            <a:r>
              <a:rPr lang="en-GB" sz="1400" dirty="0" smtClean="0">
                <a:solidFill>
                  <a:srgbClr val="FFFFFF"/>
                </a:solidFill>
              </a:rPr>
              <a:t>ovember, 2017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HBeta</a:t>
            </a:r>
            <a:r>
              <a:rPr lang="en-US" dirty="0" smtClean="0"/>
              <a:t> CM Lay out till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24" y="1484784"/>
            <a:ext cx="9030092" cy="4322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5808166"/>
            <a:ext cx="8780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err="1" smtClean="0"/>
              <a:t>HBeta</a:t>
            </a:r>
            <a:r>
              <a:rPr lang="en-US" sz="1600" dirty="0" smtClean="0"/>
              <a:t> section will have 2 CM’s, 19 Dummy CM’s (particle free spool pieces) and 21 LWU’s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One additional LWU (PF) in HEBT needs to be considered as well as the HEDP (non PF)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The rest of HEBT, A2T and DMPL are not PF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Vacuum sectioning with gate valve every 3 LWU’s</a:t>
            </a:r>
          </a:p>
        </p:txBody>
      </p:sp>
    </p:spTree>
    <p:extLst>
      <p:ext uri="{BB962C8B-B14F-4D97-AF65-F5344CB8AC3E}">
        <p14:creationId xmlns:p14="http://schemas.microsoft.com/office/powerpoint/2010/main" val="179835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746" y="186833"/>
            <a:ext cx="770663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HBeta</a:t>
            </a:r>
            <a:r>
              <a:rPr lang="en-US" dirty="0" smtClean="0"/>
              <a:t> Section Installation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sp>
        <p:nvSpPr>
          <p:cNvPr id="7" name="TextBox 6"/>
          <p:cNvSpPr txBox="1"/>
          <p:nvPr/>
        </p:nvSpPr>
        <p:spPr>
          <a:xfrm>
            <a:off x="35496" y="4869160"/>
            <a:ext cx="885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All </a:t>
            </a:r>
            <a:r>
              <a:rPr lang="en-US" dirty="0"/>
              <a:t>DCM’s </a:t>
            </a:r>
            <a:r>
              <a:rPr lang="en-US" dirty="0" smtClean="0"/>
              <a:t>are received mid </a:t>
            </a:r>
            <a:r>
              <a:rPr lang="en-US" dirty="0"/>
              <a:t>Feb 2018 </a:t>
            </a:r>
            <a:r>
              <a:rPr lang="en-US" dirty="0" smtClean="0"/>
              <a:t>&amp; mid </a:t>
            </a:r>
            <a:r>
              <a:rPr lang="en-US" dirty="0"/>
              <a:t>Aug </a:t>
            </a:r>
            <a:r>
              <a:rPr lang="en-US" dirty="0" smtClean="0"/>
              <a:t>2018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Install all DCM’s in Q2-Q4 2018, TBC with </a:t>
            </a:r>
            <a:r>
              <a:rPr lang="en-US" dirty="0" err="1" smtClean="0"/>
              <a:t>Ciprian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LWU </a:t>
            </a:r>
            <a:r>
              <a:rPr lang="en-US" dirty="0"/>
              <a:t>HEBT-010LWU &amp; HEDP install in Oct </a:t>
            </a:r>
            <a:r>
              <a:rPr lang="en-US" dirty="0" smtClean="0"/>
              <a:t>2018 - Jan 2019, TBC </a:t>
            </a:r>
            <a:r>
              <a:rPr lang="en-US" dirty="0"/>
              <a:t>with </a:t>
            </a:r>
            <a:r>
              <a:rPr lang="en-US" dirty="0" err="1" smtClean="0"/>
              <a:t>Ciprian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Same LWU install rule for DCM’s as CM’s, so CM’s first and LWU’s later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HBL-011LWU to HBL-021LWU install in time slot 5 Aug – 18 Oct 2019, 7 days per LWU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HBL-001LWU to HBL-010LWU install in time slot 25 May – 7 Aug 2020</a:t>
            </a:r>
            <a:r>
              <a:rPr lang="en-US" dirty="0"/>
              <a:t>, 7 days per </a:t>
            </a:r>
            <a:r>
              <a:rPr lang="en-US" dirty="0" smtClean="0"/>
              <a:t>LWU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434" y="4007427"/>
            <a:ext cx="5759107" cy="8617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9345" y="2305612"/>
            <a:ext cx="1870903" cy="1627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15" y="1477639"/>
            <a:ext cx="3208278" cy="2455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401" y="1669821"/>
            <a:ext cx="3628876" cy="219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8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746" y="186833"/>
            <a:ext cx="770663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Installation of LWU with Inserted BI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7" name="TextBox 6"/>
          <p:cNvSpPr txBox="1"/>
          <p:nvPr/>
        </p:nvSpPr>
        <p:spPr>
          <a:xfrm>
            <a:off x="-5268" y="1448136"/>
            <a:ext cx="91492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In case the LWU is equipped with inserted BI (e.g. WS, BSM, etc.) the diagnostic will be assembled on the LWU’s in RATS or in a suitable Lab area to minimize installation time in the tunnel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The mobile CR will be used, tall enough for the vertical WS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10 LWU’s are involved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		     SPOKE (Feb – May 2020 &amp; LEDP Aug 2020)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5" y="3199025"/>
            <a:ext cx="1995696" cy="772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150" y="3195382"/>
            <a:ext cx="1755518" cy="748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402" y="3194850"/>
            <a:ext cx="1496399" cy="748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3194850"/>
            <a:ext cx="1491569" cy="73985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863" y="4440361"/>
            <a:ext cx="9131840" cy="818708"/>
            <a:chOff x="4863" y="3356992"/>
            <a:chExt cx="9131840" cy="8187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3" y="3391733"/>
              <a:ext cx="1710830" cy="74922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0842" y="3374758"/>
              <a:ext cx="1736343" cy="78317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42334" y="3381378"/>
              <a:ext cx="1844124" cy="76993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81607" y="3356992"/>
              <a:ext cx="1870434" cy="81870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7189" y="3384135"/>
              <a:ext cx="1589514" cy="764423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458" y="5817483"/>
            <a:ext cx="1665566" cy="7799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36136" y="3896222"/>
            <a:ext cx="2116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Bunch Shape M, Beam Stopper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2937691" y="3896518"/>
            <a:ext cx="1328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Wire Scanner, IPM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5640487" y="3891049"/>
            <a:ext cx="1018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Wire Scanner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30763" y="3896519"/>
            <a:ext cx="1018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mtClean="0"/>
              <a:t>Wire Scanner</a:t>
            </a:r>
            <a:endParaRPr lang="en-US" sz="120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358716" y="5218003"/>
            <a:ext cx="115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Bunch </a:t>
            </a:r>
            <a:r>
              <a:rPr lang="en-US" sz="1200" smtClean="0"/>
              <a:t>Shape M</a:t>
            </a:r>
            <a:endParaRPr lang="en-US" sz="1200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1993358" y="5230392"/>
            <a:ext cx="1328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Wire Scanner, IPM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3799267" y="5230391"/>
            <a:ext cx="1328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Wire Scanner, IPM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5923718" y="5230391"/>
            <a:ext cx="1328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Wire Scanner, IPM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315053" y="6608385"/>
            <a:ext cx="1328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Wire Scanner, IPM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7769686" y="5264671"/>
            <a:ext cx="1069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mtClean="0"/>
              <a:t>Beam Stopper</a:t>
            </a:r>
            <a:endParaRPr lang="en-US" sz="1200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2771800" y="4092218"/>
            <a:ext cx="243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MBETA (Apr </a:t>
            </a:r>
            <a:r>
              <a:rPr lang="en-US" dirty="0"/>
              <a:t>–</a:t>
            </a:r>
            <a:r>
              <a:rPr lang="en-US" dirty="0" smtClean="0"/>
              <a:t> Jun 2020)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989392" y="5457443"/>
            <a:ext cx="187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BETA (Maj 2020)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28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746" y="186833"/>
            <a:ext cx="770663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BI to be Delivered by 2019 - early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sp>
        <p:nvSpPr>
          <p:cNvPr id="37" name="TextBox 36"/>
          <p:cNvSpPr txBox="1"/>
          <p:nvPr/>
        </p:nvSpPr>
        <p:spPr>
          <a:xfrm>
            <a:off x="755577" y="4710043"/>
            <a:ext cx="78488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following BI are required by 2019 - early 2020: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7 Wire Scanner, delivered UHV&amp;PF ready, all WS will be delivered in 2019, the first prototype will be tested for CR ISO 5 condition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2 BSM, delivered not Particle Free in 2019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2 Beam Stopper, under development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5 Ionization Profile Monitor, PDR 2017.01.31, CDR in Q1 2018, delivered by Q3 2019, delivered PF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717" y="2239817"/>
            <a:ext cx="2666565" cy="18032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804" y="1533367"/>
            <a:ext cx="3760026" cy="2098799"/>
          </a:xfrm>
          <a:prstGeom prst="rect">
            <a:avLst/>
          </a:prstGeom>
        </p:spPr>
      </p:pic>
      <p:pic>
        <p:nvPicPr>
          <p:cNvPr id="38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1037" y="2556281"/>
            <a:ext cx="2966176" cy="82311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486547"/>
            <a:ext cx="1790931" cy="28821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7584" y="4409814"/>
            <a:ext cx="11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Wire Scanner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3779912" y="3610175"/>
            <a:ext cx="1770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Bunch Shape Monitor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6625979" y="4072610"/>
            <a:ext cx="2060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Ionization Profile Monitor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73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7139136" cy="1143000"/>
          </a:xfrm>
        </p:spPr>
        <p:txBody>
          <a:bodyPr/>
          <a:lstStyle/>
          <a:p>
            <a:r>
              <a:rPr lang="en-US" smtClean="0"/>
              <a:t>Cryomodules</a:t>
            </a:r>
            <a:r>
              <a:rPr lang="en-US" dirty="0" smtClean="0"/>
              <a:t> Prep for LWU’s installation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28998"/>
            <a:ext cx="8229600" cy="2092477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/>
              <a:t>The LWU’s will be installed after the CM installation, they will slide in between 2 CM’s</a:t>
            </a:r>
          </a:p>
          <a:p>
            <a:r>
              <a:rPr lang="en-US" sz="1600" dirty="0" smtClean="0"/>
              <a:t>Due to the CM to LWU clearance during installation, limited by the 100mm stroke of the bellows, the CM’s needs to enter in the tunnel with blank flanges (DN100-63) on the gate valves</a:t>
            </a:r>
          </a:p>
          <a:p>
            <a:r>
              <a:rPr lang="en-US" sz="1600" dirty="0" smtClean="0"/>
              <a:t>Any pumping system or spool piece attached to the gate valves of the CM’s must be disconnected before entering the tunnel</a:t>
            </a:r>
          </a:p>
          <a:p>
            <a:r>
              <a:rPr lang="en-US" sz="1600" dirty="0" smtClean="0"/>
              <a:t>Blank off of the CM’s gate valves needs to be carried out in CR ISO 5 conditions; it can be made in the tunnel but it will imply two install and qualify two times the mobile CR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139" y="1541419"/>
            <a:ext cx="2004822" cy="3039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5" y="1541419"/>
            <a:ext cx="2279782" cy="3039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8781" y="1884429"/>
            <a:ext cx="74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Spoke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08307" y="1860848"/>
            <a:ext cx="96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Elliptical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1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139136" cy="1143000"/>
          </a:xfrm>
        </p:spPr>
        <p:txBody>
          <a:bodyPr/>
          <a:lstStyle/>
          <a:p>
            <a:r>
              <a:rPr lang="en-US" dirty="0" smtClean="0"/>
              <a:t>LWU Installation Sequence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78566"/>
            <a:ext cx="8579296" cy="5021223"/>
          </a:xfrm>
        </p:spPr>
        <p:txBody>
          <a:bodyPr wrap="square">
            <a:normAutofit/>
          </a:bodyPr>
          <a:lstStyle/>
          <a:p>
            <a:r>
              <a:rPr lang="en-US" sz="2000" dirty="0" smtClean="0"/>
              <a:t>All </a:t>
            </a:r>
            <a:r>
              <a:rPr lang="en-US" sz="2000" dirty="0" err="1"/>
              <a:t>c</a:t>
            </a:r>
            <a:r>
              <a:rPr lang="en-US" sz="2000" dirty="0" err="1" smtClean="0"/>
              <a:t>ryomodules</a:t>
            </a:r>
            <a:r>
              <a:rPr lang="en-US" sz="2000" dirty="0" smtClean="0"/>
              <a:t> are installed and ready to receive the connecting LWU</a:t>
            </a:r>
          </a:p>
          <a:p>
            <a:r>
              <a:rPr lang="en-US" sz="2000" dirty="0"/>
              <a:t>In Vacuum Lab inside the mobile CR </a:t>
            </a:r>
            <a:r>
              <a:rPr lang="en-US" sz="2000" dirty="0" smtClean="0"/>
              <a:t>and on a dedicated pedestal set, the LWU is prep for installation:</a:t>
            </a:r>
          </a:p>
          <a:p>
            <a:pPr lvl="1"/>
            <a:r>
              <a:rPr lang="en-US" sz="2000" dirty="0" smtClean="0"/>
              <a:t>Insert-able BI’s are installed</a:t>
            </a:r>
          </a:p>
          <a:p>
            <a:pPr lvl="1"/>
            <a:r>
              <a:rPr lang="en-US" sz="2000" dirty="0" smtClean="0"/>
              <a:t>The LWU is pumped down with the Particle Free Pumping Cart</a:t>
            </a:r>
          </a:p>
          <a:p>
            <a:pPr lvl="1"/>
            <a:r>
              <a:rPr lang="en-US" sz="2000" dirty="0" smtClean="0"/>
              <a:t>Vacuum is checked (Leak detection</a:t>
            </a:r>
            <a:r>
              <a:rPr lang="en-US" sz="2000" dirty="0"/>
              <a:t> </a:t>
            </a:r>
            <a:r>
              <a:rPr lang="en-US" sz="2000" dirty="0" smtClean="0"/>
              <a:t>and RGA check, pump down)</a:t>
            </a:r>
          </a:p>
          <a:p>
            <a:pPr lvl="1"/>
            <a:r>
              <a:rPr lang="en-US" sz="2000" dirty="0"/>
              <a:t>B</a:t>
            </a:r>
            <a:r>
              <a:rPr lang="en-US" sz="2000" dirty="0" smtClean="0"/>
              <a:t>y acting to the Bellows Retainer, the </a:t>
            </a:r>
            <a:r>
              <a:rPr lang="en-US" sz="2000" dirty="0"/>
              <a:t>bellows are </a:t>
            </a:r>
            <a:r>
              <a:rPr lang="en-US" sz="2000" dirty="0" smtClean="0"/>
              <a:t>slowly fully compressed</a:t>
            </a:r>
            <a:r>
              <a:rPr lang="en-US" sz="2000" dirty="0"/>
              <a:t>, to provide 100mm clearance to CM gate valve both </a:t>
            </a:r>
            <a:r>
              <a:rPr lang="en-US" sz="2000" dirty="0" smtClean="0"/>
              <a:t>sides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grpSp>
        <p:nvGrpSpPr>
          <p:cNvPr id="12" name="Group 11"/>
          <p:cNvGrpSpPr/>
          <p:nvPr/>
        </p:nvGrpSpPr>
        <p:grpSpPr>
          <a:xfrm>
            <a:off x="2267744" y="4653136"/>
            <a:ext cx="5178016" cy="1993436"/>
            <a:chOff x="457200" y="2276872"/>
            <a:chExt cx="8511528" cy="3276774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597" r="6349" b="30640"/>
            <a:stretch/>
          </p:blipFill>
          <p:spPr bwMode="auto">
            <a:xfrm>
              <a:off x="457200" y="2276872"/>
              <a:ext cx="4248472" cy="292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7600" y="2532014"/>
              <a:ext cx="2608736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7452320" y="3313848"/>
              <a:ext cx="1516408" cy="22397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1200" dirty="0" smtClean="0"/>
                <a:t>Clamping hole to prevent bellows moving through rotatable flange when the retracting the bellows</a:t>
              </a:r>
              <a:endParaRPr lang="en-GB" sz="1200" dirty="0"/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H="1" flipV="1">
              <a:off x="6444208" y="3479072"/>
              <a:ext cx="1008112" cy="32712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3878322" y="5250428"/>
              <a:ext cx="1398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Courtesy Paul Aden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5422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139136" cy="1143000"/>
          </a:xfrm>
        </p:spPr>
        <p:txBody>
          <a:bodyPr/>
          <a:lstStyle/>
          <a:p>
            <a:r>
              <a:rPr lang="en-US" dirty="0" smtClean="0"/>
              <a:t>LWU Installation Sequence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2355"/>
            <a:ext cx="8229600" cy="215660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The LWU is vented with the PF Pumping </a:t>
            </a:r>
            <a:r>
              <a:rPr lang="en-US" sz="2000" dirty="0" smtClean="0"/>
              <a:t>Cart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LWU pedestals are transported to the tunnel, aligned and bolted to the floor in their final </a:t>
            </a:r>
            <a:r>
              <a:rPr lang="en-US" sz="2000" dirty="0" smtClean="0"/>
              <a:t>positions</a:t>
            </a:r>
          </a:p>
          <a:p>
            <a:r>
              <a:rPr lang="en-US" sz="2000" dirty="0" smtClean="0"/>
              <a:t>The LWU are transported in the tunnel vented, with chamber and quads aligned to the girder</a:t>
            </a:r>
          </a:p>
          <a:p>
            <a:r>
              <a:rPr lang="en-US" sz="2000" dirty="0" smtClean="0"/>
              <a:t>The </a:t>
            </a:r>
            <a:r>
              <a:rPr lang="en-US" sz="2000" dirty="0" err="1" smtClean="0"/>
              <a:t>Girder+LWU+Quad</a:t>
            </a:r>
            <a:r>
              <a:rPr lang="en-US" sz="2000" dirty="0" smtClean="0"/>
              <a:t> is positioned onto its pedestal</a:t>
            </a:r>
          </a:p>
          <a:p>
            <a:r>
              <a:rPr lang="en-US" sz="2000" dirty="0" smtClean="0"/>
              <a:t>We are currently investigating on a suitable transportation equipment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grpSp>
        <p:nvGrpSpPr>
          <p:cNvPr id="7" name="Group 6"/>
          <p:cNvGrpSpPr/>
          <p:nvPr/>
        </p:nvGrpSpPr>
        <p:grpSpPr>
          <a:xfrm>
            <a:off x="1191486" y="3638851"/>
            <a:ext cx="3164490" cy="1584176"/>
            <a:chOff x="4431846" y="3490296"/>
            <a:chExt cx="3164490" cy="1584176"/>
          </a:xfrm>
        </p:grpSpPr>
        <p:pic>
          <p:nvPicPr>
            <p:cNvPr id="8" name="Picture 7" descr="LWU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31847" y="3584178"/>
              <a:ext cx="3164489" cy="149029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431846" y="3490296"/>
              <a:ext cx="3164489" cy="15841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LWU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632" y="5295035"/>
            <a:ext cx="3175176" cy="1446333"/>
          </a:xfrm>
          <a:prstGeom prst="rect">
            <a:avLst/>
          </a:prstGeom>
        </p:spPr>
      </p:pic>
      <p:sp>
        <p:nvSpPr>
          <p:cNvPr id="5" name="Bent Arrow 4"/>
          <p:cNvSpPr/>
          <p:nvPr/>
        </p:nvSpPr>
        <p:spPr>
          <a:xfrm rot="5400000">
            <a:off x="4758578" y="4106518"/>
            <a:ext cx="720080" cy="94922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8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139136" cy="1143000"/>
          </a:xfrm>
        </p:spPr>
        <p:txBody>
          <a:bodyPr/>
          <a:lstStyle/>
          <a:p>
            <a:r>
              <a:rPr lang="en-US" dirty="0" smtClean="0"/>
              <a:t>LWU Installation Sequence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061048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The LWU is pre-aligned by Survey and Alignment</a:t>
            </a:r>
          </a:p>
          <a:p>
            <a:r>
              <a:rPr lang="en-US" sz="2400" dirty="0" smtClean="0"/>
              <a:t>The mobile Clean Room is placed and qualified to ISO 5</a:t>
            </a:r>
          </a:p>
          <a:p>
            <a:r>
              <a:rPr lang="en-US" sz="2400" dirty="0"/>
              <a:t>The CM’s and LWU are wiped </a:t>
            </a:r>
            <a:r>
              <a:rPr lang="en-US" sz="2400" dirty="0" smtClean="0"/>
              <a:t>clean</a:t>
            </a:r>
          </a:p>
          <a:p>
            <a:r>
              <a:rPr lang="en-US" sz="2400" dirty="0" smtClean="0"/>
              <a:t>Tools, gaskets, fasteners are cleaned and available in CR</a:t>
            </a:r>
          </a:p>
          <a:p>
            <a:r>
              <a:rPr lang="en-US" sz="2400" dirty="0" smtClean="0"/>
              <a:t>The flanges to be opened (2xDN100 gate valve, 2xDN100 LWU, 1xDN40 HV pumping LWU) are blown clean with ionized N2 and particle checked</a:t>
            </a:r>
          </a:p>
          <a:p>
            <a:r>
              <a:rPr lang="en-US" sz="2400" dirty="0" smtClean="0"/>
              <a:t>The Particle Free pumping cart + Leak Detector is connected</a:t>
            </a:r>
          </a:p>
          <a:p>
            <a:r>
              <a:rPr lang="en-US" sz="2400" dirty="0"/>
              <a:t>The gate valve flanges are opened and blown clean</a:t>
            </a:r>
          </a:p>
          <a:p>
            <a:r>
              <a:rPr lang="en-US" sz="2400" dirty="0"/>
              <a:t>The LWU bellows flanges are </a:t>
            </a:r>
            <a:r>
              <a:rPr lang="en-US" sz="2400" dirty="0" smtClean="0"/>
              <a:t>opened</a:t>
            </a:r>
          </a:p>
          <a:p>
            <a:r>
              <a:rPr lang="en-US" sz="2400" dirty="0"/>
              <a:t>The bellows retainers are slowly released </a:t>
            </a:r>
            <a:r>
              <a:rPr lang="en-US" sz="2400" dirty="0" smtClean="0"/>
              <a:t>close to </a:t>
            </a:r>
            <a:r>
              <a:rPr lang="en-US" sz="2400" dirty="0"/>
              <a:t>0 </a:t>
            </a:r>
            <a:r>
              <a:rPr lang="en-US" sz="2400" dirty="0" smtClean="0"/>
              <a:t>compression/extension</a:t>
            </a:r>
            <a:endParaRPr lang="en-US" sz="2400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6971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139136" cy="1143000"/>
          </a:xfrm>
        </p:spPr>
        <p:txBody>
          <a:bodyPr/>
          <a:lstStyle/>
          <a:p>
            <a:r>
              <a:rPr lang="en-US" dirty="0" smtClean="0"/>
              <a:t>LWU Installation Sequence 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656" y="1628799"/>
            <a:ext cx="8229600" cy="509267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The copper gasket is inserted and the LWU-CM vacuum connection is made (2x)</a:t>
            </a:r>
          </a:p>
          <a:p>
            <a:r>
              <a:rPr lang="en-US" sz="2400" dirty="0" smtClean="0"/>
              <a:t>HV pumping through the PF pumping cart is started</a:t>
            </a:r>
          </a:p>
          <a:p>
            <a:r>
              <a:rPr lang="en-US" sz="2400" dirty="0" smtClean="0"/>
              <a:t>Leak detection</a:t>
            </a:r>
          </a:p>
          <a:p>
            <a:r>
              <a:rPr lang="en-US" sz="2400" dirty="0" smtClean="0"/>
              <a:t>Wait to reach “good” pressure (</a:t>
            </a:r>
            <a:r>
              <a:rPr lang="en-US" sz="2400" dirty="0"/>
              <a:t>5</a:t>
            </a:r>
            <a:r>
              <a:rPr lang="en-US" sz="2400" dirty="0" smtClean="0"/>
              <a:t>e-8 mbar)</a:t>
            </a:r>
          </a:p>
          <a:p>
            <a:r>
              <a:rPr lang="en-US" sz="2400" dirty="0" smtClean="0"/>
              <a:t>Open gate valve of the upstream CM and start cooling down procedure (we cool down CM’s one at a time)</a:t>
            </a:r>
          </a:p>
          <a:p>
            <a:r>
              <a:rPr lang="en-US" sz="2400" dirty="0" smtClean="0"/>
              <a:t>At cool down completion, close gate valve</a:t>
            </a:r>
          </a:p>
          <a:p>
            <a:r>
              <a:rPr lang="en-US" sz="2400" dirty="0" smtClean="0"/>
              <a:t>Wait for  1e-8 mbar and activate the </a:t>
            </a:r>
            <a:r>
              <a:rPr lang="en-US" sz="2400" dirty="0" smtClean="0"/>
              <a:t>NEG</a:t>
            </a:r>
          </a:p>
          <a:p>
            <a:r>
              <a:rPr lang="en-US" sz="2400" dirty="0"/>
              <a:t>At activation completion, start ion pump</a:t>
            </a:r>
          </a:p>
          <a:p>
            <a:r>
              <a:rPr lang="en-US" sz="2400" dirty="0"/>
              <a:t>Close HV pumping LWU valve</a:t>
            </a:r>
          </a:p>
          <a:p>
            <a:r>
              <a:rPr lang="en-US" sz="2400" dirty="0"/>
              <a:t>Vent Leak detector, vent pumping cart and disconnect it</a:t>
            </a:r>
          </a:p>
          <a:p>
            <a:r>
              <a:rPr lang="en-US" sz="2400" dirty="0"/>
              <a:t>Open gate valve to CM</a:t>
            </a:r>
          </a:p>
          <a:p>
            <a:r>
              <a:rPr lang="en-US" sz="2400" dirty="0"/>
              <a:t>Remove </a:t>
            </a:r>
            <a:r>
              <a:rPr lang="en-US" sz="2400" dirty="0" smtClean="0"/>
              <a:t>CR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881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Mobile Clean Room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19</a:t>
            </a:fld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189692" y="1556791"/>
            <a:ext cx="5954308" cy="3384377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en-GB" dirty="0" smtClean="0"/>
              <a:t>The Mobile Clean Room has a modular design and it consists in three section, each dedicated to a function:</a:t>
            </a:r>
          </a:p>
          <a:p>
            <a:pPr lvl="0"/>
            <a:r>
              <a:rPr lang="en-GB" dirty="0" smtClean="0"/>
              <a:t>A Working Section that fits </a:t>
            </a:r>
            <a:r>
              <a:rPr lang="en-GB" dirty="0"/>
              <a:t>over </a:t>
            </a:r>
            <a:r>
              <a:rPr lang="en-GB" dirty="0" smtClean="0"/>
              <a:t>the LWU encompassing the 2 </a:t>
            </a:r>
            <a:r>
              <a:rPr lang="en-GB" dirty="0" err="1" smtClean="0"/>
              <a:t>cyromodule</a:t>
            </a:r>
            <a:r>
              <a:rPr lang="en-GB" dirty="0" smtClean="0"/>
              <a:t> </a:t>
            </a:r>
            <a:r>
              <a:rPr lang="en-GB" dirty="0"/>
              <a:t>connections – ISO 5 or better</a:t>
            </a:r>
            <a:endParaRPr lang="en-US" dirty="0"/>
          </a:p>
          <a:p>
            <a:pPr lvl="0"/>
            <a:r>
              <a:rPr lang="en-GB" dirty="0" smtClean="0"/>
              <a:t>An attached </a:t>
            </a:r>
            <a:r>
              <a:rPr lang="en-GB" dirty="0" err="1" smtClean="0"/>
              <a:t>Gawing</a:t>
            </a:r>
            <a:r>
              <a:rPr lang="en-GB" dirty="0" smtClean="0"/>
              <a:t>/Dressing module </a:t>
            </a:r>
            <a:r>
              <a:rPr lang="en-GB" dirty="0"/>
              <a:t>– ISO 6-7 or better</a:t>
            </a:r>
            <a:endParaRPr lang="en-US" dirty="0"/>
          </a:p>
          <a:p>
            <a:pPr lvl="0"/>
            <a:r>
              <a:rPr lang="en-GB" dirty="0" smtClean="0"/>
              <a:t>An attached Storage module – </a:t>
            </a:r>
            <a:r>
              <a:rPr lang="en-GB" dirty="0"/>
              <a:t>ISO 5 or better</a:t>
            </a:r>
            <a:endParaRPr lang="en-US" dirty="0"/>
          </a:p>
          <a:p>
            <a:pPr lvl="0"/>
            <a:r>
              <a:rPr lang="en-GB" dirty="0" smtClean="0"/>
              <a:t>STFC will supply 3 CR and one prototype already received </a:t>
            </a:r>
          </a:p>
          <a:p>
            <a:pPr lvl="0"/>
            <a:r>
              <a:rPr lang="en-GB" dirty="0" smtClean="0"/>
              <a:t>Will be e</a:t>
            </a:r>
            <a:r>
              <a:rPr lang="en-US" dirty="0" smtClean="0"/>
              <a:t>quipped with </a:t>
            </a:r>
            <a:r>
              <a:rPr lang="en-US" dirty="0"/>
              <a:t>particle </a:t>
            </a:r>
            <a:r>
              <a:rPr lang="en-US" dirty="0" smtClean="0"/>
              <a:t>counter and cleaning station</a:t>
            </a: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8126" y="18071389"/>
            <a:ext cx="5400600" cy="591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70526" y="18223789"/>
            <a:ext cx="5400600" cy="591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22926" y="18376189"/>
            <a:ext cx="5400600" cy="591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5326" y="18528589"/>
            <a:ext cx="5400600" cy="591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7506" y="1502309"/>
            <a:ext cx="2958714" cy="3870908"/>
            <a:chOff x="107505" y="1484784"/>
            <a:chExt cx="3812786" cy="49882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505" y="1484784"/>
              <a:ext cx="3812786" cy="492474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79512" y="1628800"/>
              <a:ext cx="10685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HEPA Filters</a:t>
              </a:r>
              <a:endParaRPr lang="en-US" sz="14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755576" y="1988840"/>
              <a:ext cx="504056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755576" y="1853208"/>
              <a:ext cx="1376536" cy="1356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755576" y="1988840"/>
              <a:ext cx="1512168" cy="10081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835968" y="5093568"/>
              <a:ext cx="495672" cy="9997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1331640" y="5805264"/>
              <a:ext cx="1656184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23528" y="6165304"/>
              <a:ext cx="17958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Soft-walls not showed</a:t>
              </a:r>
              <a:endParaRPr lang="en-US" sz="14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51920" y="4773262"/>
            <a:ext cx="4304023" cy="1948213"/>
            <a:chOff x="3779912" y="4221088"/>
            <a:chExt cx="5134221" cy="2324001"/>
          </a:xfrm>
        </p:grpSpPr>
        <p:grpSp>
          <p:nvGrpSpPr>
            <p:cNvPr id="16" name="Group 15"/>
            <p:cNvGrpSpPr/>
            <p:nvPr/>
          </p:nvGrpSpPr>
          <p:grpSpPr>
            <a:xfrm>
              <a:off x="3779912" y="4221088"/>
              <a:ext cx="2220815" cy="2304189"/>
              <a:chOff x="344390" y="0"/>
              <a:chExt cx="7107930" cy="737478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27200" y="0"/>
                <a:ext cx="5672155" cy="685800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5796136" y="5877272"/>
                <a:ext cx="1656184" cy="11521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44390" y="6222653"/>
                <a:ext cx="3917964" cy="11521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</a:rPr>
                  <a:t>Working Section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8023" y="4221088"/>
              <a:ext cx="1284297" cy="194421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5504" y="4320480"/>
              <a:ext cx="946936" cy="170080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156176" y="6237312"/>
              <a:ext cx="13120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Gawing</a:t>
              </a:r>
              <a:r>
                <a:rPr lang="en-US" sz="1400" dirty="0" smtClean="0"/>
                <a:t> Section</a:t>
              </a:r>
              <a:endParaRPr lang="en-US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96336" y="6001543"/>
              <a:ext cx="13177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Storage Section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770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Cold </a:t>
            </a:r>
            <a:r>
              <a:rPr lang="en-GB" dirty="0" smtClean="0"/>
              <a:t>LINAC description</a:t>
            </a:r>
          </a:p>
          <a:p>
            <a:r>
              <a:rPr lang="en-GB" dirty="0" smtClean="0"/>
              <a:t>LWU, LEDP and HEPD description</a:t>
            </a:r>
          </a:p>
          <a:p>
            <a:r>
              <a:rPr lang="en-GB" dirty="0" smtClean="0"/>
              <a:t>Installation Schedule per Cold </a:t>
            </a:r>
            <a:r>
              <a:rPr lang="en-GB" dirty="0" err="1" smtClean="0"/>
              <a:t>Linac</a:t>
            </a:r>
            <a:r>
              <a:rPr lang="en-GB" dirty="0" smtClean="0"/>
              <a:t> Sections</a:t>
            </a:r>
          </a:p>
          <a:p>
            <a:r>
              <a:rPr lang="en-GB" dirty="0" smtClean="0"/>
              <a:t>Installation of LWU with Insert-able Beam Instrumentation</a:t>
            </a:r>
          </a:p>
          <a:p>
            <a:r>
              <a:rPr lang="en-GB" dirty="0" smtClean="0"/>
              <a:t>Preparation of the </a:t>
            </a:r>
            <a:r>
              <a:rPr lang="en-GB" dirty="0" err="1"/>
              <a:t>c</a:t>
            </a:r>
            <a:r>
              <a:rPr lang="en-GB" dirty="0" err="1" smtClean="0"/>
              <a:t>ryomodules</a:t>
            </a:r>
            <a:r>
              <a:rPr lang="en-GB" dirty="0" smtClean="0"/>
              <a:t> to the LWU installation</a:t>
            </a:r>
          </a:p>
          <a:p>
            <a:r>
              <a:rPr lang="en-GB" dirty="0" smtClean="0"/>
              <a:t>LWU installation sequence</a:t>
            </a:r>
          </a:p>
          <a:p>
            <a:r>
              <a:rPr lang="en-GB" dirty="0" smtClean="0"/>
              <a:t>Mobile Clean Room Design</a:t>
            </a:r>
          </a:p>
          <a:p>
            <a:r>
              <a:rPr lang="en-GB" dirty="0" smtClean="0"/>
              <a:t>In-tunnel maintenance</a:t>
            </a:r>
          </a:p>
          <a:p>
            <a:r>
              <a:rPr lang="en-GB" dirty="0" smtClean="0"/>
              <a:t>Staffing, training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96742" cy="1136591"/>
          </a:xfrm>
          <a:noFill/>
        </p:spPr>
        <p:txBody>
          <a:bodyPr/>
          <a:lstStyle/>
          <a:p>
            <a:r>
              <a:rPr lang="en-GB" dirty="0" smtClean="0"/>
              <a:t>Mobile </a:t>
            </a:r>
            <a:r>
              <a:rPr lang="en-GB" dirty="0"/>
              <a:t>Clean </a:t>
            </a:r>
            <a:r>
              <a:rPr lang="en-GB" dirty="0" smtClean="0"/>
              <a:t>Room Prototype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39" y="1472882"/>
            <a:ext cx="5404089" cy="37847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1506698"/>
            <a:ext cx="2813226" cy="3750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5433020"/>
            <a:ext cx="9036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prototype was delivered in May 2017, </a:t>
            </a:r>
            <a:r>
              <a:rPr lang="en-US" smtClean="0"/>
              <a:t>it can </a:t>
            </a:r>
            <a:r>
              <a:rPr lang="en-US" dirty="0" smtClean="0"/>
              <a:t>be extended in height.</a:t>
            </a:r>
          </a:p>
          <a:p>
            <a:r>
              <a:rPr lang="en-US" dirty="0" smtClean="0"/>
              <a:t>We realized it was to big and we wanted to have also small clean room environment to operate on a single flange as well.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84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063"/>
            <a:ext cx="7139136" cy="1143000"/>
          </a:xfrm>
        </p:spPr>
        <p:txBody>
          <a:bodyPr/>
          <a:lstStyle/>
          <a:p>
            <a:r>
              <a:rPr lang="en-US" dirty="0" smtClean="0"/>
              <a:t>New Mobile Clean Room </a:t>
            </a:r>
            <a:r>
              <a:rPr lang="en-US" smtClean="0"/>
              <a:t>Lay 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grpSp>
        <p:nvGrpSpPr>
          <p:cNvPr id="6" name="Group 5"/>
          <p:cNvGrpSpPr/>
          <p:nvPr/>
        </p:nvGrpSpPr>
        <p:grpSpPr>
          <a:xfrm>
            <a:off x="899592" y="1412702"/>
            <a:ext cx="6984776" cy="3115150"/>
            <a:chOff x="457200" y="1427759"/>
            <a:chExt cx="7816289" cy="3485997"/>
          </a:xfrm>
        </p:grpSpPr>
        <p:sp>
          <p:nvSpPr>
            <p:cNvPr id="3" name="Rectangle 2"/>
            <p:cNvSpPr/>
            <p:nvPr/>
          </p:nvSpPr>
          <p:spPr>
            <a:xfrm>
              <a:off x="1221324" y="2424941"/>
              <a:ext cx="720080" cy="21602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08543" y="2646777"/>
              <a:ext cx="936104" cy="1872208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180551" y="2718785"/>
              <a:ext cx="792088" cy="1728192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116973" y="453798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900631" y="452484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55776" y="2433184"/>
              <a:ext cx="695966" cy="21602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67775" y="2649709"/>
              <a:ext cx="1561047" cy="1869777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71804" y="2718786"/>
              <a:ext cx="1457018" cy="1728192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171804" y="453798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467948" y="452484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stCxn id="13" idx="0"/>
            </p:cNvCxnSpPr>
            <p:nvPr/>
          </p:nvCxnSpPr>
          <p:spPr>
            <a:xfrm flipH="1">
              <a:off x="2169655" y="2718786"/>
              <a:ext cx="730658" cy="43204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417497" y="1475492"/>
              <a:ext cx="1796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Lateral View, mm</a:t>
              </a:r>
              <a:endParaRPr lang="en-US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640491" y="4674015"/>
              <a:ext cx="4403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640491" y="2649241"/>
              <a:ext cx="4403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40491" y="2428891"/>
              <a:ext cx="540060" cy="42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860679" y="2649208"/>
              <a:ext cx="0" cy="201964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860679" y="2424941"/>
              <a:ext cx="4300" cy="21602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78843" y="2424941"/>
              <a:ext cx="3818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250</a:t>
              </a:r>
              <a:endParaRPr lang="en-US" sz="1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57200" y="3459770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2300</a:t>
              </a:r>
              <a:endParaRPr lang="en-US" sz="10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545785" y="3436353"/>
              <a:ext cx="1436308" cy="102102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687875" y="3671740"/>
              <a:ext cx="1152128" cy="57606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4545784" y="4502710"/>
              <a:ext cx="1436309" cy="411046"/>
              <a:chOff x="4228821" y="5988162"/>
              <a:chExt cx="1436309" cy="411046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>
                <a:off x="4228821" y="6201363"/>
                <a:ext cx="143630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4228822" y="5988162"/>
                <a:ext cx="0" cy="4110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V="1">
                <a:off x="5665129" y="5988162"/>
                <a:ext cx="0" cy="4110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/>
            <p:nvPr/>
          </p:nvGrpSpPr>
          <p:grpSpPr>
            <a:xfrm rot="5400000">
              <a:off x="3765433" y="3736882"/>
              <a:ext cx="1023007" cy="417984"/>
              <a:chOff x="5665129" y="2821279"/>
              <a:chExt cx="969511" cy="417984"/>
            </a:xfrm>
          </p:grpSpPr>
          <p:cxnSp>
            <p:nvCxnSpPr>
              <p:cNvPr id="67" name="Straight Arrow Connector 66"/>
              <p:cNvCxnSpPr/>
              <p:nvPr/>
            </p:nvCxnSpPr>
            <p:spPr>
              <a:xfrm>
                <a:off x="5665129" y="3090033"/>
                <a:ext cx="969511" cy="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V="1">
                <a:off x="5670008" y="2828217"/>
                <a:ext cx="0" cy="4110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6634640" y="2821279"/>
                <a:ext cx="0" cy="4110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/>
            <p:cNvSpPr txBox="1"/>
            <p:nvPr/>
          </p:nvSpPr>
          <p:spPr>
            <a:xfrm rot="16200000">
              <a:off x="3937078" y="3817701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1000</a:t>
              </a:r>
              <a:endParaRPr lang="en-US" sz="10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094796" y="4502710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1700</a:t>
              </a:r>
              <a:endParaRPr lang="en-US" sz="1000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982092" y="3667444"/>
              <a:ext cx="2291397" cy="1242016"/>
              <a:chOff x="5665129" y="5157192"/>
              <a:chExt cx="2291397" cy="1242016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6237906" y="5157192"/>
                <a:ext cx="1152128" cy="57606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5665129" y="5988162"/>
                <a:ext cx="2291397" cy="411046"/>
                <a:chOff x="4376353" y="5988162"/>
                <a:chExt cx="1288777" cy="411046"/>
              </a:xfrm>
            </p:grpSpPr>
            <p:cxnSp>
              <p:nvCxnSpPr>
                <p:cNvPr id="80" name="Straight Arrow Connector 79"/>
                <p:cNvCxnSpPr/>
                <p:nvPr/>
              </p:nvCxnSpPr>
              <p:spPr>
                <a:xfrm>
                  <a:off x="4376353" y="6201362"/>
                  <a:ext cx="1288777" cy="1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V="1">
                  <a:off x="5665129" y="5988162"/>
                  <a:ext cx="0" cy="41104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4" name="TextBox 83"/>
              <p:cNvSpPr txBox="1"/>
              <p:nvPr/>
            </p:nvSpPr>
            <p:spPr>
              <a:xfrm>
                <a:off x="6587048" y="5988162"/>
                <a:ext cx="4475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2500</a:t>
                </a:r>
                <a:endParaRPr lang="en-US" sz="1000" dirty="0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436096" y="1772816"/>
              <a:ext cx="432048" cy="1669199"/>
              <a:chOff x="4939645" y="3273375"/>
              <a:chExt cx="432048" cy="1669199"/>
            </a:xfrm>
          </p:grpSpPr>
          <p:cxnSp>
            <p:nvCxnSpPr>
              <p:cNvPr id="72" name="Straight Arrow Connector 71"/>
              <p:cNvCxnSpPr/>
              <p:nvPr/>
            </p:nvCxnSpPr>
            <p:spPr>
              <a:xfrm rot="5400000">
                <a:off x="4321070" y="4107974"/>
                <a:ext cx="1669199" cy="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 flipV="1">
                <a:off x="5166170" y="3076252"/>
                <a:ext cx="0" cy="4110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/>
              <p:cNvSpPr txBox="1"/>
              <p:nvPr/>
            </p:nvSpPr>
            <p:spPr>
              <a:xfrm rot="16200000">
                <a:off x="4838977" y="3993330"/>
                <a:ext cx="4475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1700</a:t>
                </a:r>
                <a:endParaRPr lang="en-US" sz="1000" dirty="0"/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6210813" y="1427759"/>
              <a:ext cx="1496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Top </a:t>
              </a:r>
              <a:r>
                <a:rPr lang="en-US" dirty="0" smtClean="0"/>
                <a:t>View, mm</a:t>
              </a:r>
              <a:endParaRPr lang="en-US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988378" y="3434367"/>
              <a:ext cx="2285111" cy="102301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982092" y="1783595"/>
              <a:ext cx="2291395" cy="1652758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 rot="16200000">
              <a:off x="6012380" y="2310983"/>
              <a:ext cx="1127674" cy="57606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 rot="5400000">
              <a:off x="7140054" y="2310983"/>
              <a:ext cx="1104445" cy="57606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79512" y="4519351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height has been reduced to avoid possible collision with items installed on top of the LWU (e.g. RF reference line)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width of the </a:t>
            </a:r>
            <a:r>
              <a:rPr lang="en-US" dirty="0" err="1" smtClean="0"/>
              <a:t>Gawing</a:t>
            </a:r>
            <a:r>
              <a:rPr lang="en-US" dirty="0" smtClean="0"/>
              <a:t> and Stock Modules has been reduced to allow for the  passage of personnel around the CR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Working </a:t>
            </a:r>
            <a:r>
              <a:rPr lang="en-US" dirty="0"/>
              <a:t>A</a:t>
            </a:r>
            <a:r>
              <a:rPr lang="en-US" dirty="0" smtClean="0"/>
              <a:t>rea is provided with 2 filters, placed closer to the CM’s flanges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Stock Area has also a cantilever design, it can be attached to the </a:t>
            </a:r>
            <a:r>
              <a:rPr lang="en-US" dirty="0" err="1"/>
              <a:t>G</a:t>
            </a:r>
            <a:r>
              <a:rPr lang="en-US" dirty="0" err="1" smtClean="0"/>
              <a:t>awing</a:t>
            </a:r>
            <a:r>
              <a:rPr lang="en-US" dirty="0" smtClean="0"/>
              <a:t> area to replace the large Working Section CR and it can be used for single flange operation (it can host only one technician)</a:t>
            </a:r>
          </a:p>
        </p:txBody>
      </p:sp>
    </p:spTree>
    <p:extLst>
      <p:ext uri="{BB962C8B-B14F-4D97-AF65-F5344CB8AC3E}">
        <p14:creationId xmlns:p14="http://schemas.microsoft.com/office/powerpoint/2010/main" val="84328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 in Tunnel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Tall CR for maintenance of wire scanners, BSM</a:t>
            </a:r>
          </a:p>
          <a:p>
            <a:r>
              <a:rPr lang="en-US" dirty="0" smtClean="0"/>
              <a:t>General maintenance will require some capability of repairing and cleaning bigger components for particle free operation</a:t>
            </a:r>
          </a:p>
          <a:p>
            <a:r>
              <a:rPr lang="en-US" dirty="0" smtClean="0"/>
              <a:t>It is likely we will need to develop bespoke CR mobile environment for interventions on particular components</a:t>
            </a:r>
          </a:p>
          <a:p>
            <a:r>
              <a:rPr lang="en-US" dirty="0" smtClean="0"/>
              <a:t>4 PF pumping carts will be built and available in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9335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3 Vacuum technicians will be recruited in 2018</a:t>
            </a:r>
          </a:p>
          <a:p>
            <a:r>
              <a:rPr lang="en-US" dirty="0" smtClean="0"/>
              <a:t>Total of 6 technicians in 2018, possible to work 2 per CR in tunnel</a:t>
            </a:r>
          </a:p>
          <a:p>
            <a:r>
              <a:rPr lang="en-US" dirty="0" smtClean="0"/>
              <a:t>Technicians and Engineers will be trained in CR etiquette and LWU particle free handling and processing </a:t>
            </a:r>
            <a:r>
              <a:rPr lang="en-US" dirty="0"/>
              <a:t>at Daresbury </a:t>
            </a:r>
            <a:r>
              <a:rPr lang="en-US" dirty="0" smtClean="0"/>
              <a:t>Lab</a:t>
            </a:r>
          </a:p>
          <a:p>
            <a:r>
              <a:rPr lang="en-US" dirty="0" smtClean="0"/>
              <a:t>The In Kind Contribution Agreement foresees 8 wildcards, up to 4 weeks for teams of 2-4</a:t>
            </a:r>
          </a:p>
          <a:p>
            <a:r>
              <a:rPr lang="en-US" dirty="0" smtClean="0"/>
              <a:t>The Technicians will have the necessary work permit per ESS Safety Program (e.g. </a:t>
            </a:r>
            <a:r>
              <a:rPr lang="en-US" dirty="0"/>
              <a:t>f</a:t>
            </a:r>
            <a:r>
              <a:rPr lang="en-US" dirty="0" smtClean="0"/>
              <a:t>ork use)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2639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About Particles Entering in the  Cold </a:t>
            </a:r>
            <a:r>
              <a:rPr lang="en-US" dirty="0" err="1" smtClean="0"/>
              <a:t>Linac</a:t>
            </a:r>
            <a:r>
              <a:rPr lang="en-US" dirty="0" smtClean="0"/>
              <a:t>????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  <p:pic>
        <p:nvPicPr>
          <p:cNvPr id="7" name="JSUE823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496" y="1641140"/>
            <a:ext cx="5601816" cy="466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5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75758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/>
              <a:t>Q&amp;A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05468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up slide, ISO CR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628800"/>
            <a:ext cx="2781741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252" y="1556792"/>
            <a:ext cx="608251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3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Lifting Point Positions, Paul Aden courtesy</a:t>
            </a:r>
            <a:endParaRPr lang="en-GB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100" y="1556792"/>
            <a:ext cx="9040459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 flipV="1">
            <a:off x="3401120" y="4716512"/>
            <a:ext cx="1746944" cy="1520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5148064" y="4293096"/>
            <a:ext cx="1368152" cy="19442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067944" y="6222503"/>
            <a:ext cx="268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Adjustable to </a:t>
            </a:r>
            <a:r>
              <a:rPr lang="en-GB" dirty="0" err="1" smtClean="0"/>
              <a:t>CoG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753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7416824" cy="6477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Adjustable </a:t>
            </a:r>
            <a:r>
              <a:rPr lang="en-GB" smtClean="0"/>
              <a:t>Lifting </a:t>
            </a:r>
            <a:r>
              <a:rPr lang="en-GB"/>
              <a:t>Frame , Paul Aden courtesy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890"/>
          <a:stretch/>
        </p:blipFill>
        <p:spPr bwMode="auto">
          <a:xfrm>
            <a:off x="3663184" y="1484784"/>
            <a:ext cx="5337140" cy="258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3861048"/>
            <a:ext cx="5161617" cy="289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42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241" y="1988840"/>
            <a:ext cx="7740352" cy="332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Survey &amp; </a:t>
            </a:r>
            <a:r>
              <a:rPr lang="en-GB" dirty="0" smtClean="0"/>
              <a:t>Alignment</a:t>
            </a:r>
            <a:r>
              <a:rPr lang="en-GB" dirty="0"/>
              <a:t>, Paul Aden courtesy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0982" y="1844824"/>
            <a:ext cx="8503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 x 6H7 </a:t>
            </a:r>
            <a:r>
              <a:rPr lang="en-GB" dirty="0" err="1"/>
              <a:t>Fiducial</a:t>
            </a:r>
            <a:r>
              <a:rPr lang="en-GB" dirty="0"/>
              <a:t> </a:t>
            </a:r>
            <a:r>
              <a:rPr lang="en-GB" dirty="0" smtClean="0"/>
              <a:t>Mounting points at each corner of the girder.</a:t>
            </a:r>
            <a:endParaRPr lang="en-GB" dirty="0"/>
          </a:p>
          <a:p>
            <a:endParaRPr lang="en-GB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59" t="5912" r="7038"/>
          <a:stretch/>
        </p:blipFill>
        <p:spPr bwMode="auto">
          <a:xfrm>
            <a:off x="1" y="4419600"/>
            <a:ext cx="1727200" cy="240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 flipH="1">
            <a:off x="2051721" y="6093296"/>
            <a:ext cx="671965" cy="72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2843808" y="5677797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4 x 6H7 </a:t>
            </a:r>
            <a:r>
              <a:rPr lang="en-GB" dirty="0" err="1"/>
              <a:t>Fiducial</a:t>
            </a:r>
            <a:r>
              <a:rPr lang="en-GB" dirty="0"/>
              <a:t> </a:t>
            </a:r>
            <a:r>
              <a:rPr lang="en-GB" dirty="0" smtClean="0"/>
              <a:t>mounting points </a:t>
            </a:r>
            <a:r>
              <a:rPr lang="en-GB" dirty="0"/>
              <a:t>at each corner of the </a:t>
            </a:r>
            <a:r>
              <a:rPr lang="en-GB" dirty="0" smtClean="0"/>
              <a:t>pedestal.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 bwMode="auto">
          <a:xfrm>
            <a:off x="1727201" y="2564904"/>
            <a:ext cx="288032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642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ESS Cold LINAC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" y="1340768"/>
            <a:ext cx="9144000" cy="15254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109024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The cold </a:t>
            </a:r>
            <a:r>
              <a:rPr lang="en-US" dirty="0" err="1" smtClean="0"/>
              <a:t>Linac</a:t>
            </a:r>
            <a:r>
              <a:rPr lang="en-GB" dirty="0" smtClean="0"/>
              <a:t> </a:t>
            </a:r>
            <a:r>
              <a:rPr lang="en-US" dirty="0" smtClean="0"/>
              <a:t>accelerates the proton beam from 90MeV to 2GeV and makes use of: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/>
              <a:t>13 Spoke </a:t>
            </a:r>
            <a:r>
              <a:rPr lang="en-US" dirty="0" err="1" smtClean="0"/>
              <a:t>Cryomodules</a:t>
            </a:r>
            <a:r>
              <a:rPr lang="en-US" dirty="0" smtClean="0"/>
              <a:t> (spoke </a:t>
            </a:r>
            <a:r>
              <a:rPr lang="en-US" dirty="0"/>
              <a:t>two-cell cavities hosted in </a:t>
            </a:r>
            <a:r>
              <a:rPr lang="en-US" dirty="0" smtClean="0"/>
              <a:t>couples, 352.21MHz</a:t>
            </a:r>
            <a:r>
              <a:rPr lang="en-US" dirty="0"/>
              <a:t>, </a:t>
            </a:r>
            <a:r>
              <a:rPr lang="en-US" dirty="0" smtClean="0"/>
              <a:t>β=0.5)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/>
              <a:t>9 </a:t>
            </a:r>
            <a:r>
              <a:rPr lang="en-US" dirty="0"/>
              <a:t>Medium-β Elliptical </a:t>
            </a:r>
            <a:r>
              <a:rPr lang="en-US" dirty="0" err="1"/>
              <a:t>Cryomodules</a:t>
            </a:r>
            <a:r>
              <a:rPr lang="en-US" dirty="0"/>
              <a:t> </a:t>
            </a:r>
            <a:r>
              <a:rPr lang="en-US" dirty="0" smtClean="0"/>
              <a:t>(elliptical six-cell </a:t>
            </a:r>
            <a:r>
              <a:rPr lang="en-US" dirty="0"/>
              <a:t>cavities grouped in </a:t>
            </a:r>
            <a:r>
              <a:rPr lang="en-US" dirty="0" smtClean="0"/>
              <a:t>4, 704.42MHz</a:t>
            </a:r>
            <a:r>
              <a:rPr lang="en-US" dirty="0"/>
              <a:t>, </a:t>
            </a:r>
            <a:r>
              <a:rPr lang="en-US" dirty="0" smtClean="0"/>
              <a:t>β=0.67)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/>
              <a:t>21 High-β </a:t>
            </a:r>
            <a:r>
              <a:rPr lang="en-US" dirty="0"/>
              <a:t>Elliptical </a:t>
            </a:r>
            <a:r>
              <a:rPr lang="en-US" dirty="0" err="1"/>
              <a:t>Cryomodules</a:t>
            </a:r>
            <a:r>
              <a:rPr lang="en-US" dirty="0"/>
              <a:t> </a:t>
            </a:r>
            <a:r>
              <a:rPr lang="en-US" dirty="0" smtClean="0"/>
              <a:t>(elliptical </a:t>
            </a:r>
            <a:r>
              <a:rPr lang="en-US" dirty="0"/>
              <a:t>five-cell cavities grouped in </a:t>
            </a:r>
            <a:r>
              <a:rPr lang="en-US" dirty="0" smtClean="0"/>
              <a:t>4, 704.42MHz</a:t>
            </a:r>
            <a:r>
              <a:rPr lang="en-US" dirty="0"/>
              <a:t>, β=0.86</a:t>
            </a:r>
            <a:r>
              <a:rPr lang="en-US" dirty="0" smtClean="0"/>
              <a:t>)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dirty="0"/>
              <a:t>2</a:t>
            </a:r>
            <a:r>
              <a:rPr lang="en-US" dirty="0" smtClean="0"/>
              <a:t> differential pumping sections (LEDP and HEDP) that are the boundaries to </a:t>
            </a:r>
            <a:r>
              <a:rPr lang="en-US" dirty="0"/>
              <a:t>the warm </a:t>
            </a:r>
            <a:r>
              <a:rPr lang="en-US" dirty="0" err="1"/>
              <a:t>Linac</a:t>
            </a:r>
            <a:r>
              <a:rPr lang="en-US" dirty="0"/>
              <a:t> and </a:t>
            </a:r>
            <a:r>
              <a:rPr lang="en-US" dirty="0" smtClean="0"/>
              <a:t>the Beam Delivery Systems, with a fast valve, capable of sustaining an inlet </a:t>
            </a:r>
            <a:r>
              <a:rPr lang="en-US" dirty="0"/>
              <a:t>to outlet </a:t>
            </a:r>
            <a:r>
              <a:rPr lang="en-US" dirty="0" smtClean="0"/>
              <a:t>pressure ratio of 100:1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/>
              <a:t>43 PF LWU’s (12 Spoke + 9 </a:t>
            </a:r>
            <a:r>
              <a:rPr lang="en-US" dirty="0" err="1" smtClean="0"/>
              <a:t>MBeta</a:t>
            </a:r>
            <a:r>
              <a:rPr lang="en-US" dirty="0" smtClean="0"/>
              <a:t> + 21 </a:t>
            </a:r>
            <a:r>
              <a:rPr lang="en-US" dirty="0" err="1" smtClean="0"/>
              <a:t>HBeta</a:t>
            </a:r>
            <a:r>
              <a:rPr lang="en-US" dirty="0" smtClean="0"/>
              <a:t> + 1 HEBT) to provide vacuum continuity between CM’s, they host various vacuum pump and gauges, beam diagnostics, quadrupoles and correctors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/>
              <a:t>LWU’s comes in many </a:t>
            </a:r>
            <a:r>
              <a:rPr lang="en-US" dirty="0"/>
              <a:t>”</a:t>
            </a:r>
            <a:r>
              <a:rPr lang="en-US" dirty="0" smtClean="0"/>
              <a:t>styles”: 6 spoke, 7 elliptical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3968" y="1340768"/>
            <a:ext cx="22322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Cold &amp; Particle free </a:t>
            </a:r>
            <a:r>
              <a:rPr lang="en-US" sz="1400" dirty="0" err="1" smtClean="0"/>
              <a:t>Linac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40" t="10525"/>
          <a:stretch/>
        </p:blipFill>
        <p:spPr bwMode="auto">
          <a:xfrm>
            <a:off x="1835696" y="1855890"/>
            <a:ext cx="6230466" cy="475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Adjustment, Paul Aden courtesy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1763688" y="1969406"/>
            <a:ext cx="792088" cy="25397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74440" y="1490315"/>
            <a:ext cx="819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Individual item adjustment on three point kinematic mounts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814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Adjuster &amp; </a:t>
            </a:r>
            <a:r>
              <a:rPr lang="en-GB" dirty="0"/>
              <a:t>Supports, Paul Aden courtesy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618688"/>
            <a:ext cx="8748464" cy="480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75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Chamber </a:t>
            </a:r>
            <a:r>
              <a:rPr lang="en-GB" dirty="0"/>
              <a:t>Adjusters, Paul Aden courtesy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5016" cy="458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59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Chamber </a:t>
            </a:r>
            <a:r>
              <a:rPr lang="en-GB" dirty="0"/>
              <a:t>Adjusters, Paul Aden courtesy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67182"/>
            <a:ext cx="9144000" cy="355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79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LWU lay 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1795763" y="1446521"/>
            <a:ext cx="5368525" cy="2054488"/>
            <a:chOff x="539552" y="1484784"/>
            <a:chExt cx="7394189" cy="2829692"/>
          </a:xfrm>
        </p:grpSpPr>
        <p:grpSp>
          <p:nvGrpSpPr>
            <p:cNvPr id="12" name="Group 11"/>
            <p:cNvGrpSpPr/>
            <p:nvPr/>
          </p:nvGrpSpPr>
          <p:grpSpPr>
            <a:xfrm>
              <a:off x="755576" y="1484784"/>
              <a:ext cx="7178165" cy="2805044"/>
              <a:chOff x="922227" y="1484784"/>
              <a:chExt cx="7178165" cy="2805044"/>
            </a:xfrm>
          </p:grpSpPr>
          <p:pic>
            <p:nvPicPr>
              <p:cNvPr id="9" name="Picture 8" descr="LWU.png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2227" y="1484784"/>
                <a:ext cx="1907704" cy="1206446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0523" y="1484784"/>
                <a:ext cx="2807637" cy="280504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54970" y="1484784"/>
                <a:ext cx="2445422" cy="2805044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552" y="2750180"/>
              <a:ext cx="2036448" cy="1564296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57200" y="3429000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Designed, manufactured and processed for UHV and PF operations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unit is equipped with DN63 or DN100 edge welded bellows with 100mm stroke to make up room for the installation between two </a:t>
            </a:r>
            <a:r>
              <a:rPr lang="en-US" dirty="0" err="1" smtClean="0"/>
              <a:t>cryomodules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Vacuum requirement: </a:t>
            </a:r>
            <a:r>
              <a:rPr lang="en-GB" i="1" dirty="0"/>
              <a:t>A base vacuum of ~5x10</a:t>
            </a:r>
            <a:r>
              <a:rPr lang="en-GB" i="1" baseline="30000" dirty="0"/>
              <a:t>-8</a:t>
            </a:r>
            <a:r>
              <a:rPr lang="en-GB" i="1" dirty="0"/>
              <a:t> mbar at the 10 hour point shall be achieved with the bellows constrained and the end flanges </a:t>
            </a:r>
            <a:r>
              <a:rPr lang="en-GB" i="1" dirty="0" smtClean="0"/>
              <a:t>blanked</a:t>
            </a:r>
            <a:endParaRPr lang="en-US" i="1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Particle requirement: </a:t>
            </a:r>
            <a:r>
              <a:rPr lang="en-GB" i="1" dirty="0"/>
              <a:t>T</a:t>
            </a:r>
            <a:r>
              <a:rPr lang="en-GB" i="1" dirty="0" smtClean="0"/>
              <a:t>o </a:t>
            </a:r>
            <a:r>
              <a:rPr lang="en-GB" i="1" dirty="0"/>
              <a:t>be cleaned and particle counted to ISO class </a:t>
            </a:r>
            <a:r>
              <a:rPr lang="en-GB" i="1" dirty="0" smtClean="0"/>
              <a:t>5, </a:t>
            </a:r>
            <a:r>
              <a:rPr lang="en-GB" i="1" dirty="0"/>
              <a:t>assembled in at rest ISO 5 </a:t>
            </a:r>
            <a:r>
              <a:rPr lang="en-GB" i="1" dirty="0" smtClean="0"/>
              <a:t>Cleanroom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/>
              <a:t>The pump is the </a:t>
            </a:r>
            <a:r>
              <a:rPr lang="en-GB" dirty="0" smtClean="0"/>
              <a:t>NEG+SIP combo </a:t>
            </a:r>
            <a:r>
              <a:rPr lang="it-IT" dirty="0" err="1" smtClean="0"/>
              <a:t>Saes</a:t>
            </a:r>
            <a:r>
              <a:rPr lang="it-IT" dirty="0" smtClean="0"/>
              <a:t> </a:t>
            </a:r>
            <a:r>
              <a:rPr lang="it-IT" dirty="0" err="1"/>
              <a:t>NEXTorr</a:t>
            </a:r>
            <a:r>
              <a:rPr lang="it-IT" dirty="0"/>
              <a:t> HV300 (ND) with ZAO </a:t>
            </a:r>
            <a:r>
              <a:rPr lang="it-IT" dirty="0" err="1"/>
              <a:t>getter</a:t>
            </a:r>
            <a:r>
              <a:rPr lang="it-IT" dirty="0"/>
              <a:t> </a:t>
            </a:r>
            <a:r>
              <a:rPr lang="it-IT" dirty="0" err="1" smtClean="0"/>
              <a:t>alloy</a:t>
            </a:r>
            <a:endParaRPr lang="it-IT" dirty="0" smtClean="0"/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With a</a:t>
            </a:r>
            <a:r>
              <a:rPr lang="en-GB" dirty="0" smtClean="0"/>
              <a:t> deviation </a:t>
            </a:r>
            <a:r>
              <a:rPr lang="en-GB" dirty="0"/>
              <a:t>from </a:t>
            </a:r>
            <a:r>
              <a:rPr lang="en-GB" dirty="0" smtClean="0"/>
              <a:t>the WP12 SRFC TA, these pumps will be conditioned to ISO 5 CR level prior installation per STFC procedure (</a:t>
            </a:r>
            <a:r>
              <a:rPr lang="en-GB" dirty="0"/>
              <a:t>C</a:t>
            </a:r>
            <a:r>
              <a:rPr lang="en-GB" dirty="0" smtClean="0"/>
              <a:t>hange Request)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Equipped with one cold cathode, </a:t>
            </a:r>
            <a:r>
              <a:rPr lang="en-US" dirty="0" err="1" smtClean="0"/>
              <a:t>pirani</a:t>
            </a:r>
            <a:r>
              <a:rPr lang="en-US" dirty="0" smtClean="0"/>
              <a:t>, burst disc @ 1.2bar, valve for pumping cart connection</a:t>
            </a:r>
          </a:p>
        </p:txBody>
      </p:sp>
    </p:spTree>
    <p:extLst>
      <p:ext uri="{BB962C8B-B14F-4D97-AF65-F5344CB8AC3E}">
        <p14:creationId xmlns:p14="http://schemas.microsoft.com/office/powerpoint/2010/main" val="48664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LEDP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1866566" y="1556792"/>
            <a:ext cx="2057362" cy="2058404"/>
            <a:chOff x="968644" y="0"/>
            <a:chExt cx="7206712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8644" y="0"/>
              <a:ext cx="7206712" cy="685800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716016" y="1513884"/>
              <a:ext cx="383972" cy="3839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496908"/>
            <a:ext cx="2951271" cy="21840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46648" y="3307294"/>
            <a:ext cx="821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High Pressure Region, DN40</a:t>
            </a: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6239707" y="2629015"/>
            <a:ext cx="750864" cy="3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Low Pressure</a:t>
            </a:r>
          </a:p>
          <a:p>
            <a:r>
              <a:rPr lang="en-US" sz="800" dirty="0" smtClean="0"/>
              <a:t>Region, DN63</a:t>
            </a:r>
            <a:endParaRPr lang="en-US" sz="800" dirty="0"/>
          </a:p>
        </p:txBody>
      </p:sp>
      <p:sp>
        <p:nvSpPr>
          <p:cNvPr id="11" name="TextBox 10"/>
          <p:cNvSpPr txBox="1"/>
          <p:nvPr/>
        </p:nvSpPr>
        <p:spPr>
          <a:xfrm>
            <a:off x="4604593" y="1945492"/>
            <a:ext cx="68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/>
              <a:t>1 </a:t>
            </a:r>
            <a:r>
              <a:rPr lang="en-US" sz="800" dirty="0" smtClean="0"/>
              <a:t>DN160 for a Beam Stopper</a:t>
            </a:r>
            <a:endParaRPr lang="en-US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5390560" y="1805228"/>
            <a:ext cx="915088" cy="193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DN63 pump flange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785304" y="3404150"/>
            <a:ext cx="2613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0"/>
          </p:cNvCxnSpPr>
          <p:nvPr/>
        </p:nvCxnSpPr>
        <p:spPr>
          <a:xfrm flipV="1">
            <a:off x="6615139" y="1927904"/>
            <a:ext cx="189109" cy="701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2"/>
          </p:cNvCxnSpPr>
          <p:nvPr/>
        </p:nvCxnSpPr>
        <p:spPr>
          <a:xfrm>
            <a:off x="5848104" y="1998942"/>
            <a:ext cx="391603" cy="12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076056" y="2276872"/>
            <a:ext cx="314504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1535" y="3775200"/>
            <a:ext cx="9076967" cy="3038176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Requirement of the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differential pumping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sections: HPR pressure / LPR pressure = 100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LEDP is a particle free unit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err="1" smtClean="0">
                <a:latin typeface="Calibri" charset="0"/>
                <a:ea typeface="Calibri" charset="0"/>
                <a:cs typeface="Calibri" charset="0"/>
              </a:rPr>
              <a:t>Molflow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+ simulations have shown that approximately 2000 l/s (N2) are required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This unit is equipped with: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Three Saes Getter </a:t>
            </a:r>
            <a:r>
              <a:rPr lang="it-IT" sz="1600" dirty="0" err="1"/>
              <a:t>NEXTorr</a:t>
            </a:r>
            <a:r>
              <a:rPr lang="it-IT" sz="1600" dirty="0"/>
              <a:t> D 1000-10 (</a:t>
            </a:r>
            <a:r>
              <a:rPr lang="it-IT" sz="1600" dirty="0" smtClean="0"/>
              <a:t>ND) with St172 </a:t>
            </a:r>
            <a:r>
              <a:rPr lang="it-IT" sz="1600" dirty="0" err="1" smtClean="0"/>
              <a:t>getter</a:t>
            </a:r>
            <a:r>
              <a:rPr lang="it-IT" sz="1600" dirty="0" smtClean="0"/>
              <a:t> </a:t>
            </a:r>
            <a:r>
              <a:rPr lang="it-IT" sz="1600" dirty="0" err="1" smtClean="0"/>
              <a:t>alloy</a:t>
            </a:r>
            <a:r>
              <a:rPr lang="it-IT" sz="1600" dirty="0" smtClean="0"/>
              <a:t>, </a:t>
            </a:r>
            <a:r>
              <a:rPr lang="it-IT" sz="1600" dirty="0" err="1" smtClean="0"/>
              <a:t>probably</a:t>
            </a:r>
            <a:r>
              <a:rPr lang="it-IT" sz="1600" dirty="0" smtClean="0"/>
              <a:t> in ZAO </a:t>
            </a:r>
            <a:r>
              <a:rPr lang="it-IT" sz="1600" dirty="0" err="1" smtClean="0"/>
              <a:t>at</a:t>
            </a:r>
            <a:r>
              <a:rPr lang="it-IT" sz="1600" dirty="0"/>
              <a:t> </a:t>
            </a:r>
            <a:r>
              <a:rPr lang="it-IT" sz="1600" dirty="0" err="1" smtClean="0"/>
              <a:t>instal</a:t>
            </a:r>
            <a:r>
              <a:rPr lang="it-IT" sz="1600" dirty="0" smtClean="0"/>
              <a:t> time</a:t>
            </a:r>
          </a:p>
          <a:p>
            <a:pPr marL="742950" lvl="1" indent="-285750">
              <a:buFont typeface="Arial" charset="0"/>
              <a:buChar char="•"/>
            </a:pP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One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Saes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 smtClean="0"/>
              <a:t>NEXTorr</a:t>
            </a:r>
            <a:r>
              <a:rPr lang="it-IT" sz="1600" dirty="0" smtClean="0"/>
              <a:t> </a:t>
            </a:r>
            <a:r>
              <a:rPr lang="it-IT" sz="1600" dirty="0"/>
              <a:t>HV300 (ND) </a:t>
            </a:r>
            <a:r>
              <a:rPr lang="it-IT" sz="1600" dirty="0" smtClean="0"/>
              <a:t>/ </a:t>
            </a:r>
            <a:r>
              <a:rPr lang="it-IT" sz="1600" dirty="0" err="1" smtClean="0"/>
              <a:t>NEXTorr</a:t>
            </a:r>
            <a:r>
              <a:rPr lang="it-IT" sz="1600" dirty="0" smtClean="0"/>
              <a:t> HV200 </a:t>
            </a:r>
            <a:r>
              <a:rPr lang="it-IT" sz="1600" dirty="0"/>
              <a:t>(ND) </a:t>
            </a:r>
            <a:r>
              <a:rPr lang="it-IT" sz="1600" dirty="0" smtClean="0"/>
              <a:t>with ZAO </a:t>
            </a:r>
            <a:r>
              <a:rPr lang="it-IT" sz="1600" dirty="0" err="1" smtClean="0"/>
              <a:t>getter</a:t>
            </a:r>
            <a:r>
              <a:rPr lang="it-IT" sz="1600" dirty="0" smtClean="0"/>
              <a:t> </a:t>
            </a:r>
            <a:r>
              <a:rPr lang="it-IT" sz="1600" dirty="0" err="1" smtClean="0"/>
              <a:t>alloy</a:t>
            </a:r>
            <a:endParaRPr lang="it-IT" sz="1600" dirty="0" smtClean="0"/>
          </a:p>
          <a:p>
            <a:pPr marL="742950" lvl="1" indent="-285750">
              <a:buFont typeface="Arial" charset="0"/>
              <a:buChar char="•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Pirani, CC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gauge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, DN40 angle valve,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burst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disc @ 1.2 bar</a:t>
            </a:r>
          </a:p>
          <a:p>
            <a:pPr marL="742950" lvl="1" indent="-285750">
              <a:buFont typeface="Arial" charset="0"/>
              <a:buChar char="•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VAT DN63 fast valve (13ms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closing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+ 20msec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electronics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sensor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in DTL tank 5,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s-p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@ 5*10</a:t>
            </a:r>
            <a:r>
              <a:rPr lang="it-IT" sz="1600" baseline="30000" dirty="0" smtClean="0">
                <a:latin typeface="Calibri" charset="0"/>
                <a:ea typeface="Calibri" charset="0"/>
                <a:cs typeface="Calibri" charset="0"/>
              </a:rPr>
              <a:t>-7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mbar</a:t>
            </a:r>
            <a:endParaRPr lang="it-IT" sz="1600" dirty="0" smtClean="0">
              <a:latin typeface="Calibri" charset="0"/>
              <a:ea typeface="Calibri" charset="0"/>
              <a:cs typeface="Calibri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VAT Gate valve on DTL 5 DN40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closes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in 1.5s, gate valve in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Spoke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010 CM DN63 in 2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s</a:t>
            </a:r>
            <a:endParaRPr lang="it-IT" sz="1600" dirty="0" smtClean="0">
              <a:latin typeface="Calibri" charset="0"/>
              <a:ea typeface="Calibri" charset="0"/>
              <a:cs typeface="Calibri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VAT Gate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valves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series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48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relase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from 100 – 1000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particle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&gt; 0.3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μm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per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cycle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, no information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about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it-IT" sz="1600" dirty="0" err="1">
                <a:latin typeface="Calibri" charset="0"/>
                <a:ea typeface="Calibri" charset="0"/>
                <a:cs typeface="Calibri" charset="0"/>
              </a:rPr>
              <a:t>particle</a:t>
            </a: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 performance of 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VAT fast valve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series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75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On-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board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insertable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beam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diagnostic</a:t>
            </a: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: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Bunch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Shape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Monitor,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Beam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Stopper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64068" y="1412776"/>
            <a:ext cx="1987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LEDP, approximately 2m long</a:t>
            </a:r>
            <a:endParaRPr lang="en-US" sz="12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084168" y="2996952"/>
            <a:ext cx="155539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39707" y="3076375"/>
            <a:ext cx="68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3</a:t>
            </a:r>
            <a:r>
              <a:rPr lang="en-US" sz="800" dirty="0" smtClean="0"/>
              <a:t> DN160 for</a:t>
            </a:r>
          </a:p>
          <a:p>
            <a:r>
              <a:rPr lang="en-US" sz="800" dirty="0" smtClean="0"/>
              <a:t>NEG+SIP pumps</a:t>
            </a:r>
            <a:endParaRPr lang="en-US" sz="800" dirty="0"/>
          </a:p>
        </p:txBody>
      </p:sp>
      <p:sp>
        <p:nvSpPr>
          <p:cNvPr id="34" name="TextBox 33"/>
          <p:cNvSpPr txBox="1"/>
          <p:nvPr/>
        </p:nvSpPr>
        <p:spPr>
          <a:xfrm>
            <a:off x="3694048" y="1918083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CM side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1073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en-GB" dirty="0" smtClean="0"/>
              <a:t>EDP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70" y="1802544"/>
            <a:ext cx="3718298" cy="144106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53905" y="1493056"/>
            <a:ext cx="3198589" cy="2393938"/>
            <a:chOff x="4473975" y="1492889"/>
            <a:chExt cx="4427984" cy="33140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3975" y="1492889"/>
              <a:ext cx="4427984" cy="33140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473975" y="4256217"/>
              <a:ext cx="1911111" cy="2982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Low Pressure Region, DN100</a:t>
              </a:r>
              <a:endParaRPr lang="en-US" sz="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38345" y="1968890"/>
              <a:ext cx="2093378" cy="298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smtClean="0"/>
                <a:t>High </a:t>
              </a:r>
              <a:r>
                <a:rPr lang="en-US" sz="800" dirty="0" smtClean="0"/>
                <a:t>Pressure Region, DN100</a:t>
              </a:r>
              <a:endParaRPr lang="en-US" sz="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32240" y="3339642"/>
              <a:ext cx="113043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5 DN100 pump flanges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22580" y="1525545"/>
            <a:ext cx="2019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</a:t>
            </a:r>
            <a:r>
              <a:rPr lang="en-US" sz="1200" smtClean="0"/>
              <a:t>EDP</a:t>
            </a:r>
            <a:r>
              <a:rPr lang="en-US" sz="1200" dirty="0" smtClean="0"/>
              <a:t>, </a:t>
            </a:r>
            <a:r>
              <a:rPr lang="en-US" sz="1200" smtClean="0"/>
              <a:t>approximately 6m </a:t>
            </a:r>
            <a:r>
              <a:rPr lang="en-US" sz="1200" dirty="0" smtClean="0"/>
              <a:t>long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31535" y="3717032"/>
            <a:ext cx="9076967" cy="2901651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The HEDP is not particle counted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err="1" smtClean="0">
                <a:latin typeface="Calibri" charset="0"/>
                <a:ea typeface="Calibri" charset="0"/>
                <a:cs typeface="Calibri" charset="0"/>
              </a:rPr>
              <a:t>Molflow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+ simulations has shown that for this ratio approximately 600 l/s (N2) are required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This unit is equipped with: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Three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/>
              <a:t>NEXTorr</a:t>
            </a:r>
            <a:r>
              <a:rPr lang="it-IT" sz="1600" dirty="0"/>
              <a:t> HV300 (ND) </a:t>
            </a:r>
            <a:r>
              <a:rPr lang="it-IT" sz="1600" dirty="0" smtClean="0"/>
              <a:t>with ZAO </a:t>
            </a:r>
            <a:r>
              <a:rPr lang="it-IT" sz="1600" dirty="0" err="1" smtClean="0"/>
              <a:t>getter</a:t>
            </a:r>
            <a:r>
              <a:rPr lang="it-IT" sz="1600" dirty="0" smtClean="0"/>
              <a:t> </a:t>
            </a:r>
            <a:r>
              <a:rPr lang="it-IT" sz="1600" dirty="0" err="1" smtClean="0"/>
              <a:t>alloy</a:t>
            </a:r>
            <a:endParaRPr lang="it-IT" sz="1600" dirty="0" smtClean="0"/>
          </a:p>
          <a:p>
            <a:pPr marL="742950" lvl="1" indent="-285750">
              <a:buFont typeface="Arial" charset="0"/>
              <a:buChar char="•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Pirani, CC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gauge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, DN40 angle valve,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burst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disc @ 1.2 bar</a:t>
            </a:r>
          </a:p>
          <a:p>
            <a:pPr marL="742950" lvl="1" indent="-285750">
              <a:buFont typeface="Arial" charset="0"/>
              <a:buChar char="•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VAT DN100 fast flap valve (15ms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closing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+ 20msec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electronics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),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sensor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in HEBT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section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20m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apart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, set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point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@ 1*10</a:t>
            </a:r>
            <a:r>
              <a:rPr lang="it-IT" sz="1600" baseline="30000" dirty="0" smtClean="0">
                <a:latin typeface="Calibri" charset="0"/>
                <a:ea typeface="Calibri" charset="0"/>
                <a:cs typeface="Calibri" charset="0"/>
              </a:rPr>
              <a:t>-6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mbar</a:t>
            </a:r>
            <a:endParaRPr lang="it-IT" sz="1600" dirty="0" smtClean="0">
              <a:latin typeface="Calibri" charset="0"/>
              <a:ea typeface="Calibri" charset="0"/>
              <a:cs typeface="Calibri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2 VAT Gate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valves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DN100, 4s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closing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time</a:t>
            </a:r>
          </a:p>
          <a:p>
            <a:pPr marL="742950" lvl="1" indent="-285750">
              <a:buFont typeface="Arial" charset="0"/>
              <a:buChar char="•"/>
            </a:pP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VAT Gate valve </a:t>
            </a:r>
            <a:r>
              <a:rPr lang="it-IT" sz="1600" dirty="0" err="1">
                <a:latin typeface="Calibri" charset="0"/>
                <a:ea typeface="Calibri" charset="0"/>
                <a:cs typeface="Calibri" charset="0"/>
              </a:rPr>
              <a:t>series</a:t>
            </a: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 48 </a:t>
            </a:r>
            <a:r>
              <a:rPr lang="it-IT" sz="1600" dirty="0" err="1">
                <a:latin typeface="Calibri" charset="0"/>
                <a:ea typeface="Calibri" charset="0"/>
                <a:cs typeface="Calibri" charset="0"/>
              </a:rPr>
              <a:t>relases</a:t>
            </a: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 from 100 – 1000 </a:t>
            </a:r>
            <a:r>
              <a:rPr lang="it-IT" sz="1600" dirty="0" err="1">
                <a:latin typeface="Calibri" charset="0"/>
                <a:ea typeface="Calibri" charset="0"/>
                <a:cs typeface="Calibri" charset="0"/>
              </a:rPr>
              <a:t>particle</a:t>
            </a: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 &gt; 0.3 </a:t>
            </a:r>
            <a:r>
              <a:rPr lang="it-IT" sz="1600" dirty="0" err="1">
                <a:latin typeface="Calibri" charset="0"/>
                <a:ea typeface="Calibri" charset="0"/>
                <a:cs typeface="Calibri" charset="0"/>
              </a:rPr>
              <a:t>μm</a:t>
            </a: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 per </a:t>
            </a:r>
            <a:r>
              <a:rPr lang="it-IT" sz="1600" dirty="0" err="1">
                <a:latin typeface="Calibri" charset="0"/>
                <a:ea typeface="Calibri" charset="0"/>
                <a:cs typeface="Calibri" charset="0"/>
              </a:rPr>
              <a:t>cycle</a:t>
            </a: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, no information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about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particle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performance 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of VAT fast </a:t>
            </a: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valve </a:t>
            </a:r>
            <a:r>
              <a:rPr lang="it-IT" sz="1600" dirty="0" err="1">
                <a:latin typeface="Calibri" charset="0"/>
                <a:ea typeface="Calibri" charset="0"/>
                <a:cs typeface="Calibri" charset="0"/>
              </a:rPr>
              <a:t>series</a:t>
            </a: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75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No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Quads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nor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Beam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Diagnostics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on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board</a:t>
            </a:r>
            <a:endParaRPr lang="it-IT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26768" y="2061189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CM side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666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28" y="1453684"/>
            <a:ext cx="5134646" cy="363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4622036"/>
            <a:ext cx="4392488" cy="751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25760"/>
            <a:ext cx="7139136" cy="1143000"/>
          </a:xfrm>
        </p:spPr>
        <p:txBody>
          <a:bodyPr/>
          <a:lstStyle/>
          <a:p>
            <a:r>
              <a:rPr lang="en-US" dirty="0" smtClean="0"/>
              <a:t>Spoke LWU Installation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7" name="TextBox 6"/>
          <p:cNvSpPr txBox="1"/>
          <p:nvPr/>
        </p:nvSpPr>
        <p:spPr>
          <a:xfrm>
            <a:off x="576" y="508518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General rule is to install LWU’s after </a:t>
            </a:r>
            <a:r>
              <a:rPr lang="en-US" dirty="0" smtClean="0"/>
              <a:t>CM’s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All </a:t>
            </a:r>
            <a:r>
              <a:rPr lang="en-US" dirty="0"/>
              <a:t>installation dates from </a:t>
            </a:r>
            <a:r>
              <a:rPr lang="en-US" dirty="0" err="1"/>
              <a:t>Ciprian</a:t>
            </a:r>
            <a:r>
              <a:rPr lang="en-US" dirty="0"/>
              <a:t> </a:t>
            </a:r>
            <a:r>
              <a:rPr lang="en-US" dirty="0" err="1"/>
              <a:t>Plostinar</a:t>
            </a:r>
            <a:r>
              <a:rPr lang="en-US" dirty="0"/>
              <a:t>, Machine Directorate all-hands meeting presentation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12 SPK LWU’s from 24 Feb – 1 May 2020, each 5.5 days, insufficient for sequential, need to plan for parallel install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LEDP (aka SPK-010LWU) 13 Jul – 7 Aug 2020, 25 days, some buffer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2167" y="1453684"/>
            <a:ext cx="1355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Synoptic layout </a:t>
            </a:r>
            <a:r>
              <a:rPr lang="en-US" sz="800" dirty="0" smtClean="0"/>
              <a:t>pictures</a:t>
            </a:r>
            <a:endParaRPr lang="en-US" sz="800" dirty="0"/>
          </a:p>
          <a:p>
            <a:r>
              <a:rPr lang="en-US" sz="800" dirty="0" smtClean="0"/>
              <a:t>courtesy of Thomas “</a:t>
            </a:r>
            <a:r>
              <a:rPr lang="en-US" sz="800" dirty="0" err="1" smtClean="0"/>
              <a:t>Tommaso</a:t>
            </a:r>
            <a:r>
              <a:rPr lang="en-US" sz="800" dirty="0" smtClean="0"/>
              <a:t>” </a:t>
            </a:r>
            <a:r>
              <a:rPr lang="en-US" sz="800" dirty="0" err="1" smtClean="0"/>
              <a:t>Grandsaert</a:t>
            </a:r>
            <a:r>
              <a:rPr lang="en-US" sz="800" dirty="0" smtClean="0"/>
              <a:t> II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1651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139136" cy="1143000"/>
          </a:xfrm>
        </p:spPr>
        <p:txBody>
          <a:bodyPr/>
          <a:lstStyle/>
          <a:p>
            <a:r>
              <a:rPr lang="en-US" dirty="0" err="1" smtClean="0"/>
              <a:t>MBeta</a:t>
            </a:r>
            <a:r>
              <a:rPr lang="en-US" dirty="0" smtClean="0"/>
              <a:t> </a:t>
            </a:r>
            <a:r>
              <a:rPr lang="en-US" dirty="0"/>
              <a:t>LWU </a:t>
            </a:r>
            <a:r>
              <a:rPr lang="en-US" dirty="0" smtClean="0"/>
              <a:t>Installation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934" y="1448182"/>
            <a:ext cx="6174475" cy="3709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958" y="5229200"/>
            <a:ext cx="4075242" cy="7104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87624" y="5984838"/>
            <a:ext cx="706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9</a:t>
            </a:r>
            <a:r>
              <a:rPr lang="en-US" dirty="0" smtClean="0"/>
              <a:t> MBL LWU’s from 20 Apr – 12 Jun 2020, each 5.9 days</a:t>
            </a:r>
            <a:r>
              <a:rPr lang="en-US" dirty="0"/>
              <a:t>, insufficient for sequential, need to plan for parallel install</a:t>
            </a:r>
          </a:p>
        </p:txBody>
      </p:sp>
    </p:spTree>
    <p:extLst>
      <p:ext uri="{BB962C8B-B14F-4D97-AF65-F5344CB8AC3E}">
        <p14:creationId xmlns:p14="http://schemas.microsoft.com/office/powerpoint/2010/main" val="67048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HBeta</a:t>
            </a:r>
            <a:r>
              <a:rPr lang="en-US" dirty="0" smtClean="0"/>
              <a:t> Section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48200"/>
            <a:ext cx="9144000" cy="368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229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design of the accelerator calls for 21 HBETA CM’s, however for budget management reason it has been decided to install only the first two </a:t>
            </a:r>
            <a:r>
              <a:rPr lang="en-US" smtClean="0"/>
              <a:t>by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28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10843</TotalTime>
  <Words>2251</Words>
  <Application>Microsoft Macintosh PowerPoint</Application>
  <PresentationFormat>On-screen Show (4:3)</PresentationFormat>
  <Paragraphs>257</Paragraphs>
  <Slides>33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Calibri</vt:lpstr>
      <vt:lpstr>Lucida Grande</vt:lpstr>
      <vt:lpstr>ヒラギノ角ゴ Pro W3</vt:lpstr>
      <vt:lpstr>Arial</vt:lpstr>
      <vt:lpstr>Office Theme</vt:lpstr>
      <vt:lpstr>Procedures for the Particle Free Installation and in-Tunnel Maintenance of LWU’s</vt:lpstr>
      <vt:lpstr>Outline</vt:lpstr>
      <vt:lpstr>The ESS Cold LINAC</vt:lpstr>
      <vt:lpstr>LWU lay out</vt:lpstr>
      <vt:lpstr>LEDP</vt:lpstr>
      <vt:lpstr>HEDP</vt:lpstr>
      <vt:lpstr>Spoke LWU Installation Schedule</vt:lpstr>
      <vt:lpstr>MBeta LWU Installation Schedule</vt:lpstr>
      <vt:lpstr>HBeta Section Design</vt:lpstr>
      <vt:lpstr>HBeta CM Lay out till 2021</vt:lpstr>
      <vt:lpstr>HBeta Section Installation Schedule</vt:lpstr>
      <vt:lpstr>Installation of LWU with Inserted BI</vt:lpstr>
      <vt:lpstr>BI to be Delivered by 2019 - early 2020</vt:lpstr>
      <vt:lpstr>Cryomodules Prep for LWU’s installation</vt:lpstr>
      <vt:lpstr>LWU Installation Sequence (1)</vt:lpstr>
      <vt:lpstr>LWU Installation Sequence (2)</vt:lpstr>
      <vt:lpstr>LWU Installation Sequence (3)</vt:lpstr>
      <vt:lpstr>LWU Installation Sequence (4)</vt:lpstr>
      <vt:lpstr>Mobile Clean Room</vt:lpstr>
      <vt:lpstr>Mobile Clean Room Prototype</vt:lpstr>
      <vt:lpstr>New Mobile Clean Room Lay Out</vt:lpstr>
      <vt:lpstr>Maintenance in Tunnel</vt:lpstr>
      <vt:lpstr>Staffing</vt:lpstr>
      <vt:lpstr>How About Particles Entering in the  Cold Linac????</vt:lpstr>
      <vt:lpstr>Thank You!</vt:lpstr>
      <vt:lpstr>Back up slide, ISO CR class</vt:lpstr>
      <vt:lpstr>Lifting Point Positions, Paul Aden courtesy</vt:lpstr>
      <vt:lpstr>Adjustable Lifting Frame , Paul Aden courtesy</vt:lpstr>
      <vt:lpstr>Survey &amp; Alignment, Paul Aden courtesy</vt:lpstr>
      <vt:lpstr>Adjustment, Paul Aden courtesy</vt:lpstr>
      <vt:lpstr>Adjuster &amp; Supports, Paul Aden courtesy</vt:lpstr>
      <vt:lpstr>Chamber Adjusters, Paul Aden courtesy</vt:lpstr>
      <vt:lpstr>Chamber Adjusters, Paul Aden courtesy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Microsoft Office User</cp:lastModifiedBy>
  <cp:revision>172</cp:revision>
  <cp:lastPrinted>2017-11-28T06:58:40Z</cp:lastPrinted>
  <dcterms:created xsi:type="dcterms:W3CDTF">2017-11-09T15:44:51Z</dcterms:created>
  <dcterms:modified xsi:type="dcterms:W3CDTF">2017-11-29T06:00:10Z</dcterms:modified>
</cp:coreProperties>
</file>