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84" r:id="rId6"/>
  </p:sldMasterIdLst>
  <p:notesMasterIdLst>
    <p:notesMasterId r:id="rId52"/>
  </p:notesMasterIdLst>
  <p:sldIdLst>
    <p:sldId id="522" r:id="rId7"/>
    <p:sldId id="524" r:id="rId8"/>
    <p:sldId id="552" r:id="rId9"/>
    <p:sldId id="453" r:id="rId10"/>
    <p:sldId id="527" r:id="rId11"/>
    <p:sldId id="526" r:id="rId12"/>
    <p:sldId id="551" r:id="rId13"/>
    <p:sldId id="553" r:id="rId14"/>
    <p:sldId id="572" r:id="rId15"/>
    <p:sldId id="568" r:id="rId16"/>
    <p:sldId id="455" r:id="rId17"/>
    <p:sldId id="557" r:id="rId18"/>
    <p:sldId id="573" r:id="rId19"/>
    <p:sldId id="575" r:id="rId20"/>
    <p:sldId id="578" r:id="rId21"/>
    <p:sldId id="580" r:id="rId22"/>
    <p:sldId id="528" r:id="rId23"/>
    <p:sldId id="529" r:id="rId24"/>
    <p:sldId id="555" r:id="rId25"/>
    <p:sldId id="556" r:id="rId26"/>
    <p:sldId id="530" r:id="rId27"/>
    <p:sldId id="501" r:id="rId28"/>
    <p:sldId id="581" r:id="rId29"/>
    <p:sldId id="558" r:id="rId30"/>
    <p:sldId id="559" r:id="rId31"/>
    <p:sldId id="565" r:id="rId32"/>
    <p:sldId id="563" r:id="rId33"/>
    <p:sldId id="561" r:id="rId34"/>
    <p:sldId id="546" r:id="rId35"/>
    <p:sldId id="521" r:id="rId36"/>
    <p:sldId id="566" r:id="rId37"/>
    <p:sldId id="564" r:id="rId38"/>
    <p:sldId id="587" r:id="rId39"/>
    <p:sldId id="502" r:id="rId40"/>
    <p:sldId id="582" r:id="rId41"/>
    <p:sldId id="588" r:id="rId42"/>
    <p:sldId id="583" r:id="rId43"/>
    <p:sldId id="585" r:id="rId44"/>
    <p:sldId id="589" r:id="rId45"/>
    <p:sldId id="549" r:id="rId46"/>
    <p:sldId id="584" r:id="rId47"/>
    <p:sldId id="591" r:id="rId48"/>
    <p:sldId id="590" r:id="rId49"/>
    <p:sldId id="586" r:id="rId50"/>
    <p:sldId id="592" r:id="rId51"/>
  </p:sldIdLst>
  <p:sldSz cx="9144000" cy="6858000" type="screen4x3"/>
  <p:notesSz cx="6797675" cy="9928225"/>
  <p:defaultTex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p:defaultTextStyle>
  <p:extLst>
    <p:ext uri="{521415D9-36F7-43E2-AB2F-B90AF26B5E84}">
      <p14:sectionLst xmlns:p14="http://schemas.microsoft.com/office/powerpoint/2010/main">
        <p14:section name="Default Section" id="{DC67554E-1C37-4895-BAD4-C7FC62E439CB}">
          <p14:sldIdLst>
            <p14:sldId id="522"/>
            <p14:sldId id="524"/>
            <p14:sldId id="552"/>
            <p14:sldId id="453"/>
            <p14:sldId id="527"/>
            <p14:sldId id="526"/>
            <p14:sldId id="551"/>
            <p14:sldId id="553"/>
            <p14:sldId id="572"/>
            <p14:sldId id="568"/>
            <p14:sldId id="455"/>
            <p14:sldId id="557"/>
            <p14:sldId id="573"/>
            <p14:sldId id="575"/>
            <p14:sldId id="578"/>
            <p14:sldId id="580"/>
            <p14:sldId id="528"/>
            <p14:sldId id="529"/>
            <p14:sldId id="555"/>
            <p14:sldId id="556"/>
            <p14:sldId id="530"/>
            <p14:sldId id="501"/>
            <p14:sldId id="581"/>
            <p14:sldId id="558"/>
            <p14:sldId id="559"/>
            <p14:sldId id="565"/>
            <p14:sldId id="563"/>
            <p14:sldId id="561"/>
            <p14:sldId id="546"/>
            <p14:sldId id="521"/>
            <p14:sldId id="566"/>
            <p14:sldId id="564"/>
            <p14:sldId id="587"/>
            <p14:sldId id="502"/>
            <p14:sldId id="582"/>
            <p14:sldId id="588"/>
            <p14:sldId id="583"/>
            <p14:sldId id="585"/>
            <p14:sldId id="589"/>
            <p14:sldId id="549"/>
            <p14:sldId id="584"/>
            <p14:sldId id="591"/>
            <p14:sldId id="590"/>
            <p14:sldId id="586"/>
            <p14:sldId id="592"/>
          </p14:sldIdLst>
        </p14:section>
        <p14:section name="Extra Slides" id="{0F38F896-020C-4E30-B6FB-35FFA1856BF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006600"/>
    <a:srgbClr val="E1E1FF"/>
    <a:srgbClr val="D0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150" autoAdjust="0"/>
  </p:normalViewPr>
  <p:slideViewPr>
    <p:cSldViewPr>
      <p:cViewPr>
        <p:scale>
          <a:sx n="80" d="100"/>
          <a:sy n="80" d="100"/>
        </p:scale>
        <p:origin x="-756" y="37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kjm56\AppData\Local\Microsoft\Windows\Temporary%20Internet%20Files\Content.Outlook\4LLTIVE0\NEG%20Particle%20Counts%202.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file:///C:\Users\kjm56\AppData\Local\Microsoft\Windows\Temporary%20Internet%20Files\Content.Outlook\4LLTIVE0\NEG%20Particle%20Counts%202.xlsx"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1" Type="http://schemas.openxmlformats.org/officeDocument/2006/relationships/oleObject" Target="file:///C:\Users\kjm56\AppData\Local\Microsoft\Windows\Temporary%20Internet%20Files\Content.Outlook\4LLTIVE0\NEG%20Particle%20Counts%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After NEG Activation Second Blow</a:t>
            </a:r>
            <a:endParaRPr lang="en-GB">
              <a:effectLst/>
            </a:endParaRPr>
          </a:p>
        </c:rich>
      </c:tx>
      <c:layout/>
      <c:overlay val="1"/>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2"/>
          <c:order val="0"/>
          <c:tx>
            <c:strRef>
              <c:f>Sheet1!$A$10</c:f>
              <c:strCache>
                <c:ptCount val="1"/>
                <c:pt idx="0">
                  <c:v>Upside Down - after neg activation</c:v>
                </c:pt>
              </c:strCache>
            </c:strRef>
          </c:tx>
          <c:spPr>
            <a:solidFill>
              <a:srgbClr val="8064A2"/>
            </a:solidFill>
            <a:ln>
              <a:solidFill>
                <a:srgbClr val="8064A2"/>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Sheet1!$H$10:$M$10</c:f>
              <c:numCache>
                <c:formatCode>General</c:formatCode>
                <c:ptCount val="6"/>
                <c:pt idx="0">
                  <c:v>0</c:v>
                </c:pt>
                <c:pt idx="1">
                  <c:v>35</c:v>
                </c:pt>
                <c:pt idx="2">
                  <c:v>0</c:v>
                </c:pt>
                <c:pt idx="3">
                  <c:v>0</c:v>
                </c:pt>
                <c:pt idx="4">
                  <c:v>0</c:v>
                </c:pt>
                <c:pt idx="5">
                  <c:v>0</c:v>
                </c:pt>
              </c:numCache>
            </c:numRef>
          </c:val>
        </c:ser>
        <c:ser>
          <c:idx val="1"/>
          <c:order val="1"/>
          <c:tx>
            <c:strRef>
              <c:f>Sheet1!$A$9</c:f>
              <c:strCache>
                <c:ptCount val="1"/>
                <c:pt idx="0">
                  <c:v>Side facing left - after neg activation</c:v>
                </c:pt>
              </c:strCache>
            </c:strRef>
          </c:tx>
          <c:spPr>
            <a:solidFill>
              <a:srgbClr val="9BBB59"/>
            </a:solidFill>
            <a:ln>
              <a:solidFill>
                <a:srgbClr val="9BBB59"/>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Sheet1!$H$9:$M$9</c:f>
              <c:numCache>
                <c:formatCode>General</c:formatCode>
                <c:ptCount val="6"/>
                <c:pt idx="0">
                  <c:v>71</c:v>
                </c:pt>
                <c:pt idx="1">
                  <c:v>0</c:v>
                </c:pt>
                <c:pt idx="2">
                  <c:v>106</c:v>
                </c:pt>
                <c:pt idx="3">
                  <c:v>0</c:v>
                </c:pt>
                <c:pt idx="4">
                  <c:v>0</c:v>
                </c:pt>
                <c:pt idx="5">
                  <c:v>0</c:v>
                </c:pt>
              </c:numCache>
            </c:numRef>
          </c:val>
        </c:ser>
        <c:ser>
          <c:idx val="0"/>
          <c:order val="2"/>
          <c:tx>
            <c:strRef>
              <c:f>Sheet1!$A$8</c:f>
              <c:strCache>
                <c:ptCount val="1"/>
                <c:pt idx="0">
                  <c:v>Side facing right - after neg activation</c:v>
                </c:pt>
              </c:strCache>
            </c:strRef>
          </c:tx>
          <c:spPr>
            <a:solidFill>
              <a:srgbClr val="C0504D"/>
            </a:solidFill>
            <a:ln>
              <a:solidFill>
                <a:srgbClr val="C0504D"/>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Sheet1!$H$8:$M$8</c:f>
              <c:numCache>
                <c:formatCode>General</c:formatCode>
                <c:ptCount val="6"/>
                <c:pt idx="0">
                  <c:v>0</c:v>
                </c:pt>
                <c:pt idx="1">
                  <c:v>35</c:v>
                </c:pt>
                <c:pt idx="2">
                  <c:v>0</c:v>
                </c:pt>
                <c:pt idx="3">
                  <c:v>0</c:v>
                </c:pt>
                <c:pt idx="4">
                  <c:v>0</c:v>
                </c:pt>
                <c:pt idx="5">
                  <c:v>0</c:v>
                </c:pt>
              </c:numCache>
            </c:numRef>
          </c:val>
        </c:ser>
        <c:ser>
          <c:idx val="3"/>
          <c:order val="3"/>
          <c:tx>
            <c:strRef>
              <c:f>Sheet1!$A$7</c:f>
              <c:strCache>
                <c:ptCount val="1"/>
                <c:pt idx="0">
                  <c:v>Upright - after neg activiation</c:v>
                </c:pt>
              </c:strCache>
            </c:strRef>
          </c:tx>
          <c:spPr>
            <a:solidFill>
              <a:srgbClr val="4F81BD"/>
            </a:solidFill>
            <a:ln>
              <a:solidFill>
                <a:srgbClr val="4F81BD"/>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Sheet1!$H$7:$M$7</c:f>
              <c:numCache>
                <c:formatCode>General</c:formatCode>
                <c:ptCount val="6"/>
                <c:pt idx="0">
                  <c:v>0</c:v>
                </c:pt>
                <c:pt idx="1">
                  <c:v>0</c:v>
                </c:pt>
                <c:pt idx="2">
                  <c:v>35</c:v>
                </c:pt>
                <c:pt idx="3">
                  <c:v>0</c:v>
                </c:pt>
                <c:pt idx="4">
                  <c:v>0</c:v>
                </c:pt>
                <c:pt idx="5">
                  <c:v>0</c:v>
                </c:pt>
              </c:numCache>
            </c:numRef>
          </c:val>
        </c:ser>
        <c:dLbls>
          <c:showLegendKey val="0"/>
          <c:showVal val="0"/>
          <c:showCatName val="0"/>
          <c:showSerName val="0"/>
          <c:showPercent val="0"/>
          <c:showBubbleSize val="0"/>
        </c:dLbls>
        <c:gapWidth val="150"/>
        <c:shape val="box"/>
        <c:axId val="110504960"/>
        <c:axId val="110507136"/>
        <c:axId val="103192768"/>
      </c:bar3DChart>
      <c:catAx>
        <c:axId val="110504960"/>
        <c:scaling>
          <c:orientation val="minMax"/>
        </c:scaling>
        <c:delete val="0"/>
        <c:axPos val="b"/>
        <c:title>
          <c:tx>
            <c:rich>
              <a:bodyPr/>
              <a:lstStyle/>
              <a:p>
                <a:pPr>
                  <a:defRPr/>
                </a:pPr>
                <a:r>
                  <a:rPr lang="en-GB"/>
                  <a:t>Partcicle</a:t>
                </a:r>
                <a:r>
                  <a:rPr lang="en-GB" baseline="0"/>
                  <a:t> Size (µm)</a:t>
                </a:r>
                <a:endParaRPr lang="en-GB"/>
              </a:p>
            </c:rich>
          </c:tx>
          <c:layout/>
          <c:overlay val="0"/>
        </c:title>
        <c:numFmt formatCode="General" sourceLinked="1"/>
        <c:majorTickMark val="out"/>
        <c:minorTickMark val="none"/>
        <c:tickLblPos val="nextTo"/>
        <c:crossAx val="110507136"/>
        <c:crosses val="autoZero"/>
        <c:auto val="1"/>
        <c:lblAlgn val="ctr"/>
        <c:lblOffset val="100"/>
        <c:noMultiLvlLbl val="0"/>
      </c:catAx>
      <c:valAx>
        <c:axId val="110507136"/>
        <c:scaling>
          <c:orientation val="minMax"/>
          <c:max val="4000"/>
        </c:scaling>
        <c:delete val="0"/>
        <c:axPos val="l"/>
        <c:majorGridlines/>
        <c:title>
          <c:tx>
            <c:rich>
              <a:bodyPr rot="-5400000" vert="horz"/>
              <a:lstStyle/>
              <a:p>
                <a:pPr>
                  <a:defRPr sz="1000" b="0"/>
                </a:pPr>
                <a:r>
                  <a:rPr lang="en-GB" sz="1000" b="0" i="0" baseline="0">
                    <a:effectLst/>
                  </a:rPr>
                  <a:t>Number of particles</a:t>
                </a:r>
                <a:endParaRPr lang="en-GB" sz="1000" b="0">
                  <a:effectLst/>
                </a:endParaRPr>
              </a:p>
            </c:rich>
          </c:tx>
          <c:layout/>
          <c:overlay val="0"/>
        </c:title>
        <c:numFmt formatCode="General" sourceLinked="1"/>
        <c:majorTickMark val="out"/>
        <c:minorTickMark val="none"/>
        <c:tickLblPos val="nextTo"/>
        <c:crossAx val="110504960"/>
        <c:crosses val="autoZero"/>
        <c:crossBetween val="between"/>
      </c:valAx>
      <c:serAx>
        <c:axId val="103192768"/>
        <c:scaling>
          <c:orientation val="minMax"/>
        </c:scaling>
        <c:delete val="1"/>
        <c:axPos val="b"/>
        <c:majorTickMark val="out"/>
        <c:minorTickMark val="none"/>
        <c:tickLblPos val="nextTo"/>
        <c:crossAx val="110507136"/>
        <c:crosses val="autoZero"/>
      </c:ser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After NEG Activation Third Blow</a:t>
            </a:r>
            <a:endParaRPr lang="en-GB">
              <a:effectLst/>
            </a:endParaRPr>
          </a:p>
        </c:rich>
      </c:tx>
      <c:layout/>
      <c:overlay val="1"/>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2"/>
          <c:order val="0"/>
          <c:tx>
            <c:strRef>
              <c:f>Sheet1!$A$10</c:f>
              <c:strCache>
                <c:ptCount val="1"/>
                <c:pt idx="0">
                  <c:v>Upside Down - after neg activation</c:v>
                </c:pt>
              </c:strCache>
            </c:strRef>
          </c:tx>
          <c:spPr>
            <a:solidFill>
              <a:srgbClr val="8064A2"/>
            </a:solidFill>
            <a:ln>
              <a:solidFill>
                <a:srgbClr val="8064A2"/>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Sheet1!$N$10:$S$10</c:f>
              <c:numCache>
                <c:formatCode>General</c:formatCode>
                <c:ptCount val="6"/>
                <c:pt idx="0">
                  <c:v>0</c:v>
                </c:pt>
                <c:pt idx="1">
                  <c:v>0</c:v>
                </c:pt>
                <c:pt idx="2">
                  <c:v>0</c:v>
                </c:pt>
                <c:pt idx="3">
                  <c:v>0</c:v>
                </c:pt>
                <c:pt idx="4">
                  <c:v>0</c:v>
                </c:pt>
                <c:pt idx="5">
                  <c:v>0</c:v>
                </c:pt>
              </c:numCache>
            </c:numRef>
          </c:val>
        </c:ser>
        <c:ser>
          <c:idx val="1"/>
          <c:order val="1"/>
          <c:tx>
            <c:strRef>
              <c:f>Sheet1!$A$9</c:f>
              <c:strCache>
                <c:ptCount val="1"/>
                <c:pt idx="0">
                  <c:v>Side facing left - after neg activation</c:v>
                </c:pt>
              </c:strCache>
            </c:strRef>
          </c:tx>
          <c:spPr>
            <a:solidFill>
              <a:srgbClr val="9BBB59"/>
            </a:solidFill>
            <a:ln>
              <a:solidFill>
                <a:srgbClr val="9BBB59"/>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Sheet1!$N$9:$S$9</c:f>
              <c:numCache>
                <c:formatCode>General</c:formatCode>
                <c:ptCount val="6"/>
                <c:pt idx="0">
                  <c:v>71</c:v>
                </c:pt>
                <c:pt idx="1">
                  <c:v>0</c:v>
                </c:pt>
                <c:pt idx="2">
                  <c:v>0</c:v>
                </c:pt>
                <c:pt idx="3">
                  <c:v>0</c:v>
                </c:pt>
                <c:pt idx="4">
                  <c:v>0</c:v>
                </c:pt>
                <c:pt idx="5">
                  <c:v>0</c:v>
                </c:pt>
              </c:numCache>
            </c:numRef>
          </c:val>
        </c:ser>
        <c:ser>
          <c:idx val="0"/>
          <c:order val="2"/>
          <c:tx>
            <c:strRef>
              <c:f>Sheet1!$A$8</c:f>
              <c:strCache>
                <c:ptCount val="1"/>
                <c:pt idx="0">
                  <c:v>Side facing right - after neg activation</c:v>
                </c:pt>
              </c:strCache>
            </c:strRef>
          </c:tx>
          <c:spPr>
            <a:solidFill>
              <a:srgbClr val="C0504D"/>
            </a:solidFill>
            <a:ln>
              <a:solidFill>
                <a:srgbClr val="C0504D"/>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Sheet1!$N$8:$S$8</c:f>
              <c:numCache>
                <c:formatCode>General</c:formatCode>
                <c:ptCount val="6"/>
                <c:pt idx="0">
                  <c:v>0</c:v>
                </c:pt>
                <c:pt idx="1">
                  <c:v>0</c:v>
                </c:pt>
                <c:pt idx="2">
                  <c:v>0</c:v>
                </c:pt>
                <c:pt idx="3">
                  <c:v>0</c:v>
                </c:pt>
                <c:pt idx="4">
                  <c:v>0</c:v>
                </c:pt>
                <c:pt idx="5">
                  <c:v>0</c:v>
                </c:pt>
              </c:numCache>
            </c:numRef>
          </c:val>
        </c:ser>
        <c:ser>
          <c:idx val="3"/>
          <c:order val="3"/>
          <c:tx>
            <c:strRef>
              <c:f>Sheet1!$A$7</c:f>
              <c:strCache>
                <c:ptCount val="1"/>
                <c:pt idx="0">
                  <c:v>Upright - after neg activiation</c:v>
                </c:pt>
              </c:strCache>
            </c:strRef>
          </c:tx>
          <c:spPr>
            <a:solidFill>
              <a:srgbClr val="4F81BD"/>
            </a:solidFill>
            <a:ln>
              <a:solidFill>
                <a:srgbClr val="4F81BD"/>
              </a:solidFill>
            </a:ln>
          </c:spPr>
          <c:invertIfNegative val="0"/>
          <c:cat>
            <c:numRef>
              <c:f>Sheet1!$H$2:$M$2</c:f>
              <c:numCache>
                <c:formatCode>General</c:formatCode>
                <c:ptCount val="6"/>
                <c:pt idx="0">
                  <c:v>0.3</c:v>
                </c:pt>
                <c:pt idx="1">
                  <c:v>0.5</c:v>
                </c:pt>
                <c:pt idx="2">
                  <c:v>1</c:v>
                </c:pt>
                <c:pt idx="3">
                  <c:v>5</c:v>
                </c:pt>
                <c:pt idx="4">
                  <c:v>10</c:v>
                </c:pt>
                <c:pt idx="5">
                  <c:v>25</c:v>
                </c:pt>
              </c:numCache>
            </c:numRef>
          </c:cat>
          <c:val>
            <c:numRef>
              <c:f>Sheet1!$N$7:$S$7</c:f>
              <c:numCache>
                <c:formatCode>General</c:formatCode>
                <c:ptCount val="6"/>
                <c:pt idx="0">
                  <c:v>0</c:v>
                </c:pt>
                <c:pt idx="1">
                  <c:v>35</c:v>
                </c:pt>
                <c:pt idx="2">
                  <c:v>35</c:v>
                </c:pt>
                <c:pt idx="3">
                  <c:v>0</c:v>
                </c:pt>
                <c:pt idx="4">
                  <c:v>0</c:v>
                </c:pt>
                <c:pt idx="5">
                  <c:v>0</c:v>
                </c:pt>
              </c:numCache>
            </c:numRef>
          </c:val>
        </c:ser>
        <c:dLbls>
          <c:showLegendKey val="0"/>
          <c:showVal val="0"/>
          <c:showCatName val="0"/>
          <c:showSerName val="0"/>
          <c:showPercent val="0"/>
          <c:showBubbleSize val="0"/>
        </c:dLbls>
        <c:gapWidth val="150"/>
        <c:shape val="box"/>
        <c:axId val="114034176"/>
        <c:axId val="114036096"/>
        <c:axId val="103204608"/>
      </c:bar3DChart>
      <c:catAx>
        <c:axId val="114034176"/>
        <c:scaling>
          <c:orientation val="minMax"/>
        </c:scaling>
        <c:delete val="0"/>
        <c:axPos val="b"/>
        <c:title>
          <c:tx>
            <c:rich>
              <a:bodyPr/>
              <a:lstStyle/>
              <a:p>
                <a:pPr>
                  <a:defRPr/>
                </a:pPr>
                <a:r>
                  <a:rPr lang="en-GB"/>
                  <a:t>Partcicle</a:t>
                </a:r>
                <a:r>
                  <a:rPr lang="en-GB" baseline="0"/>
                  <a:t> Size (µm)</a:t>
                </a:r>
                <a:endParaRPr lang="en-GB"/>
              </a:p>
            </c:rich>
          </c:tx>
          <c:layout/>
          <c:overlay val="0"/>
        </c:title>
        <c:numFmt formatCode="General" sourceLinked="1"/>
        <c:majorTickMark val="out"/>
        <c:minorTickMark val="none"/>
        <c:tickLblPos val="nextTo"/>
        <c:crossAx val="114036096"/>
        <c:crosses val="autoZero"/>
        <c:auto val="1"/>
        <c:lblAlgn val="ctr"/>
        <c:lblOffset val="100"/>
        <c:noMultiLvlLbl val="0"/>
      </c:catAx>
      <c:valAx>
        <c:axId val="114036096"/>
        <c:scaling>
          <c:orientation val="minMax"/>
          <c:max val="4000"/>
        </c:scaling>
        <c:delete val="0"/>
        <c:axPos val="l"/>
        <c:majorGridlines/>
        <c:title>
          <c:tx>
            <c:rich>
              <a:bodyPr rot="-5400000" vert="horz"/>
              <a:lstStyle/>
              <a:p>
                <a:pPr>
                  <a:defRPr sz="1000" b="0"/>
                </a:pPr>
                <a:r>
                  <a:rPr lang="en-GB" sz="1000" b="0" i="0" baseline="0">
                    <a:effectLst/>
                  </a:rPr>
                  <a:t>Number of particles</a:t>
                </a:r>
                <a:endParaRPr lang="en-GB" sz="1000" b="0">
                  <a:effectLst/>
                </a:endParaRPr>
              </a:p>
            </c:rich>
          </c:tx>
          <c:layout/>
          <c:overlay val="0"/>
        </c:title>
        <c:numFmt formatCode="General" sourceLinked="1"/>
        <c:majorTickMark val="out"/>
        <c:minorTickMark val="none"/>
        <c:tickLblPos val="nextTo"/>
        <c:crossAx val="114034176"/>
        <c:crosses val="autoZero"/>
        <c:crossBetween val="between"/>
      </c:valAx>
      <c:serAx>
        <c:axId val="103204608"/>
        <c:scaling>
          <c:orientation val="minMax"/>
        </c:scaling>
        <c:delete val="1"/>
        <c:axPos val="b"/>
        <c:majorTickMark val="out"/>
        <c:minorTickMark val="none"/>
        <c:tickLblPos val="nextTo"/>
        <c:crossAx val="114036096"/>
        <c:crosses val="autoZero"/>
      </c:serAx>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After</a:t>
            </a:r>
            <a:r>
              <a:rPr lang="en-US" sz="1600" baseline="0"/>
              <a:t> NEG Activation</a:t>
            </a:r>
            <a:r>
              <a:rPr lang="en-US" sz="1600"/>
              <a:t> First Blow</a:t>
            </a:r>
          </a:p>
        </c:rich>
      </c:tx>
      <c:layout/>
      <c:overlay val="1"/>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3"/>
          <c:order val="0"/>
          <c:tx>
            <c:strRef>
              <c:f>Sheet1!$A$10</c:f>
              <c:strCache>
                <c:ptCount val="1"/>
                <c:pt idx="0">
                  <c:v>Upside Down - after neg activation</c:v>
                </c:pt>
              </c:strCache>
            </c:strRef>
          </c:tx>
          <c:spPr>
            <a:solidFill>
              <a:schemeClr val="accent6">
                <a:lumMod val="60000"/>
                <a:lumOff val="40000"/>
              </a:schemeClr>
            </a:solidFill>
          </c:spPr>
          <c:invertIfNegative val="0"/>
          <c:cat>
            <c:numRef>
              <c:f>Sheet1!$B$2:$G$2</c:f>
              <c:numCache>
                <c:formatCode>General</c:formatCode>
                <c:ptCount val="6"/>
                <c:pt idx="0">
                  <c:v>0.3</c:v>
                </c:pt>
                <c:pt idx="1">
                  <c:v>0.5</c:v>
                </c:pt>
                <c:pt idx="2">
                  <c:v>1</c:v>
                </c:pt>
                <c:pt idx="3">
                  <c:v>5</c:v>
                </c:pt>
                <c:pt idx="4">
                  <c:v>10</c:v>
                </c:pt>
                <c:pt idx="5">
                  <c:v>25</c:v>
                </c:pt>
              </c:numCache>
            </c:numRef>
          </c:cat>
          <c:val>
            <c:numRef>
              <c:f>Sheet1!$B$7:$G$7</c:f>
              <c:numCache>
                <c:formatCode>General</c:formatCode>
                <c:ptCount val="6"/>
                <c:pt idx="0">
                  <c:v>3142</c:v>
                </c:pt>
                <c:pt idx="1">
                  <c:v>2259</c:v>
                </c:pt>
                <c:pt idx="2">
                  <c:v>1447</c:v>
                </c:pt>
                <c:pt idx="3">
                  <c:v>177</c:v>
                </c:pt>
                <c:pt idx="4">
                  <c:v>282</c:v>
                </c:pt>
                <c:pt idx="5">
                  <c:v>177</c:v>
                </c:pt>
              </c:numCache>
            </c:numRef>
          </c:val>
        </c:ser>
        <c:ser>
          <c:idx val="2"/>
          <c:order val="1"/>
          <c:tx>
            <c:strRef>
              <c:f>Sheet1!$A$9</c:f>
              <c:strCache>
                <c:ptCount val="1"/>
                <c:pt idx="0">
                  <c:v>Side facing left - after neg activation</c:v>
                </c:pt>
              </c:strCache>
            </c:strRef>
          </c:tx>
          <c:spPr>
            <a:solidFill>
              <a:srgbClr val="92D050"/>
            </a:solidFill>
          </c:spPr>
          <c:invertIfNegative val="0"/>
          <c:cat>
            <c:numRef>
              <c:f>Sheet1!$B$2:$G$2</c:f>
              <c:numCache>
                <c:formatCode>General</c:formatCode>
                <c:ptCount val="6"/>
                <c:pt idx="0">
                  <c:v>0.3</c:v>
                </c:pt>
                <c:pt idx="1">
                  <c:v>0.5</c:v>
                </c:pt>
                <c:pt idx="2">
                  <c:v>1</c:v>
                </c:pt>
                <c:pt idx="3">
                  <c:v>5</c:v>
                </c:pt>
                <c:pt idx="4">
                  <c:v>10</c:v>
                </c:pt>
                <c:pt idx="5">
                  <c:v>25</c:v>
                </c:pt>
              </c:numCache>
            </c:numRef>
          </c:cat>
          <c:val>
            <c:numRef>
              <c:f>Sheet1!$B$9:$G$9</c:f>
              <c:numCache>
                <c:formatCode>General</c:formatCode>
                <c:ptCount val="6"/>
                <c:pt idx="0">
                  <c:v>1095</c:v>
                </c:pt>
                <c:pt idx="1">
                  <c:v>494</c:v>
                </c:pt>
                <c:pt idx="2">
                  <c:v>388</c:v>
                </c:pt>
                <c:pt idx="3">
                  <c:v>0</c:v>
                </c:pt>
                <c:pt idx="4">
                  <c:v>35</c:v>
                </c:pt>
                <c:pt idx="5">
                  <c:v>0</c:v>
                </c:pt>
              </c:numCache>
            </c:numRef>
          </c:val>
        </c:ser>
        <c:ser>
          <c:idx val="1"/>
          <c:order val="2"/>
          <c:tx>
            <c:strRef>
              <c:f>Sheet1!$A$8</c:f>
              <c:strCache>
                <c:ptCount val="1"/>
                <c:pt idx="0">
                  <c:v>Side facing right - after neg activation</c:v>
                </c:pt>
              </c:strCache>
            </c:strRef>
          </c:tx>
          <c:spPr>
            <a:solidFill>
              <a:srgbClr val="C00000"/>
            </a:solidFill>
          </c:spPr>
          <c:invertIfNegative val="0"/>
          <c:cat>
            <c:numRef>
              <c:f>Sheet1!$B$2:$G$2</c:f>
              <c:numCache>
                <c:formatCode>General</c:formatCode>
                <c:ptCount val="6"/>
                <c:pt idx="0">
                  <c:v>0.3</c:v>
                </c:pt>
                <c:pt idx="1">
                  <c:v>0.5</c:v>
                </c:pt>
                <c:pt idx="2">
                  <c:v>1</c:v>
                </c:pt>
                <c:pt idx="3">
                  <c:v>5</c:v>
                </c:pt>
                <c:pt idx="4">
                  <c:v>10</c:v>
                </c:pt>
                <c:pt idx="5">
                  <c:v>25</c:v>
                </c:pt>
              </c:numCache>
            </c:numRef>
          </c:cat>
          <c:val>
            <c:numRef>
              <c:f>Sheet1!$B$8:$G$8</c:f>
              <c:numCache>
                <c:formatCode>General</c:formatCode>
                <c:ptCount val="6"/>
                <c:pt idx="0">
                  <c:v>530</c:v>
                </c:pt>
                <c:pt idx="1">
                  <c:v>424</c:v>
                </c:pt>
                <c:pt idx="2">
                  <c:v>424</c:v>
                </c:pt>
                <c:pt idx="3">
                  <c:v>0</c:v>
                </c:pt>
                <c:pt idx="4">
                  <c:v>0</c:v>
                </c:pt>
                <c:pt idx="5">
                  <c:v>0</c:v>
                </c:pt>
              </c:numCache>
            </c:numRef>
          </c:val>
        </c:ser>
        <c:ser>
          <c:idx val="0"/>
          <c:order val="3"/>
          <c:tx>
            <c:strRef>
              <c:f>Sheet1!$A$7</c:f>
              <c:strCache>
                <c:ptCount val="1"/>
                <c:pt idx="0">
                  <c:v>Upright - after neg activiation</c:v>
                </c:pt>
              </c:strCache>
            </c:strRef>
          </c:tx>
          <c:spPr>
            <a:solidFill>
              <a:srgbClr val="0070C0"/>
            </a:solidFill>
          </c:spPr>
          <c:invertIfNegative val="0"/>
          <c:cat>
            <c:numRef>
              <c:f>Sheet1!$B$2:$G$2</c:f>
              <c:numCache>
                <c:formatCode>General</c:formatCode>
                <c:ptCount val="6"/>
                <c:pt idx="0">
                  <c:v>0.3</c:v>
                </c:pt>
                <c:pt idx="1">
                  <c:v>0.5</c:v>
                </c:pt>
                <c:pt idx="2">
                  <c:v>1</c:v>
                </c:pt>
                <c:pt idx="3">
                  <c:v>5</c:v>
                </c:pt>
                <c:pt idx="4">
                  <c:v>10</c:v>
                </c:pt>
                <c:pt idx="5">
                  <c:v>25</c:v>
                </c:pt>
              </c:numCache>
            </c:numRef>
          </c:cat>
          <c:val>
            <c:numRef>
              <c:f>Sheet1!$B$7:$G$7</c:f>
              <c:numCache>
                <c:formatCode>General</c:formatCode>
                <c:ptCount val="6"/>
                <c:pt idx="0">
                  <c:v>3142</c:v>
                </c:pt>
                <c:pt idx="1">
                  <c:v>2259</c:v>
                </c:pt>
                <c:pt idx="2">
                  <c:v>1447</c:v>
                </c:pt>
                <c:pt idx="3">
                  <c:v>177</c:v>
                </c:pt>
                <c:pt idx="4">
                  <c:v>282</c:v>
                </c:pt>
                <c:pt idx="5">
                  <c:v>177</c:v>
                </c:pt>
              </c:numCache>
            </c:numRef>
          </c:val>
        </c:ser>
        <c:dLbls>
          <c:showLegendKey val="0"/>
          <c:showVal val="0"/>
          <c:showCatName val="0"/>
          <c:showSerName val="0"/>
          <c:showPercent val="0"/>
          <c:showBubbleSize val="0"/>
        </c:dLbls>
        <c:gapWidth val="150"/>
        <c:shape val="box"/>
        <c:axId val="114073600"/>
        <c:axId val="114075520"/>
        <c:axId val="103213248"/>
      </c:bar3DChart>
      <c:catAx>
        <c:axId val="114073600"/>
        <c:scaling>
          <c:orientation val="minMax"/>
        </c:scaling>
        <c:delete val="0"/>
        <c:axPos val="b"/>
        <c:title>
          <c:tx>
            <c:rich>
              <a:bodyPr/>
              <a:lstStyle/>
              <a:p>
                <a:pPr>
                  <a:defRPr/>
                </a:pPr>
                <a:r>
                  <a:rPr lang="en-GB"/>
                  <a:t>Particke</a:t>
                </a:r>
                <a:r>
                  <a:rPr lang="en-GB" baseline="0"/>
                  <a:t> Size (µm)</a:t>
                </a:r>
                <a:endParaRPr lang="en-GB"/>
              </a:p>
            </c:rich>
          </c:tx>
          <c:layout/>
          <c:overlay val="0"/>
        </c:title>
        <c:numFmt formatCode="General" sourceLinked="1"/>
        <c:majorTickMark val="out"/>
        <c:minorTickMark val="none"/>
        <c:tickLblPos val="nextTo"/>
        <c:crossAx val="114075520"/>
        <c:crosses val="autoZero"/>
        <c:auto val="1"/>
        <c:lblAlgn val="ctr"/>
        <c:lblOffset val="100"/>
        <c:noMultiLvlLbl val="0"/>
      </c:catAx>
      <c:valAx>
        <c:axId val="114075520"/>
        <c:scaling>
          <c:orientation val="minMax"/>
          <c:max val="4000"/>
        </c:scaling>
        <c:delete val="0"/>
        <c:axPos val="l"/>
        <c:majorGridlines/>
        <c:title>
          <c:tx>
            <c:rich>
              <a:bodyPr rot="-5400000" vert="horz"/>
              <a:lstStyle/>
              <a:p>
                <a:pPr>
                  <a:defRPr/>
                </a:pPr>
                <a:r>
                  <a:rPr lang="en-GB"/>
                  <a:t>Number</a:t>
                </a:r>
                <a:r>
                  <a:rPr lang="en-GB" baseline="0"/>
                  <a:t> of particles</a:t>
                </a:r>
                <a:endParaRPr lang="en-GB"/>
              </a:p>
            </c:rich>
          </c:tx>
          <c:layout/>
          <c:overlay val="0"/>
        </c:title>
        <c:numFmt formatCode="General" sourceLinked="1"/>
        <c:majorTickMark val="out"/>
        <c:minorTickMark val="none"/>
        <c:tickLblPos val="nextTo"/>
        <c:crossAx val="114073600"/>
        <c:crosses val="autoZero"/>
        <c:crossBetween val="between"/>
      </c:valAx>
      <c:serAx>
        <c:axId val="103213248"/>
        <c:scaling>
          <c:orientation val="minMax"/>
        </c:scaling>
        <c:delete val="1"/>
        <c:axPos val="b"/>
        <c:majorTickMark val="out"/>
        <c:minorTickMark val="none"/>
        <c:tickLblPos val="nextTo"/>
        <c:crossAx val="114075520"/>
        <c:crosses val="autoZero"/>
      </c:ser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Lucida Grande" pitchFamily="84" charset="0"/>
                <a:ea typeface="ヒラギノ角ゴ Pro W3" pitchFamily="84" charset="-128"/>
                <a:cs typeface="+mn-cs"/>
              </a:defRPr>
            </a:lvl1pPr>
          </a:lstStyle>
          <a:p>
            <a:pPr>
              <a:defRPr/>
            </a:pPr>
            <a:endParaRPr lang="en-US"/>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Lucida Grande" pitchFamily="84" charset="0"/>
                <a:ea typeface="ヒラギノ角ゴ Pro W3" pitchFamily="84" charset="-128"/>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Lucida Grande" pitchFamily="84" charset="0"/>
                <a:ea typeface="ヒラギノ角ゴ Pro W3" pitchFamily="8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Lucida Grande" pitchFamily="84" charset="0"/>
                <a:ea typeface="ヒラギノ角ゴ Pro W3" pitchFamily="84" charset="-128"/>
                <a:cs typeface="+mn-cs"/>
              </a:defRPr>
            </a:lvl1pPr>
          </a:lstStyle>
          <a:p>
            <a:pPr>
              <a:defRPr/>
            </a:pPr>
            <a:fld id="{5C93D303-7AAE-4BED-9F5E-9C5FACDB0797}" type="slidenum">
              <a:rPr lang="en-US"/>
              <a:pPr>
                <a:defRPr/>
              </a:pPr>
              <a:t>‹#›</a:t>
            </a:fld>
            <a:endParaRPr lang="en-US" dirty="0"/>
          </a:p>
        </p:txBody>
      </p:sp>
    </p:spTree>
    <p:extLst>
      <p:ext uri="{BB962C8B-B14F-4D97-AF65-F5344CB8AC3E}">
        <p14:creationId xmlns:p14="http://schemas.microsoft.com/office/powerpoint/2010/main" val="23197504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1pPr>
    <a:lvl2pPr marL="4572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2pPr>
    <a:lvl3pPr marL="9144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3pPr>
    <a:lvl4pPr marL="13716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4pPr>
    <a:lvl5pPr marL="18288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a:t>
            </a:fld>
            <a:endParaRPr lang="en-US" dirty="0"/>
          </a:p>
        </p:txBody>
      </p:sp>
    </p:spTree>
    <p:extLst>
      <p:ext uri="{BB962C8B-B14F-4D97-AF65-F5344CB8AC3E}">
        <p14:creationId xmlns:p14="http://schemas.microsoft.com/office/powerpoint/2010/main" val="116017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Word</a:t>
            </a:r>
            <a:r>
              <a:rPr lang="en-GB" baseline="0" dirty="0" smtClean="0"/>
              <a:t> the last 2 bullet points more carefully</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10</a:t>
            </a:fld>
            <a:endParaRPr lang="en-US" dirty="0"/>
          </a:p>
        </p:txBody>
      </p:sp>
    </p:spTree>
    <p:extLst>
      <p:ext uri="{BB962C8B-B14F-4D97-AF65-F5344CB8AC3E}">
        <p14:creationId xmlns:p14="http://schemas.microsoft.com/office/powerpoint/2010/main" val="408247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Engineering technology centre</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11</a:t>
            </a:fld>
            <a:endParaRPr lang="en-US" dirty="0"/>
          </a:p>
        </p:txBody>
      </p:sp>
    </p:spTree>
    <p:extLst>
      <p:ext uri="{BB962C8B-B14F-4D97-AF65-F5344CB8AC3E}">
        <p14:creationId xmlns:p14="http://schemas.microsoft.com/office/powerpoint/2010/main" val="302854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Engineering technology centre</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12</a:t>
            </a:fld>
            <a:endParaRPr lang="en-US" dirty="0"/>
          </a:p>
        </p:txBody>
      </p:sp>
    </p:spTree>
    <p:extLst>
      <p:ext uri="{BB962C8B-B14F-4D97-AF65-F5344CB8AC3E}">
        <p14:creationId xmlns:p14="http://schemas.microsoft.com/office/powerpoint/2010/main" val="3028546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30</a:t>
            </a:fld>
            <a:endParaRPr lang="en-US" dirty="0"/>
          </a:p>
        </p:txBody>
      </p:sp>
    </p:spTree>
    <p:extLst>
      <p:ext uri="{BB962C8B-B14F-4D97-AF65-F5344CB8AC3E}">
        <p14:creationId xmlns:p14="http://schemas.microsoft.com/office/powerpoint/2010/main" val="11186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Well defined UHV specs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a:t>
            </a:fld>
            <a:endParaRPr lang="en-US" dirty="0"/>
          </a:p>
        </p:txBody>
      </p:sp>
    </p:spTree>
    <p:extLst>
      <p:ext uri="{BB962C8B-B14F-4D97-AF65-F5344CB8AC3E}">
        <p14:creationId xmlns:p14="http://schemas.microsoft.com/office/powerpoint/2010/main" val="408247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a:t>
            </a:fld>
            <a:endParaRPr lang="en-US" dirty="0"/>
          </a:p>
        </p:txBody>
      </p:sp>
    </p:spTree>
    <p:extLst>
      <p:ext uri="{BB962C8B-B14F-4D97-AF65-F5344CB8AC3E}">
        <p14:creationId xmlns:p14="http://schemas.microsoft.com/office/powerpoint/2010/main" val="205365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a:t>
            </a:fld>
            <a:endParaRPr lang="en-US" dirty="0"/>
          </a:p>
        </p:txBody>
      </p:sp>
    </p:spTree>
    <p:extLst>
      <p:ext uri="{BB962C8B-B14F-4D97-AF65-F5344CB8AC3E}">
        <p14:creationId xmlns:p14="http://schemas.microsoft.com/office/powerpoint/2010/main" val="2053654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5</a:t>
            </a:fld>
            <a:endParaRPr lang="en-US" dirty="0"/>
          </a:p>
        </p:txBody>
      </p:sp>
    </p:spTree>
    <p:extLst>
      <p:ext uri="{BB962C8B-B14F-4D97-AF65-F5344CB8AC3E}">
        <p14:creationId xmlns:p14="http://schemas.microsoft.com/office/powerpoint/2010/main" val="205365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Well defined UHV specs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6</a:t>
            </a:fld>
            <a:endParaRPr lang="en-US" dirty="0"/>
          </a:p>
        </p:txBody>
      </p:sp>
    </p:spTree>
    <p:extLst>
      <p:ext uri="{BB962C8B-B14F-4D97-AF65-F5344CB8AC3E}">
        <p14:creationId xmlns:p14="http://schemas.microsoft.com/office/powerpoint/2010/main" val="4082477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Well defined UHV specs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7</a:t>
            </a:fld>
            <a:endParaRPr lang="en-US" dirty="0"/>
          </a:p>
        </p:txBody>
      </p:sp>
    </p:spTree>
    <p:extLst>
      <p:ext uri="{BB962C8B-B14F-4D97-AF65-F5344CB8AC3E}">
        <p14:creationId xmlns:p14="http://schemas.microsoft.com/office/powerpoint/2010/main" val="4082477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ESS design on LHS is still</a:t>
            </a:r>
            <a:r>
              <a:rPr lang="en-GB" baseline="0" dirty="0" smtClean="0"/>
              <a:t> to be done, RHS is STFC design`</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8</a:t>
            </a:fld>
            <a:endParaRPr lang="en-US" dirty="0"/>
          </a:p>
        </p:txBody>
      </p:sp>
    </p:spTree>
    <p:extLst>
      <p:ext uri="{BB962C8B-B14F-4D97-AF65-F5344CB8AC3E}">
        <p14:creationId xmlns:p14="http://schemas.microsoft.com/office/powerpoint/2010/main" val="4018495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Well defined UHV specs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9</a:t>
            </a:fld>
            <a:endParaRPr lang="en-US" dirty="0"/>
          </a:p>
        </p:txBody>
      </p:sp>
    </p:spTree>
    <p:extLst>
      <p:ext uri="{BB962C8B-B14F-4D97-AF65-F5344CB8AC3E}">
        <p14:creationId xmlns:p14="http://schemas.microsoft.com/office/powerpoint/2010/main" val="408247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B7296-224B-4AD4-B288-213BD63C6323}" type="slidenum">
              <a:rPr lang="en-US"/>
              <a:pPr>
                <a:defRPr/>
              </a:pPr>
              <a:t>‹#›</a:t>
            </a:fld>
            <a:endParaRPr lang="en-US" dirty="0"/>
          </a:p>
        </p:txBody>
      </p:sp>
    </p:spTree>
    <p:extLst>
      <p:ext uri="{BB962C8B-B14F-4D97-AF65-F5344CB8AC3E}">
        <p14:creationId xmlns:p14="http://schemas.microsoft.com/office/powerpoint/2010/main" val="254125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97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5068689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9406905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927FFC-CC68-427F-AE54-FF160C5F6A90}" type="slidenum">
              <a:rPr lang="en-US"/>
              <a:pPr>
                <a:defRPr/>
              </a:pPr>
              <a:t>‹#›</a:t>
            </a:fld>
            <a:endParaRPr lang="en-US" dirty="0"/>
          </a:p>
        </p:txBody>
      </p:sp>
    </p:spTree>
    <p:extLst>
      <p:ext uri="{BB962C8B-B14F-4D97-AF65-F5344CB8AC3E}">
        <p14:creationId xmlns:p14="http://schemas.microsoft.com/office/powerpoint/2010/main" val="226565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778500-F223-4501-9B01-C227D7E65A0A}" type="slidenum">
              <a:rPr lang="en-US"/>
              <a:pPr>
                <a:defRPr/>
              </a:pPr>
              <a:t>‹#›</a:t>
            </a:fld>
            <a:endParaRPr lang="en-US" dirty="0"/>
          </a:p>
        </p:txBody>
      </p:sp>
    </p:spTree>
    <p:extLst>
      <p:ext uri="{BB962C8B-B14F-4D97-AF65-F5344CB8AC3E}">
        <p14:creationId xmlns:p14="http://schemas.microsoft.com/office/powerpoint/2010/main" val="379933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268760"/>
            <a:ext cx="9144000" cy="1470025"/>
          </a:xfrm>
        </p:spPr>
        <p:txBody>
          <a:bodyPr/>
          <a:lstStyle>
            <a:lvl1pPr algn="ct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31640" y="306896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0234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597273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2786047"/>
            <a:ext cx="7848872" cy="1362075"/>
          </a:xfrm>
        </p:spPr>
        <p:txBody>
          <a:bodyPr anchor="t"/>
          <a:lstStyle>
            <a:lvl1pPr algn="l">
              <a:defRPr sz="4400" b="1" cap="none">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17269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9203414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solidFill>
                  <a:schemeClr val="accent1">
                    <a:lumMod val="50000"/>
                  </a:schemeClr>
                </a:solidFill>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69439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sz="2800">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052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jpe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05884D2C-6221-4959-A8E1-ACAD22F1802D}" type="slidenum">
              <a:rPr lang="en-US"/>
              <a:pPr>
                <a:defRPr/>
              </a:pPr>
              <a:t>‹#›</a:t>
            </a:fld>
            <a:endParaRPr lang="en-US" dirty="0"/>
          </a:p>
        </p:txBody>
      </p:sp>
      <p:pic>
        <p:nvPicPr>
          <p:cNvPr id="1031" name="Picture 19" descr="STFC_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Lst>
  <p:timing>
    <p:tnLst>
      <p:par>
        <p:cTn id="1" dur="indefinite" restart="never" nodeType="tmRoot"/>
      </p:par>
    </p:tnLst>
  </p:timing>
  <p:txStyles>
    <p:title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1" fontAlgn="base" hangingPunct="1">
        <a:spcBef>
          <a:spcPct val="20000"/>
        </a:spcBef>
        <a:spcAft>
          <a:spcPct val="0"/>
        </a:spcAft>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Line 15"/>
          <p:cNvSpPr>
            <a:spLocks noChangeShapeType="1"/>
          </p:cNvSpPr>
          <p:nvPr/>
        </p:nvSpPr>
        <p:spPr bwMode="auto">
          <a:xfrm>
            <a:off x="0" y="6858000"/>
            <a:ext cx="9144000" cy="0"/>
          </a:xfrm>
          <a:prstGeom prst="line">
            <a:avLst/>
          </a:prstGeom>
          <a:noFill/>
          <a:ln w="730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051" name="Picture 19" descr="SCI_PPT_templ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0"/>
            <a:ext cx="71628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a:defRPr/>
            </a:pPr>
            <a:fld id="{B1826652-9597-45ED-B522-5F8B70D6A87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Lst>
  <p:txStyles>
    <p:titleStyle>
      <a:lvl1pPr algn="r" rtl="0" eaLnBrk="0" fontAlgn="base" hangingPunct="0">
        <a:spcBef>
          <a:spcPct val="0"/>
        </a:spcBef>
        <a:spcAft>
          <a:spcPct val="0"/>
        </a:spcAft>
        <a:defRPr sz="2800" b="1">
          <a:solidFill>
            <a:srgbClr val="3C8C93"/>
          </a:solidFill>
          <a:latin typeface="Arial" pitchFamily="34" charset="0"/>
          <a:ea typeface="+mj-ea"/>
          <a:cs typeface="Arial" pitchFamily="34" charset="0"/>
        </a:defRPr>
      </a:lvl1pPr>
      <a:lvl2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2pPr>
      <a:lvl3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3pPr>
      <a:lvl4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4pPr>
      <a:lvl5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12.xml"/><Relationship Id="rId7"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0" y="2204864"/>
            <a:ext cx="9144000" cy="1470025"/>
          </a:xfrm>
        </p:spPr>
        <p:txBody>
          <a:bodyPr/>
          <a:lstStyle/>
          <a:p>
            <a:pPr eaLnBrk="1" hangingPunct="1"/>
            <a:r>
              <a:rPr lang="en-US" altLang="en-US" dirty="0" smtClean="0">
                <a:solidFill>
                  <a:srgbClr val="3C8C93"/>
                </a:solidFill>
                <a:latin typeface="Calibri" pitchFamily="34" charset="0"/>
              </a:rPr>
              <a:t>The Life of a Beam Transport Module for the ESS Project</a:t>
            </a:r>
            <a:br>
              <a:rPr lang="en-US" altLang="en-US" dirty="0" smtClean="0">
                <a:solidFill>
                  <a:srgbClr val="3C8C93"/>
                </a:solidFill>
                <a:latin typeface="Calibri" pitchFamily="34" charset="0"/>
              </a:rPr>
            </a:br>
            <a:endParaRPr lang="en-US" altLang="en-US" sz="2000" dirty="0" smtClean="0">
              <a:solidFill>
                <a:srgbClr val="3C8C93"/>
              </a:solidFill>
              <a:latin typeface="Calibri" pitchFamily="34" charset="0"/>
            </a:endParaRPr>
          </a:p>
        </p:txBody>
      </p:sp>
      <p:sp>
        <p:nvSpPr>
          <p:cNvPr id="12291" name="Subtitle 2"/>
          <p:cNvSpPr>
            <a:spLocks noGrp="1"/>
          </p:cNvSpPr>
          <p:nvPr>
            <p:ph type="subTitle" idx="1"/>
          </p:nvPr>
        </p:nvSpPr>
        <p:spPr>
          <a:xfrm>
            <a:off x="0" y="4221088"/>
            <a:ext cx="9144000" cy="332656"/>
          </a:xfrm>
        </p:spPr>
        <p:txBody>
          <a:bodyPr/>
          <a:lstStyle/>
          <a:p>
            <a:pPr eaLnBrk="1" hangingPunct="1"/>
            <a:endParaRPr lang="en-US" altLang="en-US" sz="1800" b="1" dirty="0">
              <a:latin typeface="Calibri" pitchFamily="34" charset="0"/>
            </a:endParaRPr>
          </a:p>
          <a:p>
            <a:pPr eaLnBrk="1" hangingPunct="1"/>
            <a:r>
              <a:rPr lang="en-US" altLang="en-US" sz="1800" b="1" dirty="0" smtClean="0">
                <a:latin typeface="Calibri" pitchFamily="34" charset="0"/>
              </a:rPr>
              <a:t>Keith Middleman</a:t>
            </a:r>
          </a:p>
          <a:p>
            <a:pPr eaLnBrk="1" hangingPunct="1"/>
            <a:r>
              <a:rPr lang="en-US" altLang="en-US" sz="1800" b="1" dirty="0" smtClean="0">
                <a:latin typeface="Calibri" pitchFamily="34" charset="0"/>
              </a:rPr>
              <a:t>STFC </a:t>
            </a:r>
            <a:r>
              <a:rPr lang="en-US" altLang="en-US" sz="1800" b="1" dirty="0" err="1" smtClean="0">
                <a:latin typeface="Calibri" pitchFamily="34" charset="0"/>
              </a:rPr>
              <a:t>Daresbury</a:t>
            </a:r>
            <a:r>
              <a:rPr lang="en-US" altLang="en-US" sz="1800" b="1" dirty="0" smtClean="0">
                <a:latin typeface="Calibri" pitchFamily="34" charset="0"/>
              </a:rPr>
              <a:t> Laboratory</a:t>
            </a:r>
          </a:p>
          <a:p>
            <a:pPr eaLnBrk="1" hangingPunct="1"/>
            <a:endParaRPr lang="en-US" altLang="en-US" sz="1800" b="1" dirty="0">
              <a:latin typeface="Calibri" pitchFamily="34" charset="0"/>
            </a:endParaRPr>
          </a:p>
          <a:p>
            <a:pPr eaLnBrk="1" hangingPunct="1"/>
            <a:r>
              <a:rPr lang="en-US" altLang="en-US" sz="1800" b="1" dirty="0" smtClean="0">
                <a:latin typeface="Calibri" pitchFamily="34" charset="0"/>
              </a:rPr>
              <a:t>ESS Particle Control CDR, Lund, 29</a:t>
            </a:r>
            <a:r>
              <a:rPr lang="en-US" altLang="en-US" sz="1800" b="1" baseline="30000" dirty="0" smtClean="0">
                <a:latin typeface="Calibri" pitchFamily="34" charset="0"/>
              </a:rPr>
              <a:t>th</a:t>
            </a:r>
            <a:r>
              <a:rPr lang="en-US" altLang="en-US" sz="1800" b="1" dirty="0" smtClean="0">
                <a:latin typeface="Calibri" pitchFamily="34" charset="0"/>
              </a:rPr>
              <a:t> November 2017</a:t>
            </a:r>
          </a:p>
        </p:txBody>
      </p:sp>
    </p:spTree>
    <p:extLst>
      <p:ext uri="{BB962C8B-B14F-4D97-AF65-F5344CB8AC3E}">
        <p14:creationId xmlns:p14="http://schemas.microsoft.com/office/powerpoint/2010/main" val="1113440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3" y="188640"/>
            <a:ext cx="9144000" cy="1143000"/>
          </a:xfrm>
        </p:spPr>
        <p:txBody>
          <a:bodyPr/>
          <a:lstStyle/>
          <a:p>
            <a:r>
              <a:rPr lang="en-GB" dirty="0" smtClean="0"/>
              <a:t>Vacuum Vessel Acceptance</a:t>
            </a:r>
            <a:endParaRPr lang="en-GB" dirty="0"/>
          </a:p>
        </p:txBody>
      </p:sp>
      <p:sp>
        <p:nvSpPr>
          <p:cNvPr id="5" name="Content Placeholder 2"/>
          <p:cNvSpPr>
            <a:spLocks noGrp="1"/>
          </p:cNvSpPr>
          <p:nvPr>
            <p:ph idx="1"/>
          </p:nvPr>
        </p:nvSpPr>
        <p:spPr>
          <a:xfrm>
            <a:off x="0" y="1052736"/>
            <a:ext cx="8599984" cy="2952328"/>
          </a:xfrm>
        </p:spPr>
        <p:txBody>
          <a:bodyPr/>
          <a:lstStyle/>
          <a:p>
            <a:pPr marL="0" indent="0">
              <a:buNone/>
            </a:pPr>
            <a:endParaRPr lang="en-GB" sz="1800" dirty="0" smtClean="0"/>
          </a:p>
          <a:p>
            <a:r>
              <a:rPr lang="en-GB" dirty="0" smtClean="0"/>
              <a:t>There are 2 main methods that STFC have used over the years to ensure that STFC mechanical and vacuum specifications are met:</a:t>
            </a:r>
          </a:p>
          <a:p>
            <a:pPr lvl="1"/>
            <a:r>
              <a:rPr lang="en-GB" sz="2000" dirty="0" smtClean="0">
                <a:solidFill>
                  <a:srgbClr val="FF0000"/>
                </a:solidFill>
              </a:rPr>
              <a:t>1) Allow manufacturer’s to strictly adhere to our specifications and conduct factory visit and acceptance tests</a:t>
            </a:r>
          </a:p>
          <a:p>
            <a:pPr lvl="1"/>
            <a:r>
              <a:rPr lang="en-GB" sz="2000" dirty="0" smtClean="0">
                <a:solidFill>
                  <a:srgbClr val="0070C0"/>
                </a:solidFill>
              </a:rPr>
              <a:t>2) Allow manufacturer’s to manufacture vessels (STFC still conducts factory visits) and ensure the completed vessel has a suitable leak rate and then ship back to STFC for all further processing to be done</a:t>
            </a:r>
            <a:endParaRPr lang="en-GB" sz="2000" dirty="0">
              <a:solidFill>
                <a:srgbClr val="0070C0"/>
              </a:solidFill>
            </a:endParaRPr>
          </a:p>
          <a:p>
            <a:pPr lvl="1"/>
            <a:endParaRPr lang="en-GB" sz="2000" dirty="0" smtClean="0">
              <a:solidFill>
                <a:srgbClr val="0070C0"/>
              </a:solidFill>
            </a:endParaRPr>
          </a:p>
        </p:txBody>
      </p:sp>
      <p:sp>
        <p:nvSpPr>
          <p:cNvPr id="4" name="Content Placeholder 2"/>
          <p:cNvSpPr txBox="1">
            <a:spLocks/>
          </p:cNvSpPr>
          <p:nvPr/>
        </p:nvSpPr>
        <p:spPr bwMode="auto">
          <a:xfrm>
            <a:off x="0" y="3903731"/>
            <a:ext cx="914400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Calibri" panose="020F0502020204030204"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accent1">
                    <a:lumMod val="50000"/>
                  </a:schemeClr>
                </a:solidFill>
                <a:latin typeface="Calibri" panose="020F0502020204030204" pitchFamily="34" charset="0"/>
                <a:ea typeface="+mn-ea"/>
                <a:cs typeface="Arial" pitchFamily="34" charset="0"/>
              </a:defRPr>
            </a:lvl3pPr>
            <a:lvl4pPr marL="1600200" indent="-228600" algn="l" rtl="0" eaLnBrk="0" fontAlgn="base" hangingPunct="0">
              <a:spcBef>
                <a:spcPct val="20000"/>
              </a:spcBef>
              <a:spcAft>
                <a:spcPct val="0"/>
              </a:spcAft>
              <a:buNone/>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endParaRPr lang="en-GB" sz="1800" kern="0" dirty="0" smtClean="0"/>
          </a:p>
          <a:p>
            <a:r>
              <a:rPr lang="en-GB" kern="0" dirty="0" smtClean="0"/>
              <a:t>STFC has successfully used options 1 and 2 over the years, however, no manufacturer’s have the infrastructure or facilities STFC has in house.</a:t>
            </a:r>
          </a:p>
          <a:p>
            <a:r>
              <a:rPr lang="en-GB" kern="0" dirty="0" smtClean="0"/>
              <a:t>Option 2 allows STFC to maintain greater control over the processes and provides better quality control over the vacuum specifications.</a:t>
            </a:r>
          </a:p>
          <a:p>
            <a:r>
              <a:rPr lang="en-GB" b="1" i="1" u="sng" kern="0" dirty="0" smtClean="0">
                <a:solidFill>
                  <a:srgbClr val="FF0000"/>
                </a:solidFill>
              </a:rPr>
              <a:t>Option 2 has been implemented for the ESS BTM work package</a:t>
            </a:r>
          </a:p>
          <a:p>
            <a:pPr lvl="1"/>
            <a:endParaRPr lang="en-GB" sz="2000" kern="0" dirty="0" smtClean="0">
              <a:solidFill>
                <a:srgbClr val="0070C0"/>
              </a:solidFill>
            </a:endParaRPr>
          </a:p>
        </p:txBody>
      </p:sp>
    </p:spTree>
    <p:extLst>
      <p:ext uri="{BB962C8B-B14F-4D97-AF65-F5344CB8AC3E}">
        <p14:creationId xmlns:p14="http://schemas.microsoft.com/office/powerpoint/2010/main" val="4032655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Assembly locations &amp; Facilities</a:t>
            </a:r>
            <a:endParaRPr lang="en-GB" dirty="0"/>
          </a:p>
        </p:txBody>
      </p:sp>
      <p:pic>
        <p:nvPicPr>
          <p:cNvPr id="4" name="Picture 2" descr="F:\Documents Folder\TD\ETC\ETC Building\DL10-128-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2132856"/>
            <a:ext cx="9144001" cy="4725144"/>
          </a:xfrm>
          <a:prstGeom prst="rect">
            <a:avLst/>
          </a:prstGeom>
          <a:noFill/>
        </p:spPr>
      </p:pic>
      <p:sp>
        <p:nvSpPr>
          <p:cNvPr id="5" name="Rectangle 4"/>
          <p:cNvSpPr/>
          <p:nvPr/>
        </p:nvSpPr>
        <p:spPr>
          <a:xfrm>
            <a:off x="-1" y="1902023"/>
            <a:ext cx="9144000" cy="461665"/>
          </a:xfrm>
          <a:prstGeom prst="rect">
            <a:avLst/>
          </a:prstGeom>
        </p:spPr>
        <p:txBody>
          <a:bodyPr wrap="square">
            <a:spAutoFit/>
          </a:bodyPr>
          <a:lstStyle/>
          <a:p>
            <a:pPr algn="ctr"/>
            <a:r>
              <a:rPr lang="en-GB" dirty="0">
                <a:latin typeface="Calibri" panose="020F0502020204030204" pitchFamily="34" charset="0"/>
              </a:rPr>
              <a:t>Engineering technology </a:t>
            </a:r>
            <a:r>
              <a:rPr lang="en-GB" dirty="0" smtClean="0">
                <a:latin typeface="Calibri" panose="020F0502020204030204" pitchFamily="34" charset="0"/>
              </a:rPr>
              <a:t>centre</a:t>
            </a:r>
            <a:endParaRPr lang="en-GB" dirty="0">
              <a:latin typeface="Calibri" panose="020F0502020204030204" pitchFamily="34" charset="0"/>
            </a:endParaRPr>
          </a:p>
        </p:txBody>
      </p:sp>
    </p:spTree>
    <p:extLst>
      <p:ext uri="{BB962C8B-B14F-4D97-AF65-F5344CB8AC3E}">
        <p14:creationId xmlns:p14="http://schemas.microsoft.com/office/powerpoint/2010/main" val="337895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375"/>
            <a:ext cx="8100392" cy="1143000"/>
          </a:xfrm>
        </p:spPr>
        <p:txBody>
          <a:bodyPr/>
          <a:lstStyle/>
          <a:p>
            <a:r>
              <a:rPr lang="en-GB" sz="4000" dirty="0" smtClean="0"/>
              <a:t>ISO 9001</a:t>
            </a:r>
            <a:endParaRPr lang="en-GB" sz="4000" dirty="0"/>
          </a:p>
        </p:txBody>
      </p:sp>
      <p:graphicFrame>
        <p:nvGraphicFramePr>
          <p:cNvPr id="6" name="Object 5"/>
          <p:cNvGraphicFramePr>
            <a:graphicFrameLocks noChangeAspect="1"/>
          </p:cNvGraphicFramePr>
          <p:nvPr>
            <p:extLst>
              <p:ext uri="{D42A27DB-BD31-4B8C-83A1-F6EECF244321}">
                <p14:modId xmlns:p14="http://schemas.microsoft.com/office/powerpoint/2010/main" val="4087629634"/>
              </p:ext>
            </p:extLst>
          </p:nvPr>
        </p:nvGraphicFramePr>
        <p:xfrm>
          <a:off x="107504" y="1658198"/>
          <a:ext cx="3248011" cy="4616485"/>
        </p:xfrm>
        <a:graphic>
          <a:graphicData uri="http://schemas.openxmlformats.org/presentationml/2006/ole">
            <mc:AlternateContent xmlns:mc="http://schemas.openxmlformats.org/markup-compatibility/2006">
              <mc:Choice xmlns:v="urn:schemas-microsoft-com:vml" Requires="v">
                <p:oleObj spid="_x0000_s10298" name="Document" r:id="rId5" imgW="5507219" imgH="7827477" progId="Word.Document.8">
                  <p:embed/>
                </p:oleObj>
              </mc:Choice>
              <mc:Fallback>
                <p:oleObj name="Document" r:id="rId5" imgW="5507219" imgH="7827477"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658198"/>
                        <a:ext cx="3248011" cy="4616485"/>
                      </a:xfrm>
                      <a:prstGeom prst="rect">
                        <a:avLst/>
                      </a:prstGeom>
                      <a:solidFill>
                        <a:schemeClr val="bg1"/>
                      </a:solidFill>
                      <a:ln w="9525">
                        <a:solidFill>
                          <a:schemeClr val="tx1"/>
                        </a:solidFill>
                        <a:miter lim="800000"/>
                        <a:headEnd/>
                        <a:tailEnd/>
                      </a:ln>
                    </p:spPr>
                  </p:pic>
                </p:oleObj>
              </mc:Fallback>
            </mc:AlternateContent>
          </a:graphicData>
        </a:graphic>
      </p:graphicFrame>
      <p:pic>
        <p:nvPicPr>
          <p:cNvPr id="9" name="Picture 24" descr="C:\Users\tmw73\Desktop\Vacuum work\BSI-Cert_BLK_OR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5168" y="1817883"/>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C:\Users\tmw73\Desktop\Vacuum work\bsi-iso-9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5168" y="620688"/>
            <a:ext cx="2232248" cy="1037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920879" y="2494150"/>
            <a:ext cx="4818796" cy="3614097"/>
          </a:xfrm>
          <a:prstGeom prst="rect">
            <a:avLst/>
          </a:prstGeom>
        </p:spPr>
      </p:pic>
      <p:sp>
        <p:nvSpPr>
          <p:cNvPr id="5" name="Rectangle 4"/>
          <p:cNvSpPr/>
          <p:nvPr/>
        </p:nvSpPr>
        <p:spPr>
          <a:xfrm>
            <a:off x="3275855" y="2924944"/>
            <a:ext cx="2232249" cy="3785652"/>
          </a:xfrm>
          <a:prstGeom prst="rect">
            <a:avLst/>
          </a:prstGeom>
        </p:spPr>
        <p:txBody>
          <a:bodyPr wrap="square">
            <a:spAutoFit/>
          </a:bodyPr>
          <a:lstStyle/>
          <a:p>
            <a:pPr marL="342900" indent="-342900">
              <a:buFont typeface="Arial" panose="020B0604020202020204" pitchFamily="34" charset="0"/>
              <a:buChar char="•"/>
            </a:pPr>
            <a:r>
              <a:rPr lang="en-GB" sz="2000" dirty="0" smtClean="0">
                <a:solidFill>
                  <a:srgbClr val="FF0000"/>
                </a:solidFill>
                <a:latin typeface="Calibri" panose="020F0502020204030204" pitchFamily="34" charset="0"/>
              </a:rPr>
              <a:t>Job cards completed upon entry to vacuum laboratory</a:t>
            </a:r>
          </a:p>
          <a:p>
            <a:pPr marL="342900" indent="-342900">
              <a:buFont typeface="Arial" panose="020B0604020202020204" pitchFamily="34" charset="0"/>
              <a:buChar char="•"/>
            </a:pPr>
            <a:r>
              <a:rPr lang="en-GB" sz="2000" dirty="0" smtClean="0">
                <a:solidFill>
                  <a:srgbClr val="FF0000"/>
                </a:solidFill>
                <a:latin typeface="Calibri" panose="020F0502020204030204" pitchFamily="34" charset="0"/>
              </a:rPr>
              <a:t>Job card remains with vacuum component through all stages of the process as a record</a:t>
            </a:r>
            <a:endParaRPr lang="en-GB" sz="20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115363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Database starting point</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5273" y="1600200"/>
            <a:ext cx="581345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60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90" y="1988840"/>
            <a:ext cx="8524875"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19672" y="1412776"/>
            <a:ext cx="6552728" cy="461665"/>
          </a:xfrm>
          <a:prstGeom prst="rect">
            <a:avLst/>
          </a:prstGeom>
          <a:noFill/>
        </p:spPr>
        <p:txBody>
          <a:bodyPr wrap="square" rtlCol="0">
            <a:spAutoFit/>
          </a:bodyPr>
          <a:lstStyle/>
          <a:p>
            <a:r>
              <a:rPr lang="en-GB" dirty="0" smtClean="0"/>
              <a:t>Information extracted from the paper Form</a:t>
            </a:r>
            <a:endParaRPr lang="en-GB" dirty="0"/>
          </a:p>
        </p:txBody>
      </p:sp>
    </p:spTree>
    <p:extLst>
      <p:ext uri="{BB962C8B-B14F-4D97-AF65-F5344CB8AC3E}">
        <p14:creationId xmlns:p14="http://schemas.microsoft.com/office/powerpoint/2010/main" val="544092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67843"/>
            <a:ext cx="3312368" cy="3586410"/>
          </a:xfrm>
        </p:spPr>
        <p:txBody>
          <a:bodyPr>
            <a:normAutofit/>
          </a:bodyPr>
          <a:lstStyle/>
          <a:p>
            <a:pPr algn="l"/>
            <a:r>
              <a:rPr lang="en-GB" sz="3200" dirty="0" smtClean="0"/>
              <a:t>The electronic form completed as tasks undertaken</a:t>
            </a:r>
            <a:endParaRPr lang="en-GB" sz="32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980728"/>
            <a:ext cx="4663375"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551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7984" y="2146424"/>
            <a:ext cx="354871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484784"/>
            <a:ext cx="3716089" cy="377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31640" y="764704"/>
            <a:ext cx="6840760" cy="369332"/>
          </a:xfrm>
          <a:prstGeom prst="rect">
            <a:avLst/>
          </a:prstGeom>
          <a:noFill/>
        </p:spPr>
        <p:txBody>
          <a:bodyPr wrap="square" rtlCol="0">
            <a:spAutoFit/>
          </a:bodyPr>
          <a:lstStyle/>
          <a:p>
            <a:r>
              <a:rPr lang="en-GB" dirty="0" smtClean="0"/>
              <a:t>email sent to customer and archive to confirm job completion </a:t>
            </a:r>
            <a:endParaRPr lang="en-GB" dirty="0"/>
          </a:p>
        </p:txBody>
      </p:sp>
    </p:spTree>
    <p:extLst>
      <p:ext uri="{BB962C8B-B14F-4D97-AF65-F5344CB8AC3E}">
        <p14:creationId xmlns:p14="http://schemas.microsoft.com/office/powerpoint/2010/main" val="714107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Cleaning Process</a:t>
            </a:r>
            <a:endParaRPr lang="en-GB" dirty="0"/>
          </a:p>
        </p:txBody>
      </p:sp>
      <p:sp>
        <p:nvSpPr>
          <p:cNvPr id="5" name="Title 1"/>
          <p:cNvSpPr txBox="1">
            <a:spLocks/>
          </p:cNvSpPr>
          <p:nvPr/>
        </p:nvSpPr>
        <p:spPr bwMode="auto">
          <a:xfrm>
            <a:off x="6458211" y="5445224"/>
            <a:ext cx="1944216"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Auto washers for small items</a:t>
            </a:r>
            <a:endParaRPr lang="en-GB" sz="2000" kern="0" dirty="0">
              <a:solidFill>
                <a:srgbClr val="000000"/>
              </a:solidFill>
            </a:endParaRPr>
          </a:p>
        </p:txBody>
      </p:sp>
      <p:sp>
        <p:nvSpPr>
          <p:cNvPr id="7" name="Title 1"/>
          <p:cNvSpPr txBox="1">
            <a:spLocks/>
          </p:cNvSpPr>
          <p:nvPr/>
        </p:nvSpPr>
        <p:spPr bwMode="auto">
          <a:xfrm>
            <a:off x="323528" y="5962612"/>
            <a:ext cx="2808312"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a:solidFill>
                  <a:srgbClr val="000000"/>
                </a:solidFill>
              </a:rPr>
              <a:t>P</a:t>
            </a:r>
            <a:r>
              <a:rPr lang="en-GB" sz="2000" kern="0" dirty="0" smtClean="0">
                <a:solidFill>
                  <a:srgbClr val="000000"/>
                </a:solidFill>
              </a:rPr>
              <a:t>ower wash booth for large items</a:t>
            </a:r>
          </a:p>
        </p:txBody>
      </p:sp>
      <p:pic>
        <p:nvPicPr>
          <p:cNvPr id="3" name="Picture 2" descr="C:\Users\tmw73\Desktop\Talk\IMG_19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855488"/>
            <a:ext cx="2692302" cy="3589736"/>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tmw73\Desktop\Talk\IMG_19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37" y="1881219"/>
            <a:ext cx="5568618"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575048" y="1124744"/>
            <a:ext cx="8568952"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b="1" kern="0" dirty="0" smtClean="0">
                <a:solidFill>
                  <a:srgbClr val="FF0000"/>
                </a:solidFill>
              </a:rPr>
              <a:t>Full detailed procedure in </a:t>
            </a:r>
            <a:r>
              <a:rPr lang="en-GB" sz="2000" b="1" kern="0" dirty="0" err="1" smtClean="0">
                <a:solidFill>
                  <a:srgbClr val="FF0000"/>
                </a:solidFill>
              </a:rPr>
              <a:t>ASTeC</a:t>
            </a:r>
            <a:r>
              <a:rPr lang="en-GB" sz="2000" b="1" kern="0" dirty="0" smtClean="0">
                <a:solidFill>
                  <a:srgbClr val="FF0000"/>
                </a:solidFill>
              </a:rPr>
              <a:t> spc-003 - </a:t>
            </a:r>
            <a:r>
              <a:rPr lang="en-GB" sz="2000" b="1" dirty="0">
                <a:solidFill>
                  <a:srgbClr val="FF0000"/>
                </a:solidFill>
              </a:rPr>
              <a:t>Cleaning of vacuum items</a:t>
            </a:r>
            <a:endParaRPr lang="en-GB" sz="2000" b="1" kern="0" dirty="0">
              <a:solidFill>
                <a:srgbClr val="FF0000"/>
              </a:solidFill>
            </a:endParaRPr>
          </a:p>
        </p:txBody>
      </p:sp>
    </p:spTree>
    <p:extLst>
      <p:ext uri="{BB962C8B-B14F-4D97-AF65-F5344CB8AC3E}">
        <p14:creationId xmlns:p14="http://schemas.microsoft.com/office/powerpoint/2010/main" val="1099716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Solvent wash, HFE72DE</a:t>
            </a:r>
            <a:endParaRPr lang="en-GB" dirty="0"/>
          </a:p>
        </p:txBody>
      </p:sp>
      <p:sp>
        <p:nvSpPr>
          <p:cNvPr id="5" name="Title 1"/>
          <p:cNvSpPr txBox="1">
            <a:spLocks/>
          </p:cNvSpPr>
          <p:nvPr/>
        </p:nvSpPr>
        <p:spPr bwMode="auto">
          <a:xfrm>
            <a:off x="5508105" y="4210835"/>
            <a:ext cx="317877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1 x Automatic solvent</a:t>
            </a:r>
          </a:p>
          <a:p>
            <a:r>
              <a:rPr lang="en-GB" sz="2000" kern="0" dirty="0">
                <a:solidFill>
                  <a:srgbClr val="000000"/>
                </a:solidFill>
              </a:rPr>
              <a:t>c</a:t>
            </a:r>
            <a:r>
              <a:rPr lang="en-GB" sz="2000" kern="0" dirty="0" smtClean="0">
                <a:solidFill>
                  <a:srgbClr val="000000"/>
                </a:solidFill>
              </a:rPr>
              <a:t>leaning plant, model F100.</a:t>
            </a:r>
            <a:endParaRPr lang="en-GB" sz="2000" kern="0" dirty="0">
              <a:solidFill>
                <a:srgbClr val="000000"/>
              </a:solidFill>
            </a:endParaRPr>
          </a:p>
        </p:txBody>
      </p:sp>
      <p:sp>
        <p:nvSpPr>
          <p:cNvPr id="7" name="Title 1"/>
          <p:cNvSpPr txBox="1">
            <a:spLocks/>
          </p:cNvSpPr>
          <p:nvPr/>
        </p:nvSpPr>
        <p:spPr bwMode="auto">
          <a:xfrm>
            <a:off x="0" y="5445224"/>
            <a:ext cx="5220072" cy="14127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b="1" u="sng" kern="0" dirty="0" smtClean="0">
                <a:solidFill>
                  <a:srgbClr val="000000"/>
                </a:solidFill>
              </a:rPr>
              <a:t>2 x Solvent cleaning plants:</a:t>
            </a:r>
          </a:p>
          <a:p>
            <a:endParaRPr lang="en-GB" sz="1800" kern="0" dirty="0" smtClean="0">
              <a:solidFill>
                <a:srgbClr val="000000"/>
              </a:solidFill>
            </a:endParaRPr>
          </a:p>
          <a:p>
            <a:r>
              <a:rPr lang="en-GB" sz="1800" kern="0" dirty="0" smtClean="0">
                <a:solidFill>
                  <a:srgbClr val="000000"/>
                </a:solidFill>
              </a:rPr>
              <a:t>Model E1500 – 1500mm x 500mm x 500mm</a:t>
            </a:r>
          </a:p>
          <a:p>
            <a:r>
              <a:rPr lang="en-GB" sz="1800" kern="0" dirty="0" smtClean="0">
                <a:solidFill>
                  <a:srgbClr val="000000"/>
                </a:solidFill>
              </a:rPr>
              <a:t>Model S3000 – 3000mm </a:t>
            </a:r>
            <a:r>
              <a:rPr lang="en-GB" sz="1800" kern="0" dirty="0">
                <a:solidFill>
                  <a:srgbClr val="000000"/>
                </a:solidFill>
              </a:rPr>
              <a:t>x </a:t>
            </a:r>
            <a:r>
              <a:rPr lang="en-GB" sz="1800" kern="0" dirty="0" smtClean="0">
                <a:solidFill>
                  <a:srgbClr val="000000"/>
                </a:solidFill>
              </a:rPr>
              <a:t>600mm </a:t>
            </a:r>
            <a:r>
              <a:rPr lang="en-GB" sz="1800" kern="0" dirty="0">
                <a:solidFill>
                  <a:srgbClr val="000000"/>
                </a:solidFill>
              </a:rPr>
              <a:t>x 500mm</a:t>
            </a:r>
          </a:p>
          <a:p>
            <a:endParaRPr lang="en-GB" sz="2000" kern="0" dirty="0" smtClean="0">
              <a:solidFill>
                <a:srgbClr val="000000"/>
              </a:solidFill>
            </a:endParaRPr>
          </a:p>
        </p:txBody>
      </p:sp>
      <p:pic>
        <p:nvPicPr>
          <p:cNvPr id="37891" name="Picture 3" descr="C:\Users\tmw73\Desktop\Talk\IMG_2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587031"/>
            <a:ext cx="3178771" cy="2384078"/>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C:\Users\tmw73\Band-F\IMG_33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12" y="1484785"/>
            <a:ext cx="4965344" cy="37240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64088" y="5208793"/>
            <a:ext cx="3779912" cy="1569660"/>
          </a:xfrm>
          <a:prstGeom prst="rect">
            <a:avLst/>
          </a:prstGeom>
          <a:solidFill>
            <a:schemeClr val="bg1"/>
          </a:solidFill>
        </p:spPr>
        <p:txBody>
          <a:bodyPr wrap="square">
            <a:spAutoFit/>
          </a:bodyPr>
          <a:lstStyle/>
          <a:p>
            <a:pPr lvl="0" eaLnBrk="1" hangingPunct="1"/>
            <a:r>
              <a:rPr lang="en-GB" sz="1600" dirty="0">
                <a:solidFill>
                  <a:srgbClr val="000000"/>
                </a:solidFill>
              </a:rPr>
              <a:t>70% </a:t>
            </a:r>
            <a:r>
              <a:rPr lang="en-GB" sz="1600" dirty="0" smtClean="0">
                <a:solidFill>
                  <a:srgbClr val="000000"/>
                </a:solidFill>
              </a:rPr>
              <a:t>Trans-</a:t>
            </a:r>
            <a:r>
              <a:rPr lang="en-GB" sz="1600" dirty="0" err="1" smtClean="0">
                <a:solidFill>
                  <a:srgbClr val="000000"/>
                </a:solidFill>
              </a:rPr>
              <a:t>dichloroethylene</a:t>
            </a:r>
            <a:r>
              <a:rPr lang="en-GB" sz="1600" dirty="0" smtClean="0">
                <a:solidFill>
                  <a:srgbClr val="000000"/>
                </a:solidFill>
              </a:rPr>
              <a:t>,</a:t>
            </a:r>
          </a:p>
          <a:p>
            <a:pPr lvl="0" eaLnBrk="1" hangingPunct="1"/>
            <a:r>
              <a:rPr lang="en-GB" sz="1600" dirty="0" smtClean="0">
                <a:solidFill>
                  <a:srgbClr val="000000"/>
                </a:solidFill>
              </a:rPr>
              <a:t>10</a:t>
            </a:r>
            <a:r>
              <a:rPr lang="en-GB" sz="1600" dirty="0">
                <a:solidFill>
                  <a:srgbClr val="000000"/>
                </a:solidFill>
              </a:rPr>
              <a:t>% Ethyl </a:t>
            </a:r>
            <a:r>
              <a:rPr lang="en-GB" sz="1600" dirty="0" err="1">
                <a:solidFill>
                  <a:srgbClr val="000000"/>
                </a:solidFill>
              </a:rPr>
              <a:t>nonafluorobutyl</a:t>
            </a:r>
            <a:r>
              <a:rPr lang="en-GB" sz="1600" dirty="0">
                <a:solidFill>
                  <a:srgbClr val="000000"/>
                </a:solidFill>
              </a:rPr>
              <a:t> ether,</a:t>
            </a:r>
          </a:p>
          <a:p>
            <a:pPr lvl="0" eaLnBrk="1" hangingPunct="1"/>
            <a:r>
              <a:rPr lang="en-GB" sz="1600" dirty="0">
                <a:solidFill>
                  <a:srgbClr val="000000"/>
                </a:solidFill>
              </a:rPr>
              <a:t>10% Ethyl </a:t>
            </a:r>
            <a:r>
              <a:rPr lang="en-GB" sz="1600" dirty="0" err="1">
                <a:solidFill>
                  <a:srgbClr val="000000"/>
                </a:solidFill>
              </a:rPr>
              <a:t>nonafluoroisobutyl</a:t>
            </a:r>
            <a:r>
              <a:rPr lang="en-GB" sz="1600" dirty="0">
                <a:solidFill>
                  <a:srgbClr val="000000"/>
                </a:solidFill>
              </a:rPr>
              <a:t> ether,</a:t>
            </a:r>
          </a:p>
          <a:p>
            <a:pPr lvl="0" eaLnBrk="1" hangingPunct="1"/>
            <a:r>
              <a:rPr lang="en-GB" sz="1600" dirty="0">
                <a:solidFill>
                  <a:srgbClr val="000000"/>
                </a:solidFill>
              </a:rPr>
              <a:t>5% Methyl </a:t>
            </a:r>
            <a:r>
              <a:rPr lang="en-GB" sz="1600" dirty="0" err="1">
                <a:solidFill>
                  <a:srgbClr val="000000"/>
                </a:solidFill>
              </a:rPr>
              <a:t>nonafluorobutyl</a:t>
            </a:r>
            <a:r>
              <a:rPr lang="en-GB" sz="1600" dirty="0">
                <a:solidFill>
                  <a:srgbClr val="000000"/>
                </a:solidFill>
              </a:rPr>
              <a:t> ether,</a:t>
            </a:r>
          </a:p>
          <a:p>
            <a:pPr lvl="0" eaLnBrk="1" hangingPunct="1"/>
            <a:r>
              <a:rPr lang="en-GB" sz="1600" dirty="0">
                <a:solidFill>
                  <a:srgbClr val="000000"/>
                </a:solidFill>
              </a:rPr>
              <a:t>5% Methyl </a:t>
            </a:r>
            <a:r>
              <a:rPr lang="en-GB" sz="1600" dirty="0" err="1">
                <a:solidFill>
                  <a:srgbClr val="000000"/>
                </a:solidFill>
              </a:rPr>
              <a:t>nonafluoroisobutyl</a:t>
            </a:r>
            <a:r>
              <a:rPr lang="en-GB" sz="1600" dirty="0">
                <a:solidFill>
                  <a:srgbClr val="000000"/>
                </a:solidFill>
              </a:rPr>
              <a:t> ether</a:t>
            </a:r>
            <a:r>
              <a:rPr lang="en-GB" sz="1600" dirty="0" smtClean="0">
                <a:solidFill>
                  <a:srgbClr val="000000"/>
                </a:solidFill>
              </a:rPr>
              <a:t>.</a:t>
            </a:r>
          </a:p>
          <a:p>
            <a:pPr lvl="0" eaLnBrk="1" hangingPunct="1"/>
            <a:endParaRPr lang="en-GB" sz="1600" dirty="0">
              <a:solidFill>
                <a:srgbClr val="000000"/>
              </a:solidFill>
            </a:endParaRPr>
          </a:p>
        </p:txBody>
      </p:sp>
    </p:spTree>
    <p:extLst>
      <p:ext uri="{BB962C8B-B14F-4D97-AF65-F5344CB8AC3E}">
        <p14:creationId xmlns:p14="http://schemas.microsoft.com/office/powerpoint/2010/main" val="1923660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216" y="3197856"/>
            <a:ext cx="2133397" cy="584775"/>
          </a:xfrm>
          <a:prstGeom prst="rect">
            <a:avLst/>
          </a:prstGeom>
          <a:solidFill>
            <a:schemeClr val="bg1"/>
          </a:solidFill>
        </p:spPr>
        <p:txBody>
          <a:bodyPr wrap="square">
            <a:spAutoFit/>
          </a:bodyPr>
          <a:lstStyle/>
          <a:p>
            <a:pPr lvl="0" eaLnBrk="1" hangingPunct="1"/>
            <a:r>
              <a:rPr lang="en-GB" sz="1600" dirty="0" smtClean="0">
                <a:solidFill>
                  <a:srgbClr val="000000"/>
                </a:solidFill>
              </a:rPr>
              <a:t>Alkaline degreaser</a:t>
            </a:r>
          </a:p>
          <a:p>
            <a:pPr lvl="0" eaLnBrk="1" hangingPunct="1"/>
            <a:endParaRPr lang="en-GB" sz="1600" dirty="0">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8069" y="3645024"/>
            <a:ext cx="5455929" cy="3068960"/>
          </a:xfrm>
          <a:prstGeom prst="rect">
            <a:avLst/>
          </a:prstGeom>
        </p:spPr>
      </p:pic>
      <p:sp>
        <p:nvSpPr>
          <p:cNvPr id="2" name="Title 1"/>
          <p:cNvSpPr>
            <a:spLocks noGrp="1"/>
          </p:cNvSpPr>
          <p:nvPr>
            <p:ph type="title"/>
          </p:nvPr>
        </p:nvSpPr>
        <p:spPr/>
        <p:txBody>
          <a:bodyPr/>
          <a:lstStyle/>
          <a:p>
            <a:r>
              <a:rPr lang="en-GB" dirty="0" smtClean="0"/>
              <a:t>Solvent Cleaning</a:t>
            </a:r>
            <a:endParaRPr lang="en-GB" dirty="0"/>
          </a:p>
        </p:txBody>
      </p:sp>
      <p:pic>
        <p:nvPicPr>
          <p:cNvPr id="8" name="Picture 7" descr="100-0008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59" y="1484784"/>
            <a:ext cx="5480446" cy="34261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1547664" y="2072454"/>
            <a:ext cx="4032448" cy="706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Vapour Stage</a:t>
            </a:r>
            <a:endParaRPr lang="en-GB" sz="1800" kern="0" dirty="0">
              <a:solidFill>
                <a:srgbClr val="000000"/>
              </a:solidFill>
            </a:endParaRPr>
          </a:p>
          <a:p>
            <a:endParaRPr lang="en-GB" sz="2000" kern="0" dirty="0" smtClean="0">
              <a:solidFill>
                <a:srgbClr val="000000"/>
              </a:solidFill>
            </a:endParaRPr>
          </a:p>
        </p:txBody>
      </p:sp>
    </p:spTree>
    <p:extLst>
      <p:ext uri="{BB962C8B-B14F-4D97-AF65-F5344CB8AC3E}">
        <p14:creationId xmlns:p14="http://schemas.microsoft.com/office/powerpoint/2010/main" val="3003214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4" y="188640"/>
            <a:ext cx="9144000" cy="1143000"/>
          </a:xfrm>
        </p:spPr>
        <p:txBody>
          <a:bodyPr/>
          <a:lstStyle/>
          <a:p>
            <a:r>
              <a:rPr lang="en-GB" dirty="0" smtClean="0"/>
              <a:t>Overview</a:t>
            </a:r>
            <a:endParaRPr lang="en-GB" dirty="0"/>
          </a:p>
        </p:txBody>
      </p:sp>
      <p:sp>
        <p:nvSpPr>
          <p:cNvPr id="3" name="Content Placeholder 2"/>
          <p:cNvSpPr>
            <a:spLocks noGrp="1"/>
          </p:cNvSpPr>
          <p:nvPr>
            <p:ph idx="1"/>
          </p:nvPr>
        </p:nvSpPr>
        <p:spPr>
          <a:xfrm>
            <a:off x="696698" y="1412776"/>
            <a:ext cx="8458200" cy="4391942"/>
          </a:xfrm>
        </p:spPr>
        <p:txBody>
          <a:bodyPr/>
          <a:lstStyle/>
          <a:p>
            <a:r>
              <a:rPr lang="en-GB" sz="3200" dirty="0" err="1" smtClean="0"/>
              <a:t>Daresbury</a:t>
            </a:r>
            <a:r>
              <a:rPr lang="en-GB" sz="3200" dirty="0" smtClean="0"/>
              <a:t> Vacuum Overview:</a:t>
            </a:r>
            <a:r>
              <a:rPr lang="en-GB" sz="3200" dirty="0"/>
              <a:t>	</a:t>
            </a:r>
          </a:p>
          <a:p>
            <a:pPr lvl="1"/>
            <a:r>
              <a:rPr lang="en-GB" sz="3200" dirty="0"/>
              <a:t>Large scale facility designs and experience</a:t>
            </a:r>
          </a:p>
          <a:p>
            <a:pPr lvl="1"/>
            <a:r>
              <a:rPr lang="en-GB" sz="3200" dirty="0" smtClean="0"/>
              <a:t>ISO9001</a:t>
            </a:r>
          </a:p>
          <a:p>
            <a:pPr lvl="1"/>
            <a:r>
              <a:rPr lang="en-GB" sz="3200" dirty="0" smtClean="0"/>
              <a:t>Cleaning</a:t>
            </a:r>
          </a:p>
          <a:p>
            <a:pPr lvl="1"/>
            <a:r>
              <a:rPr lang="en-GB" sz="3200" dirty="0" smtClean="0"/>
              <a:t>Baking</a:t>
            </a:r>
          </a:p>
          <a:p>
            <a:pPr lvl="1"/>
            <a:r>
              <a:rPr lang="en-GB" sz="3200" dirty="0" smtClean="0"/>
              <a:t>Vacuum acceptance</a:t>
            </a:r>
          </a:p>
          <a:p>
            <a:pPr lvl="1"/>
            <a:r>
              <a:rPr lang="en-GB" sz="3200" dirty="0" smtClean="0"/>
              <a:t>Cleanroom</a:t>
            </a:r>
          </a:p>
          <a:p>
            <a:pPr lvl="1"/>
            <a:r>
              <a:rPr lang="en-GB" sz="3200" dirty="0" smtClean="0"/>
              <a:t>Particle control</a:t>
            </a:r>
          </a:p>
          <a:p>
            <a:pPr lvl="1"/>
            <a:r>
              <a:rPr lang="en-GB" sz="3200" dirty="0" smtClean="0"/>
              <a:t>Controlled venting and evacuation</a:t>
            </a:r>
          </a:p>
          <a:p>
            <a:pPr marL="457200" lvl="1" indent="0">
              <a:buNone/>
            </a:pPr>
            <a:endParaRPr lang="en-GB" dirty="0"/>
          </a:p>
          <a:p>
            <a:pPr lvl="1"/>
            <a:endParaRPr lang="en-GB" dirty="0"/>
          </a:p>
        </p:txBody>
      </p:sp>
    </p:spTree>
    <p:extLst>
      <p:ext uri="{BB962C8B-B14F-4D97-AF65-F5344CB8AC3E}">
        <p14:creationId xmlns:p14="http://schemas.microsoft.com/office/powerpoint/2010/main" val="417054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Cleaning Process Scientifically Developed</a:t>
            </a:r>
            <a:endParaRPr lang="en-GB" dirty="0"/>
          </a:p>
        </p:txBody>
      </p:sp>
      <p:sp>
        <p:nvSpPr>
          <p:cNvPr id="7" name="Title 1"/>
          <p:cNvSpPr txBox="1">
            <a:spLocks/>
          </p:cNvSpPr>
          <p:nvPr/>
        </p:nvSpPr>
        <p:spPr bwMode="auto">
          <a:xfrm>
            <a:off x="179512" y="1556792"/>
            <a:ext cx="8712968" cy="1656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lvl="0" algn="l"/>
            <a:r>
              <a:rPr lang="en-GB" sz="1800" b="1" u="sng" dirty="0" smtClean="0"/>
              <a:t>Publications:</a:t>
            </a:r>
          </a:p>
          <a:p>
            <a:pPr lvl="0" algn="l"/>
            <a:endParaRPr lang="en-GB" sz="1800" dirty="0" smtClean="0"/>
          </a:p>
          <a:p>
            <a:pPr marL="342900" lvl="0" indent="-342900" algn="l">
              <a:buFont typeface="+mj-lt"/>
              <a:buAutoNum type="arabicPeriod"/>
            </a:pPr>
            <a:r>
              <a:rPr lang="en-GB" sz="1800" dirty="0" smtClean="0"/>
              <a:t>K.J. Middleman, J.D. Herbert, R.J. Reid, Vacuum 81 (2007) p793-798</a:t>
            </a:r>
          </a:p>
          <a:p>
            <a:pPr marL="342900" indent="-342900" algn="l">
              <a:buFont typeface="+mj-lt"/>
              <a:buAutoNum type="arabicPeriod"/>
            </a:pPr>
            <a:r>
              <a:rPr lang="en-GB" sz="1800" dirty="0"/>
              <a:t>J.D. Herbert and R.J. Reid, Vacuum, Vol. 47, 6-8, p693 (1996)</a:t>
            </a:r>
            <a:endParaRPr lang="en-GB" sz="1800" kern="0" dirty="0">
              <a:solidFill>
                <a:srgbClr val="000000"/>
              </a:solidFill>
            </a:endParaRPr>
          </a:p>
          <a:p>
            <a:pPr marL="342900" lvl="0" indent="-342900" algn="l">
              <a:buFont typeface="+mj-lt"/>
              <a:buAutoNum type="arabicPeriod"/>
            </a:pPr>
            <a:r>
              <a:rPr lang="en-GB" sz="1800" dirty="0" smtClean="0"/>
              <a:t>J.D</a:t>
            </a:r>
            <a:r>
              <a:rPr lang="en-GB" sz="1800" dirty="0"/>
              <a:t>. Herbert, R.J. Reid, A.E. </a:t>
            </a:r>
            <a:r>
              <a:rPr lang="en-GB" sz="1800" dirty="0" err="1"/>
              <a:t>Groome</a:t>
            </a:r>
            <a:r>
              <a:rPr lang="en-GB" sz="1800" dirty="0"/>
              <a:t>, J. Vac. Sci. Technol. A12(4), p1767, (1994</a:t>
            </a:r>
            <a:r>
              <a:rPr lang="en-GB" sz="1800" dirty="0" smtClean="0"/>
              <a:t>)</a:t>
            </a:r>
            <a:endParaRPr lang="en-GB" sz="1800" dirty="0"/>
          </a:p>
        </p:txBody>
      </p:sp>
      <p:sp>
        <p:nvSpPr>
          <p:cNvPr id="6" name="Title 1"/>
          <p:cNvSpPr txBox="1">
            <a:spLocks/>
          </p:cNvSpPr>
          <p:nvPr/>
        </p:nvSpPr>
        <p:spPr bwMode="auto">
          <a:xfrm>
            <a:off x="179512" y="3429000"/>
            <a:ext cx="9490352" cy="2808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marL="285750" lvl="0" indent="-285750" algn="l">
              <a:buFont typeface="Arial" panose="020B0604020202020204" pitchFamily="34" charset="0"/>
              <a:buChar char="•"/>
            </a:pPr>
            <a:endParaRPr lang="en-GB" sz="1800" dirty="0" smtClean="0"/>
          </a:p>
          <a:p>
            <a:pPr marL="342900" lvl="0" indent="-342900" algn="l">
              <a:buFont typeface="Arial" panose="020B0604020202020204" pitchFamily="34" charset="0"/>
              <a:buChar char="•"/>
            </a:pPr>
            <a:r>
              <a:rPr lang="en-GB" sz="2000" dirty="0" smtClean="0">
                <a:solidFill>
                  <a:srgbClr val="0070C0"/>
                </a:solidFill>
              </a:rPr>
              <a:t>Considered aqueous and solvent based cleaning solutions</a:t>
            </a:r>
          </a:p>
          <a:p>
            <a:pPr marL="342900" lvl="0" indent="-342900" algn="l">
              <a:buFont typeface="Arial" panose="020B0604020202020204" pitchFamily="34" charset="0"/>
              <a:buChar char="•"/>
            </a:pPr>
            <a:r>
              <a:rPr lang="en-GB" sz="2000" dirty="0" smtClean="0">
                <a:solidFill>
                  <a:srgbClr val="0070C0"/>
                </a:solidFill>
              </a:rPr>
              <a:t>Considered main gas loads in an accelerator – Thermal outgassing and stimulated desorption</a:t>
            </a:r>
          </a:p>
          <a:p>
            <a:pPr marL="342900" lvl="0" indent="-342900" algn="l">
              <a:buFont typeface="Arial" panose="020B0604020202020204" pitchFamily="34" charset="0"/>
              <a:buChar char="•"/>
            </a:pPr>
            <a:endParaRPr lang="en-GB" sz="1800" dirty="0" smtClean="0"/>
          </a:p>
          <a:p>
            <a:pPr lvl="0" algn="l"/>
            <a:r>
              <a:rPr lang="en-GB" sz="2400" b="1" u="sng" dirty="0" smtClean="0"/>
              <a:t>Conclusions</a:t>
            </a:r>
          </a:p>
          <a:p>
            <a:pPr marL="800100" lvl="1" indent="-342900" algn="l">
              <a:buFont typeface="Arial" panose="020B0604020202020204" pitchFamily="34" charset="0"/>
              <a:buChar char="•"/>
            </a:pPr>
            <a:r>
              <a:rPr lang="en-GB" sz="1800" dirty="0" smtClean="0">
                <a:solidFill>
                  <a:srgbClr val="0070C0"/>
                </a:solidFill>
              </a:rPr>
              <a:t>Aqueous cleaners suitable only for thermal outgassing and not stimulated desorption</a:t>
            </a:r>
          </a:p>
          <a:p>
            <a:pPr marL="800100" lvl="1" indent="-342900" algn="l">
              <a:buFont typeface="Arial" panose="020B0604020202020204" pitchFamily="34" charset="0"/>
              <a:buChar char="•"/>
            </a:pPr>
            <a:r>
              <a:rPr lang="en-GB" sz="1800" dirty="0" smtClean="0">
                <a:solidFill>
                  <a:srgbClr val="0070C0"/>
                </a:solidFill>
              </a:rPr>
              <a:t>Solvent based cleaners produced better results</a:t>
            </a:r>
          </a:p>
          <a:p>
            <a:pPr marL="800100" lvl="1" indent="-342900" algn="l">
              <a:buFont typeface="Arial" panose="020B0604020202020204" pitchFamily="34" charset="0"/>
              <a:buChar char="•"/>
            </a:pPr>
            <a:r>
              <a:rPr lang="en-GB" sz="1800" dirty="0" smtClean="0">
                <a:solidFill>
                  <a:srgbClr val="0070C0"/>
                </a:solidFill>
              </a:rPr>
              <a:t>HFE (</a:t>
            </a:r>
            <a:r>
              <a:rPr lang="en-GB" sz="1800" dirty="0" err="1" smtClean="0">
                <a:solidFill>
                  <a:srgbClr val="0070C0"/>
                </a:solidFill>
              </a:rPr>
              <a:t>Hydrofluoroether</a:t>
            </a:r>
            <a:r>
              <a:rPr lang="en-GB" sz="1800" dirty="0" smtClean="0">
                <a:solidFill>
                  <a:srgbClr val="0070C0"/>
                </a:solidFill>
              </a:rPr>
              <a:t>) based solvent performed best, even better than our previous solvents</a:t>
            </a:r>
          </a:p>
        </p:txBody>
      </p:sp>
    </p:spTree>
    <p:extLst>
      <p:ext uri="{BB962C8B-B14F-4D97-AF65-F5344CB8AC3E}">
        <p14:creationId xmlns:p14="http://schemas.microsoft.com/office/powerpoint/2010/main" val="3607877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Keith Work\Keith Work - Desktop\Current projects\ESS\LWU's - LEDP - HEDP\Photographs\DSCN05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052736"/>
            <a:ext cx="6777063" cy="50827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55" y="116632"/>
            <a:ext cx="9144000" cy="1143000"/>
          </a:xfrm>
        </p:spPr>
        <p:txBody>
          <a:bodyPr/>
          <a:lstStyle/>
          <a:p>
            <a:r>
              <a:rPr lang="en-GB" dirty="0" smtClean="0"/>
              <a:t>Drying</a:t>
            </a:r>
            <a:endParaRPr lang="en-GB" dirty="0"/>
          </a:p>
        </p:txBody>
      </p:sp>
      <p:sp>
        <p:nvSpPr>
          <p:cNvPr id="7" name="Title 1"/>
          <p:cNvSpPr txBox="1">
            <a:spLocks/>
          </p:cNvSpPr>
          <p:nvPr/>
        </p:nvSpPr>
        <p:spPr bwMode="auto">
          <a:xfrm>
            <a:off x="3424027" y="5993904"/>
            <a:ext cx="2304256"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Hot drying cabinet.</a:t>
            </a:r>
          </a:p>
        </p:txBody>
      </p:sp>
    </p:spTree>
    <p:extLst>
      <p:ext uri="{BB962C8B-B14F-4D97-AF65-F5344CB8AC3E}">
        <p14:creationId xmlns:p14="http://schemas.microsoft.com/office/powerpoint/2010/main" val="3476563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Vacuum Laboratory</a:t>
            </a:r>
          </a:p>
        </p:txBody>
      </p:sp>
      <p:pic>
        <p:nvPicPr>
          <p:cNvPr id="36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6792"/>
            <a:ext cx="8852570" cy="33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5085184"/>
            <a:ext cx="4355488" cy="1569660"/>
          </a:xfrm>
          <a:prstGeom prst="rect">
            <a:avLst/>
          </a:prstGeom>
          <a:noFill/>
        </p:spPr>
        <p:txBody>
          <a:bodyPr wrap="none" rtlCol="0">
            <a:spAutoFit/>
          </a:bodyPr>
          <a:lstStyle/>
          <a:p>
            <a:pPr marL="342900" indent="-342900">
              <a:buFont typeface="Arial" panose="020B0604020202020204" pitchFamily="34" charset="0"/>
              <a:buChar char="•"/>
            </a:pPr>
            <a:r>
              <a:rPr lang="en-GB" dirty="0">
                <a:latin typeface="Calibri" panose="020F0502020204030204" pitchFamily="34" charset="0"/>
                <a:ea typeface="+mn-ea"/>
                <a:cs typeface="Arial" pitchFamily="34" charset="0"/>
              </a:rPr>
              <a:t>4 x ovens to </a:t>
            </a:r>
            <a:r>
              <a:rPr lang="en-GB" dirty="0" smtClean="0">
                <a:latin typeface="Calibri" panose="020F0502020204030204" pitchFamily="34" charset="0"/>
                <a:ea typeface="+mn-ea"/>
                <a:cs typeface="Arial" pitchFamily="34" charset="0"/>
              </a:rPr>
              <a:t>250</a:t>
            </a:r>
            <a:r>
              <a:rPr lang="en-GB" baseline="30000" dirty="0" smtClean="0">
                <a:latin typeface="Calibri" panose="020F0502020204030204" pitchFamily="34" charset="0"/>
                <a:ea typeface="+mn-ea"/>
                <a:cs typeface="Arial" pitchFamily="34" charset="0"/>
              </a:rPr>
              <a:t>o</a:t>
            </a:r>
            <a:r>
              <a:rPr lang="en-GB" dirty="0" smtClean="0">
                <a:latin typeface="Calibri" panose="020F0502020204030204" pitchFamily="34" charset="0"/>
                <a:ea typeface="+mn-ea"/>
                <a:cs typeface="Arial" pitchFamily="34" charset="0"/>
              </a:rPr>
              <a:t>C</a:t>
            </a: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vacuum </a:t>
            </a:r>
            <a:r>
              <a:rPr lang="en-GB" dirty="0">
                <a:latin typeface="Calibri" panose="020F0502020204030204" pitchFamily="34" charset="0"/>
                <a:ea typeface="+mn-ea"/>
                <a:cs typeface="Arial" pitchFamily="34" charset="0"/>
              </a:rPr>
              <a:t>furnace to </a:t>
            </a:r>
            <a:r>
              <a:rPr lang="en-GB" dirty="0" smtClean="0">
                <a:latin typeface="Calibri" panose="020F0502020204030204" pitchFamily="34" charset="0"/>
                <a:ea typeface="+mn-ea"/>
                <a:cs typeface="Arial" pitchFamily="34" charset="0"/>
              </a:rPr>
              <a:t>1100</a:t>
            </a:r>
            <a:r>
              <a:rPr lang="en-GB" baseline="30000" dirty="0">
                <a:latin typeface="Calibri" panose="020F0502020204030204" pitchFamily="34" charset="0"/>
                <a:cs typeface="Arial" pitchFamily="34" charset="0"/>
              </a:rPr>
              <a:t>o</a:t>
            </a:r>
            <a:r>
              <a:rPr lang="en-GB" dirty="0" smtClean="0">
                <a:latin typeface="Calibri" panose="020F0502020204030204" pitchFamily="34" charset="0"/>
                <a:ea typeface="+mn-ea"/>
                <a:cs typeface="Arial" pitchFamily="34" charset="0"/>
              </a:rPr>
              <a:t>C</a:t>
            </a:r>
            <a:endParaRPr lang="en-GB" dirty="0">
              <a:latin typeface="Calibri" panose="020F0502020204030204" pitchFamily="34" charset="0"/>
              <a:ea typeface="+mn-ea"/>
              <a:cs typeface="Arial" pitchFamily="34" charset="0"/>
            </a:endParaRPr>
          </a:p>
          <a:p>
            <a:pPr marL="342900" indent="-342900">
              <a:buFont typeface="Arial" panose="020B0604020202020204" pitchFamily="34" charset="0"/>
              <a:buChar char="•"/>
            </a:pPr>
            <a:r>
              <a:rPr lang="en-GB" dirty="0">
                <a:latin typeface="Calibri" panose="020F0502020204030204" pitchFamily="34" charset="0"/>
                <a:ea typeface="+mn-ea"/>
                <a:cs typeface="Arial" pitchFamily="34" charset="0"/>
              </a:rPr>
              <a:t>Air oven to </a:t>
            </a:r>
            <a:r>
              <a:rPr lang="en-GB" dirty="0" smtClean="0">
                <a:latin typeface="Calibri" panose="020F0502020204030204" pitchFamily="34" charset="0"/>
                <a:ea typeface="+mn-ea"/>
                <a:cs typeface="Arial" pitchFamily="34" charset="0"/>
              </a:rPr>
              <a:t>150</a:t>
            </a:r>
            <a:r>
              <a:rPr lang="en-GB" baseline="30000" dirty="0" smtClean="0">
                <a:latin typeface="Calibri" panose="020F0502020204030204" pitchFamily="34" charset="0"/>
                <a:cs typeface="Arial" pitchFamily="34" charset="0"/>
              </a:rPr>
              <a:t>o</a:t>
            </a:r>
            <a:r>
              <a:rPr lang="en-GB" dirty="0" smtClean="0">
                <a:latin typeface="Calibri" panose="020F0502020204030204" pitchFamily="34" charset="0"/>
                <a:ea typeface="+mn-ea"/>
                <a:cs typeface="Arial" pitchFamily="34" charset="0"/>
              </a:rPr>
              <a:t>C</a:t>
            </a: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Leak </a:t>
            </a:r>
            <a:r>
              <a:rPr lang="en-GB" dirty="0">
                <a:latin typeface="Calibri" panose="020F0502020204030204" pitchFamily="34" charset="0"/>
                <a:ea typeface="+mn-ea"/>
                <a:cs typeface="Arial" pitchFamily="34" charset="0"/>
              </a:rPr>
              <a:t>detection &amp; test facilities.</a:t>
            </a:r>
          </a:p>
        </p:txBody>
      </p:sp>
    </p:spTree>
    <p:extLst>
      <p:ext uri="{BB962C8B-B14F-4D97-AF65-F5344CB8AC3E}">
        <p14:creationId xmlns:p14="http://schemas.microsoft.com/office/powerpoint/2010/main" val="1575433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err="1" smtClean="0"/>
              <a:t>Bakeout</a:t>
            </a:r>
            <a:endParaRPr lang="en-US" dirty="0" smtClean="0"/>
          </a:p>
        </p:txBody>
      </p:sp>
      <p:sp>
        <p:nvSpPr>
          <p:cNvPr id="2" name="TextBox 1"/>
          <p:cNvSpPr txBox="1"/>
          <p:nvPr/>
        </p:nvSpPr>
        <p:spPr>
          <a:xfrm>
            <a:off x="6378702" y="2276872"/>
            <a:ext cx="2789805" cy="3416320"/>
          </a:xfrm>
          <a:prstGeom prst="rect">
            <a:avLst/>
          </a:prstGeom>
          <a:noFill/>
        </p:spPr>
        <p:txBody>
          <a:bodyPr wrap="square" rtlCol="0">
            <a:spAutoFit/>
          </a:bodyPr>
          <a:lstStyle/>
          <a:p>
            <a:pPr marL="342900" indent="-342900">
              <a:buFont typeface="Arial" panose="020B0604020202020204" pitchFamily="34" charset="0"/>
              <a:buChar char="•"/>
            </a:pPr>
            <a:r>
              <a:rPr lang="en-GB" dirty="0" err="1" smtClean="0">
                <a:latin typeface="Calibri" panose="020F0502020204030204" pitchFamily="34" charset="0"/>
                <a:ea typeface="+mn-ea"/>
                <a:cs typeface="Arial" pitchFamily="34" charset="0"/>
              </a:rPr>
              <a:t>Beampipes</a:t>
            </a:r>
            <a:r>
              <a:rPr lang="en-GB" dirty="0" smtClean="0">
                <a:latin typeface="Calibri" panose="020F0502020204030204" pitchFamily="34" charset="0"/>
                <a:ea typeface="+mn-ea"/>
                <a:cs typeface="Arial" pitchFamily="34" charset="0"/>
              </a:rPr>
              <a:t> baked to 250</a:t>
            </a:r>
            <a:r>
              <a:rPr lang="en-GB" baseline="30000" dirty="0" smtClean="0">
                <a:latin typeface="Calibri" panose="020F0502020204030204" pitchFamily="34" charset="0"/>
                <a:cs typeface="Arial" pitchFamily="34" charset="0"/>
              </a:rPr>
              <a:t>o</a:t>
            </a:r>
            <a:r>
              <a:rPr lang="en-GB" dirty="0" smtClean="0">
                <a:latin typeface="Calibri" panose="020F0502020204030204" pitchFamily="34" charset="0"/>
                <a:cs typeface="Arial" pitchFamily="34" charset="0"/>
              </a:rPr>
              <a:t>C for 24 hours</a:t>
            </a:r>
          </a:p>
          <a:p>
            <a:pPr marL="342900" indent="-342900">
              <a:buFont typeface="Arial" panose="020B0604020202020204" pitchFamily="34" charset="0"/>
              <a:buChar char="•"/>
            </a:pPr>
            <a:endParaRPr lang="en-GB" dirty="0">
              <a:latin typeface="Calibri" panose="020F0502020204030204" pitchFamily="34" charset="0"/>
              <a:cs typeface="Arial" pitchFamily="34" charset="0"/>
            </a:endParaRP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LWU’s with BPM’s welded in only </a:t>
            </a:r>
            <a:r>
              <a:rPr lang="en-GB" dirty="0" err="1" smtClean="0">
                <a:latin typeface="Calibri" panose="020F0502020204030204" pitchFamily="34" charset="0"/>
                <a:ea typeface="+mn-ea"/>
                <a:cs typeface="Arial" pitchFamily="34" charset="0"/>
              </a:rPr>
              <a:t>bakeable</a:t>
            </a:r>
            <a:r>
              <a:rPr lang="en-GB" dirty="0" smtClean="0">
                <a:latin typeface="Calibri" panose="020F0502020204030204" pitchFamily="34" charset="0"/>
                <a:ea typeface="+mn-ea"/>
                <a:cs typeface="Arial" pitchFamily="34" charset="0"/>
              </a:rPr>
              <a:t> to </a:t>
            </a:r>
            <a:r>
              <a:rPr lang="en-GB" dirty="0" smtClean="0">
                <a:latin typeface="Calibri" panose="020F0502020204030204" pitchFamily="34" charset="0"/>
                <a:ea typeface="+mn-ea"/>
                <a:cs typeface="Arial" pitchFamily="34" charset="0"/>
              </a:rPr>
              <a:t>5</a:t>
            </a:r>
            <a:r>
              <a:rPr lang="en-GB" dirty="0" smtClean="0">
                <a:latin typeface="Calibri" panose="020F0502020204030204" pitchFamily="34" charset="0"/>
                <a:ea typeface="+mn-ea"/>
                <a:cs typeface="Arial" pitchFamily="34" charset="0"/>
              </a:rPr>
              <a:t>0</a:t>
            </a:r>
            <a:r>
              <a:rPr lang="en-GB" baseline="30000" dirty="0" smtClean="0">
                <a:latin typeface="Calibri" panose="020F0502020204030204" pitchFamily="34" charset="0"/>
                <a:cs typeface="Arial" pitchFamily="34" charset="0"/>
              </a:rPr>
              <a:t>o</a:t>
            </a:r>
            <a:r>
              <a:rPr lang="en-GB" dirty="0" smtClean="0">
                <a:latin typeface="Calibri" panose="020F0502020204030204" pitchFamily="34" charset="0"/>
                <a:ea typeface="+mn-ea"/>
                <a:cs typeface="Arial" pitchFamily="34" charset="0"/>
              </a:rPr>
              <a:t>C. Discuss?</a:t>
            </a:r>
          </a:p>
          <a:p>
            <a:endParaRPr lang="en-GB" dirty="0">
              <a:latin typeface="Calibri" panose="020F0502020204030204" pitchFamily="34" charset="0"/>
              <a:ea typeface="+mn-ea"/>
              <a:cs typeface="Arial" pitchFamily="34" charset="0"/>
            </a:endParaRPr>
          </a:p>
        </p:txBody>
      </p:sp>
      <p:pic>
        <p:nvPicPr>
          <p:cNvPr id="11266" name="Picture 2" descr="U:\Keith Work\Keith Work - Desktop\Current projects\ESS\LWU's - LEDP - HEDP\Photographs\IMG_5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5" y="1556792"/>
            <a:ext cx="6364650" cy="477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436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Vacuum Ovens</a:t>
            </a:r>
            <a:endParaRPr lang="en-GB" dirty="0"/>
          </a:p>
        </p:txBody>
      </p:sp>
      <p:sp>
        <p:nvSpPr>
          <p:cNvPr id="7" name="Title 1"/>
          <p:cNvSpPr txBox="1">
            <a:spLocks/>
          </p:cNvSpPr>
          <p:nvPr/>
        </p:nvSpPr>
        <p:spPr bwMode="auto">
          <a:xfrm>
            <a:off x="163378" y="5662869"/>
            <a:ext cx="268043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General Vacuum oven,</a:t>
            </a:r>
          </a:p>
          <a:p>
            <a:r>
              <a:rPr lang="en-GB" sz="2000" kern="0" dirty="0" smtClean="0">
                <a:solidFill>
                  <a:srgbClr val="000000"/>
                </a:solidFill>
              </a:rPr>
              <a:t>250</a:t>
            </a:r>
            <a:r>
              <a:rPr lang="en-GB" sz="2000" kern="0" baseline="30000" dirty="0" smtClean="0">
                <a:solidFill>
                  <a:srgbClr val="000000"/>
                </a:solidFill>
              </a:rPr>
              <a:t>o</a:t>
            </a:r>
            <a:r>
              <a:rPr lang="en-GB" sz="2000" kern="0" dirty="0" smtClean="0">
                <a:solidFill>
                  <a:srgbClr val="000000"/>
                </a:solidFill>
              </a:rPr>
              <a:t>C, 1 x 10</a:t>
            </a:r>
            <a:r>
              <a:rPr lang="en-GB" sz="2000" kern="0" baseline="30000" dirty="0" smtClean="0">
                <a:solidFill>
                  <a:srgbClr val="000000"/>
                </a:solidFill>
              </a:rPr>
              <a:t>-10</a:t>
            </a:r>
            <a:r>
              <a:rPr lang="en-GB" sz="2000" kern="0" dirty="0" smtClean="0">
                <a:solidFill>
                  <a:srgbClr val="000000"/>
                </a:solidFill>
              </a:rPr>
              <a:t> mbar.</a:t>
            </a:r>
          </a:p>
        </p:txBody>
      </p:sp>
      <p:pic>
        <p:nvPicPr>
          <p:cNvPr id="40962" name="Picture 2" descr="C:\Users\tmw73\Desktop\Talk\IMG_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378" y="1772816"/>
            <a:ext cx="2680430" cy="3573907"/>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tmw73\Desktop\Talk\IMG_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772816"/>
            <a:ext cx="2396134" cy="3194845"/>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C:\Users\tmw73\Desktop\Talk\IMG_20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979" y="2254401"/>
            <a:ext cx="3421058" cy="256579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4355976" y="5134721"/>
            <a:ext cx="3312368"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Vacuum furnace, immersion bake, </a:t>
            </a:r>
          </a:p>
          <a:p>
            <a:r>
              <a:rPr lang="en-GB" sz="2000" kern="0" dirty="0" smtClean="0">
                <a:solidFill>
                  <a:srgbClr val="000000"/>
                </a:solidFill>
              </a:rPr>
              <a:t>1100</a:t>
            </a:r>
            <a:r>
              <a:rPr lang="en-GB" sz="2000" kern="0" baseline="30000" dirty="0" smtClean="0">
                <a:solidFill>
                  <a:srgbClr val="000000"/>
                </a:solidFill>
              </a:rPr>
              <a:t>o</a:t>
            </a:r>
            <a:r>
              <a:rPr lang="en-GB" sz="2000" kern="0" dirty="0" smtClean="0">
                <a:solidFill>
                  <a:srgbClr val="000000"/>
                </a:solidFill>
              </a:rPr>
              <a:t>C, 1 x 10</a:t>
            </a:r>
            <a:r>
              <a:rPr lang="en-GB" sz="2000" kern="0" baseline="30000" dirty="0" smtClean="0">
                <a:solidFill>
                  <a:srgbClr val="000000"/>
                </a:solidFill>
              </a:rPr>
              <a:t>-8</a:t>
            </a:r>
            <a:r>
              <a:rPr lang="en-GB" sz="2000" kern="0" dirty="0" smtClean="0">
                <a:solidFill>
                  <a:srgbClr val="000000"/>
                </a:solidFill>
              </a:rPr>
              <a:t>mbar.</a:t>
            </a:r>
            <a:endParaRPr lang="en-GB" sz="2000" kern="0" dirty="0">
              <a:solidFill>
                <a:srgbClr val="000000"/>
              </a:solidFill>
            </a:endParaRPr>
          </a:p>
        </p:txBody>
      </p:sp>
    </p:spTree>
    <p:extLst>
      <p:ext uri="{BB962C8B-B14F-4D97-AF65-F5344CB8AC3E}">
        <p14:creationId xmlns:p14="http://schemas.microsoft.com/office/powerpoint/2010/main" val="1668110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89040"/>
            <a:ext cx="4091947" cy="3068960"/>
          </a:xfrm>
          <a:prstGeom prst="rect">
            <a:avLst/>
          </a:prstGeom>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7459" y="1124744"/>
            <a:ext cx="4339842" cy="285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How do we accept vacuum vessels?</a:t>
            </a:r>
            <a:endParaRPr lang="en-GB" dirty="0"/>
          </a:p>
        </p:txBody>
      </p:sp>
      <p:pic>
        <p:nvPicPr>
          <p:cNvPr id="8" name="Picture 6"/>
          <p:cNvPicPr>
            <a:picLocks noChangeAspect="1" noChangeArrowheads="1"/>
          </p:cNvPicPr>
          <p:nvPr/>
        </p:nvPicPr>
        <p:blipFill>
          <a:blip r:embed="rId4" cstate="print"/>
          <a:srcRect/>
          <a:stretch>
            <a:fillRect/>
          </a:stretch>
        </p:blipFill>
        <p:spPr bwMode="auto">
          <a:xfrm>
            <a:off x="36528" y="1148638"/>
            <a:ext cx="4686935" cy="2800515"/>
          </a:xfrm>
          <a:prstGeom prst="rect">
            <a:avLst/>
          </a:prstGeom>
          <a:noFill/>
          <a:ln w="9525">
            <a:noFill/>
            <a:miter lim="800000"/>
            <a:headEnd/>
            <a:tailEnd/>
          </a:ln>
          <a:effectLst/>
        </p:spPr>
      </p:pic>
      <p:sp>
        <p:nvSpPr>
          <p:cNvPr id="7" name="Title 1"/>
          <p:cNvSpPr txBox="1">
            <a:spLocks/>
          </p:cNvSpPr>
          <p:nvPr/>
        </p:nvSpPr>
        <p:spPr bwMode="auto">
          <a:xfrm>
            <a:off x="2027315" y="1882363"/>
            <a:ext cx="268043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Pre and Post bake RGA scan</a:t>
            </a:r>
          </a:p>
        </p:txBody>
      </p:sp>
      <p:sp>
        <p:nvSpPr>
          <p:cNvPr id="12" name="TextBox 11"/>
          <p:cNvSpPr txBox="1"/>
          <p:nvPr/>
        </p:nvSpPr>
        <p:spPr>
          <a:xfrm>
            <a:off x="4932040" y="1682308"/>
            <a:ext cx="3559244" cy="400110"/>
          </a:xfrm>
          <a:prstGeom prst="rect">
            <a:avLst/>
          </a:prstGeom>
          <a:noFill/>
        </p:spPr>
        <p:txBody>
          <a:bodyPr wrap="none" rtlCol="0">
            <a:spAutoFit/>
          </a:bodyPr>
          <a:lstStyle/>
          <a:p>
            <a:r>
              <a:rPr lang="en-GB" sz="2000" dirty="0" smtClean="0"/>
              <a:t>RGA scanning at temperature</a:t>
            </a:r>
            <a:endParaRPr lang="en-GB" sz="2000" dirty="0"/>
          </a:p>
        </p:txBody>
      </p:sp>
      <p:sp>
        <p:nvSpPr>
          <p:cNvPr id="16" name="Title 1"/>
          <p:cNvSpPr txBox="1">
            <a:spLocks/>
          </p:cNvSpPr>
          <p:nvPr/>
        </p:nvSpPr>
        <p:spPr bwMode="auto">
          <a:xfrm>
            <a:off x="1763688" y="4725144"/>
            <a:ext cx="268043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sz="2000" kern="0" dirty="0" smtClean="0">
                <a:solidFill>
                  <a:srgbClr val="000000"/>
                </a:solidFill>
              </a:rPr>
              <a:t>Leak testing</a:t>
            </a:r>
          </a:p>
        </p:txBody>
      </p:sp>
      <p:graphicFrame>
        <p:nvGraphicFramePr>
          <p:cNvPr id="5" name="Table 4"/>
          <p:cNvGraphicFramePr>
            <a:graphicFrameLocks noGrp="1"/>
          </p:cNvGraphicFramePr>
          <p:nvPr>
            <p:extLst>
              <p:ext uri="{D42A27DB-BD31-4B8C-83A1-F6EECF244321}">
                <p14:modId xmlns:p14="http://schemas.microsoft.com/office/powerpoint/2010/main" val="3437029023"/>
              </p:ext>
            </p:extLst>
          </p:nvPr>
        </p:nvGraphicFramePr>
        <p:xfrm>
          <a:off x="4394827" y="3938828"/>
          <a:ext cx="4686912" cy="2870200"/>
        </p:xfrm>
        <a:graphic>
          <a:graphicData uri="http://schemas.openxmlformats.org/drawingml/2006/table">
            <a:tbl>
              <a:tblPr>
                <a:tableStyleId>{5C22544A-7EE6-4342-B048-85BDC9FD1C3A}</a:tableStyleId>
              </a:tblPr>
              <a:tblGrid>
                <a:gridCol w="967618"/>
                <a:gridCol w="917226"/>
                <a:gridCol w="1179818"/>
                <a:gridCol w="1622250"/>
              </a:tblGrid>
              <a:tr h="481355">
                <a:tc>
                  <a:txBody>
                    <a:bodyPr/>
                    <a:lstStyle/>
                    <a:p>
                      <a:pPr algn="ctr" hangingPunct="0">
                        <a:spcAft>
                          <a:spcPts val="400"/>
                        </a:spcAft>
                        <a:tabLst>
                          <a:tab pos="900430" algn="l"/>
                          <a:tab pos="1260475" algn="l"/>
                          <a:tab pos="1980565" algn="l"/>
                          <a:tab pos="6301105" algn="r"/>
                        </a:tabLst>
                      </a:pPr>
                      <a:r>
                        <a:rPr lang="en-GB" sz="1100" dirty="0">
                          <a:effectLst/>
                        </a:rPr>
                        <a:t>Pressure Region*</a:t>
                      </a:r>
                      <a:endParaRPr lang="en-GB" sz="1100" dirty="0">
                        <a:effectLst/>
                        <a:latin typeface="Times New Roman"/>
                        <a:ea typeface="Times New Roman"/>
                      </a:endParaRPr>
                    </a:p>
                  </a:txBody>
                  <a:tcPr marL="68580" marR="68580" marT="0" marB="0" anchor="ctr"/>
                </a:tc>
                <a:tc>
                  <a:txBody>
                    <a:bodyPr/>
                    <a:lstStyle/>
                    <a:p>
                      <a:pPr algn="ctr" hangingPunct="0">
                        <a:spcAft>
                          <a:spcPts val="400"/>
                        </a:spcAft>
                        <a:tabLst>
                          <a:tab pos="900430" algn="l"/>
                          <a:tab pos="1260475" algn="l"/>
                          <a:tab pos="1980565" algn="l"/>
                          <a:tab pos="6301105" algn="r"/>
                        </a:tabLst>
                      </a:pPr>
                      <a:r>
                        <a:rPr lang="en-GB" sz="1100" dirty="0">
                          <a:effectLst/>
                        </a:rPr>
                        <a:t>Typical Leak Rate</a:t>
                      </a:r>
                    </a:p>
                    <a:p>
                      <a:pPr algn="ctr" hangingPunct="0">
                        <a:spcAft>
                          <a:spcPts val="400"/>
                        </a:spcAft>
                        <a:tabLst>
                          <a:tab pos="900430" algn="l"/>
                          <a:tab pos="1260475" algn="l"/>
                          <a:tab pos="1980565" algn="l"/>
                          <a:tab pos="6301105" algn="r"/>
                        </a:tabLst>
                      </a:pPr>
                      <a:r>
                        <a:rPr lang="en-GB" sz="900" dirty="0">
                          <a:effectLst/>
                        </a:rPr>
                        <a:t>(mbar l sec</a:t>
                      </a:r>
                      <a:r>
                        <a:rPr lang="en-GB" sz="900" baseline="30000" dirty="0">
                          <a:effectLst/>
                        </a:rPr>
                        <a:t>-1</a:t>
                      </a:r>
                      <a:r>
                        <a:rPr lang="en-GB" sz="900" dirty="0">
                          <a:effectLst/>
                        </a:rPr>
                        <a:t>)</a:t>
                      </a:r>
                      <a:endParaRPr lang="en-GB" sz="1100" dirty="0">
                        <a:effectLst/>
                        <a:latin typeface="Times New Roman"/>
                        <a:ea typeface="Times New Roman"/>
                      </a:endParaRPr>
                    </a:p>
                  </a:txBody>
                  <a:tcPr marL="68580" marR="68580" marT="0" marB="0" anchor="ctr"/>
                </a:tc>
                <a:tc>
                  <a:txBody>
                    <a:bodyPr/>
                    <a:lstStyle/>
                    <a:p>
                      <a:pPr algn="ctr" hangingPunct="0">
                        <a:spcAft>
                          <a:spcPts val="400"/>
                        </a:spcAft>
                        <a:tabLst>
                          <a:tab pos="900430" algn="l"/>
                          <a:tab pos="1260475" algn="l"/>
                          <a:tab pos="1980565" algn="l"/>
                          <a:tab pos="6301105" algn="r"/>
                        </a:tabLst>
                      </a:pPr>
                      <a:r>
                        <a:rPr lang="en-GB" sz="1100">
                          <a:effectLst/>
                        </a:rPr>
                        <a:t>Typical Outgassing Rate</a:t>
                      </a:r>
                    </a:p>
                    <a:p>
                      <a:pPr algn="ctr" hangingPunct="0">
                        <a:spcAft>
                          <a:spcPts val="400"/>
                        </a:spcAft>
                        <a:tabLst>
                          <a:tab pos="900430" algn="l"/>
                          <a:tab pos="1260475" algn="l"/>
                          <a:tab pos="1980565" algn="l"/>
                          <a:tab pos="2637155" algn="ctr"/>
                          <a:tab pos="5274310" algn="r"/>
                          <a:tab pos="6301105" algn="r"/>
                          <a:tab pos="900430" algn="l"/>
                          <a:tab pos="1260475" algn="l"/>
                          <a:tab pos="1980565" algn="l"/>
                          <a:tab pos="6301105" algn="r"/>
                        </a:tabLst>
                      </a:pPr>
                      <a:r>
                        <a:rPr lang="en-GB" sz="900">
                          <a:effectLst/>
                        </a:rPr>
                        <a:t>(mbar l sec</a:t>
                      </a:r>
                      <a:r>
                        <a:rPr lang="en-GB" sz="900" baseline="30000">
                          <a:effectLst/>
                        </a:rPr>
                        <a:t>-1</a:t>
                      </a:r>
                      <a:r>
                        <a:rPr lang="en-GB" sz="900">
                          <a:effectLst/>
                        </a:rPr>
                        <a:t> cm</a:t>
                      </a:r>
                      <a:r>
                        <a:rPr lang="en-GB" sz="900" baseline="30000">
                          <a:effectLst/>
                        </a:rPr>
                        <a:t>-2</a:t>
                      </a:r>
                      <a:r>
                        <a:rPr lang="en-GB" sz="900">
                          <a:effectLst/>
                        </a:rPr>
                        <a:t>)</a:t>
                      </a:r>
                      <a:endParaRPr lang="en-GB" sz="1100">
                        <a:effectLst/>
                        <a:latin typeface="Times New Roman"/>
                        <a:ea typeface="Times New Roman"/>
                      </a:endParaRPr>
                    </a:p>
                  </a:txBody>
                  <a:tcPr marL="68580" marR="68580" marT="0" marB="0" anchor="ctr"/>
                </a:tc>
                <a:tc>
                  <a:txBody>
                    <a:bodyPr/>
                    <a:lstStyle/>
                    <a:p>
                      <a:pPr algn="ctr" hangingPunct="0">
                        <a:spcAft>
                          <a:spcPts val="400"/>
                        </a:spcAft>
                        <a:tabLst>
                          <a:tab pos="900430" algn="l"/>
                          <a:tab pos="1260475" algn="l"/>
                          <a:tab pos="1980565" algn="l"/>
                          <a:tab pos="6301105" algn="r"/>
                        </a:tabLst>
                      </a:pPr>
                      <a:r>
                        <a:rPr lang="en-GB" sz="1100">
                          <a:effectLst/>
                        </a:rPr>
                        <a:t>Comment</a:t>
                      </a:r>
                      <a:endParaRPr lang="en-GB" sz="1100">
                        <a:effectLst/>
                        <a:latin typeface="Times New Roman"/>
                        <a:ea typeface="Times New Roman"/>
                      </a:endParaRPr>
                    </a:p>
                  </a:txBody>
                  <a:tcPr marL="68580" marR="68580" marT="0" marB="0" anchor="ctr"/>
                </a:tc>
              </a:tr>
              <a:tr h="308441">
                <a:tc>
                  <a:txBody>
                    <a:bodyPr/>
                    <a:lstStyle/>
                    <a:p>
                      <a:pPr algn="ctr" hangingPunct="0">
                        <a:spcAft>
                          <a:spcPts val="400"/>
                        </a:spcAft>
                        <a:tabLst>
                          <a:tab pos="900430" algn="l"/>
                          <a:tab pos="1260475" algn="l"/>
                          <a:tab pos="1980565" algn="l"/>
                          <a:tab pos="2637155" algn="ctr"/>
                          <a:tab pos="5274310" algn="r"/>
                          <a:tab pos="6301105" algn="r"/>
                          <a:tab pos="900430" algn="l"/>
                          <a:tab pos="1260475" algn="l"/>
                          <a:tab pos="1980565" algn="l"/>
                          <a:tab pos="6301105" algn="r"/>
                        </a:tabLst>
                      </a:pPr>
                      <a:r>
                        <a:rPr lang="en-GB" sz="1100" dirty="0">
                          <a:effectLst/>
                        </a:rPr>
                        <a:t>Low Vacuum</a:t>
                      </a:r>
                      <a:endParaRPr lang="en-GB" sz="1100" dirty="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-2</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-4</a:t>
                      </a:r>
                      <a:endParaRPr lang="en-GB" sz="1100">
                        <a:effectLst/>
                        <a:latin typeface="Times New Roman"/>
                        <a:ea typeface="Times New Roman"/>
                      </a:endParaRPr>
                    </a:p>
                  </a:txBody>
                  <a:tcPr marL="68580" marR="68580" marT="0" marB="0"/>
                </a:tc>
                <a:tc>
                  <a:txBody>
                    <a:bodyPr/>
                    <a:lstStyle/>
                    <a:p>
                      <a:pPr hangingPunct="0">
                        <a:spcAft>
                          <a:spcPts val="400"/>
                        </a:spcAft>
                        <a:tabLst>
                          <a:tab pos="900430" algn="l"/>
                          <a:tab pos="1260475" algn="l"/>
                          <a:tab pos="1980565" algn="l"/>
                          <a:tab pos="2637155" algn="ctr"/>
                          <a:tab pos="5274310" algn="r"/>
                          <a:tab pos="6301105" algn="r"/>
                          <a:tab pos="900430" algn="l"/>
                          <a:tab pos="1260475" algn="l"/>
                          <a:tab pos="1980565" algn="l"/>
                          <a:tab pos="6301105" algn="r"/>
                        </a:tabLst>
                      </a:pPr>
                      <a:r>
                        <a:rPr lang="en-GB" sz="1100">
                          <a:effectLst/>
                        </a:rPr>
                        <a:t>Outgassing rates not usually relevant in this region</a:t>
                      </a:r>
                      <a:endParaRPr lang="en-GB" sz="1100">
                        <a:effectLst/>
                        <a:latin typeface="Times New Roman"/>
                        <a:ea typeface="Times New Roman"/>
                      </a:endParaRPr>
                    </a:p>
                  </a:txBody>
                  <a:tcPr marL="68580" marR="68580" marT="0" marB="0"/>
                </a:tc>
              </a:tr>
              <a:tr h="154221">
                <a:tc>
                  <a:txBody>
                    <a:bodyPr/>
                    <a:lstStyle/>
                    <a:p>
                      <a:pPr algn="ctr" hangingPunct="0">
                        <a:spcAft>
                          <a:spcPts val="400"/>
                        </a:spcAft>
                        <a:tabLst>
                          <a:tab pos="900430" algn="l"/>
                          <a:tab pos="1260475" algn="l"/>
                          <a:tab pos="1980565" algn="l"/>
                          <a:tab pos="6301105" algn="r"/>
                        </a:tabLst>
                      </a:pPr>
                      <a:r>
                        <a:rPr lang="en-GB" sz="1100">
                          <a:effectLst/>
                        </a:rPr>
                        <a:t>Medium vacuum</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-5</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-7</a:t>
                      </a:r>
                      <a:endParaRPr lang="en-GB" sz="1100">
                        <a:effectLst/>
                        <a:latin typeface="Times New Roman"/>
                        <a:ea typeface="Times New Roman"/>
                      </a:endParaRPr>
                    </a:p>
                  </a:txBody>
                  <a:tcPr marL="68580" marR="68580" marT="0" marB="0"/>
                </a:tc>
                <a:tc>
                  <a:txBody>
                    <a:bodyPr/>
                    <a:lstStyle/>
                    <a:p>
                      <a:pPr hangingPunct="0">
                        <a:spcAft>
                          <a:spcPts val="400"/>
                        </a:spcAft>
                        <a:tabLst>
                          <a:tab pos="900430" algn="l"/>
                          <a:tab pos="1260475" algn="l"/>
                          <a:tab pos="1980565" algn="l"/>
                          <a:tab pos="6301105" algn="r"/>
                        </a:tabLst>
                      </a:pPr>
                      <a:r>
                        <a:rPr lang="en-GB" sz="1100">
                          <a:effectLst/>
                        </a:rPr>
                        <a:t> </a:t>
                      </a:r>
                      <a:endParaRPr lang="en-GB" sz="1100">
                        <a:effectLst/>
                        <a:latin typeface="Times New Roman"/>
                        <a:ea typeface="Times New Roman"/>
                      </a:endParaRPr>
                    </a:p>
                  </a:txBody>
                  <a:tcPr marL="68580" marR="68580" marT="0" marB="0"/>
                </a:tc>
              </a:tr>
              <a:tr h="154221">
                <a:tc>
                  <a:txBody>
                    <a:bodyPr/>
                    <a:lstStyle/>
                    <a:p>
                      <a:pPr algn="ctr" hangingPunct="0">
                        <a:spcAft>
                          <a:spcPts val="400"/>
                        </a:spcAft>
                        <a:tabLst>
                          <a:tab pos="900430" algn="l"/>
                          <a:tab pos="1260475" algn="l"/>
                          <a:tab pos="1980565" algn="l"/>
                          <a:tab pos="6301105" algn="r"/>
                        </a:tabLst>
                      </a:pPr>
                      <a:r>
                        <a:rPr lang="en-GB" sz="1100">
                          <a:effectLst/>
                        </a:rPr>
                        <a:t>High Vacuum</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-7</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-9</a:t>
                      </a:r>
                      <a:endParaRPr lang="en-GB" sz="1100">
                        <a:effectLst/>
                        <a:latin typeface="Times New Roman"/>
                        <a:ea typeface="Times New Roman"/>
                      </a:endParaRPr>
                    </a:p>
                  </a:txBody>
                  <a:tcPr marL="68580" marR="68580" marT="0" marB="0"/>
                </a:tc>
                <a:tc>
                  <a:txBody>
                    <a:bodyPr/>
                    <a:lstStyle/>
                    <a:p>
                      <a:pPr hangingPunct="0">
                        <a:spcAft>
                          <a:spcPts val="400"/>
                        </a:spcAft>
                        <a:tabLst>
                          <a:tab pos="900430" algn="l"/>
                          <a:tab pos="1260475" algn="l"/>
                          <a:tab pos="1980565" algn="l"/>
                          <a:tab pos="6301105" algn="r"/>
                        </a:tabLst>
                      </a:pPr>
                      <a:r>
                        <a:rPr lang="en-GB" sz="1100" dirty="0">
                          <a:effectLst/>
                        </a:rPr>
                        <a:t> </a:t>
                      </a:r>
                      <a:endParaRPr lang="en-GB" sz="1100" dirty="0">
                        <a:effectLst/>
                        <a:latin typeface="Times New Roman"/>
                        <a:ea typeface="Times New Roman"/>
                      </a:endParaRPr>
                    </a:p>
                  </a:txBody>
                  <a:tcPr marL="68580" marR="68580" marT="0" marB="0"/>
                </a:tc>
              </a:tr>
              <a:tr h="154221">
                <a:tc>
                  <a:txBody>
                    <a:bodyPr/>
                    <a:lstStyle/>
                    <a:p>
                      <a:pPr algn="ctr" hangingPunct="0">
                        <a:spcAft>
                          <a:spcPts val="400"/>
                        </a:spcAft>
                        <a:tabLst>
                          <a:tab pos="900430" algn="l"/>
                          <a:tab pos="1260475" algn="l"/>
                          <a:tab pos="1980565" algn="l"/>
                          <a:tab pos="6301105" algn="r"/>
                        </a:tabLst>
                      </a:pPr>
                      <a:r>
                        <a:rPr lang="en-GB" sz="1100">
                          <a:effectLst/>
                        </a:rPr>
                        <a:t>Very High Vacuum</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-9</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-11</a:t>
                      </a:r>
                      <a:endParaRPr lang="en-GB" sz="1100">
                        <a:effectLst/>
                        <a:latin typeface="Times New Roman"/>
                        <a:ea typeface="Times New Roman"/>
                      </a:endParaRPr>
                    </a:p>
                  </a:txBody>
                  <a:tcPr marL="68580" marR="68580" marT="0" marB="0"/>
                </a:tc>
                <a:tc>
                  <a:txBody>
                    <a:bodyPr/>
                    <a:lstStyle/>
                    <a:p>
                      <a:pPr hangingPunct="0">
                        <a:spcAft>
                          <a:spcPts val="400"/>
                        </a:spcAft>
                        <a:tabLst>
                          <a:tab pos="900430" algn="l"/>
                          <a:tab pos="1260475" algn="l"/>
                          <a:tab pos="1980565" algn="l"/>
                          <a:tab pos="6301105" algn="r"/>
                        </a:tabLst>
                      </a:pPr>
                      <a:r>
                        <a:rPr lang="en-GB" sz="1100">
                          <a:effectLst/>
                        </a:rPr>
                        <a:t> </a:t>
                      </a:r>
                      <a:endParaRPr lang="en-GB" sz="1100">
                        <a:effectLst/>
                        <a:latin typeface="Times New Roman"/>
                        <a:ea typeface="Times New Roman"/>
                      </a:endParaRPr>
                    </a:p>
                  </a:txBody>
                  <a:tcPr marL="68580" marR="68580" marT="0" marB="0"/>
                </a:tc>
              </a:tr>
              <a:tr h="154221">
                <a:tc>
                  <a:txBody>
                    <a:bodyPr/>
                    <a:lstStyle/>
                    <a:p>
                      <a:pPr algn="ctr" hangingPunct="0">
                        <a:spcAft>
                          <a:spcPts val="400"/>
                        </a:spcAft>
                        <a:tabLst>
                          <a:tab pos="900430" algn="l"/>
                          <a:tab pos="1260475" algn="l"/>
                          <a:tab pos="1980565" algn="l"/>
                          <a:tab pos="6301105" algn="r"/>
                        </a:tabLst>
                      </a:pPr>
                      <a:r>
                        <a:rPr lang="en-GB" sz="1100">
                          <a:effectLst/>
                        </a:rPr>
                        <a:t>UHV</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-10</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10</a:t>
                      </a:r>
                      <a:r>
                        <a:rPr lang="en-GB" sz="1100" baseline="30000">
                          <a:effectLst/>
                        </a:rPr>
                        <a:t>-13</a:t>
                      </a:r>
                      <a:endParaRPr lang="en-GB" sz="1100">
                        <a:effectLst/>
                        <a:latin typeface="Times New Roman"/>
                        <a:ea typeface="Times New Roman"/>
                      </a:endParaRPr>
                    </a:p>
                  </a:txBody>
                  <a:tcPr marL="68580" marR="68580" marT="0" marB="0"/>
                </a:tc>
                <a:tc>
                  <a:txBody>
                    <a:bodyPr/>
                    <a:lstStyle/>
                    <a:p>
                      <a:pPr hangingPunct="0">
                        <a:spcAft>
                          <a:spcPts val="400"/>
                        </a:spcAft>
                        <a:tabLst>
                          <a:tab pos="900430" algn="l"/>
                          <a:tab pos="1260475" algn="l"/>
                          <a:tab pos="1980565" algn="l"/>
                          <a:tab pos="6301105" algn="r"/>
                        </a:tabLst>
                      </a:pPr>
                      <a:r>
                        <a:rPr lang="en-GB" sz="1100">
                          <a:effectLst/>
                        </a:rPr>
                        <a:t> </a:t>
                      </a:r>
                      <a:endParaRPr lang="en-GB" sz="1100">
                        <a:effectLst/>
                        <a:latin typeface="Times New Roman"/>
                        <a:ea typeface="Times New Roman"/>
                      </a:endParaRPr>
                    </a:p>
                  </a:txBody>
                  <a:tcPr marL="68580" marR="68580" marT="0" marB="0"/>
                </a:tc>
              </a:tr>
              <a:tr h="462662">
                <a:tc>
                  <a:txBody>
                    <a:bodyPr/>
                    <a:lstStyle/>
                    <a:p>
                      <a:pPr algn="ctr" hangingPunct="0">
                        <a:spcAft>
                          <a:spcPts val="400"/>
                        </a:spcAft>
                        <a:tabLst>
                          <a:tab pos="900430" algn="l"/>
                          <a:tab pos="1260475" algn="l"/>
                          <a:tab pos="1980565" algn="l"/>
                          <a:tab pos="6301105" algn="r"/>
                        </a:tabLst>
                      </a:pPr>
                      <a:r>
                        <a:rPr lang="en-GB" sz="1100">
                          <a:effectLst/>
                        </a:rPr>
                        <a:t>XHV</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&lt;10</a:t>
                      </a:r>
                      <a:r>
                        <a:rPr lang="en-GB" sz="1100" baseline="30000">
                          <a:effectLst/>
                        </a:rPr>
                        <a:t>-12</a:t>
                      </a:r>
                      <a:endParaRPr lang="en-GB" sz="1100">
                        <a:effectLst/>
                        <a:latin typeface="Times New Roman"/>
                        <a:ea typeface="Times New Roman"/>
                      </a:endParaRPr>
                    </a:p>
                  </a:txBody>
                  <a:tcPr marL="68580" marR="68580" marT="0" marB="0"/>
                </a:tc>
                <a:tc>
                  <a:txBody>
                    <a:bodyPr/>
                    <a:lstStyle/>
                    <a:p>
                      <a:pPr algn="ctr" hangingPunct="0">
                        <a:spcAft>
                          <a:spcPts val="400"/>
                        </a:spcAft>
                        <a:tabLst>
                          <a:tab pos="900430" algn="l"/>
                          <a:tab pos="1260475" algn="l"/>
                          <a:tab pos="1980565" algn="l"/>
                          <a:tab pos="6301105" algn="r"/>
                        </a:tabLst>
                      </a:pPr>
                      <a:r>
                        <a:rPr lang="en-GB" sz="1100">
                          <a:effectLst/>
                        </a:rPr>
                        <a:t>&lt;10</a:t>
                      </a:r>
                      <a:r>
                        <a:rPr lang="en-GB" sz="1100" baseline="30000">
                          <a:effectLst/>
                        </a:rPr>
                        <a:t>-15</a:t>
                      </a:r>
                      <a:endParaRPr lang="en-GB" sz="1100">
                        <a:effectLst/>
                        <a:latin typeface="Times New Roman"/>
                        <a:ea typeface="Times New Roman"/>
                      </a:endParaRPr>
                    </a:p>
                  </a:txBody>
                  <a:tcPr marL="68580" marR="68580" marT="0" marB="0"/>
                </a:tc>
                <a:tc>
                  <a:txBody>
                    <a:bodyPr/>
                    <a:lstStyle/>
                    <a:p>
                      <a:pPr hangingPunct="0">
                        <a:spcAft>
                          <a:spcPts val="400"/>
                        </a:spcAft>
                        <a:tabLst>
                          <a:tab pos="900430" algn="l"/>
                          <a:tab pos="1260475" algn="l"/>
                          <a:tab pos="1980565" algn="l"/>
                          <a:tab pos="6301105" algn="r"/>
                        </a:tabLst>
                      </a:pPr>
                      <a:r>
                        <a:rPr lang="en-GB" sz="1100" dirty="0">
                          <a:effectLst/>
                        </a:rPr>
                        <a:t>Special techniques required to measure leak and outgassing rates</a:t>
                      </a:r>
                      <a:endParaRPr lang="en-GB" sz="11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210070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we accept vacuum vessels?</a:t>
            </a:r>
            <a:endParaRPr lang="en-GB" dirty="0"/>
          </a:p>
        </p:txBody>
      </p:sp>
      <p:sp>
        <p:nvSpPr>
          <p:cNvPr id="3" name="Content Placeholder 2"/>
          <p:cNvSpPr>
            <a:spLocks noGrp="1"/>
          </p:cNvSpPr>
          <p:nvPr>
            <p:ph idx="1"/>
          </p:nvPr>
        </p:nvSpPr>
        <p:spPr/>
        <p:txBody>
          <a:bodyPr/>
          <a:lstStyle/>
          <a:p>
            <a:pPr marL="0" indent="0">
              <a:buNone/>
            </a:pPr>
            <a:r>
              <a:rPr lang="en-GB" sz="1800" b="1" u="sng" dirty="0" smtClean="0"/>
              <a:t>Vessel acceptance is based upon the RGA analysis, a vessel is clean if:</a:t>
            </a:r>
          </a:p>
          <a:p>
            <a:pPr lvl="0"/>
            <a:r>
              <a:rPr lang="en-GB" sz="1200" dirty="0" smtClean="0"/>
              <a:t>The </a:t>
            </a:r>
            <a:r>
              <a:rPr lang="en-GB" sz="1200" dirty="0"/>
              <a:t>residual gas spectrum shall have been recorded over 1 –200 </a:t>
            </a:r>
            <a:r>
              <a:rPr lang="en-GB" sz="1200" dirty="0" err="1"/>
              <a:t>amu</a:t>
            </a:r>
            <a:endParaRPr lang="en-GB" sz="1200" dirty="0"/>
          </a:p>
          <a:p>
            <a:pPr lvl="0"/>
            <a:r>
              <a:rPr lang="en-GB" sz="1200" dirty="0"/>
              <a:t>The spectrum shall have been corrected for sampling error, mass discrimination and species relative sensitivities (see Appendix 3)</a:t>
            </a:r>
          </a:p>
          <a:p>
            <a:pPr lvl="0"/>
            <a:r>
              <a:rPr lang="en-GB" sz="1200" dirty="0"/>
              <a:t>These limits are expressed in terms of percentages of the total pressure in the system, corrected as indicated</a:t>
            </a:r>
          </a:p>
          <a:p>
            <a:pPr lvl="0"/>
            <a:r>
              <a:rPr lang="en-GB" sz="1200" dirty="0"/>
              <a:t>The definition of “general contaminants” is the sum of the partial pressures of all peaks present in the residual gas spectrum of mass to charge ratio (</a:t>
            </a:r>
            <a:r>
              <a:rPr lang="en-GB" sz="1200" dirty="0" err="1"/>
              <a:t>amu</a:t>
            </a:r>
            <a:r>
              <a:rPr lang="en-GB" sz="1200" dirty="0"/>
              <a:t>) equal to 39, 41-43 and 45 and above (</a:t>
            </a:r>
            <a:r>
              <a:rPr lang="en-GB" sz="1200" i="1" dirty="0"/>
              <a:t>excluding</a:t>
            </a:r>
            <a:r>
              <a:rPr lang="en-GB" sz="1200" dirty="0"/>
              <a:t> any above 45 specifically listed in the table below). Also to be excluded from this summation are any peaks related to the rare gases xenon (i.e. 132, 129, 131) and krypton (i.e. 84, 86, 83)</a:t>
            </a:r>
          </a:p>
          <a:p>
            <a:pPr marL="0" indent="0">
              <a:buNone/>
            </a:pPr>
            <a:endParaRPr lang="en-GB" sz="1200" dirty="0"/>
          </a:p>
        </p:txBody>
      </p:sp>
      <p:graphicFrame>
        <p:nvGraphicFramePr>
          <p:cNvPr id="4" name="Table 3"/>
          <p:cNvGraphicFramePr>
            <a:graphicFrameLocks noGrp="1"/>
          </p:cNvGraphicFramePr>
          <p:nvPr>
            <p:extLst>
              <p:ext uri="{D42A27DB-BD31-4B8C-83A1-F6EECF244321}">
                <p14:modId xmlns:p14="http://schemas.microsoft.com/office/powerpoint/2010/main" val="4270653424"/>
              </p:ext>
            </p:extLst>
          </p:nvPr>
        </p:nvGraphicFramePr>
        <p:xfrm>
          <a:off x="467544" y="3645024"/>
          <a:ext cx="8280919" cy="2952328"/>
        </p:xfrm>
        <a:graphic>
          <a:graphicData uri="http://schemas.openxmlformats.org/drawingml/2006/table">
            <a:tbl>
              <a:tblPr>
                <a:tableStyleId>{5C22544A-7EE6-4342-B048-85BDC9FD1C3A}</a:tableStyleId>
              </a:tblPr>
              <a:tblGrid>
                <a:gridCol w="1068617"/>
                <a:gridCol w="1352252"/>
                <a:gridCol w="1964627"/>
                <a:gridCol w="1844059"/>
                <a:gridCol w="2051364"/>
              </a:tblGrid>
              <a:tr h="713968">
                <a:tc>
                  <a:txBody>
                    <a:bodyPr/>
                    <a:lstStyle/>
                    <a:p>
                      <a:pPr algn="ctr">
                        <a:lnSpc>
                          <a:spcPct val="115000"/>
                        </a:lnSpc>
                        <a:spcAft>
                          <a:spcPts val="0"/>
                        </a:spcAft>
                        <a:tabLst>
                          <a:tab pos="2865755" algn="ctr"/>
                          <a:tab pos="5731510" algn="r"/>
                        </a:tabLst>
                      </a:pPr>
                      <a:r>
                        <a:rPr lang="en-GB" sz="1000" dirty="0">
                          <a:effectLst/>
                        </a:rPr>
                        <a:t>Pressure Region</a:t>
                      </a:r>
                      <a:endParaRPr lang="en-GB" sz="10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GB" sz="1000" dirty="0">
                          <a:effectLst/>
                        </a:rPr>
                        <a:t>General Contaminants</a:t>
                      </a:r>
                    </a:p>
                    <a:p>
                      <a:pPr algn="ctr">
                        <a:lnSpc>
                          <a:spcPct val="115000"/>
                        </a:lnSpc>
                        <a:spcAft>
                          <a:spcPts val="0"/>
                        </a:spcAft>
                        <a:tabLst>
                          <a:tab pos="2865755" algn="ctr"/>
                          <a:tab pos="5731510" algn="r"/>
                        </a:tabLst>
                      </a:pPr>
                      <a:r>
                        <a:rPr lang="en-GB" sz="1000" dirty="0">
                          <a:effectLst/>
                        </a:rPr>
                        <a:t>(%)</a:t>
                      </a:r>
                      <a:endParaRPr lang="en-GB" sz="10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GB" sz="1000" dirty="0" err="1">
                          <a:effectLst/>
                        </a:rPr>
                        <a:t>Perfluoropolyphenylethers</a:t>
                      </a:r>
                      <a:endParaRPr lang="en-GB" sz="1000" dirty="0">
                        <a:effectLst/>
                      </a:endParaRPr>
                    </a:p>
                    <a:p>
                      <a:pPr algn="ctr">
                        <a:lnSpc>
                          <a:spcPct val="115000"/>
                        </a:lnSpc>
                        <a:spcAft>
                          <a:spcPts val="0"/>
                        </a:spcAft>
                        <a:tabLst>
                          <a:tab pos="2865755" algn="ctr"/>
                          <a:tab pos="5731510" algn="r"/>
                        </a:tabLst>
                      </a:pPr>
                      <a:r>
                        <a:rPr lang="en-GB" sz="1000" dirty="0">
                          <a:effectLst/>
                        </a:rPr>
                        <a:t>Sum of (peak at 69 and 77 </a:t>
                      </a:r>
                      <a:r>
                        <a:rPr lang="en-GB" sz="1000" dirty="0" err="1">
                          <a:effectLst/>
                        </a:rPr>
                        <a:t>amu</a:t>
                      </a:r>
                      <a:r>
                        <a:rPr lang="en-GB" sz="1000" dirty="0">
                          <a:effectLst/>
                        </a:rPr>
                        <a:t>)</a:t>
                      </a:r>
                    </a:p>
                    <a:p>
                      <a:pPr algn="ctr">
                        <a:lnSpc>
                          <a:spcPct val="115000"/>
                        </a:lnSpc>
                        <a:spcAft>
                          <a:spcPts val="0"/>
                        </a:spcAft>
                        <a:tabLst>
                          <a:tab pos="2865755" algn="ctr"/>
                          <a:tab pos="5731510" algn="r"/>
                        </a:tabLst>
                      </a:pPr>
                      <a:r>
                        <a:rPr lang="en-GB" sz="1000" dirty="0">
                          <a:effectLst/>
                        </a:rPr>
                        <a:t>(%)</a:t>
                      </a:r>
                      <a:endParaRPr lang="en-GB" sz="10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GB" sz="1000" dirty="0" err="1">
                          <a:effectLst/>
                        </a:rPr>
                        <a:t>Chorinated</a:t>
                      </a:r>
                      <a:r>
                        <a:rPr lang="en-GB" sz="1000" dirty="0">
                          <a:effectLst/>
                        </a:rPr>
                        <a:t> species</a:t>
                      </a:r>
                    </a:p>
                    <a:p>
                      <a:pPr algn="ctr">
                        <a:lnSpc>
                          <a:spcPct val="115000"/>
                        </a:lnSpc>
                        <a:spcAft>
                          <a:spcPts val="0"/>
                        </a:spcAft>
                        <a:tabLst>
                          <a:tab pos="2865755" algn="ctr"/>
                          <a:tab pos="5731510" algn="r"/>
                        </a:tabLst>
                      </a:pPr>
                      <a:r>
                        <a:rPr lang="en-GB" sz="1000" dirty="0">
                          <a:effectLst/>
                        </a:rPr>
                        <a:t>(Sum of peaks at 35 and 37 </a:t>
                      </a:r>
                      <a:r>
                        <a:rPr lang="en-GB" sz="1000" dirty="0" err="1">
                          <a:effectLst/>
                        </a:rPr>
                        <a:t>amu</a:t>
                      </a:r>
                      <a:r>
                        <a:rPr lang="en-GB" sz="1000" dirty="0">
                          <a:effectLst/>
                        </a:rPr>
                        <a:t>)</a:t>
                      </a:r>
                    </a:p>
                    <a:p>
                      <a:pPr algn="ctr">
                        <a:lnSpc>
                          <a:spcPct val="115000"/>
                        </a:lnSpc>
                        <a:spcAft>
                          <a:spcPts val="0"/>
                        </a:spcAft>
                        <a:tabLst>
                          <a:tab pos="2865755" algn="ctr"/>
                          <a:tab pos="5731510" algn="r"/>
                        </a:tabLst>
                      </a:pPr>
                      <a:r>
                        <a:rPr lang="en-GB" sz="1000" dirty="0">
                          <a:effectLst/>
                        </a:rPr>
                        <a:t>(%)</a:t>
                      </a:r>
                      <a:endParaRPr lang="en-GB" sz="10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865755" algn="ctr"/>
                          <a:tab pos="5731510" algn="r"/>
                        </a:tabLst>
                      </a:pPr>
                      <a:r>
                        <a:rPr lang="en-GB" sz="1000" dirty="0">
                          <a:effectLst/>
                        </a:rPr>
                        <a:t>Comment</a:t>
                      </a:r>
                      <a:endParaRPr lang="en-GB" sz="1000" dirty="0">
                        <a:effectLst/>
                        <a:latin typeface="Calibri"/>
                        <a:ea typeface="Calibri"/>
                        <a:cs typeface="Times New Roman"/>
                      </a:endParaRPr>
                    </a:p>
                  </a:txBody>
                  <a:tcPr marL="68580" marR="68580" marT="0" marB="0" anchor="ctr"/>
                </a:tc>
              </a:tr>
              <a:tr h="1119180">
                <a:tc>
                  <a:txBody>
                    <a:bodyPr/>
                    <a:lstStyle/>
                    <a:p>
                      <a:pPr>
                        <a:lnSpc>
                          <a:spcPct val="115000"/>
                        </a:lnSpc>
                        <a:spcAft>
                          <a:spcPts val="0"/>
                        </a:spcAft>
                        <a:tabLst>
                          <a:tab pos="2865755" algn="ctr"/>
                          <a:tab pos="5731510" algn="r"/>
                        </a:tabLst>
                      </a:pPr>
                      <a:r>
                        <a:rPr lang="en-GB" sz="1200" dirty="0">
                          <a:effectLst/>
                        </a:rPr>
                        <a:t>UHV</a:t>
                      </a:r>
                      <a:endParaRPr lang="en-GB" sz="1200" dirty="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dirty="0">
                          <a:effectLst/>
                        </a:rPr>
                        <a:t>0.1</a:t>
                      </a:r>
                      <a:endParaRPr lang="en-GB" sz="1200" dirty="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dirty="0">
                          <a:effectLst/>
                        </a:rPr>
                        <a:t>0.01</a:t>
                      </a:r>
                      <a:endParaRPr lang="en-GB" sz="1200" dirty="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a:effectLst/>
                        </a:rPr>
                        <a:t>0.01</a:t>
                      </a:r>
                      <a:endParaRPr lang="en-GB" sz="120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a:effectLst/>
                        </a:rPr>
                        <a:t>Assuming system baked.</a:t>
                      </a:r>
                    </a:p>
                    <a:p>
                      <a:pPr algn="ctr">
                        <a:lnSpc>
                          <a:spcPct val="115000"/>
                        </a:lnSpc>
                        <a:spcAft>
                          <a:spcPts val="0"/>
                        </a:spcAft>
                        <a:tabLst>
                          <a:tab pos="2865755" algn="ctr"/>
                          <a:tab pos="5731510" algn="r"/>
                        </a:tabLst>
                      </a:pPr>
                      <a:r>
                        <a:rPr lang="en-GB" sz="1200">
                          <a:effectLst/>
                        </a:rPr>
                        <a:t> </a:t>
                      </a:r>
                    </a:p>
                    <a:p>
                      <a:pPr algn="ctr">
                        <a:lnSpc>
                          <a:spcPct val="115000"/>
                        </a:lnSpc>
                        <a:spcAft>
                          <a:spcPts val="0"/>
                        </a:spcAft>
                        <a:tabLst>
                          <a:tab pos="2865755" algn="ctr"/>
                          <a:tab pos="5731510" algn="r"/>
                        </a:tabLst>
                      </a:pPr>
                      <a:r>
                        <a:rPr lang="en-GB" sz="1200">
                          <a:effectLst/>
                        </a:rPr>
                        <a:t>Calculation to be done at 10</a:t>
                      </a:r>
                      <a:r>
                        <a:rPr lang="en-GB" sz="1200" baseline="30000">
                          <a:effectLst/>
                        </a:rPr>
                        <a:t>-9</a:t>
                      </a:r>
                      <a:r>
                        <a:rPr lang="en-GB" sz="1200">
                          <a:effectLst/>
                        </a:rPr>
                        <a:t> mbar or below</a:t>
                      </a:r>
                      <a:endParaRPr lang="en-GB" sz="1200">
                        <a:effectLst/>
                        <a:latin typeface="Calibri"/>
                        <a:ea typeface="Calibri"/>
                        <a:cs typeface="Times New Roman"/>
                      </a:endParaRPr>
                    </a:p>
                  </a:txBody>
                  <a:tcPr marL="68580" marR="68580" marT="0" marB="0"/>
                </a:tc>
              </a:tr>
              <a:tr h="1119180">
                <a:tc>
                  <a:txBody>
                    <a:bodyPr/>
                    <a:lstStyle/>
                    <a:p>
                      <a:pPr>
                        <a:lnSpc>
                          <a:spcPct val="115000"/>
                        </a:lnSpc>
                        <a:spcAft>
                          <a:spcPts val="0"/>
                        </a:spcAft>
                        <a:tabLst>
                          <a:tab pos="2865755" algn="ctr"/>
                          <a:tab pos="5731510" algn="r"/>
                        </a:tabLst>
                      </a:pPr>
                      <a:r>
                        <a:rPr lang="en-GB" sz="1200" dirty="0">
                          <a:effectLst/>
                        </a:rPr>
                        <a:t>HV - UHV</a:t>
                      </a:r>
                      <a:endParaRPr lang="en-GB" sz="1200" dirty="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a:effectLst/>
                        </a:rPr>
                        <a:t>0.75</a:t>
                      </a:r>
                      <a:endParaRPr lang="en-GB" sz="120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dirty="0">
                          <a:effectLst/>
                        </a:rPr>
                        <a:t>0.075</a:t>
                      </a:r>
                      <a:endParaRPr lang="en-GB" sz="1200" dirty="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dirty="0">
                          <a:effectLst/>
                        </a:rPr>
                        <a:t>0.075</a:t>
                      </a:r>
                      <a:endParaRPr lang="en-GB" sz="1200" dirty="0">
                        <a:effectLst/>
                        <a:latin typeface="Calibri"/>
                        <a:ea typeface="Calibri"/>
                        <a:cs typeface="Times New Roman"/>
                      </a:endParaRPr>
                    </a:p>
                  </a:txBody>
                  <a:tcPr marL="68580" marR="68580" marT="0" marB="0"/>
                </a:tc>
                <a:tc>
                  <a:txBody>
                    <a:bodyPr/>
                    <a:lstStyle/>
                    <a:p>
                      <a:pPr algn="ctr">
                        <a:lnSpc>
                          <a:spcPct val="115000"/>
                        </a:lnSpc>
                        <a:spcAft>
                          <a:spcPts val="0"/>
                        </a:spcAft>
                        <a:tabLst>
                          <a:tab pos="2865755" algn="ctr"/>
                          <a:tab pos="5731510" algn="r"/>
                        </a:tabLst>
                      </a:pPr>
                      <a:r>
                        <a:rPr lang="en-GB" sz="1200" dirty="0">
                          <a:effectLst/>
                        </a:rPr>
                        <a:t>Assuming system unbaked.</a:t>
                      </a:r>
                    </a:p>
                    <a:p>
                      <a:pPr algn="ctr">
                        <a:lnSpc>
                          <a:spcPct val="115000"/>
                        </a:lnSpc>
                        <a:spcAft>
                          <a:spcPts val="0"/>
                        </a:spcAft>
                        <a:tabLst>
                          <a:tab pos="2865755" algn="ctr"/>
                          <a:tab pos="5731510" algn="r"/>
                        </a:tabLst>
                      </a:pPr>
                      <a:r>
                        <a:rPr lang="en-GB" sz="1200" dirty="0">
                          <a:effectLst/>
                        </a:rPr>
                        <a:t> </a:t>
                      </a:r>
                    </a:p>
                    <a:p>
                      <a:pPr algn="ctr">
                        <a:lnSpc>
                          <a:spcPct val="115000"/>
                        </a:lnSpc>
                        <a:spcAft>
                          <a:spcPts val="0"/>
                        </a:spcAft>
                        <a:tabLst>
                          <a:tab pos="2865755" algn="ctr"/>
                          <a:tab pos="5731510" algn="r"/>
                        </a:tabLst>
                      </a:pPr>
                      <a:r>
                        <a:rPr lang="en-GB" sz="1200" dirty="0">
                          <a:effectLst/>
                        </a:rPr>
                        <a:t>Calculation to be done at 10</a:t>
                      </a:r>
                      <a:r>
                        <a:rPr lang="en-GB" sz="1200" baseline="30000" dirty="0">
                          <a:effectLst/>
                        </a:rPr>
                        <a:t>-7</a:t>
                      </a:r>
                      <a:r>
                        <a:rPr lang="en-GB" sz="1200" dirty="0">
                          <a:effectLst/>
                        </a:rPr>
                        <a:t> mbar or below</a:t>
                      </a:r>
                      <a:endParaRPr lang="en-GB" sz="12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156556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Vacuum vessel acceptance</a:t>
            </a:r>
            <a:endParaRPr lang="en-GB" dirty="0"/>
          </a:p>
        </p:txBody>
      </p:sp>
      <p:sp>
        <p:nvSpPr>
          <p:cNvPr id="9" name="Title 1"/>
          <p:cNvSpPr txBox="1">
            <a:spLocks/>
          </p:cNvSpPr>
          <p:nvPr/>
        </p:nvSpPr>
        <p:spPr bwMode="auto">
          <a:xfrm>
            <a:off x="3995936" y="4077072"/>
            <a:ext cx="5148064" cy="30243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marL="342900" indent="-342900" algn="l">
              <a:buFont typeface="Arial" panose="020B0604020202020204" pitchFamily="34" charset="0"/>
              <a:buChar char="•"/>
            </a:pPr>
            <a:r>
              <a:rPr lang="en-GB" sz="2000" kern="0" dirty="0" smtClean="0">
                <a:solidFill>
                  <a:srgbClr val="0070C0"/>
                </a:solidFill>
                <a:latin typeface="+mn-lt"/>
              </a:rPr>
              <a:t>After acceptance of the vacuum component it will be vented with pure ‘dry’ filtered N</a:t>
            </a:r>
            <a:r>
              <a:rPr lang="en-GB" sz="2000" kern="0" baseline="-25000" dirty="0" smtClean="0">
                <a:solidFill>
                  <a:srgbClr val="0070C0"/>
                </a:solidFill>
                <a:latin typeface="+mn-lt"/>
              </a:rPr>
              <a:t>2</a:t>
            </a:r>
          </a:p>
          <a:p>
            <a:pPr marL="342900" indent="-342900" algn="l">
              <a:buFont typeface="Arial" panose="020B0604020202020204" pitchFamily="34" charset="0"/>
              <a:buChar char="•"/>
            </a:pPr>
            <a:r>
              <a:rPr lang="en-GB" sz="2000" kern="0" dirty="0" smtClean="0">
                <a:solidFill>
                  <a:srgbClr val="000000"/>
                </a:solidFill>
                <a:latin typeface="+mn-lt"/>
              </a:rPr>
              <a:t>Filtered down to 0.1µm</a:t>
            </a:r>
          </a:p>
          <a:p>
            <a:pPr marL="342900" indent="-342900" algn="l">
              <a:buFont typeface="Arial" panose="020B0604020202020204" pitchFamily="34" charset="0"/>
              <a:buChar char="•"/>
            </a:pPr>
            <a:r>
              <a:rPr lang="en-GB" sz="2000" kern="0" dirty="0" smtClean="0">
                <a:solidFill>
                  <a:srgbClr val="0070C0"/>
                </a:solidFill>
                <a:latin typeface="+mn-lt"/>
              </a:rPr>
              <a:t>‘Dry’ - N</a:t>
            </a:r>
            <a:r>
              <a:rPr lang="en-GB" sz="2000" kern="0" baseline="-25000" dirty="0" smtClean="0">
                <a:solidFill>
                  <a:srgbClr val="0070C0"/>
                </a:solidFill>
                <a:latin typeface="+mn-lt"/>
              </a:rPr>
              <a:t>2</a:t>
            </a:r>
            <a:r>
              <a:rPr lang="en-GB" sz="2000" kern="0" dirty="0" smtClean="0">
                <a:solidFill>
                  <a:srgbClr val="0070C0"/>
                </a:solidFill>
                <a:latin typeface="+mn-lt"/>
              </a:rPr>
              <a:t> purged until a dew point of -70</a:t>
            </a:r>
            <a:r>
              <a:rPr lang="en-GB" sz="2000" kern="0" dirty="0" smtClean="0">
                <a:solidFill>
                  <a:srgbClr val="0070C0"/>
                </a:solidFill>
                <a:latin typeface="+mn-lt"/>
                <a:cs typeface="Calibri"/>
              </a:rPr>
              <a:t>⁰C is measured, keeping moisture down to acceptable low levels</a:t>
            </a:r>
          </a:p>
          <a:p>
            <a:pPr marL="342900" indent="-342900" algn="l">
              <a:buFont typeface="Arial" panose="020B0604020202020204" pitchFamily="34" charset="0"/>
              <a:buChar char="•"/>
            </a:pPr>
            <a:r>
              <a:rPr lang="en-GB" sz="2000" kern="0" dirty="0" smtClean="0">
                <a:solidFill>
                  <a:srgbClr val="000000"/>
                </a:solidFill>
                <a:latin typeface="+mn-lt"/>
                <a:cs typeface="Calibri"/>
              </a:rPr>
              <a:t>Vessel is capped and remains under a </a:t>
            </a:r>
            <a:r>
              <a:rPr lang="en-GB" sz="2000" kern="0" dirty="0">
                <a:solidFill>
                  <a:srgbClr val="000000"/>
                </a:solidFill>
                <a:latin typeface="+mn-lt"/>
              </a:rPr>
              <a:t>N</a:t>
            </a:r>
            <a:r>
              <a:rPr lang="en-GB" sz="2000" kern="0" baseline="-25000" dirty="0">
                <a:solidFill>
                  <a:srgbClr val="000000"/>
                </a:solidFill>
                <a:latin typeface="+mn-lt"/>
              </a:rPr>
              <a:t>2</a:t>
            </a:r>
            <a:r>
              <a:rPr lang="en-GB" sz="2000" kern="0" dirty="0">
                <a:solidFill>
                  <a:srgbClr val="000000"/>
                </a:solidFill>
                <a:latin typeface="+mn-lt"/>
              </a:rPr>
              <a:t> </a:t>
            </a:r>
            <a:r>
              <a:rPr lang="en-GB" sz="2000" kern="0" dirty="0" smtClean="0">
                <a:solidFill>
                  <a:srgbClr val="000000"/>
                </a:solidFill>
                <a:latin typeface="+mn-lt"/>
              </a:rPr>
              <a:t>atmosphere</a:t>
            </a:r>
            <a:endParaRPr lang="en-GB" sz="2000" kern="0" dirty="0">
              <a:solidFill>
                <a:srgbClr val="000000"/>
              </a:solidFill>
              <a:latin typeface="+mn-lt"/>
            </a:endParaRPr>
          </a:p>
          <a:p>
            <a:endParaRPr lang="en-GB" sz="2000" kern="0" dirty="0">
              <a:solidFill>
                <a:srgbClr val="000000"/>
              </a:solidFill>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2998" y="2045834"/>
            <a:ext cx="4992553" cy="37444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06546" y="1599920"/>
            <a:ext cx="2649282" cy="19869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9511" y="2884992"/>
            <a:ext cx="1224136" cy="3529326"/>
          </a:xfrm>
          <a:prstGeom prst="rect">
            <a:avLst/>
          </a:prstGeom>
        </p:spPr>
      </p:pic>
    </p:spTree>
    <p:extLst>
      <p:ext uri="{BB962C8B-B14F-4D97-AF65-F5344CB8AC3E}">
        <p14:creationId xmlns:p14="http://schemas.microsoft.com/office/powerpoint/2010/main" val="1149683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foil?</a:t>
            </a:r>
            <a:endParaRPr lang="en-GB" dirty="0"/>
          </a:p>
        </p:txBody>
      </p:sp>
      <p:sp>
        <p:nvSpPr>
          <p:cNvPr id="3" name="Content Placeholder 2"/>
          <p:cNvSpPr>
            <a:spLocks noGrp="1"/>
          </p:cNvSpPr>
          <p:nvPr>
            <p:ph idx="1"/>
          </p:nvPr>
        </p:nvSpPr>
        <p:spPr>
          <a:xfrm>
            <a:off x="107504" y="1268760"/>
            <a:ext cx="8906344" cy="3240360"/>
          </a:xfrm>
        </p:spPr>
        <p:txBody>
          <a:bodyPr/>
          <a:lstStyle/>
          <a:p>
            <a:r>
              <a:rPr lang="en-GB" sz="2800" dirty="0" smtClean="0"/>
              <a:t>In general we wrap all ‘clean’ vacuum components and they are labelled</a:t>
            </a:r>
          </a:p>
          <a:p>
            <a:r>
              <a:rPr lang="en-GB" sz="2800" dirty="0" smtClean="0"/>
              <a:t>Protects clean </a:t>
            </a:r>
            <a:r>
              <a:rPr lang="en-GB" sz="2800" dirty="0"/>
              <a:t>items</a:t>
            </a:r>
            <a:r>
              <a:rPr lang="en-GB" sz="2800" dirty="0" smtClean="0"/>
              <a:t>.</a:t>
            </a:r>
          </a:p>
          <a:p>
            <a:pPr lvl="1"/>
            <a:r>
              <a:rPr lang="en-GB" sz="2000" dirty="0" smtClean="0"/>
              <a:t>Indicates cleaned items.</a:t>
            </a:r>
          </a:p>
          <a:p>
            <a:endParaRPr lang="en-GB" sz="2800" dirty="0" smtClean="0"/>
          </a:p>
          <a:p>
            <a:r>
              <a:rPr lang="en-GB" sz="2800" dirty="0" smtClean="0"/>
              <a:t>For particle control foil is bad</a:t>
            </a:r>
            <a:endParaRPr lang="en-GB" sz="2800" dirty="0"/>
          </a:p>
          <a:p>
            <a:pPr lvl="1"/>
            <a:r>
              <a:rPr lang="en-GB" sz="2000" dirty="0"/>
              <a:t>Shed particles of all sizes</a:t>
            </a:r>
            <a:r>
              <a:rPr lang="en-GB" sz="2000" dirty="0" smtClean="0"/>
              <a:t>.</a:t>
            </a:r>
          </a:p>
        </p:txBody>
      </p:sp>
      <p:pic>
        <p:nvPicPr>
          <p:cNvPr id="4" name="Picture 2" descr="C:\Users\tmw73\Desktop\Talk\IMG_19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5" y="1844824"/>
            <a:ext cx="2400267"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mw73\Desktop\Talk\IMG_2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807294"/>
            <a:ext cx="2450307" cy="183773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132187" y="4653136"/>
            <a:ext cx="609599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Calibri" panose="020F0502020204030204"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accent1">
                    <a:lumMod val="50000"/>
                  </a:schemeClr>
                </a:solidFill>
                <a:latin typeface="Calibri" panose="020F0502020204030204" pitchFamily="34" charset="0"/>
                <a:ea typeface="+mn-ea"/>
                <a:cs typeface="Arial" pitchFamily="34" charset="0"/>
              </a:defRPr>
            </a:lvl3pPr>
            <a:lvl4pPr marL="1600200" indent="-228600" algn="l" rtl="0" eaLnBrk="0" fontAlgn="base" hangingPunct="0">
              <a:spcBef>
                <a:spcPct val="20000"/>
              </a:spcBef>
              <a:spcAft>
                <a:spcPct val="0"/>
              </a:spcAft>
              <a:buNone/>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GB" sz="2800" kern="0" dirty="0" smtClean="0"/>
              <a:t>For particle controlled ‘clean’ vacuum components we only use ‘clean’ plastic caps and NO foil</a:t>
            </a:r>
          </a:p>
          <a:p>
            <a:endParaRPr lang="en-GB" sz="2800" kern="0" dirty="0" smtClean="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87012" y="4317266"/>
            <a:ext cx="2755812" cy="2066859"/>
          </a:xfrm>
          <a:prstGeom prst="rect">
            <a:avLst/>
          </a:prstGeom>
        </p:spPr>
      </p:pic>
    </p:spTree>
    <p:extLst>
      <p:ext uri="{BB962C8B-B14F-4D97-AF65-F5344CB8AC3E}">
        <p14:creationId xmlns:p14="http://schemas.microsoft.com/office/powerpoint/2010/main" val="444899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636912"/>
            <a:ext cx="9144000" cy="1470025"/>
          </a:xfrm>
        </p:spPr>
        <p:txBody>
          <a:bodyPr/>
          <a:lstStyle/>
          <a:p>
            <a:r>
              <a:rPr lang="en-GB" dirty="0" smtClean="0"/>
              <a:t>Cleanroom</a:t>
            </a:r>
            <a:endParaRPr lang="en-GB" dirty="0"/>
          </a:p>
        </p:txBody>
      </p:sp>
    </p:spTree>
    <p:extLst>
      <p:ext uri="{BB962C8B-B14F-4D97-AF65-F5344CB8AC3E}">
        <p14:creationId xmlns:p14="http://schemas.microsoft.com/office/powerpoint/2010/main" val="3484192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Synchrotron Radiation Source (SRS)</a:t>
            </a:r>
            <a:endParaRPr lang="en-GB" dirty="0"/>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t="15384"/>
          <a:stretch>
            <a:fillRect/>
          </a:stretch>
        </p:blipFill>
        <p:spPr bwMode="auto">
          <a:xfrm>
            <a:off x="107504" y="1124744"/>
            <a:ext cx="5161360" cy="19739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l="48851" t="26263" r="11356" b="54636"/>
          <a:stretch>
            <a:fillRect/>
          </a:stretch>
        </p:blipFill>
        <p:spPr bwMode="auto">
          <a:xfrm>
            <a:off x="3203848" y="2792554"/>
            <a:ext cx="6034241" cy="391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1" name="Group 20"/>
          <p:cNvGrpSpPr/>
          <p:nvPr/>
        </p:nvGrpSpPr>
        <p:grpSpPr>
          <a:xfrm>
            <a:off x="251520" y="3616298"/>
            <a:ext cx="2952328" cy="3012069"/>
            <a:chOff x="467544" y="3585283"/>
            <a:chExt cx="2952328" cy="3012069"/>
          </a:xfrm>
        </p:grpSpPr>
        <p:sp>
          <p:nvSpPr>
            <p:cNvPr id="3" name="Rectangle 2"/>
            <p:cNvSpPr>
              <a:spLocks noChangeArrowheads="1"/>
            </p:cNvSpPr>
            <p:nvPr/>
          </p:nvSpPr>
          <p:spPr bwMode="auto">
            <a:xfrm>
              <a:off x="467544" y="3585283"/>
              <a:ext cx="2952328" cy="3012069"/>
            </a:xfrm>
            <a:prstGeom prst="rect">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8" name="Rectangle 7"/>
            <p:cNvSpPr>
              <a:spLocks noChangeArrowheads="1"/>
            </p:cNvSpPr>
            <p:nvPr/>
          </p:nvSpPr>
          <p:spPr bwMode="auto">
            <a:xfrm>
              <a:off x="1065131" y="5122333"/>
              <a:ext cx="1891865" cy="68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Helvetica"/>
                  <a:ea typeface="Times New Roman" pitchFamily="18" charset="0"/>
                  <a:cs typeface="Times New Roman" pitchFamily="18" charset="0"/>
                </a:rPr>
                <a:t>CLRC </a:t>
              </a:r>
              <a:r>
                <a:rPr kumimoji="0" lang="en-GB" altLang="en-US" sz="800" b="1" i="0" u="none" strike="noStrike" cap="none" normalizeH="0" baseline="0" dirty="0" err="1" smtClean="0">
                  <a:ln>
                    <a:noFill/>
                  </a:ln>
                  <a:solidFill>
                    <a:schemeClr val="tx1"/>
                  </a:solidFill>
                  <a:effectLst/>
                  <a:latin typeface="Helvetica"/>
                  <a:ea typeface="Times New Roman" pitchFamily="18" charset="0"/>
                  <a:cs typeface="Times New Roman" pitchFamily="18" charset="0"/>
                </a:rPr>
                <a:t>Daresbury</a:t>
              </a:r>
              <a:r>
                <a:rPr kumimoji="0" lang="en-GB" altLang="en-US" sz="800" b="1" i="0" u="none" strike="noStrike" cap="none" normalizeH="0" baseline="0" dirty="0" smtClean="0">
                  <a:ln>
                    <a:noFill/>
                  </a:ln>
                  <a:solidFill>
                    <a:schemeClr val="tx1"/>
                  </a:solidFill>
                  <a:effectLst/>
                  <a:latin typeface="Helvetica"/>
                  <a:ea typeface="Times New Roman" pitchFamily="18" charset="0"/>
                  <a:cs typeface="Times New Roman" pitchFamily="18" charset="0"/>
                </a:rPr>
                <a:t> Laboratory</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Synchrotron Radiation Department</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Vacuum Support Group.</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8"/>
            <p:cNvSpPr>
              <a:spLocks noChangeArrowheads="1"/>
            </p:cNvSpPr>
            <p:nvPr/>
          </p:nvSpPr>
          <p:spPr bwMode="auto">
            <a:xfrm>
              <a:off x="1138904" y="3834275"/>
              <a:ext cx="1609608" cy="114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Arial" pitchFamily="34" charset="0"/>
                  <a:cs typeface="Arial" pitchFamily="34" charset="0"/>
                </a:rPr>
                <a:t/>
              </a:r>
              <a:br>
                <a:rPr kumimoji="0" lang="en-GB" altLang="en-US" sz="1000" b="0" i="0" u="none" strike="noStrike" cap="none" normalizeH="0" baseline="0" dirty="0" smtClean="0">
                  <a:ln>
                    <a:noFill/>
                  </a:ln>
                  <a:solidFill>
                    <a:schemeClr val="tx1"/>
                  </a:solidFill>
                  <a:effectLst/>
                  <a:latin typeface="Arial" pitchFamily="34" charset="0"/>
                  <a:cs typeface="Arial" pitchFamily="34" charset="0"/>
                </a:rPr>
              </a:br>
              <a:endParaRPr kumimoji="0" lang="en-GB" altLang="en-US" sz="10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Arial" pitchFamily="34" charset="0"/>
                  <a:cs typeface="Times New Roman" pitchFamily="18" charset="0"/>
                </a:rPr>
                <a:t>Ultra High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Arial" pitchFamily="34" charset="0"/>
                  <a:cs typeface="Times New Roman" pitchFamily="18" charset="0"/>
                </a:rPr>
                <a:t>Vacuum Guide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9"/>
            <p:cNvSpPr>
              <a:spLocks noChangeArrowheads="1"/>
            </p:cNvSpPr>
            <p:nvPr/>
          </p:nvSpPr>
          <p:spPr bwMode="auto">
            <a:xfrm>
              <a:off x="621070" y="5807075"/>
              <a:ext cx="26452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chemeClr val="tx1"/>
                  </a:solidFill>
                  <a:effectLst/>
                  <a:latin typeface="Arial" pitchFamily="34" charset="0"/>
                  <a:cs typeface="Arial" pitchFamily="34" charset="0"/>
                </a:rPr>
                <a:t/>
              </a:r>
              <a:br>
                <a:rPr kumimoji="0" lang="en-GB" altLang="en-US" sz="800" b="0" i="0" u="none" strike="noStrike" cap="none" normalizeH="0" baseline="0" dirty="0" smtClean="0">
                  <a:ln>
                    <a:noFill/>
                  </a:ln>
                  <a:solidFill>
                    <a:schemeClr val="tx1"/>
                  </a:solidFill>
                  <a:effectLst/>
                  <a:latin typeface="Arial" pitchFamily="34" charset="0"/>
                  <a:cs typeface="Arial" pitchFamily="34" charset="0"/>
                </a:rPr>
              </a:b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compendium of </a:t>
              </a:r>
              <a:r>
                <a:rPr kumimoji="0" lang="en-GB" altLang="en-US" sz="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Proceedures</a:t>
              </a: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Specifications</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&lt;Issue 3&gt;</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chemeClr val="tx1"/>
                  </a:solidFill>
                  <a:effectLst/>
                  <a:latin typeface="Times"/>
                  <a:ea typeface="Times New Roman" pitchFamily="18" charset="0"/>
                  <a:cs typeface="Times New Roman" pitchFamily="18" charset="0"/>
                </a:rPr>
                <a:t>©CLRC </a:t>
              </a:r>
              <a:r>
                <a:rPr kumimoji="0" lang="en-GB" altLang="en-US" sz="800" b="0" i="0" u="none" strike="noStrike" cap="none" normalizeH="0" baseline="0" dirty="0" err="1" smtClean="0">
                  <a:ln>
                    <a:noFill/>
                  </a:ln>
                  <a:solidFill>
                    <a:schemeClr val="tx1"/>
                  </a:solidFill>
                  <a:effectLst/>
                  <a:latin typeface="Times"/>
                  <a:ea typeface="Times New Roman" pitchFamily="18" charset="0"/>
                  <a:cs typeface="Times New Roman" pitchFamily="18" charset="0"/>
                </a:rPr>
                <a:t>Daresbury</a:t>
              </a:r>
              <a:r>
                <a:rPr kumimoji="0" lang="en-GB" altLang="en-US" sz="800" b="0" i="0" u="none" strike="noStrike" cap="none" normalizeH="0" baseline="0" dirty="0" smtClean="0">
                  <a:ln>
                    <a:noFill/>
                  </a:ln>
                  <a:solidFill>
                    <a:schemeClr val="tx1"/>
                  </a:solidFill>
                  <a:effectLst/>
                  <a:latin typeface="Times"/>
                  <a:ea typeface="Times New Roman" pitchFamily="18" charset="0"/>
                  <a:cs typeface="Times New Roman" pitchFamily="18" charset="0"/>
                </a:rPr>
                <a:t> Laboratory,1996</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974379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Low particulate experience on </a:t>
            </a:r>
            <a:r>
              <a:rPr lang="en-GB" dirty="0" smtClean="0"/>
              <a:t>ALICE</a:t>
            </a:r>
            <a:endParaRPr lang="en-GB" dirty="0"/>
          </a:p>
        </p:txBody>
      </p:sp>
      <p:pic>
        <p:nvPicPr>
          <p:cNvPr id="3076" name="Picture 4" descr="Layout"/>
          <p:cNvPicPr>
            <a:picLocks noChangeAspect="1" noChangeArrowheads="1"/>
          </p:cNvPicPr>
          <p:nvPr/>
        </p:nvPicPr>
        <p:blipFill rotWithShape="1">
          <a:blip r:embed="rId3">
            <a:extLst>
              <a:ext uri="{28A0092B-C50C-407E-A947-70E740481C1C}">
                <a14:useLocalDpi xmlns:a14="http://schemas.microsoft.com/office/drawing/2010/main" val="0"/>
              </a:ext>
            </a:extLst>
          </a:blip>
          <a:srcRect b="61355"/>
          <a:stretch/>
        </p:blipFill>
        <p:spPr bwMode="auto">
          <a:xfrm>
            <a:off x="1747806" y="1451187"/>
            <a:ext cx="5992887" cy="145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2005_0602Image0037"/>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r="1934"/>
          <a:stretch/>
        </p:blipFill>
        <p:spPr>
          <a:xfrm>
            <a:off x="107504" y="3140968"/>
            <a:ext cx="5381172" cy="3568378"/>
          </a:xfrm>
          <a:noFill/>
        </p:spPr>
      </p:pic>
      <p:sp>
        <p:nvSpPr>
          <p:cNvPr id="7" name="Text Box 11"/>
          <p:cNvSpPr txBox="1">
            <a:spLocks noChangeArrowheads="1"/>
          </p:cNvSpPr>
          <p:nvPr/>
        </p:nvSpPr>
        <p:spPr bwMode="auto">
          <a:xfrm>
            <a:off x="5508104" y="5893821"/>
            <a:ext cx="4427985" cy="830997"/>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r>
              <a:rPr lang="en-GB" dirty="0" smtClean="0">
                <a:solidFill>
                  <a:schemeClr val="tx1"/>
                </a:solidFill>
                <a:latin typeface="Calibri" panose="020F0502020204030204" pitchFamily="34" charset="0"/>
                <a:cs typeface="Arial" pitchFamily="34" charset="0"/>
              </a:rPr>
              <a:t>ALICE </a:t>
            </a:r>
            <a:r>
              <a:rPr lang="en-GB" dirty="0" err="1" smtClean="0">
                <a:solidFill>
                  <a:schemeClr val="tx1"/>
                </a:solidFill>
                <a:latin typeface="Calibri" panose="020F0502020204030204" pitchFamily="34" charset="0"/>
                <a:cs typeface="Arial" pitchFamily="34" charset="0"/>
              </a:rPr>
              <a:t>Photoinjector</a:t>
            </a:r>
            <a:r>
              <a:rPr lang="en-GB" dirty="0" smtClean="0">
                <a:solidFill>
                  <a:schemeClr val="tx1"/>
                </a:solidFill>
                <a:latin typeface="Calibri" panose="020F0502020204030204" pitchFamily="34" charset="0"/>
                <a:cs typeface="Arial" pitchFamily="34" charset="0"/>
              </a:rPr>
              <a:t> vessel</a:t>
            </a:r>
          </a:p>
          <a:p>
            <a:r>
              <a:rPr lang="en-GB" dirty="0" smtClean="0">
                <a:solidFill>
                  <a:schemeClr val="tx1"/>
                </a:solidFill>
                <a:latin typeface="Calibri" panose="020F0502020204030204" pitchFamily="34" charset="0"/>
                <a:cs typeface="Arial" pitchFamily="34" charset="0"/>
              </a:rPr>
              <a:t>In ISO </a:t>
            </a:r>
            <a:r>
              <a:rPr lang="en-GB" dirty="0">
                <a:solidFill>
                  <a:schemeClr val="tx1"/>
                </a:solidFill>
                <a:latin typeface="Calibri" panose="020F0502020204030204" pitchFamily="34" charset="0"/>
                <a:cs typeface="Arial" pitchFamily="34" charset="0"/>
              </a:rPr>
              <a:t>4 Cleanroom</a:t>
            </a:r>
          </a:p>
        </p:txBody>
      </p:sp>
      <p:pic>
        <p:nvPicPr>
          <p:cNvPr id="1026" name="Picture 2" descr="\\Engserve\projects\tdl-1122 SCRF Research\ph1-Phase 1\meng - Mechanical Engineering\Pictures\2011_08_02 second half HOM assembly\IMG_32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3" y="3140968"/>
            <a:ext cx="3552395" cy="26642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stCxn id="7" idx="1"/>
          </p:cNvCxnSpPr>
          <p:nvPr/>
        </p:nvCxnSpPr>
        <p:spPr bwMode="auto">
          <a:xfrm flipH="1" flipV="1">
            <a:off x="2987824" y="4725144"/>
            <a:ext cx="2520280" cy="15841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9203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Particle counting procedures</a:t>
            </a:r>
            <a:endParaRPr lang="en-GB" dirty="0"/>
          </a:p>
        </p:txBody>
      </p:sp>
      <p:sp>
        <p:nvSpPr>
          <p:cNvPr id="6" name="TextBox 5"/>
          <p:cNvSpPr txBox="1"/>
          <p:nvPr/>
        </p:nvSpPr>
        <p:spPr>
          <a:xfrm>
            <a:off x="0" y="1412776"/>
            <a:ext cx="9166407" cy="5663089"/>
          </a:xfrm>
          <a:prstGeom prst="rect">
            <a:avLst/>
          </a:prstGeom>
          <a:noFill/>
        </p:spPr>
        <p:txBody>
          <a:bodyPr wrap="square" rtlCol="0">
            <a:spAutoFit/>
          </a:bodyPr>
          <a:lstStyle/>
          <a:p>
            <a:pPr marL="228600" lvl="0" indent="-228600">
              <a:buFont typeface="+mj-lt"/>
              <a:buAutoNum type="arabicPeriod"/>
            </a:pPr>
            <a:r>
              <a:rPr lang="en-GB" sz="1400" dirty="0"/>
              <a:t>A one minute sample of particle level should then be taken and checked to ensure it meets the ISO 5 standard. If it does not then the chamber should be left for a further 30mins and the area retested. If it is still not below the required level then the chamber should be moved back out to the changing area and re-cleaned with a lint free wipe and blown down with N</a:t>
            </a:r>
            <a:r>
              <a:rPr lang="en-GB" sz="1400" baseline="-25000" dirty="0"/>
              <a:t>2</a:t>
            </a:r>
            <a:r>
              <a:rPr lang="en-GB" sz="1400" dirty="0"/>
              <a:t>.</a:t>
            </a:r>
          </a:p>
          <a:p>
            <a:pPr marL="228600" indent="-228600">
              <a:buFont typeface="+mj-lt"/>
              <a:buAutoNum type="arabicPeriod"/>
            </a:pPr>
            <a:endParaRPr lang="en-GB" sz="1400" dirty="0"/>
          </a:p>
          <a:p>
            <a:pPr marL="228600" lvl="0" indent="-228600">
              <a:buFont typeface="+mj-lt"/>
              <a:buAutoNum type="arabicPeriod"/>
            </a:pPr>
            <a:r>
              <a:rPr lang="en-GB" sz="1400" dirty="0"/>
              <a:t>The chamber then should be un-flanged, to do this remove all but two bolts from the flanges (note: this will produce an increase in the particle count) then let the chamber settle again and take another one minute particle count. Then remove the flanges and take a one minute area sample to check ISO class. </a:t>
            </a:r>
          </a:p>
          <a:p>
            <a:pPr marL="228600" indent="-228600">
              <a:buFont typeface="+mj-lt"/>
              <a:buAutoNum type="arabicPeriod"/>
            </a:pPr>
            <a:endParaRPr lang="en-GB" sz="1400" dirty="0"/>
          </a:p>
          <a:p>
            <a:pPr marL="228600" lvl="0" indent="-228600">
              <a:buFont typeface="+mj-lt"/>
              <a:buAutoNum type="arabicPeriod"/>
            </a:pPr>
            <a:r>
              <a:rPr lang="en-GB" sz="1400" dirty="0"/>
              <a:t>If ISO 5 is not achieved wait a further 30mins and take a further sample. Repeat this </a:t>
            </a:r>
            <a:r>
              <a:rPr lang="en-GB" sz="1400" dirty="0" err="1"/>
              <a:t>upto</a:t>
            </a:r>
            <a:r>
              <a:rPr lang="en-GB" sz="1400" dirty="0"/>
              <a:t> 5 times. If the area still does not reach the required level the chamber should be removed and the process re-started. </a:t>
            </a:r>
          </a:p>
          <a:p>
            <a:pPr marL="228600" indent="-228600">
              <a:buFont typeface="+mj-lt"/>
              <a:buAutoNum type="arabicPeriod"/>
            </a:pPr>
            <a:endParaRPr lang="en-GB" sz="1400" dirty="0"/>
          </a:p>
          <a:p>
            <a:pPr marL="228600" lvl="0" indent="-228600">
              <a:buFont typeface="+mj-lt"/>
              <a:buAutoNum type="arabicPeriod"/>
            </a:pPr>
            <a:r>
              <a:rPr lang="en-GB" sz="1400" dirty="0"/>
              <a:t>Once the area is acceptable blow the internal chamber surfaces with filtered N</a:t>
            </a:r>
            <a:r>
              <a:rPr lang="en-GB" sz="1400" baseline="-25000" dirty="0"/>
              <a:t>2</a:t>
            </a:r>
            <a:r>
              <a:rPr lang="en-GB" sz="1400" dirty="0"/>
              <a:t> at 7 bar. The chamber should then be tapped delicately a number of time across the surface with a rubber mallet. This, N</a:t>
            </a:r>
            <a:r>
              <a:rPr lang="en-GB" sz="1400" baseline="-25000" dirty="0"/>
              <a:t>2</a:t>
            </a:r>
            <a:r>
              <a:rPr lang="en-GB" sz="1400" dirty="0"/>
              <a:t> blow then tapping procedure, should be repeated twice more. </a:t>
            </a:r>
          </a:p>
          <a:p>
            <a:pPr marL="228600" indent="-228600">
              <a:buFont typeface="+mj-lt"/>
              <a:buAutoNum type="arabicPeriod"/>
            </a:pPr>
            <a:endParaRPr lang="en-GB" sz="1400" dirty="0"/>
          </a:p>
          <a:p>
            <a:pPr marL="228600" lvl="0" indent="-228600">
              <a:buFont typeface="+mj-lt"/>
              <a:buAutoNum type="arabicPeriod"/>
            </a:pPr>
            <a:r>
              <a:rPr lang="en-GB" sz="1400" dirty="0"/>
              <a:t>Then take a one minute sample at the location specified for the unit whilst purging at 0.5 bar with filtered nitrogen. This should be done remotely if possible.</a:t>
            </a:r>
          </a:p>
          <a:p>
            <a:pPr marL="228600" indent="-228600">
              <a:buFont typeface="+mj-lt"/>
              <a:buAutoNum type="arabicPeriod"/>
            </a:pPr>
            <a:endParaRPr lang="en-GB" sz="1400" dirty="0"/>
          </a:p>
          <a:p>
            <a:pPr marL="228600" lvl="0" indent="-228600">
              <a:buFont typeface="+mj-lt"/>
              <a:buAutoNum type="arabicPeriod"/>
            </a:pPr>
            <a:r>
              <a:rPr lang="en-GB" sz="1400" dirty="0"/>
              <a:t>Repeat stages </a:t>
            </a:r>
            <a:r>
              <a:rPr lang="en-GB" sz="1400" dirty="0" smtClean="0"/>
              <a:t>4&amp;5 </a:t>
            </a:r>
            <a:r>
              <a:rPr lang="en-GB" sz="1400" dirty="0"/>
              <a:t>four more time, recording the counts each time</a:t>
            </a:r>
            <a:r>
              <a:rPr lang="en-GB" sz="1400" dirty="0" smtClean="0"/>
              <a:t>.</a:t>
            </a:r>
          </a:p>
          <a:p>
            <a:pPr marL="228600" lvl="0" indent="-228600">
              <a:buFont typeface="+mj-lt"/>
              <a:buAutoNum type="arabicPeriod"/>
            </a:pPr>
            <a:endParaRPr lang="en-GB" sz="1400" dirty="0"/>
          </a:p>
          <a:p>
            <a:pPr marL="228600" lvl="0" indent="-228600">
              <a:buFont typeface="+mj-lt"/>
              <a:buAutoNum type="arabicPeriod"/>
            </a:pPr>
            <a:r>
              <a:rPr lang="en-GB" sz="1400" dirty="0" smtClean="0"/>
              <a:t>If each of the particle counts in stage 5 meets the ISO5 specification seal/cap the vessel – passed</a:t>
            </a:r>
          </a:p>
          <a:p>
            <a:pPr marL="228600" lvl="0" indent="-228600">
              <a:buFont typeface="+mj-lt"/>
              <a:buAutoNum type="arabicPeriod"/>
            </a:pPr>
            <a:endParaRPr lang="en-GB" sz="1400" dirty="0"/>
          </a:p>
          <a:p>
            <a:pPr marL="228600" lvl="0" indent="-228600">
              <a:buFont typeface="+mj-lt"/>
              <a:buAutoNum type="arabicPeriod"/>
            </a:pPr>
            <a:r>
              <a:rPr lang="en-GB" sz="1400" dirty="0" smtClean="0"/>
              <a:t>If any of the particle counts in stage 5 do not meet ISO5 repeat another 5 times, if vessel repeatedly fails then speak to area supervisor.</a:t>
            </a:r>
            <a:endParaRPr lang="en-GB" sz="1400" dirty="0"/>
          </a:p>
          <a:p>
            <a:endParaRPr lang="en-GB" sz="1200" dirty="0">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405495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tmw73\Desktop\Cleaning\IMG_34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1"/>
            <a:ext cx="4224472" cy="3594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752" y="5151143"/>
            <a:ext cx="4248472" cy="1938992"/>
          </a:xfrm>
          <a:prstGeom prst="rect">
            <a:avLst/>
          </a:prstGeom>
          <a:noFill/>
        </p:spPr>
        <p:txBody>
          <a:bodyPr wrap="square" rtlCol="0">
            <a:spAutoFit/>
          </a:bodyPr>
          <a:lstStyle/>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Change area</a:t>
            </a:r>
            <a:r>
              <a:rPr lang="en-GB" dirty="0">
                <a:latin typeface="Calibri" panose="020F0502020204030204" pitchFamily="34" charset="0"/>
                <a:ea typeface="+mn-ea"/>
                <a:cs typeface="Arial" pitchFamily="34" charset="0"/>
              </a:rPr>
              <a:t> </a:t>
            </a:r>
            <a:r>
              <a:rPr lang="en-GB" dirty="0" smtClean="0">
                <a:latin typeface="Calibri" panose="020F0502020204030204" pitchFamily="34" charset="0"/>
                <a:ea typeface="+mn-ea"/>
                <a:cs typeface="Arial" pitchFamily="34" charset="0"/>
              </a:rPr>
              <a:t>6m</a:t>
            </a:r>
            <a:r>
              <a:rPr lang="en-GB" baseline="30000" dirty="0" smtClean="0">
                <a:latin typeface="Calibri" panose="020F0502020204030204" pitchFamily="34" charset="0"/>
                <a:ea typeface="+mn-ea"/>
                <a:cs typeface="Arial" pitchFamily="34" charset="0"/>
              </a:rPr>
              <a:t>2</a:t>
            </a:r>
            <a:r>
              <a:rPr lang="en-GB" dirty="0" smtClean="0">
                <a:latin typeface="Calibri" panose="020F0502020204030204" pitchFamily="34" charset="0"/>
                <a:ea typeface="+mn-ea"/>
                <a:cs typeface="Arial" pitchFamily="34" charset="0"/>
              </a:rPr>
              <a:t> - ISO 7</a:t>
            </a:r>
            <a:endParaRPr lang="en-GB" dirty="0">
              <a:latin typeface="Calibri" panose="020F0502020204030204" pitchFamily="34" charset="0"/>
              <a:ea typeface="+mn-ea"/>
              <a:cs typeface="Arial" pitchFamily="34" charset="0"/>
            </a:endParaRP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Outer area 80m</a:t>
            </a:r>
            <a:r>
              <a:rPr lang="en-GB" baseline="30000" dirty="0" smtClean="0">
                <a:latin typeface="Calibri" panose="020F0502020204030204" pitchFamily="34" charset="0"/>
                <a:cs typeface="Arial" pitchFamily="34" charset="0"/>
              </a:rPr>
              <a:t>2</a:t>
            </a:r>
            <a:r>
              <a:rPr lang="en-GB" dirty="0" smtClean="0">
                <a:latin typeface="Calibri" panose="020F0502020204030204" pitchFamily="34" charset="0"/>
                <a:ea typeface="+mn-ea"/>
                <a:cs typeface="Arial" pitchFamily="34" charset="0"/>
              </a:rPr>
              <a:t> - ISO 6</a:t>
            </a:r>
            <a:endParaRPr lang="en-GB" dirty="0">
              <a:latin typeface="Calibri" panose="020F0502020204030204" pitchFamily="34" charset="0"/>
              <a:ea typeface="+mn-ea"/>
              <a:cs typeface="Arial" pitchFamily="34" charset="0"/>
            </a:endParaRP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Inner area 12m</a:t>
            </a:r>
            <a:r>
              <a:rPr lang="en-GB" baseline="30000" dirty="0" smtClean="0">
                <a:latin typeface="Calibri" panose="020F0502020204030204" pitchFamily="34" charset="0"/>
                <a:cs typeface="Arial" pitchFamily="34" charset="0"/>
              </a:rPr>
              <a:t>2</a:t>
            </a:r>
            <a:r>
              <a:rPr lang="en-GB" dirty="0" smtClean="0">
                <a:latin typeface="Calibri" panose="020F0502020204030204" pitchFamily="34" charset="0"/>
                <a:ea typeface="+mn-ea"/>
                <a:cs typeface="Arial" pitchFamily="34" charset="0"/>
              </a:rPr>
              <a:t> ISO 4 at rest</a:t>
            </a: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ISO 5 with 2 people</a:t>
            </a:r>
          </a:p>
          <a:p>
            <a:endParaRPr lang="en-GB" dirty="0">
              <a:latin typeface="Calibri" panose="020F0502020204030204" pitchFamily="34" charset="0"/>
              <a:ea typeface="+mn-ea"/>
              <a:cs typeface="Arial" pitchFamily="34" charset="0"/>
            </a:endParaRPr>
          </a:p>
        </p:txBody>
      </p:sp>
      <p:sp>
        <p:nvSpPr>
          <p:cNvPr id="4" name="Title 3"/>
          <p:cNvSpPr>
            <a:spLocks noGrp="1"/>
          </p:cNvSpPr>
          <p:nvPr>
            <p:ph type="title"/>
          </p:nvPr>
        </p:nvSpPr>
        <p:spPr>
          <a:xfrm>
            <a:off x="-25576" y="147"/>
            <a:ext cx="9144000" cy="1143000"/>
          </a:xfrm>
        </p:spPr>
        <p:txBody>
          <a:bodyPr/>
          <a:lstStyle/>
          <a:p>
            <a:r>
              <a:rPr lang="en-GB" dirty="0" smtClean="0"/>
              <a:t>Cleanroom Upgrade</a:t>
            </a:r>
            <a:endParaRPr lang="en-GB" dirty="0"/>
          </a:p>
        </p:txBody>
      </p:sp>
      <p:pic>
        <p:nvPicPr>
          <p:cNvPr id="13314" name="Picture 2" descr="U:\Keith Work\Keith Work - Desktop\Current projects\ESS\LWU's - LEDP - HEDP\Photographs\DSCN05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726" y="1567209"/>
            <a:ext cx="4303274" cy="358393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U:\Keith Work\Keith Work - Desktop\Current projects\ESS\LWU's - LEDP - HEDP\Photographs\DSCN07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1666" y="836712"/>
            <a:ext cx="5868652" cy="4401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63756" y="5238201"/>
            <a:ext cx="4248472" cy="1938992"/>
          </a:xfrm>
          <a:prstGeom prst="rect">
            <a:avLst/>
          </a:prstGeom>
          <a:noFill/>
        </p:spPr>
        <p:txBody>
          <a:bodyPr wrap="square" rtlCol="0">
            <a:spAutoFit/>
          </a:bodyPr>
          <a:lstStyle/>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Change area</a:t>
            </a:r>
            <a:r>
              <a:rPr lang="en-GB" dirty="0">
                <a:latin typeface="Calibri" panose="020F0502020204030204" pitchFamily="34" charset="0"/>
                <a:ea typeface="+mn-ea"/>
                <a:cs typeface="Arial" pitchFamily="34" charset="0"/>
              </a:rPr>
              <a:t> </a:t>
            </a:r>
            <a:r>
              <a:rPr lang="en-GB" dirty="0" smtClean="0">
                <a:latin typeface="Calibri" panose="020F0502020204030204" pitchFamily="34" charset="0"/>
                <a:ea typeface="+mn-ea"/>
                <a:cs typeface="Arial" pitchFamily="34" charset="0"/>
              </a:rPr>
              <a:t>6m</a:t>
            </a:r>
            <a:r>
              <a:rPr lang="en-GB" baseline="30000" dirty="0" smtClean="0">
                <a:latin typeface="Calibri" panose="020F0502020204030204" pitchFamily="34" charset="0"/>
                <a:ea typeface="+mn-ea"/>
                <a:cs typeface="Arial" pitchFamily="34" charset="0"/>
              </a:rPr>
              <a:t>2</a:t>
            </a:r>
            <a:r>
              <a:rPr lang="en-GB" dirty="0" smtClean="0">
                <a:latin typeface="Calibri" panose="020F0502020204030204" pitchFamily="34" charset="0"/>
                <a:ea typeface="+mn-ea"/>
                <a:cs typeface="Arial" pitchFamily="34" charset="0"/>
              </a:rPr>
              <a:t> - ISO 7</a:t>
            </a:r>
            <a:endParaRPr lang="en-GB" dirty="0">
              <a:latin typeface="Calibri" panose="020F0502020204030204" pitchFamily="34" charset="0"/>
              <a:ea typeface="+mn-ea"/>
              <a:cs typeface="Arial" pitchFamily="34" charset="0"/>
            </a:endParaRP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Outer area 80m</a:t>
            </a:r>
            <a:r>
              <a:rPr lang="en-GB" baseline="30000" dirty="0" smtClean="0">
                <a:latin typeface="Calibri" panose="020F0502020204030204" pitchFamily="34" charset="0"/>
                <a:cs typeface="Arial" pitchFamily="34" charset="0"/>
              </a:rPr>
              <a:t>2</a:t>
            </a:r>
            <a:r>
              <a:rPr lang="en-GB" dirty="0" smtClean="0">
                <a:latin typeface="Calibri" panose="020F0502020204030204" pitchFamily="34" charset="0"/>
                <a:ea typeface="+mn-ea"/>
                <a:cs typeface="Arial" pitchFamily="34" charset="0"/>
              </a:rPr>
              <a:t> - ISO 5</a:t>
            </a:r>
            <a:endParaRPr lang="en-GB" dirty="0">
              <a:latin typeface="Calibri" panose="020F0502020204030204" pitchFamily="34" charset="0"/>
              <a:ea typeface="+mn-ea"/>
              <a:cs typeface="Arial" pitchFamily="34" charset="0"/>
            </a:endParaRP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Inner area 12m</a:t>
            </a:r>
            <a:r>
              <a:rPr lang="en-GB" baseline="30000" dirty="0" smtClean="0">
                <a:latin typeface="Calibri" panose="020F0502020204030204" pitchFamily="34" charset="0"/>
                <a:cs typeface="Arial" pitchFamily="34" charset="0"/>
              </a:rPr>
              <a:t>2</a:t>
            </a:r>
            <a:r>
              <a:rPr lang="en-GB" dirty="0" smtClean="0">
                <a:latin typeface="Calibri" panose="020F0502020204030204" pitchFamily="34" charset="0"/>
                <a:ea typeface="+mn-ea"/>
                <a:cs typeface="Arial" pitchFamily="34" charset="0"/>
              </a:rPr>
              <a:t> ISO 3 at rest</a:t>
            </a:r>
          </a:p>
          <a:p>
            <a:pPr marL="342900" indent="-342900">
              <a:buFont typeface="Arial" panose="020B0604020202020204" pitchFamily="34" charset="0"/>
              <a:buChar char="•"/>
            </a:pPr>
            <a:r>
              <a:rPr lang="en-GB" dirty="0" smtClean="0">
                <a:latin typeface="Calibri" panose="020F0502020204030204" pitchFamily="34" charset="0"/>
                <a:ea typeface="+mn-ea"/>
                <a:cs typeface="Arial" pitchFamily="34" charset="0"/>
              </a:rPr>
              <a:t>ISO </a:t>
            </a:r>
            <a:r>
              <a:rPr lang="en-GB" dirty="0">
                <a:latin typeface="Calibri" panose="020F0502020204030204" pitchFamily="34" charset="0"/>
                <a:ea typeface="+mn-ea"/>
                <a:cs typeface="Arial" pitchFamily="34" charset="0"/>
              </a:rPr>
              <a:t>4</a:t>
            </a:r>
            <a:r>
              <a:rPr lang="en-GB" dirty="0" smtClean="0">
                <a:latin typeface="Calibri" panose="020F0502020204030204" pitchFamily="34" charset="0"/>
                <a:ea typeface="+mn-ea"/>
                <a:cs typeface="Arial" pitchFamily="34" charset="0"/>
              </a:rPr>
              <a:t> with 2 people</a:t>
            </a:r>
          </a:p>
          <a:p>
            <a:endParaRPr lang="en-GB" dirty="0">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1418283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3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993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3375"/>
            <a:ext cx="8568952" cy="863377"/>
          </a:xfrm>
        </p:spPr>
        <p:txBody>
          <a:bodyPr/>
          <a:lstStyle/>
          <a:p>
            <a:r>
              <a:rPr lang="en-US" altLang="en-US" sz="3600" b="1" dirty="0" smtClean="0">
                <a:cs typeface="Arial" charset="0"/>
              </a:rPr>
              <a:t>Cleanroom Upgrade</a:t>
            </a:r>
            <a:endParaRPr lang="en-GB" sz="3600" dirty="0"/>
          </a:p>
        </p:txBody>
      </p:sp>
      <p:sp>
        <p:nvSpPr>
          <p:cNvPr id="31" name="TextBox 30"/>
          <p:cNvSpPr txBox="1"/>
          <p:nvPr/>
        </p:nvSpPr>
        <p:spPr>
          <a:xfrm>
            <a:off x="6113354" y="1916832"/>
            <a:ext cx="3168352" cy="3416320"/>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srgbClr val="000000"/>
                </a:solidFill>
              </a:rPr>
              <a:t>High and Low pressure feeds for the particle counting process.</a:t>
            </a:r>
          </a:p>
          <a:p>
            <a:pPr marL="342900" indent="-342900">
              <a:buFont typeface="Arial" panose="020B0604020202020204" pitchFamily="34" charset="0"/>
              <a:buChar char="•"/>
            </a:pPr>
            <a:r>
              <a:rPr lang="en-GB" dirty="0" smtClean="0">
                <a:solidFill>
                  <a:srgbClr val="000000"/>
                </a:solidFill>
              </a:rPr>
              <a:t>Automatic switch over when N</a:t>
            </a:r>
            <a:r>
              <a:rPr lang="en-GB" baseline="-25000" dirty="0" smtClean="0">
                <a:solidFill>
                  <a:srgbClr val="000000"/>
                </a:solidFill>
              </a:rPr>
              <a:t>2</a:t>
            </a:r>
            <a:r>
              <a:rPr lang="en-GB" dirty="0" smtClean="0">
                <a:solidFill>
                  <a:srgbClr val="000000"/>
                </a:solidFill>
              </a:rPr>
              <a:t> runs low</a:t>
            </a:r>
          </a:p>
          <a:p>
            <a:pPr marL="342900" indent="-342900">
              <a:buFont typeface="Arial" panose="020B0604020202020204" pitchFamily="34" charset="0"/>
              <a:buChar char="•"/>
            </a:pPr>
            <a:r>
              <a:rPr lang="en-GB" dirty="0" smtClean="0">
                <a:solidFill>
                  <a:srgbClr val="000000"/>
                </a:solidFill>
              </a:rPr>
              <a:t>One set at 5-7 bar, one at 0.5-1.5 bar</a:t>
            </a:r>
            <a:endParaRPr lang="en-GB" dirty="0">
              <a:solidFill>
                <a:srgbClr val="000000"/>
              </a:solidFill>
            </a:endParaRPr>
          </a:p>
        </p:txBody>
      </p:sp>
      <p:pic>
        <p:nvPicPr>
          <p:cNvPr id="15364" name="Picture 4" descr="U:\Keith Work\Keith Work - Desktop\Current projects\ESS\LWU's - LEDP - HEDP\Photographs\DSCN07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4784"/>
            <a:ext cx="6098546" cy="457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87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0072" y="1552413"/>
            <a:ext cx="3803109" cy="2677656"/>
          </a:xfrm>
          <a:prstGeom prst="rect">
            <a:avLst/>
          </a:prstGeom>
          <a:noFill/>
        </p:spPr>
        <p:txBody>
          <a:bodyPr wrap="square" rtlCol="0">
            <a:spAutoFit/>
          </a:bodyPr>
          <a:lstStyle/>
          <a:p>
            <a:r>
              <a:rPr lang="en-GB" dirty="0" smtClean="0">
                <a:latin typeface="Calibri" panose="020F0502020204030204" pitchFamily="34" charset="0"/>
                <a:ea typeface="+mn-ea"/>
                <a:cs typeface="Arial" pitchFamily="34" charset="0"/>
              </a:rPr>
              <a:t>Once all vacuum work in the vacuum laboratory is completed the vessel or component is then transferred to the area outside the clean room and prepared for the cleanroom</a:t>
            </a:r>
            <a:endParaRPr lang="en-GB" dirty="0">
              <a:latin typeface="Calibri" panose="020F0502020204030204" pitchFamily="34" charset="0"/>
              <a:ea typeface="+mn-ea"/>
              <a:cs typeface="Arial" pitchFamily="34" charset="0"/>
            </a:endParaRPr>
          </a:p>
        </p:txBody>
      </p:sp>
      <p:sp>
        <p:nvSpPr>
          <p:cNvPr id="4" name="Title 3"/>
          <p:cNvSpPr>
            <a:spLocks noGrp="1"/>
          </p:cNvSpPr>
          <p:nvPr>
            <p:ph type="title"/>
          </p:nvPr>
        </p:nvSpPr>
        <p:spPr/>
        <p:txBody>
          <a:bodyPr/>
          <a:lstStyle/>
          <a:p>
            <a:r>
              <a:rPr lang="en-GB" dirty="0" smtClean="0"/>
              <a:t>Cleanrooms</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836712"/>
            <a:ext cx="5004956" cy="3753717"/>
          </a:xfrm>
          <a:prstGeom prst="rect">
            <a:avLst/>
          </a:prstGeom>
        </p:spPr>
      </p:pic>
      <p:sp>
        <p:nvSpPr>
          <p:cNvPr id="6" name="TextBox 5"/>
          <p:cNvSpPr txBox="1"/>
          <p:nvPr/>
        </p:nvSpPr>
        <p:spPr>
          <a:xfrm>
            <a:off x="0" y="4600908"/>
            <a:ext cx="9166407" cy="2616101"/>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latin typeface="Calibri" panose="020F0502020204030204" pitchFamily="34" charset="0"/>
                <a:ea typeface="+mn-ea"/>
                <a:cs typeface="Arial" pitchFamily="34" charset="0"/>
              </a:rPr>
              <a:t>Vessels are wiped down with tack cloths</a:t>
            </a:r>
          </a:p>
          <a:p>
            <a:pPr marL="342900" indent="-342900">
              <a:buFont typeface="Arial" panose="020B0604020202020204" pitchFamily="34" charset="0"/>
              <a:buChar char="•"/>
            </a:pPr>
            <a:r>
              <a:rPr lang="en-GB" sz="2000" dirty="0" smtClean="0">
                <a:latin typeface="Calibri" panose="020F0502020204030204" pitchFamily="34" charset="0"/>
                <a:ea typeface="+mn-ea"/>
                <a:cs typeface="Arial" pitchFamily="34" charset="0"/>
              </a:rPr>
              <a:t>All surfaces cleaned and wiped down with IPA wipes</a:t>
            </a:r>
          </a:p>
          <a:p>
            <a:pPr marL="342900" indent="-342900">
              <a:buFont typeface="Arial" panose="020B0604020202020204" pitchFamily="34" charset="0"/>
              <a:buChar char="•"/>
            </a:pPr>
            <a:r>
              <a:rPr lang="en-GB" sz="2000" dirty="0" smtClean="0">
                <a:latin typeface="Calibri" panose="020F0502020204030204" pitchFamily="34" charset="0"/>
                <a:ea typeface="+mn-ea"/>
                <a:cs typeface="Arial" pitchFamily="34" charset="0"/>
              </a:rPr>
              <a:t>Vessels blown off with high pressure filtered N2</a:t>
            </a:r>
          </a:p>
          <a:p>
            <a:pPr marL="342900" indent="-342900">
              <a:buFont typeface="Arial" panose="020B0604020202020204" pitchFamily="34" charset="0"/>
              <a:buChar char="•"/>
            </a:pPr>
            <a:r>
              <a:rPr lang="en-GB" sz="2000" dirty="0" smtClean="0">
                <a:latin typeface="Calibri" panose="020F0502020204030204" pitchFamily="34" charset="0"/>
                <a:ea typeface="+mn-ea"/>
                <a:cs typeface="Arial" pitchFamily="34" charset="0"/>
              </a:rPr>
              <a:t>Allow time for any particles to settle and then open doors for transfer into the clean room</a:t>
            </a:r>
          </a:p>
          <a:p>
            <a:pPr marL="342900" indent="-342900">
              <a:buFont typeface="Arial" panose="020B0604020202020204" pitchFamily="34" charset="0"/>
              <a:buChar char="•"/>
            </a:pPr>
            <a:r>
              <a:rPr lang="en-GB" sz="2000" dirty="0" smtClean="0">
                <a:latin typeface="Calibri" panose="020F0502020204030204" pitchFamily="34" charset="0"/>
                <a:ea typeface="+mn-ea"/>
                <a:cs typeface="Arial" pitchFamily="34" charset="0"/>
              </a:rPr>
              <a:t>Vessels are transferred into the outer area of the cleanroom – ISO5 and are left for a number of hours before they enter the main ISO3/4 assembly area</a:t>
            </a:r>
          </a:p>
          <a:p>
            <a:endParaRPr lang="en-GB" dirty="0">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415969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333375"/>
            <a:ext cx="3744416" cy="1079401"/>
          </a:xfrm>
        </p:spPr>
        <p:txBody>
          <a:bodyPr/>
          <a:lstStyle/>
          <a:p>
            <a:r>
              <a:rPr lang="en-US" altLang="en-US" sz="3600" b="1" dirty="0" smtClean="0">
                <a:solidFill>
                  <a:srgbClr val="000000"/>
                </a:solidFill>
                <a:latin typeface="Arial" charset="0"/>
                <a:cs typeface="Arial" charset="0"/>
              </a:rPr>
              <a:t>Changing room.</a:t>
            </a:r>
            <a:endParaRPr lang="en-GB" sz="3600" dirty="0"/>
          </a:p>
        </p:txBody>
      </p:sp>
      <p:pic>
        <p:nvPicPr>
          <p:cNvPr id="44034" name="Picture 2" descr="C:\Users\tmw73\Desktop\Cleaning\IMG_34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4501083" cy="6001444"/>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s\tmw73\Desktop\Cleaning\IMG_3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109" y="1980620"/>
            <a:ext cx="3607355" cy="27055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6096" y="4870578"/>
            <a:ext cx="3060453" cy="461665"/>
          </a:xfrm>
          <a:prstGeom prst="rect">
            <a:avLst/>
          </a:prstGeom>
          <a:noFill/>
        </p:spPr>
        <p:txBody>
          <a:bodyPr wrap="none" rtlCol="0">
            <a:spAutoFit/>
          </a:bodyPr>
          <a:lstStyle/>
          <a:p>
            <a:r>
              <a:rPr lang="en-GB" dirty="0" smtClean="0">
                <a:solidFill>
                  <a:srgbClr val="000000"/>
                </a:solidFill>
              </a:rPr>
              <a:t>Sanitise &amp; moisturise</a:t>
            </a:r>
            <a:endParaRPr lang="en-GB" dirty="0">
              <a:solidFill>
                <a:srgbClr val="000000"/>
              </a:solidFill>
            </a:endParaRPr>
          </a:p>
        </p:txBody>
      </p:sp>
    </p:spTree>
    <p:extLst>
      <p:ext uri="{BB962C8B-B14F-4D97-AF65-F5344CB8AC3E}">
        <p14:creationId xmlns:p14="http://schemas.microsoft.com/office/powerpoint/2010/main" val="24330849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3375"/>
            <a:ext cx="8568952" cy="863377"/>
          </a:xfrm>
        </p:spPr>
        <p:txBody>
          <a:bodyPr/>
          <a:lstStyle/>
          <a:p>
            <a:r>
              <a:rPr lang="en-US" altLang="en-US" sz="3600" b="1" dirty="0" smtClean="0">
                <a:cs typeface="Arial" charset="0"/>
              </a:rPr>
              <a:t>How do we do it?</a:t>
            </a:r>
            <a:endParaRPr lang="en-GB" sz="3600" dirty="0"/>
          </a:p>
        </p:txBody>
      </p:sp>
      <p:pic>
        <p:nvPicPr>
          <p:cNvPr id="15363" name="Picture 3" descr="U:\Keith Work\Keith Work - Desktop\Current projects\ESS\LWU's - LEDP - HEDP\Photographs\DSCN07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061533"/>
            <a:ext cx="5148561" cy="386142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U:\Keith Work\Keith Work - Desktop\Current projects\ESS\LWU's - LEDP - HEDP\Photographs\DSCN07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 y="1052736"/>
            <a:ext cx="4704521" cy="386142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51520" y="5085184"/>
            <a:ext cx="8712968" cy="1569660"/>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srgbClr val="000000"/>
                </a:solidFill>
              </a:rPr>
              <a:t>Wands designed and made specifically for the LWU’s.</a:t>
            </a:r>
          </a:p>
          <a:p>
            <a:pPr marL="342900" indent="-342900">
              <a:buFont typeface="Arial" panose="020B0604020202020204" pitchFamily="34" charset="0"/>
              <a:buChar char="•"/>
            </a:pPr>
            <a:r>
              <a:rPr lang="en-GB" dirty="0" smtClean="0">
                <a:solidFill>
                  <a:srgbClr val="000000"/>
                </a:solidFill>
              </a:rPr>
              <a:t>PTFE end on with holes drilled to force the N</a:t>
            </a:r>
            <a:r>
              <a:rPr lang="en-GB" baseline="-25000" dirty="0" smtClean="0">
                <a:solidFill>
                  <a:srgbClr val="000000"/>
                </a:solidFill>
              </a:rPr>
              <a:t>2</a:t>
            </a:r>
            <a:r>
              <a:rPr lang="en-GB" dirty="0" smtClean="0">
                <a:solidFill>
                  <a:srgbClr val="000000"/>
                </a:solidFill>
              </a:rPr>
              <a:t> backwards</a:t>
            </a:r>
          </a:p>
          <a:p>
            <a:pPr marL="342900" indent="-342900">
              <a:buFont typeface="Arial" panose="020B0604020202020204" pitchFamily="34" charset="0"/>
              <a:buChar char="•"/>
            </a:pPr>
            <a:r>
              <a:rPr lang="en-GB" dirty="0" smtClean="0">
                <a:solidFill>
                  <a:srgbClr val="000000"/>
                </a:solidFill>
              </a:rPr>
              <a:t>Wand with specific angle designed to </a:t>
            </a:r>
            <a:r>
              <a:rPr lang="en-GB" dirty="0">
                <a:solidFill>
                  <a:srgbClr val="000000"/>
                </a:solidFill>
              </a:rPr>
              <a:t>push the </a:t>
            </a:r>
            <a:r>
              <a:rPr lang="en-GB" dirty="0" smtClean="0">
                <a:solidFill>
                  <a:srgbClr val="000000"/>
                </a:solidFill>
              </a:rPr>
              <a:t>N</a:t>
            </a:r>
            <a:r>
              <a:rPr lang="en-GB" baseline="-25000" dirty="0" smtClean="0">
                <a:solidFill>
                  <a:srgbClr val="000000"/>
                </a:solidFill>
              </a:rPr>
              <a:t>2</a:t>
            </a:r>
            <a:r>
              <a:rPr lang="en-GB" dirty="0" smtClean="0">
                <a:solidFill>
                  <a:srgbClr val="000000"/>
                </a:solidFill>
              </a:rPr>
              <a:t> from the central chamber back towards the ends </a:t>
            </a:r>
            <a:endParaRPr lang="en-GB" dirty="0">
              <a:solidFill>
                <a:srgbClr val="0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940" y="3732401"/>
            <a:ext cx="5724128" cy="1352783"/>
          </a:xfrm>
          <a:prstGeom prst="rect">
            <a:avLst/>
          </a:prstGeom>
        </p:spPr>
      </p:pic>
    </p:spTree>
    <p:extLst>
      <p:ext uri="{BB962C8B-B14F-4D97-AF65-F5344CB8AC3E}">
        <p14:creationId xmlns:p14="http://schemas.microsoft.com/office/powerpoint/2010/main" val="4150431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581" y="1072239"/>
            <a:ext cx="2257740" cy="1352739"/>
          </a:xfrm>
          <a:prstGeom prst="rect">
            <a:avLst/>
          </a:prstGeom>
        </p:spPr>
      </p:pic>
      <p:sp>
        <p:nvSpPr>
          <p:cNvPr id="2" name="Title 1"/>
          <p:cNvSpPr>
            <a:spLocks noGrp="1"/>
          </p:cNvSpPr>
          <p:nvPr>
            <p:ph type="title"/>
          </p:nvPr>
        </p:nvSpPr>
        <p:spPr>
          <a:xfrm>
            <a:off x="665131" y="371135"/>
            <a:ext cx="8568952" cy="863377"/>
          </a:xfrm>
        </p:spPr>
        <p:txBody>
          <a:bodyPr/>
          <a:lstStyle/>
          <a:p>
            <a:r>
              <a:rPr lang="en-US" altLang="en-US" sz="3600" b="1" dirty="0" smtClean="0">
                <a:cs typeface="Arial" charset="0"/>
              </a:rPr>
              <a:t>LWU Particle Counting Preparation</a:t>
            </a:r>
            <a:endParaRPr lang="en-GB" sz="3600" dirty="0"/>
          </a:p>
        </p:txBody>
      </p:sp>
      <p:grpSp>
        <p:nvGrpSpPr>
          <p:cNvPr id="53" name="Group 52"/>
          <p:cNvGrpSpPr/>
          <p:nvPr/>
        </p:nvGrpSpPr>
        <p:grpSpPr>
          <a:xfrm>
            <a:off x="661142" y="2424978"/>
            <a:ext cx="7776257" cy="3263757"/>
            <a:chOff x="673318" y="3212976"/>
            <a:chExt cx="7776257" cy="3263757"/>
          </a:xfrm>
        </p:grpSpPr>
        <p:pic>
          <p:nvPicPr>
            <p:cNvPr id="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18" y="3212976"/>
              <a:ext cx="7776257" cy="3263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Straight Arrow Connector 42"/>
            <p:cNvCxnSpPr/>
            <p:nvPr/>
          </p:nvCxnSpPr>
          <p:spPr bwMode="auto">
            <a:xfrm flipV="1">
              <a:off x="5731278" y="4772846"/>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45" name="Straight Arrow Connector 44"/>
            <p:cNvCxnSpPr/>
            <p:nvPr/>
          </p:nvCxnSpPr>
          <p:spPr bwMode="auto">
            <a:xfrm flipV="1">
              <a:off x="6171710" y="4772846"/>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46" name="Straight Arrow Connector 45"/>
            <p:cNvCxnSpPr/>
            <p:nvPr/>
          </p:nvCxnSpPr>
          <p:spPr bwMode="auto">
            <a:xfrm>
              <a:off x="5731278" y="4916862"/>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48" name="Straight Arrow Connector 47"/>
            <p:cNvCxnSpPr/>
            <p:nvPr/>
          </p:nvCxnSpPr>
          <p:spPr bwMode="auto">
            <a:xfrm>
              <a:off x="6154864" y="4916862"/>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49" name="Straight Arrow Connector 48"/>
            <p:cNvCxnSpPr/>
            <p:nvPr/>
          </p:nvCxnSpPr>
          <p:spPr bwMode="auto">
            <a:xfrm flipV="1">
              <a:off x="6588224" y="4763806"/>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50" name="Straight Arrow Connector 49"/>
            <p:cNvCxnSpPr/>
            <p:nvPr/>
          </p:nvCxnSpPr>
          <p:spPr bwMode="auto">
            <a:xfrm>
              <a:off x="6588224" y="4907822"/>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grpSp>
      <p:pic>
        <p:nvPicPr>
          <p:cNvPr id="41" name="Picture 2" descr="U:\Keith Work\Keith Work - Desktop\Current projects\ESS\LWU's - LEDP - HEDP\Photographs\DSCN07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04" y="1394367"/>
            <a:ext cx="2511267" cy="2061221"/>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 66"/>
          <p:cNvGrpSpPr/>
          <p:nvPr/>
        </p:nvGrpSpPr>
        <p:grpSpPr>
          <a:xfrm rot="10800000">
            <a:off x="2101262" y="3999331"/>
            <a:ext cx="1144978" cy="240986"/>
            <a:chOff x="1813230" y="4572088"/>
            <a:chExt cx="1144978" cy="240986"/>
          </a:xfrm>
        </p:grpSpPr>
        <p:cxnSp>
          <p:nvCxnSpPr>
            <p:cNvPr id="55" name="Straight Arrow Connector 54"/>
            <p:cNvCxnSpPr/>
            <p:nvPr/>
          </p:nvCxnSpPr>
          <p:spPr bwMode="auto">
            <a:xfrm flipV="1">
              <a:off x="1813230" y="458112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56" name="Straight Arrow Connector 55"/>
            <p:cNvCxnSpPr/>
            <p:nvPr/>
          </p:nvCxnSpPr>
          <p:spPr bwMode="auto">
            <a:xfrm flipV="1">
              <a:off x="2253662" y="458112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57" name="Straight Arrow Connector 56"/>
            <p:cNvCxnSpPr/>
            <p:nvPr/>
          </p:nvCxnSpPr>
          <p:spPr bwMode="auto">
            <a:xfrm>
              <a:off x="1813230" y="472514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58" name="Straight Arrow Connector 57"/>
            <p:cNvCxnSpPr/>
            <p:nvPr/>
          </p:nvCxnSpPr>
          <p:spPr bwMode="auto">
            <a:xfrm>
              <a:off x="2236816" y="472514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59" name="Straight Arrow Connector 58"/>
            <p:cNvCxnSpPr/>
            <p:nvPr/>
          </p:nvCxnSpPr>
          <p:spPr bwMode="auto">
            <a:xfrm flipV="1">
              <a:off x="2670176" y="457208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60" name="Straight Arrow Connector 59"/>
            <p:cNvCxnSpPr/>
            <p:nvPr/>
          </p:nvCxnSpPr>
          <p:spPr bwMode="auto">
            <a:xfrm>
              <a:off x="2670176" y="471610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grpSp>
      <p:sp>
        <p:nvSpPr>
          <p:cNvPr id="68" name="TextBox 67"/>
          <p:cNvSpPr txBox="1"/>
          <p:nvPr/>
        </p:nvSpPr>
        <p:spPr>
          <a:xfrm>
            <a:off x="221104" y="5329719"/>
            <a:ext cx="8712968" cy="1477328"/>
          </a:xfrm>
          <a:prstGeom prst="rect">
            <a:avLst/>
          </a:prstGeom>
          <a:noFill/>
        </p:spPr>
        <p:txBody>
          <a:bodyPr wrap="square" rtlCol="0">
            <a:spAutoFit/>
          </a:bodyPr>
          <a:lstStyle/>
          <a:p>
            <a:pPr marL="342900" indent="-342900">
              <a:buFont typeface="Arial" panose="020B0604020202020204" pitchFamily="34" charset="0"/>
              <a:buChar char="•"/>
            </a:pPr>
            <a:r>
              <a:rPr lang="en-GB" sz="1800" dirty="0" smtClean="0">
                <a:solidFill>
                  <a:srgbClr val="000000"/>
                </a:solidFill>
              </a:rPr>
              <a:t>Blow down with high </a:t>
            </a:r>
            <a:r>
              <a:rPr lang="en-GB" sz="1800" dirty="0">
                <a:solidFill>
                  <a:srgbClr val="000000"/>
                </a:solidFill>
              </a:rPr>
              <a:t>pressure </a:t>
            </a:r>
            <a:r>
              <a:rPr lang="en-GB" sz="1800" dirty="0" smtClean="0">
                <a:solidFill>
                  <a:srgbClr val="000000"/>
                </a:solidFill>
              </a:rPr>
              <a:t>N</a:t>
            </a:r>
            <a:r>
              <a:rPr lang="en-GB" sz="1800" baseline="-25000" dirty="0" smtClean="0">
                <a:solidFill>
                  <a:srgbClr val="000000"/>
                </a:solidFill>
              </a:rPr>
              <a:t>2</a:t>
            </a:r>
            <a:r>
              <a:rPr lang="en-GB" sz="1800" dirty="0" smtClean="0">
                <a:solidFill>
                  <a:srgbClr val="000000"/>
                </a:solidFill>
              </a:rPr>
              <a:t>, then repeat with gentle mallet tapping. Repeat process 3 times.</a:t>
            </a:r>
          </a:p>
          <a:p>
            <a:pPr marL="342900" indent="-342900">
              <a:buFont typeface="Arial" panose="020B0604020202020204" pitchFamily="34" charset="0"/>
              <a:buChar char="•"/>
            </a:pPr>
            <a:r>
              <a:rPr lang="en-GB" sz="1800" dirty="0" smtClean="0">
                <a:solidFill>
                  <a:srgbClr val="000000"/>
                </a:solidFill>
              </a:rPr>
              <a:t>Switch to low pressure N</a:t>
            </a:r>
            <a:r>
              <a:rPr lang="en-GB" sz="1800" baseline="-25000" dirty="0" smtClean="0">
                <a:solidFill>
                  <a:srgbClr val="000000"/>
                </a:solidFill>
              </a:rPr>
              <a:t>2</a:t>
            </a:r>
            <a:r>
              <a:rPr lang="en-GB" sz="1800" dirty="0" smtClean="0">
                <a:solidFill>
                  <a:srgbClr val="000000"/>
                </a:solidFill>
              </a:rPr>
              <a:t> </a:t>
            </a:r>
            <a:r>
              <a:rPr lang="en-GB" sz="1800" dirty="0">
                <a:solidFill>
                  <a:srgbClr val="000000"/>
                </a:solidFill>
              </a:rPr>
              <a:t>then </a:t>
            </a:r>
            <a:r>
              <a:rPr lang="en-GB" sz="1800" dirty="0" smtClean="0">
                <a:solidFill>
                  <a:srgbClr val="000000"/>
                </a:solidFill>
              </a:rPr>
              <a:t>perform particle counts </a:t>
            </a:r>
            <a:r>
              <a:rPr lang="en-GB" sz="1800" b="1" dirty="0" smtClean="0">
                <a:solidFill>
                  <a:srgbClr val="000000"/>
                </a:solidFill>
              </a:rPr>
              <a:t>WITH</a:t>
            </a:r>
            <a:r>
              <a:rPr lang="en-GB" sz="1800" dirty="0" smtClean="0">
                <a:solidFill>
                  <a:srgbClr val="000000"/>
                </a:solidFill>
              </a:rPr>
              <a:t> mallet tapping (</a:t>
            </a:r>
            <a:r>
              <a:rPr lang="en-GB" sz="1800" dirty="0" smtClean="0">
                <a:solidFill>
                  <a:srgbClr val="FF0000"/>
                </a:solidFill>
              </a:rPr>
              <a:t>worst case scenario</a:t>
            </a:r>
            <a:r>
              <a:rPr lang="en-GB" sz="1800" dirty="0" smtClean="0">
                <a:solidFill>
                  <a:srgbClr val="000000"/>
                </a:solidFill>
              </a:rPr>
              <a:t>) until ISO5 achieved.</a:t>
            </a:r>
          </a:p>
          <a:p>
            <a:pPr marL="342900" indent="-342900">
              <a:buFont typeface="Arial" panose="020B0604020202020204" pitchFamily="34" charset="0"/>
              <a:buChar char="•"/>
            </a:pPr>
            <a:r>
              <a:rPr lang="en-GB" sz="1800" dirty="0" smtClean="0">
                <a:solidFill>
                  <a:srgbClr val="000000"/>
                </a:solidFill>
              </a:rPr>
              <a:t>Repeat particle counts WITHOUT mallet tapping until ISO 5 achieved </a:t>
            </a:r>
            <a:endParaRPr lang="en-GB" sz="1800" dirty="0">
              <a:solidFill>
                <a:srgbClr val="000000"/>
              </a:solidFill>
            </a:endParaRPr>
          </a:p>
        </p:txBody>
      </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560" y="1700808"/>
            <a:ext cx="3586440" cy="1008112"/>
          </a:xfrm>
          <a:prstGeom prst="rect">
            <a:avLst/>
          </a:prstGeom>
        </p:spPr>
      </p:pic>
    </p:spTree>
    <p:extLst>
      <p:ext uri="{BB962C8B-B14F-4D97-AF65-F5344CB8AC3E}">
        <p14:creationId xmlns:p14="http://schemas.microsoft.com/office/powerpoint/2010/main" val="302699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3375"/>
            <a:ext cx="8568952" cy="863377"/>
          </a:xfrm>
        </p:spPr>
        <p:txBody>
          <a:bodyPr/>
          <a:lstStyle/>
          <a:p>
            <a:r>
              <a:rPr lang="en-US" altLang="en-US" sz="3600" b="1" dirty="0" smtClean="0">
                <a:cs typeface="Arial" charset="0"/>
              </a:rPr>
              <a:t>How do we do it?</a:t>
            </a:r>
            <a:endParaRPr lang="en-GB" sz="3600" dirty="0"/>
          </a:p>
        </p:txBody>
      </p:sp>
      <p:sp>
        <p:nvSpPr>
          <p:cNvPr id="3" name="TextBox 2"/>
          <p:cNvSpPr txBox="1"/>
          <p:nvPr/>
        </p:nvSpPr>
        <p:spPr>
          <a:xfrm>
            <a:off x="1633840" y="6292296"/>
            <a:ext cx="5695790" cy="461665"/>
          </a:xfrm>
          <a:prstGeom prst="rect">
            <a:avLst/>
          </a:prstGeom>
          <a:solidFill>
            <a:schemeClr val="bg1"/>
          </a:solidFill>
        </p:spPr>
        <p:txBody>
          <a:bodyPr wrap="none" rtlCol="0">
            <a:spAutoFit/>
          </a:bodyPr>
          <a:lstStyle/>
          <a:p>
            <a:r>
              <a:rPr lang="en-GB" dirty="0" smtClean="0"/>
              <a:t>Particle counts to be taken in 4 positions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475656" y="1772816"/>
            <a:ext cx="6012160" cy="4509120"/>
          </a:xfrm>
          <a:prstGeom prst="rect">
            <a:avLst/>
          </a:prstGeom>
        </p:spPr>
      </p:pic>
      <p:grpSp>
        <p:nvGrpSpPr>
          <p:cNvPr id="11" name="Group 10"/>
          <p:cNvGrpSpPr/>
          <p:nvPr/>
        </p:nvGrpSpPr>
        <p:grpSpPr>
          <a:xfrm>
            <a:off x="7487816" y="3105050"/>
            <a:ext cx="914400" cy="914400"/>
            <a:chOff x="7596336" y="3212976"/>
            <a:chExt cx="914400" cy="914400"/>
          </a:xfrm>
        </p:grpSpPr>
        <p:sp>
          <p:nvSpPr>
            <p:cNvPr id="9" name="Rectangle 8"/>
            <p:cNvSpPr/>
            <p:nvPr/>
          </p:nvSpPr>
          <p:spPr bwMode="auto">
            <a:xfrm>
              <a:off x="7596336" y="321297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0" name="TextBox 9"/>
            <p:cNvSpPr txBox="1"/>
            <p:nvPr/>
          </p:nvSpPr>
          <p:spPr>
            <a:xfrm>
              <a:off x="7695953" y="3347010"/>
              <a:ext cx="792089" cy="646331"/>
            </a:xfrm>
            <a:prstGeom prst="rect">
              <a:avLst/>
            </a:prstGeom>
            <a:noFill/>
          </p:spPr>
          <p:txBody>
            <a:bodyPr wrap="square" rtlCol="0">
              <a:spAutoFit/>
            </a:bodyPr>
            <a:lstStyle/>
            <a:p>
              <a:r>
                <a:rPr lang="en-GB" sz="1200" dirty="0" smtClean="0"/>
                <a:t>Measure particle count</a:t>
              </a:r>
              <a:endParaRPr lang="en-GB" sz="1200" dirty="0"/>
            </a:p>
          </p:txBody>
        </p:sp>
      </p:grpSp>
      <p:cxnSp>
        <p:nvCxnSpPr>
          <p:cNvPr id="13" name="Straight Arrow Connector 12"/>
          <p:cNvCxnSpPr/>
          <p:nvPr/>
        </p:nvCxnSpPr>
        <p:spPr bwMode="auto">
          <a:xfrm>
            <a:off x="4139951" y="1988840"/>
            <a:ext cx="0" cy="5040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5004048" y="2296378"/>
            <a:ext cx="0" cy="5040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nvGrpSpPr>
          <p:cNvPr id="17" name="Group 16"/>
          <p:cNvGrpSpPr/>
          <p:nvPr/>
        </p:nvGrpSpPr>
        <p:grpSpPr>
          <a:xfrm>
            <a:off x="3682751" y="4581128"/>
            <a:ext cx="914400" cy="914400"/>
            <a:chOff x="7596336" y="3212976"/>
            <a:chExt cx="914400" cy="914400"/>
          </a:xfrm>
          <a:solidFill>
            <a:schemeClr val="bg1"/>
          </a:solidFill>
        </p:grpSpPr>
        <p:sp>
          <p:nvSpPr>
            <p:cNvPr id="18" name="Rectangle 17"/>
            <p:cNvSpPr/>
            <p:nvPr/>
          </p:nvSpPr>
          <p:spPr bwMode="auto">
            <a:xfrm>
              <a:off x="7596336" y="3212976"/>
              <a:ext cx="914400" cy="9144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9" name="TextBox 18"/>
            <p:cNvSpPr txBox="1"/>
            <p:nvPr/>
          </p:nvSpPr>
          <p:spPr>
            <a:xfrm>
              <a:off x="7695953" y="3347010"/>
              <a:ext cx="792089" cy="646331"/>
            </a:xfrm>
            <a:prstGeom prst="rect">
              <a:avLst/>
            </a:prstGeom>
            <a:grpFill/>
          </p:spPr>
          <p:txBody>
            <a:bodyPr wrap="square" rtlCol="0">
              <a:spAutoFit/>
            </a:bodyPr>
            <a:lstStyle/>
            <a:p>
              <a:r>
                <a:rPr lang="en-GB" sz="1200" dirty="0" smtClean="0"/>
                <a:t>Measure particle count</a:t>
              </a:r>
              <a:endParaRPr lang="en-GB" sz="1200" dirty="0"/>
            </a:p>
          </p:txBody>
        </p:sp>
      </p:grpSp>
      <p:sp>
        <p:nvSpPr>
          <p:cNvPr id="20" name="TextBox 19"/>
          <p:cNvSpPr txBox="1"/>
          <p:nvPr/>
        </p:nvSpPr>
        <p:spPr>
          <a:xfrm>
            <a:off x="3592556" y="1342509"/>
            <a:ext cx="1057891" cy="646331"/>
          </a:xfrm>
          <a:prstGeom prst="rect">
            <a:avLst/>
          </a:prstGeom>
          <a:noFill/>
        </p:spPr>
        <p:txBody>
          <a:bodyPr wrap="square" rtlCol="0">
            <a:spAutoFit/>
          </a:bodyPr>
          <a:lstStyle/>
          <a:p>
            <a:r>
              <a:rPr lang="en-GB" sz="1200" dirty="0" smtClean="0"/>
              <a:t>Purge vessel with 4 m/s bar N</a:t>
            </a:r>
            <a:r>
              <a:rPr lang="en-GB" sz="1200" baseline="-25000" dirty="0" smtClean="0"/>
              <a:t>2</a:t>
            </a:r>
            <a:endParaRPr lang="en-GB" sz="1200" dirty="0"/>
          </a:p>
        </p:txBody>
      </p:sp>
      <p:grpSp>
        <p:nvGrpSpPr>
          <p:cNvPr id="22" name="Group 21"/>
          <p:cNvGrpSpPr/>
          <p:nvPr/>
        </p:nvGrpSpPr>
        <p:grpSpPr>
          <a:xfrm>
            <a:off x="4690864" y="4577818"/>
            <a:ext cx="914400" cy="914400"/>
            <a:chOff x="7596336" y="3212976"/>
            <a:chExt cx="914400" cy="914400"/>
          </a:xfrm>
          <a:solidFill>
            <a:schemeClr val="bg1"/>
          </a:solidFill>
        </p:grpSpPr>
        <p:sp>
          <p:nvSpPr>
            <p:cNvPr id="23" name="Rectangle 22"/>
            <p:cNvSpPr/>
            <p:nvPr/>
          </p:nvSpPr>
          <p:spPr bwMode="auto">
            <a:xfrm>
              <a:off x="7596336" y="3212976"/>
              <a:ext cx="914400" cy="9144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24" name="TextBox 23"/>
            <p:cNvSpPr txBox="1"/>
            <p:nvPr/>
          </p:nvSpPr>
          <p:spPr>
            <a:xfrm>
              <a:off x="7695953" y="3347010"/>
              <a:ext cx="792089" cy="646331"/>
            </a:xfrm>
            <a:prstGeom prst="rect">
              <a:avLst/>
            </a:prstGeom>
            <a:grpFill/>
          </p:spPr>
          <p:txBody>
            <a:bodyPr wrap="square" rtlCol="0">
              <a:spAutoFit/>
            </a:bodyPr>
            <a:lstStyle/>
            <a:p>
              <a:r>
                <a:rPr lang="en-GB" sz="1200" dirty="0" smtClean="0"/>
                <a:t>Measure particle count</a:t>
              </a:r>
              <a:endParaRPr lang="en-GB" sz="1200" dirty="0"/>
            </a:p>
          </p:txBody>
        </p:sp>
      </p:grpSp>
      <p:sp>
        <p:nvSpPr>
          <p:cNvPr id="25" name="TextBox 24"/>
          <p:cNvSpPr txBox="1"/>
          <p:nvPr/>
        </p:nvSpPr>
        <p:spPr>
          <a:xfrm>
            <a:off x="7424854" y="5157192"/>
            <a:ext cx="1728192" cy="1015663"/>
          </a:xfrm>
          <a:prstGeom prst="rect">
            <a:avLst/>
          </a:prstGeom>
          <a:solidFill>
            <a:schemeClr val="bg1"/>
          </a:solidFill>
        </p:spPr>
        <p:txBody>
          <a:bodyPr wrap="square" rtlCol="0">
            <a:spAutoFit/>
          </a:bodyPr>
          <a:lstStyle/>
          <a:p>
            <a:r>
              <a:rPr lang="en-GB" sz="1200" dirty="0" smtClean="0"/>
              <a:t>Particle counts to meet ISO 5 on 5 consecutive occasions before moving to the next position</a:t>
            </a:r>
            <a:endParaRPr lang="en-GB" sz="1200" dirty="0"/>
          </a:p>
        </p:txBody>
      </p:sp>
      <p:pic>
        <p:nvPicPr>
          <p:cNvPr id="26" name="Picture 25" descr="IMG_12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7176" y="4115434"/>
            <a:ext cx="1138973" cy="10325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2627784" y="2027749"/>
            <a:ext cx="1320829" cy="1689283"/>
            <a:chOff x="2771800" y="2027749"/>
            <a:chExt cx="1320829" cy="1689283"/>
          </a:xfrm>
        </p:grpSpPr>
        <p:cxnSp>
          <p:nvCxnSpPr>
            <p:cNvPr id="12" name="Straight Arrow Connector 11"/>
            <p:cNvCxnSpPr/>
            <p:nvPr/>
          </p:nvCxnSpPr>
          <p:spPr bwMode="auto">
            <a:xfrm flipH="1">
              <a:off x="2771800" y="3717032"/>
              <a:ext cx="1320829"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5" name="Straight Connector 14"/>
            <p:cNvCxnSpPr/>
            <p:nvPr/>
          </p:nvCxnSpPr>
          <p:spPr bwMode="auto">
            <a:xfrm>
              <a:off x="4092629" y="2027749"/>
              <a:ext cx="0" cy="168928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0" name="TextBox 29"/>
          <p:cNvSpPr txBox="1"/>
          <p:nvPr/>
        </p:nvSpPr>
        <p:spPr>
          <a:xfrm>
            <a:off x="4807585" y="1591605"/>
            <a:ext cx="1057891" cy="646331"/>
          </a:xfrm>
          <a:prstGeom prst="rect">
            <a:avLst/>
          </a:prstGeom>
          <a:noFill/>
        </p:spPr>
        <p:txBody>
          <a:bodyPr wrap="square" rtlCol="0">
            <a:spAutoFit/>
          </a:bodyPr>
          <a:lstStyle/>
          <a:p>
            <a:r>
              <a:rPr lang="en-GB" sz="1200" dirty="0" smtClean="0"/>
              <a:t>Purge vessel with 4 m/s bar N</a:t>
            </a:r>
            <a:r>
              <a:rPr lang="en-GB" sz="1200" baseline="-25000" dirty="0" smtClean="0"/>
              <a:t>2</a:t>
            </a:r>
            <a:endParaRPr lang="en-GB" sz="1200" dirty="0"/>
          </a:p>
        </p:txBody>
      </p:sp>
      <p:grpSp>
        <p:nvGrpSpPr>
          <p:cNvPr id="34" name="Group 33"/>
          <p:cNvGrpSpPr/>
          <p:nvPr/>
        </p:nvGrpSpPr>
        <p:grpSpPr>
          <a:xfrm>
            <a:off x="5148064" y="2296378"/>
            <a:ext cx="1123090" cy="1315594"/>
            <a:chOff x="5681158" y="2246656"/>
            <a:chExt cx="1123090" cy="1315594"/>
          </a:xfrm>
        </p:grpSpPr>
        <p:cxnSp>
          <p:nvCxnSpPr>
            <p:cNvPr id="6" name="Straight Arrow Connector 5"/>
            <p:cNvCxnSpPr/>
            <p:nvPr/>
          </p:nvCxnSpPr>
          <p:spPr bwMode="auto">
            <a:xfrm flipV="1">
              <a:off x="5724128" y="3562249"/>
              <a:ext cx="1080120"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3" name="Straight Connector 32"/>
            <p:cNvCxnSpPr/>
            <p:nvPr/>
          </p:nvCxnSpPr>
          <p:spPr bwMode="auto">
            <a:xfrm>
              <a:off x="5681158" y="2246656"/>
              <a:ext cx="42970" cy="131559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36" name="Group 35"/>
          <p:cNvGrpSpPr/>
          <p:nvPr/>
        </p:nvGrpSpPr>
        <p:grpSpPr>
          <a:xfrm>
            <a:off x="561255" y="3239084"/>
            <a:ext cx="914400" cy="914400"/>
            <a:chOff x="7596336" y="3212976"/>
            <a:chExt cx="914400" cy="914400"/>
          </a:xfrm>
        </p:grpSpPr>
        <p:sp>
          <p:nvSpPr>
            <p:cNvPr id="37" name="Rectangle 36"/>
            <p:cNvSpPr/>
            <p:nvPr/>
          </p:nvSpPr>
          <p:spPr bwMode="auto">
            <a:xfrm>
              <a:off x="7596336" y="321297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38" name="TextBox 37"/>
            <p:cNvSpPr txBox="1"/>
            <p:nvPr/>
          </p:nvSpPr>
          <p:spPr>
            <a:xfrm>
              <a:off x="7695953" y="3347010"/>
              <a:ext cx="792089" cy="646331"/>
            </a:xfrm>
            <a:prstGeom prst="rect">
              <a:avLst/>
            </a:prstGeom>
            <a:noFill/>
          </p:spPr>
          <p:txBody>
            <a:bodyPr wrap="square" rtlCol="0">
              <a:spAutoFit/>
            </a:bodyPr>
            <a:lstStyle/>
            <a:p>
              <a:r>
                <a:rPr lang="en-GB" sz="1200" dirty="0" smtClean="0"/>
                <a:t>Measure particle count</a:t>
              </a:r>
              <a:endParaRPr lang="en-GB" sz="1200" dirty="0"/>
            </a:p>
          </p:txBody>
        </p:sp>
      </p:grpSp>
    </p:spTree>
    <p:extLst>
      <p:ext uri="{BB962C8B-B14F-4D97-AF65-F5344CB8AC3E}">
        <p14:creationId xmlns:p14="http://schemas.microsoft.com/office/powerpoint/2010/main" val="1370120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048" y="76795"/>
            <a:ext cx="8568952" cy="863377"/>
          </a:xfrm>
        </p:spPr>
        <p:txBody>
          <a:bodyPr/>
          <a:lstStyle/>
          <a:p>
            <a:r>
              <a:rPr lang="en-US" altLang="en-US" sz="3600" b="1" dirty="0" smtClean="0">
                <a:cs typeface="Arial" charset="0"/>
              </a:rPr>
              <a:t>Procedures</a:t>
            </a: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0" y="864096"/>
            <a:ext cx="4410022" cy="59939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52" y="864096"/>
            <a:ext cx="4924242" cy="5993904"/>
          </a:xfrm>
          <a:prstGeom prst="rect">
            <a:avLst/>
          </a:prstGeom>
        </p:spPr>
      </p:pic>
    </p:spTree>
    <p:extLst>
      <p:ext uri="{BB962C8B-B14F-4D97-AF65-F5344CB8AC3E}">
        <p14:creationId xmlns:p14="http://schemas.microsoft.com/office/powerpoint/2010/main" val="2159318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3 Onsite Accelerators</a:t>
            </a:r>
            <a:endParaRPr lang="en-GB" dirty="0"/>
          </a:p>
        </p:txBody>
      </p:sp>
      <p:grpSp>
        <p:nvGrpSpPr>
          <p:cNvPr id="14" name="Group 13"/>
          <p:cNvGrpSpPr/>
          <p:nvPr/>
        </p:nvGrpSpPr>
        <p:grpSpPr>
          <a:xfrm>
            <a:off x="807545" y="1354170"/>
            <a:ext cx="3692447" cy="2650894"/>
            <a:chOff x="706884" y="1311779"/>
            <a:chExt cx="3692447" cy="2650894"/>
          </a:xfrm>
        </p:grpSpPr>
        <p:pic>
          <p:nvPicPr>
            <p:cNvPr id="4"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6884" y="1311779"/>
              <a:ext cx="3692447" cy="265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6884" y="3483531"/>
              <a:ext cx="120082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smtClean="0"/>
                <a:t>EMMA</a:t>
              </a:r>
              <a:endParaRPr lang="en-GB" dirty="0"/>
            </a:p>
          </p:txBody>
        </p:sp>
      </p:grpSp>
      <p:grpSp>
        <p:nvGrpSpPr>
          <p:cNvPr id="15" name="Group 14"/>
          <p:cNvGrpSpPr/>
          <p:nvPr/>
        </p:nvGrpSpPr>
        <p:grpSpPr>
          <a:xfrm>
            <a:off x="4572000" y="1367098"/>
            <a:ext cx="3674438" cy="2637966"/>
            <a:chOff x="4644807" y="1323291"/>
            <a:chExt cx="3674438" cy="2637966"/>
          </a:xfrm>
        </p:grpSpPr>
        <p:pic>
          <p:nvPicPr>
            <p:cNvPr id="2050" name="Picture 2" descr="http://alice.stfc.ac.uk/files/Website/1-5%20Documentation%20Page/Photographs/The%20ALICE%20injection%20line%20and%20half%20of%20the%20energy-recovery%20r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807" y="1323291"/>
              <a:ext cx="3674438" cy="26379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44807" y="3482582"/>
              <a:ext cx="1260287"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smtClean="0"/>
                <a:t>ALICE</a:t>
              </a:r>
              <a:endParaRPr lang="en-GB" dirty="0"/>
            </a:p>
          </p:txBody>
        </p:sp>
      </p:grpSp>
      <p:grpSp>
        <p:nvGrpSpPr>
          <p:cNvPr id="12" name="Group 11"/>
          <p:cNvGrpSpPr/>
          <p:nvPr/>
        </p:nvGrpSpPr>
        <p:grpSpPr>
          <a:xfrm>
            <a:off x="807545" y="4087707"/>
            <a:ext cx="7438894" cy="2666999"/>
            <a:chOff x="807545" y="4087707"/>
            <a:chExt cx="7438894" cy="2666999"/>
          </a:xfrm>
        </p:grpSpPr>
        <p:pic>
          <p:nvPicPr>
            <p:cNvPr id="8" name="Picture 2" descr="http://www.astec.stfc.ac.uk/ASTeC/resources/image/jpg/VEL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07545" y="4087707"/>
              <a:ext cx="7438894" cy="2666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07545" y="6256012"/>
              <a:ext cx="120082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smtClean="0"/>
                <a:t>VELA</a:t>
              </a:r>
              <a:endParaRPr lang="en-GB" dirty="0"/>
            </a:p>
          </p:txBody>
        </p:sp>
      </p:grpSp>
    </p:spTree>
    <p:extLst>
      <p:ext uri="{BB962C8B-B14F-4D97-AF65-F5344CB8AC3E}">
        <p14:creationId xmlns:p14="http://schemas.microsoft.com/office/powerpoint/2010/main" val="3768877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8961" y="116632"/>
            <a:ext cx="5966965" cy="1223417"/>
          </a:xfrm>
        </p:spPr>
        <p:txBody>
          <a:bodyPr/>
          <a:lstStyle/>
          <a:p>
            <a:r>
              <a:rPr lang="en-GB" sz="3600" dirty="0" err="1" smtClean="0"/>
              <a:t>Beampipe</a:t>
            </a:r>
            <a:r>
              <a:rPr lang="en-GB" sz="3600" dirty="0" smtClean="0"/>
              <a:t> Particle Counting</a:t>
            </a:r>
            <a:endParaRPr lang="en-GB" sz="3600" dirty="0"/>
          </a:p>
        </p:txBody>
      </p:sp>
      <p:pic>
        <p:nvPicPr>
          <p:cNvPr id="14338" name="Picture 2" descr="U:\Keith Work\Keith Work - Desktop\Current projects\ESS\LWU's - LEDP - HEDP\Photographs\DSCN07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23" y="1599303"/>
            <a:ext cx="4885215" cy="3663912"/>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U:\Keith Work\Keith Work - Desktop\Current projects\ESS\LWU's - LEDP - HEDP\Photographs\DSCN07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8784" y="1599303"/>
            <a:ext cx="4885216" cy="36639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rot="10800000">
            <a:off x="4669373" y="3319146"/>
            <a:ext cx="1039541" cy="231872"/>
            <a:chOff x="1813230" y="4572088"/>
            <a:chExt cx="1144978" cy="240986"/>
          </a:xfrm>
        </p:grpSpPr>
        <p:cxnSp>
          <p:nvCxnSpPr>
            <p:cNvPr id="12" name="Straight Arrow Connector 11"/>
            <p:cNvCxnSpPr/>
            <p:nvPr/>
          </p:nvCxnSpPr>
          <p:spPr bwMode="auto">
            <a:xfrm flipV="1">
              <a:off x="1813230" y="458112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flipV="1">
              <a:off x="2253662" y="458112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a:off x="1813230" y="472514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2236816" y="472514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flipV="1">
              <a:off x="2670176" y="457208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a:off x="2670176" y="471610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grpSp>
      <p:sp>
        <p:nvSpPr>
          <p:cNvPr id="18" name="TextBox 17"/>
          <p:cNvSpPr txBox="1"/>
          <p:nvPr/>
        </p:nvSpPr>
        <p:spPr>
          <a:xfrm>
            <a:off x="312889" y="5281333"/>
            <a:ext cx="8712968" cy="1477328"/>
          </a:xfrm>
          <a:prstGeom prst="rect">
            <a:avLst/>
          </a:prstGeom>
          <a:noFill/>
        </p:spPr>
        <p:txBody>
          <a:bodyPr wrap="square" rtlCol="0">
            <a:spAutoFit/>
          </a:bodyPr>
          <a:lstStyle/>
          <a:p>
            <a:pPr marL="342900" indent="-342900">
              <a:buFont typeface="Arial" panose="020B0604020202020204" pitchFamily="34" charset="0"/>
              <a:buChar char="•"/>
            </a:pPr>
            <a:r>
              <a:rPr lang="en-GB" sz="1800" dirty="0" smtClean="0">
                <a:solidFill>
                  <a:srgbClr val="000000"/>
                </a:solidFill>
              </a:rPr>
              <a:t>Blow down with high </a:t>
            </a:r>
            <a:r>
              <a:rPr lang="en-GB" sz="1800" dirty="0">
                <a:solidFill>
                  <a:srgbClr val="000000"/>
                </a:solidFill>
              </a:rPr>
              <a:t>pressure </a:t>
            </a:r>
            <a:r>
              <a:rPr lang="en-GB" sz="1800" dirty="0" smtClean="0">
                <a:solidFill>
                  <a:srgbClr val="000000"/>
                </a:solidFill>
              </a:rPr>
              <a:t>N</a:t>
            </a:r>
            <a:r>
              <a:rPr lang="en-GB" sz="1800" baseline="-25000" dirty="0" smtClean="0">
                <a:solidFill>
                  <a:srgbClr val="000000"/>
                </a:solidFill>
              </a:rPr>
              <a:t>2</a:t>
            </a:r>
            <a:r>
              <a:rPr lang="en-GB" sz="1800" dirty="0" smtClean="0">
                <a:solidFill>
                  <a:srgbClr val="000000"/>
                </a:solidFill>
              </a:rPr>
              <a:t>, then repeat with gentle mallet tapping. Repeat process 3 times.</a:t>
            </a:r>
          </a:p>
          <a:p>
            <a:pPr marL="342900" indent="-342900">
              <a:buFont typeface="Arial" panose="020B0604020202020204" pitchFamily="34" charset="0"/>
              <a:buChar char="•"/>
            </a:pPr>
            <a:r>
              <a:rPr lang="en-GB" sz="1800" dirty="0" smtClean="0">
                <a:solidFill>
                  <a:srgbClr val="000000"/>
                </a:solidFill>
              </a:rPr>
              <a:t>Switch to low pressure N</a:t>
            </a:r>
            <a:r>
              <a:rPr lang="en-GB" sz="1800" baseline="-25000" dirty="0" smtClean="0">
                <a:solidFill>
                  <a:srgbClr val="000000"/>
                </a:solidFill>
              </a:rPr>
              <a:t>2</a:t>
            </a:r>
            <a:r>
              <a:rPr lang="en-GB" sz="1800" dirty="0" smtClean="0">
                <a:solidFill>
                  <a:srgbClr val="000000"/>
                </a:solidFill>
              </a:rPr>
              <a:t> </a:t>
            </a:r>
            <a:r>
              <a:rPr lang="en-GB" sz="1800" dirty="0">
                <a:solidFill>
                  <a:srgbClr val="000000"/>
                </a:solidFill>
              </a:rPr>
              <a:t>then </a:t>
            </a:r>
            <a:r>
              <a:rPr lang="en-GB" sz="1800" dirty="0" smtClean="0">
                <a:solidFill>
                  <a:srgbClr val="000000"/>
                </a:solidFill>
              </a:rPr>
              <a:t>perform particle counts </a:t>
            </a:r>
            <a:r>
              <a:rPr lang="en-GB" sz="1800" b="1" dirty="0" smtClean="0">
                <a:solidFill>
                  <a:srgbClr val="000000"/>
                </a:solidFill>
              </a:rPr>
              <a:t>WITH</a:t>
            </a:r>
            <a:r>
              <a:rPr lang="en-GB" sz="1800" dirty="0" smtClean="0">
                <a:solidFill>
                  <a:srgbClr val="000000"/>
                </a:solidFill>
              </a:rPr>
              <a:t> mallet tapping (</a:t>
            </a:r>
            <a:r>
              <a:rPr lang="en-GB" sz="1800" dirty="0" smtClean="0">
                <a:solidFill>
                  <a:srgbClr val="FF0000"/>
                </a:solidFill>
              </a:rPr>
              <a:t>worst case scenario</a:t>
            </a:r>
            <a:r>
              <a:rPr lang="en-GB" sz="1800" dirty="0" smtClean="0">
                <a:solidFill>
                  <a:srgbClr val="000000"/>
                </a:solidFill>
              </a:rPr>
              <a:t>) until ISO5 achieved.</a:t>
            </a:r>
          </a:p>
          <a:p>
            <a:pPr marL="342900" indent="-342900">
              <a:buFont typeface="Arial" panose="020B0604020202020204" pitchFamily="34" charset="0"/>
              <a:buChar char="•"/>
            </a:pPr>
            <a:r>
              <a:rPr lang="en-GB" sz="1800" dirty="0" smtClean="0">
                <a:solidFill>
                  <a:srgbClr val="000000"/>
                </a:solidFill>
              </a:rPr>
              <a:t>Repeat particle counts WITHOUT mallet tapping until ISO 5 achieved </a:t>
            </a:r>
            <a:endParaRPr lang="en-GB" sz="1800" dirty="0">
              <a:solidFill>
                <a:srgbClr val="000000"/>
              </a:solidFill>
            </a:endParaRPr>
          </a:p>
        </p:txBody>
      </p:sp>
      <p:grpSp>
        <p:nvGrpSpPr>
          <p:cNvPr id="19" name="Group 18"/>
          <p:cNvGrpSpPr/>
          <p:nvPr/>
        </p:nvGrpSpPr>
        <p:grpSpPr>
          <a:xfrm>
            <a:off x="6791739" y="3188471"/>
            <a:ext cx="1039541" cy="231872"/>
            <a:chOff x="1813230" y="4572088"/>
            <a:chExt cx="1144978" cy="240986"/>
          </a:xfrm>
        </p:grpSpPr>
        <p:cxnSp>
          <p:nvCxnSpPr>
            <p:cNvPr id="20" name="Straight Arrow Connector 19"/>
            <p:cNvCxnSpPr/>
            <p:nvPr/>
          </p:nvCxnSpPr>
          <p:spPr bwMode="auto">
            <a:xfrm flipV="1">
              <a:off x="1813230" y="458112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V="1">
              <a:off x="2253662" y="458112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a:off x="1813230" y="472514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2236816" y="472514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2670176" y="4572088"/>
              <a:ext cx="288032" cy="14401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a:off x="2670176" y="4716104"/>
              <a:ext cx="288032" cy="8793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grpSp>
      <p:pic>
        <p:nvPicPr>
          <p:cNvPr id="26" name="Picture 2" descr="U:\Keith Work\Keith Work - Desktop\Current projects\ESS\LWU's - LEDP - HEDP\Photographs\DSCN07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1739" y="1052736"/>
            <a:ext cx="2352261" cy="19307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bwMode="auto">
          <a:xfrm flipH="1">
            <a:off x="4669373" y="2983447"/>
            <a:ext cx="3161907" cy="205024"/>
          </a:xfrm>
          <a:prstGeom prst="straightConnector1">
            <a:avLst/>
          </a:prstGeom>
          <a:solidFill>
            <a:schemeClr val="accent1"/>
          </a:solidFill>
          <a:ln w="63500" cap="flat" cmpd="sng" algn="ctr">
            <a:solidFill>
              <a:schemeClr val="tx1"/>
            </a:solidFill>
            <a:prstDash val="solid"/>
            <a:round/>
            <a:headEnd type="none" w="med" len="med"/>
            <a:tailEnd type="arrow"/>
          </a:ln>
          <a:effectLst/>
        </p:spPr>
      </p:cxnSp>
      <p:grpSp>
        <p:nvGrpSpPr>
          <p:cNvPr id="28" name="Group 27"/>
          <p:cNvGrpSpPr/>
          <p:nvPr/>
        </p:nvGrpSpPr>
        <p:grpSpPr>
          <a:xfrm>
            <a:off x="3726778" y="3013082"/>
            <a:ext cx="914400" cy="914400"/>
            <a:chOff x="7596336" y="3212976"/>
            <a:chExt cx="914400" cy="914400"/>
          </a:xfrm>
        </p:grpSpPr>
        <p:sp>
          <p:nvSpPr>
            <p:cNvPr id="29" name="Rectangle 28"/>
            <p:cNvSpPr/>
            <p:nvPr/>
          </p:nvSpPr>
          <p:spPr bwMode="auto">
            <a:xfrm>
              <a:off x="7596336" y="3212976"/>
              <a:ext cx="9144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30" name="TextBox 29"/>
            <p:cNvSpPr txBox="1"/>
            <p:nvPr/>
          </p:nvSpPr>
          <p:spPr>
            <a:xfrm>
              <a:off x="7695953" y="3347010"/>
              <a:ext cx="792089" cy="646331"/>
            </a:xfrm>
            <a:prstGeom prst="rect">
              <a:avLst/>
            </a:prstGeom>
            <a:noFill/>
          </p:spPr>
          <p:txBody>
            <a:bodyPr wrap="square" rtlCol="0">
              <a:spAutoFit/>
            </a:bodyPr>
            <a:lstStyle/>
            <a:p>
              <a:r>
                <a:rPr lang="en-GB" sz="1200" dirty="0" smtClean="0"/>
                <a:t>Measure particle count</a:t>
              </a:r>
              <a:endParaRPr lang="en-GB" sz="1200" dirty="0"/>
            </a:p>
          </p:txBody>
        </p:sp>
      </p:grpSp>
    </p:spTree>
    <p:extLst>
      <p:ext uri="{BB962C8B-B14F-4D97-AF65-F5344CB8AC3E}">
        <p14:creationId xmlns:p14="http://schemas.microsoft.com/office/powerpoint/2010/main" val="427652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371" y="-171400"/>
            <a:ext cx="6408712" cy="1223417"/>
          </a:xfrm>
        </p:spPr>
        <p:txBody>
          <a:bodyPr/>
          <a:lstStyle/>
          <a:p>
            <a:r>
              <a:rPr lang="en-US" altLang="en-US" sz="3600" b="1" dirty="0" smtClean="0">
                <a:cs typeface="Arial" charset="0"/>
              </a:rPr>
              <a:t>Particulate counting</a:t>
            </a:r>
            <a:endParaRPr lang="en-GB" sz="3600" dirty="0"/>
          </a:p>
        </p:txBody>
      </p:sp>
      <p:sp>
        <p:nvSpPr>
          <p:cNvPr id="3" name="TextBox 2"/>
          <p:cNvSpPr txBox="1"/>
          <p:nvPr/>
        </p:nvSpPr>
        <p:spPr>
          <a:xfrm>
            <a:off x="3203848" y="2066016"/>
            <a:ext cx="1503938" cy="461665"/>
          </a:xfrm>
          <a:prstGeom prst="rect">
            <a:avLst/>
          </a:prstGeom>
          <a:noFill/>
        </p:spPr>
        <p:txBody>
          <a:bodyPr wrap="none" rtlCol="0">
            <a:spAutoFit/>
          </a:bodyPr>
          <a:lstStyle/>
          <a:p>
            <a:r>
              <a:rPr lang="en-GB" dirty="0" smtClean="0">
                <a:solidFill>
                  <a:srgbClr val="000000"/>
                </a:solidFill>
              </a:rPr>
              <a:t>Unfiltered</a:t>
            </a:r>
            <a:endParaRPr lang="en-GB" dirty="0">
              <a:solidFill>
                <a:srgbClr val="000000"/>
              </a:solidFill>
            </a:endParaRPr>
          </a:p>
        </p:txBody>
      </p:sp>
      <p:sp>
        <p:nvSpPr>
          <p:cNvPr id="9" name="TextBox 8"/>
          <p:cNvSpPr txBox="1"/>
          <p:nvPr/>
        </p:nvSpPr>
        <p:spPr>
          <a:xfrm>
            <a:off x="3347864" y="4635514"/>
            <a:ext cx="1519968" cy="1200329"/>
          </a:xfrm>
          <a:prstGeom prst="rect">
            <a:avLst/>
          </a:prstGeom>
          <a:noFill/>
        </p:spPr>
        <p:txBody>
          <a:bodyPr wrap="none" rtlCol="0">
            <a:spAutoFit/>
          </a:bodyPr>
          <a:lstStyle/>
          <a:p>
            <a:r>
              <a:rPr lang="en-GB" dirty="0" smtClean="0">
                <a:solidFill>
                  <a:srgbClr val="000000"/>
                </a:solidFill>
              </a:rPr>
              <a:t>12 </a:t>
            </a:r>
            <a:r>
              <a:rPr lang="en-GB" dirty="0" err="1" smtClean="0">
                <a:solidFill>
                  <a:srgbClr val="000000"/>
                </a:solidFill>
              </a:rPr>
              <a:t>mins</a:t>
            </a:r>
            <a:endParaRPr lang="en-GB" dirty="0">
              <a:solidFill>
                <a:srgbClr val="000000"/>
              </a:solidFill>
            </a:endParaRPr>
          </a:p>
          <a:p>
            <a:r>
              <a:rPr lang="en-GB" dirty="0" smtClean="0">
                <a:solidFill>
                  <a:srgbClr val="000000"/>
                </a:solidFill>
              </a:rPr>
              <a:t>of filtering</a:t>
            </a:r>
          </a:p>
          <a:p>
            <a:r>
              <a:rPr lang="en-GB" dirty="0">
                <a:solidFill>
                  <a:srgbClr val="000000"/>
                </a:solidFill>
              </a:rPr>
              <a:t>l</a:t>
            </a:r>
            <a:r>
              <a:rPr lang="en-GB" dirty="0" smtClean="0">
                <a:solidFill>
                  <a:srgbClr val="000000"/>
                </a:solidFill>
              </a:rPr>
              <a:t>ater.</a:t>
            </a:r>
            <a:endParaRPr lang="en-GB" dirty="0">
              <a:solidFill>
                <a:srgbClr val="000000"/>
              </a:solidFill>
            </a:endParaRPr>
          </a:p>
        </p:txBody>
      </p:sp>
      <p:sp>
        <p:nvSpPr>
          <p:cNvPr id="10" name="TextBox 9"/>
          <p:cNvSpPr txBox="1"/>
          <p:nvPr/>
        </p:nvSpPr>
        <p:spPr>
          <a:xfrm>
            <a:off x="5308091" y="5900933"/>
            <a:ext cx="3645821" cy="830997"/>
          </a:xfrm>
          <a:prstGeom prst="rect">
            <a:avLst/>
          </a:prstGeom>
          <a:noFill/>
        </p:spPr>
        <p:txBody>
          <a:bodyPr wrap="square" rtlCol="0">
            <a:spAutoFit/>
          </a:bodyPr>
          <a:lstStyle/>
          <a:p>
            <a:r>
              <a:rPr lang="en-GB" dirty="0" smtClean="0">
                <a:solidFill>
                  <a:srgbClr val="000000"/>
                </a:solidFill>
              </a:rPr>
              <a:t>Resultant data file to be saved to database</a:t>
            </a:r>
            <a:endParaRPr lang="en-GB" dirty="0">
              <a:solidFill>
                <a:srgbClr val="000000"/>
              </a:solidFill>
            </a:endParaRPr>
          </a:p>
        </p:txBody>
      </p:sp>
      <p:pic>
        <p:nvPicPr>
          <p:cNvPr id="38914" name="Picture 2" descr="C:\Users\tmw73\Desktop\Cleaning\MonitorMa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62122"/>
            <a:ext cx="2880000" cy="2754535"/>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Users\tmw73\Desktop\Cleaning\MonitorM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694719"/>
            <a:ext cx="2880000" cy="3074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922" y="932381"/>
            <a:ext cx="402216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8099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116632"/>
            <a:ext cx="6156176" cy="1223417"/>
          </a:xfrm>
        </p:spPr>
        <p:txBody>
          <a:bodyPr/>
          <a:lstStyle/>
          <a:p>
            <a:r>
              <a:rPr lang="en-GB" sz="3600" dirty="0" smtClean="0"/>
              <a:t>SAES </a:t>
            </a:r>
            <a:r>
              <a:rPr lang="en-GB" sz="3600" dirty="0" err="1" smtClean="0"/>
              <a:t>NEXTorr</a:t>
            </a:r>
            <a:r>
              <a:rPr lang="en-GB" sz="3600" dirty="0" smtClean="0"/>
              <a:t> Particle Counting</a:t>
            </a:r>
            <a:endParaRPr lang="en-GB" sz="3600" dirty="0"/>
          </a:p>
        </p:txBody>
      </p:sp>
      <p:graphicFrame>
        <p:nvGraphicFramePr>
          <p:cNvPr id="7" name="Chart 6"/>
          <p:cNvGraphicFramePr>
            <a:graphicFrameLocks/>
          </p:cNvGraphicFramePr>
          <p:nvPr>
            <p:extLst>
              <p:ext uri="{D42A27DB-BD31-4B8C-83A1-F6EECF244321}">
                <p14:modId xmlns:p14="http://schemas.microsoft.com/office/powerpoint/2010/main" val="774617401"/>
              </p:ext>
            </p:extLst>
          </p:nvPr>
        </p:nvGraphicFramePr>
        <p:xfrm>
          <a:off x="5292081" y="980728"/>
          <a:ext cx="3851920" cy="33189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1849883581"/>
              </p:ext>
            </p:extLst>
          </p:nvPr>
        </p:nvGraphicFramePr>
        <p:xfrm>
          <a:off x="2339752" y="3545631"/>
          <a:ext cx="4032447" cy="33123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377393323"/>
              </p:ext>
            </p:extLst>
          </p:nvPr>
        </p:nvGraphicFramePr>
        <p:xfrm>
          <a:off x="0" y="1196752"/>
          <a:ext cx="3902446" cy="2808312"/>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1700808"/>
            <a:ext cx="6815441" cy="3627574"/>
          </a:xfrm>
          <a:prstGeom prst="rect">
            <a:avLst/>
          </a:prstGeom>
        </p:spPr>
      </p:pic>
    </p:spTree>
    <p:extLst>
      <p:ext uri="{BB962C8B-B14F-4D97-AF65-F5344CB8AC3E}">
        <p14:creationId xmlns:p14="http://schemas.microsoft.com/office/powerpoint/2010/main" val="906857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333375"/>
            <a:ext cx="4752528" cy="1223417"/>
          </a:xfrm>
        </p:spPr>
        <p:txBody>
          <a:bodyPr/>
          <a:lstStyle/>
          <a:p>
            <a:r>
              <a:rPr lang="en-GB" sz="3600" dirty="0" smtClean="0"/>
              <a:t>Pumping Carts</a:t>
            </a:r>
            <a:endParaRPr lang="en-GB" sz="3600" dirty="0"/>
          </a:p>
        </p:txBody>
      </p:sp>
      <p:sp>
        <p:nvSpPr>
          <p:cNvPr id="8" name="TextBox 7"/>
          <p:cNvSpPr txBox="1"/>
          <p:nvPr/>
        </p:nvSpPr>
        <p:spPr>
          <a:xfrm>
            <a:off x="3131840" y="1846391"/>
            <a:ext cx="2736304" cy="4154984"/>
          </a:xfrm>
          <a:prstGeom prst="rect">
            <a:avLst/>
          </a:prstGeom>
          <a:noFill/>
        </p:spPr>
        <p:txBody>
          <a:bodyPr wrap="square" rtlCol="0">
            <a:spAutoFit/>
          </a:bodyPr>
          <a:lstStyle/>
          <a:p>
            <a:pPr marL="342900" indent="-342900">
              <a:buFont typeface="Arial" panose="020B0604020202020204" pitchFamily="34" charset="0"/>
              <a:buChar char="•"/>
            </a:pPr>
            <a:r>
              <a:rPr lang="en-GB" dirty="0" smtClean="0">
                <a:solidFill>
                  <a:srgbClr val="000000"/>
                </a:solidFill>
              </a:rPr>
              <a:t>Controlled </a:t>
            </a:r>
            <a:r>
              <a:rPr lang="en-GB" dirty="0" err="1" smtClean="0">
                <a:solidFill>
                  <a:srgbClr val="000000"/>
                </a:solidFill>
              </a:rPr>
              <a:t>pumpdown</a:t>
            </a:r>
            <a:r>
              <a:rPr lang="en-GB" dirty="0" smtClean="0">
                <a:solidFill>
                  <a:srgbClr val="000000"/>
                </a:solidFill>
              </a:rPr>
              <a:t> and venting using the carts shown. </a:t>
            </a:r>
          </a:p>
          <a:p>
            <a:pPr marL="342900" indent="-342900">
              <a:buFont typeface="Arial" panose="020B0604020202020204" pitchFamily="34" charset="0"/>
              <a:buChar char="•"/>
            </a:pPr>
            <a:r>
              <a:rPr lang="en-GB" dirty="0" smtClean="0">
                <a:solidFill>
                  <a:srgbClr val="000000"/>
                </a:solidFill>
              </a:rPr>
              <a:t>One is permanently located in the cleanroom, the other in the assembly area.</a:t>
            </a:r>
            <a:endParaRPr lang="en-GB" dirty="0">
              <a:solidFill>
                <a:srgbClr val="000000"/>
              </a:solidFill>
            </a:endParaRPr>
          </a:p>
        </p:txBody>
      </p:sp>
      <p:pic>
        <p:nvPicPr>
          <p:cNvPr id="16386" name="Picture 2" descr="U:\Keith Work\Keith Work - Desktop\Current projects\ESS\LWU's - LEDP - HEDP\Photographs\IMG_8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33975" y="2173641"/>
            <a:ext cx="4271797" cy="320384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U:\Keith Work\Keith Work - Desktop\Current projects\ESS\LWU's - LEDP - HEDP\Photographs\IMG_8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22167" y="2147715"/>
            <a:ext cx="4367809" cy="327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37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333375"/>
            <a:ext cx="4752528" cy="1223417"/>
          </a:xfrm>
        </p:spPr>
        <p:txBody>
          <a:bodyPr/>
          <a:lstStyle/>
          <a:p>
            <a:r>
              <a:rPr lang="en-GB" sz="3600" dirty="0" smtClean="0"/>
              <a:t>Summary Report</a:t>
            </a:r>
            <a:endParaRPr lang="en-GB" sz="3600" dirty="0"/>
          </a:p>
        </p:txBody>
      </p:sp>
      <p:pic>
        <p:nvPicPr>
          <p:cNvPr id="41988" name="Picture 4" descr="C:\Users\tmw73\Desktop\Cleaning\IMG_3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1484784"/>
            <a:ext cx="2340473" cy="3120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5536" y="5949280"/>
            <a:ext cx="5400600" cy="830997"/>
          </a:xfrm>
          <a:prstGeom prst="rect">
            <a:avLst/>
          </a:prstGeom>
          <a:noFill/>
        </p:spPr>
        <p:txBody>
          <a:bodyPr wrap="square" rtlCol="0">
            <a:spAutoFit/>
          </a:bodyPr>
          <a:lstStyle/>
          <a:p>
            <a:r>
              <a:rPr lang="en-GB" dirty="0" smtClean="0">
                <a:solidFill>
                  <a:srgbClr val="000000"/>
                </a:solidFill>
              </a:rPr>
              <a:t>1-2 page summary after all vacuum processes complete</a:t>
            </a:r>
            <a:endParaRPr lang="en-GB" dirty="0">
              <a:solidFill>
                <a:srgbClr val="000000"/>
              </a:solidFill>
            </a:endParaRPr>
          </a:p>
        </p:txBody>
      </p:sp>
      <p:sp>
        <p:nvSpPr>
          <p:cNvPr id="10" name="TextBox 9"/>
          <p:cNvSpPr txBox="1"/>
          <p:nvPr/>
        </p:nvSpPr>
        <p:spPr>
          <a:xfrm>
            <a:off x="6722315" y="4725144"/>
            <a:ext cx="2421685" cy="1938992"/>
          </a:xfrm>
          <a:prstGeom prst="rect">
            <a:avLst/>
          </a:prstGeom>
          <a:noFill/>
        </p:spPr>
        <p:txBody>
          <a:bodyPr wrap="square" rtlCol="0">
            <a:spAutoFit/>
          </a:bodyPr>
          <a:lstStyle/>
          <a:p>
            <a:r>
              <a:rPr lang="en-GB" dirty="0" smtClean="0">
                <a:solidFill>
                  <a:srgbClr val="000000"/>
                </a:solidFill>
              </a:rPr>
              <a:t>Printed particle count results to included with the report along with the job card</a:t>
            </a:r>
            <a:endParaRPr lang="en-GB" dirty="0">
              <a:solidFill>
                <a:srgbClr val="000000"/>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09" y="1287466"/>
            <a:ext cx="7417589" cy="463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29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472" y="0"/>
            <a:ext cx="4752528" cy="1223417"/>
          </a:xfrm>
        </p:spPr>
        <p:txBody>
          <a:bodyPr/>
          <a:lstStyle/>
          <a:p>
            <a:r>
              <a:rPr lang="en-GB" sz="3600" dirty="0" smtClean="0"/>
              <a:t>STFC Delivered</a:t>
            </a:r>
            <a:endParaRPr lang="en-GB" sz="3600" dirty="0"/>
          </a:p>
        </p:txBody>
      </p:sp>
      <p:pic>
        <p:nvPicPr>
          <p:cNvPr id="18434"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166" y="1126826"/>
            <a:ext cx="7338825" cy="54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5570" y="1113292"/>
            <a:ext cx="7488831" cy="5616623"/>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92" y="1113292"/>
            <a:ext cx="7029792" cy="5614352"/>
          </a:xfrm>
          <a:prstGeom prst="rect">
            <a:avLst/>
          </a:prstGeom>
        </p:spPr>
      </p:pic>
    </p:spTree>
    <p:extLst>
      <p:ext uri="{BB962C8B-B14F-4D97-AF65-F5344CB8AC3E}">
        <p14:creationId xmlns:p14="http://schemas.microsoft.com/office/powerpoint/2010/main" val="164200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International Vacuum Design of Accelerators</a:t>
            </a:r>
            <a:endParaRPr lang="en-GB" dirty="0"/>
          </a:p>
        </p:txBody>
      </p:sp>
      <p:sp>
        <p:nvSpPr>
          <p:cNvPr id="3" name="AutoShape 2" descr="Image result for diamond light source"/>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51" y="1361398"/>
            <a:ext cx="3555909" cy="236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Delivery of Katrin spectrometer"/>
          <p:cNvPicPr>
            <a:picLocks noChangeAspect="1" noChangeArrowheads="1"/>
          </p:cNvPicPr>
          <p:nvPr/>
        </p:nvPicPr>
        <p:blipFill>
          <a:blip r:embed="rId4" cstate="print"/>
          <a:srcRect/>
          <a:stretch>
            <a:fillRect/>
          </a:stretch>
        </p:blipFill>
        <p:spPr bwMode="auto">
          <a:xfrm>
            <a:off x="2002160" y="3756526"/>
            <a:ext cx="4419600" cy="3101474"/>
          </a:xfrm>
          <a:prstGeom prst="rect">
            <a:avLst/>
          </a:prstGeom>
          <a:noFill/>
          <a:ln w="9525">
            <a:noFill/>
            <a:miter lim="800000"/>
            <a:headEnd/>
            <a:tailEnd/>
          </a:ln>
        </p:spPr>
      </p:pic>
      <p:sp>
        <p:nvSpPr>
          <p:cNvPr id="18" name="Rectangle 17"/>
          <p:cNvSpPr/>
          <p:nvPr/>
        </p:nvSpPr>
        <p:spPr>
          <a:xfrm>
            <a:off x="660696" y="3214390"/>
            <a:ext cx="1777954"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smtClean="0"/>
              <a:t>DIAMOND</a:t>
            </a:r>
            <a:endParaRPr lang="en-GB" dirty="0"/>
          </a:p>
        </p:txBody>
      </p:sp>
      <p:sp>
        <p:nvSpPr>
          <p:cNvPr id="19" name="Rectangle 18"/>
          <p:cNvSpPr/>
          <p:nvPr/>
        </p:nvSpPr>
        <p:spPr>
          <a:xfrm>
            <a:off x="2115447" y="6365864"/>
            <a:ext cx="1777954"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smtClean="0"/>
              <a:t>KATRIN</a:t>
            </a:r>
            <a:endParaRPr lang="en-GB" dirty="0"/>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9347" y="1429503"/>
            <a:ext cx="4058776" cy="228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6944470" y="3234942"/>
            <a:ext cx="1777954"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dirty="0" smtClean="0"/>
              <a:t>ELI-NP</a:t>
            </a:r>
            <a:endParaRPr lang="en-GB" dirty="0"/>
          </a:p>
        </p:txBody>
      </p:sp>
    </p:spTree>
    <p:extLst>
      <p:ext uri="{BB962C8B-B14F-4D97-AF65-F5344CB8AC3E}">
        <p14:creationId xmlns:p14="http://schemas.microsoft.com/office/powerpoint/2010/main" val="2993852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08719"/>
            <a:ext cx="3734813" cy="571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908719"/>
            <a:ext cx="3960440" cy="559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Vacuum/Mechanical specifications</a:t>
            </a:r>
            <a:endParaRPr lang="en-GB" dirty="0"/>
          </a:p>
        </p:txBody>
      </p:sp>
      <p:grpSp>
        <p:nvGrpSpPr>
          <p:cNvPr id="5" name="Group 4"/>
          <p:cNvGrpSpPr/>
          <p:nvPr/>
        </p:nvGrpSpPr>
        <p:grpSpPr>
          <a:xfrm>
            <a:off x="251520" y="3616298"/>
            <a:ext cx="2952328" cy="3012069"/>
            <a:chOff x="467544" y="3585283"/>
            <a:chExt cx="2952328" cy="3012069"/>
          </a:xfrm>
        </p:grpSpPr>
        <p:sp>
          <p:nvSpPr>
            <p:cNvPr id="6" name="Rectangle 5"/>
            <p:cNvSpPr>
              <a:spLocks noChangeArrowheads="1"/>
            </p:cNvSpPr>
            <p:nvPr/>
          </p:nvSpPr>
          <p:spPr bwMode="auto">
            <a:xfrm>
              <a:off x="467544" y="3585283"/>
              <a:ext cx="2952328" cy="3012069"/>
            </a:xfrm>
            <a:prstGeom prst="rect">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7" name="Rectangle 7"/>
            <p:cNvSpPr>
              <a:spLocks noChangeArrowheads="1"/>
            </p:cNvSpPr>
            <p:nvPr/>
          </p:nvSpPr>
          <p:spPr bwMode="auto">
            <a:xfrm>
              <a:off x="1065131" y="5122333"/>
              <a:ext cx="1891865" cy="68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Helvetica"/>
                  <a:ea typeface="Times New Roman" pitchFamily="18" charset="0"/>
                  <a:cs typeface="Times New Roman" pitchFamily="18" charset="0"/>
                </a:rPr>
                <a:t>CLRC </a:t>
              </a:r>
              <a:r>
                <a:rPr kumimoji="0" lang="en-GB" altLang="en-US" sz="800" b="1" i="0" u="none" strike="noStrike" cap="none" normalizeH="0" baseline="0" dirty="0" err="1" smtClean="0">
                  <a:ln>
                    <a:noFill/>
                  </a:ln>
                  <a:solidFill>
                    <a:schemeClr val="tx1"/>
                  </a:solidFill>
                  <a:effectLst/>
                  <a:latin typeface="Helvetica"/>
                  <a:ea typeface="Times New Roman" pitchFamily="18" charset="0"/>
                  <a:cs typeface="Times New Roman" pitchFamily="18" charset="0"/>
                </a:rPr>
                <a:t>Daresbury</a:t>
              </a:r>
              <a:r>
                <a:rPr kumimoji="0" lang="en-GB" altLang="en-US" sz="800" b="1" i="0" u="none" strike="noStrike" cap="none" normalizeH="0" baseline="0" dirty="0" smtClean="0">
                  <a:ln>
                    <a:noFill/>
                  </a:ln>
                  <a:solidFill>
                    <a:schemeClr val="tx1"/>
                  </a:solidFill>
                  <a:effectLst/>
                  <a:latin typeface="Helvetica"/>
                  <a:ea typeface="Times New Roman" pitchFamily="18" charset="0"/>
                  <a:cs typeface="Times New Roman" pitchFamily="18" charset="0"/>
                </a:rPr>
                <a:t> Laboratory</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Synchrotron Radiation Department</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Vacuum Support Group.</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1138904" y="3834275"/>
              <a:ext cx="1609608" cy="114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Arial" pitchFamily="34" charset="0"/>
                  <a:cs typeface="Arial" pitchFamily="34" charset="0"/>
                </a:rPr>
                <a:t/>
              </a:r>
              <a:br>
                <a:rPr kumimoji="0" lang="en-GB" altLang="en-US" sz="1000" b="0" i="0" u="none" strike="noStrike" cap="none" normalizeH="0" baseline="0" dirty="0" smtClean="0">
                  <a:ln>
                    <a:noFill/>
                  </a:ln>
                  <a:solidFill>
                    <a:schemeClr val="tx1"/>
                  </a:solidFill>
                  <a:effectLst/>
                  <a:latin typeface="Arial" pitchFamily="34" charset="0"/>
                  <a:cs typeface="Arial" pitchFamily="34" charset="0"/>
                </a:rPr>
              </a:br>
              <a:endParaRPr kumimoji="0" lang="en-GB" altLang="en-US" sz="10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Arial" pitchFamily="34" charset="0"/>
                  <a:cs typeface="Times New Roman" pitchFamily="18" charset="0"/>
                </a:rPr>
                <a:t>Ultra High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Arial" pitchFamily="34" charset="0"/>
                  <a:cs typeface="Times New Roman" pitchFamily="18" charset="0"/>
                </a:rPr>
                <a:t>Vacuum Guide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621070" y="5807075"/>
              <a:ext cx="26452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chemeClr val="tx1"/>
                  </a:solidFill>
                  <a:effectLst/>
                  <a:latin typeface="Arial" pitchFamily="34" charset="0"/>
                  <a:cs typeface="Arial" pitchFamily="34" charset="0"/>
                </a:rPr>
                <a:t/>
              </a:r>
              <a:br>
                <a:rPr kumimoji="0" lang="en-GB" altLang="en-US" sz="800" b="0" i="0" u="none" strike="noStrike" cap="none" normalizeH="0" baseline="0" dirty="0" smtClean="0">
                  <a:ln>
                    <a:noFill/>
                  </a:ln>
                  <a:solidFill>
                    <a:schemeClr val="tx1"/>
                  </a:solidFill>
                  <a:effectLst/>
                  <a:latin typeface="Arial" pitchFamily="34" charset="0"/>
                  <a:cs typeface="Arial" pitchFamily="34" charset="0"/>
                </a:rPr>
              </a:b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compendium of </a:t>
              </a:r>
              <a:r>
                <a:rPr kumimoji="0" lang="en-GB" altLang="en-US" sz="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Proceedures</a:t>
              </a:r>
              <a:r>
                <a:rPr kumimoji="0" lang="en-GB" alt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Specifications</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&lt;Issue 3&gt;</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chemeClr val="tx1"/>
                  </a:solidFill>
                  <a:effectLst/>
                  <a:latin typeface="Times"/>
                  <a:ea typeface="Times New Roman" pitchFamily="18" charset="0"/>
                  <a:cs typeface="Times New Roman" pitchFamily="18" charset="0"/>
                </a:rPr>
                <a:t>©CLRC </a:t>
              </a:r>
              <a:r>
                <a:rPr kumimoji="0" lang="en-GB" altLang="en-US" sz="800" b="0" i="0" u="none" strike="noStrike" cap="none" normalizeH="0" baseline="0" dirty="0" err="1" smtClean="0">
                  <a:ln>
                    <a:noFill/>
                  </a:ln>
                  <a:solidFill>
                    <a:schemeClr val="tx1"/>
                  </a:solidFill>
                  <a:effectLst/>
                  <a:latin typeface="Times"/>
                  <a:ea typeface="Times New Roman" pitchFamily="18" charset="0"/>
                  <a:cs typeface="Times New Roman" pitchFamily="18" charset="0"/>
                </a:rPr>
                <a:t>Daresbury</a:t>
              </a:r>
              <a:r>
                <a:rPr kumimoji="0" lang="en-GB" altLang="en-US" sz="800" b="0" i="0" u="none" strike="noStrike" cap="none" normalizeH="0" baseline="0" dirty="0" smtClean="0">
                  <a:ln>
                    <a:noFill/>
                  </a:ln>
                  <a:solidFill>
                    <a:schemeClr val="tx1"/>
                  </a:solidFill>
                  <a:effectLst/>
                  <a:latin typeface="Times"/>
                  <a:ea typeface="Times New Roman" pitchFamily="18" charset="0"/>
                  <a:cs typeface="Times New Roman" pitchFamily="18" charset="0"/>
                </a:rPr>
                <a:t> Laboratory,1996</a:t>
              </a:r>
              <a:endParaRPr kumimoji="0" lang="en-GB" altLang="en-US" sz="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135427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3" y="188640"/>
            <a:ext cx="9144000" cy="1143000"/>
          </a:xfrm>
        </p:spPr>
        <p:txBody>
          <a:bodyPr/>
          <a:lstStyle/>
          <a:p>
            <a:r>
              <a:rPr lang="en-GB" dirty="0" smtClean="0"/>
              <a:t>Quality Control Documentation</a:t>
            </a:r>
            <a:endParaRPr lang="en-GB" dirty="0"/>
          </a:p>
        </p:txBody>
      </p:sp>
      <p:sp>
        <p:nvSpPr>
          <p:cNvPr id="5" name="Content Placeholder 2"/>
          <p:cNvSpPr>
            <a:spLocks noGrp="1"/>
          </p:cNvSpPr>
          <p:nvPr>
            <p:ph idx="1"/>
          </p:nvPr>
        </p:nvSpPr>
        <p:spPr>
          <a:xfrm>
            <a:off x="827584" y="1052736"/>
            <a:ext cx="7772400" cy="5661248"/>
          </a:xfrm>
        </p:spPr>
        <p:txBody>
          <a:bodyPr/>
          <a:lstStyle/>
          <a:p>
            <a:endParaRPr lang="en-GB" sz="1800" dirty="0"/>
          </a:p>
          <a:p>
            <a:r>
              <a:rPr lang="en-GB" sz="2000" dirty="0" smtClean="0"/>
              <a:t>Vacuum documents include 3 process documents:</a:t>
            </a:r>
          </a:p>
          <a:p>
            <a:pPr lvl="1"/>
            <a:r>
              <a:rPr lang="en-GB" sz="2000" dirty="0" smtClean="0"/>
              <a:t>Proc-001 – Calibration of Total Pressure Gauges</a:t>
            </a:r>
          </a:p>
          <a:p>
            <a:pPr lvl="1"/>
            <a:r>
              <a:rPr lang="en-GB" sz="2000" dirty="0" smtClean="0"/>
              <a:t>Proc-002 – Calibration of Residual Gas Analysers</a:t>
            </a:r>
          </a:p>
          <a:p>
            <a:pPr lvl="1"/>
            <a:r>
              <a:rPr lang="en-GB" sz="2000" dirty="0" smtClean="0"/>
              <a:t>Proc-003 – Measurement of Thermal Outgassing</a:t>
            </a:r>
          </a:p>
          <a:p>
            <a:endParaRPr lang="en-GB" sz="2000" dirty="0" smtClean="0"/>
          </a:p>
          <a:p>
            <a:r>
              <a:rPr lang="en-GB" sz="2000" dirty="0" smtClean="0"/>
              <a:t> And 8 specification documents:</a:t>
            </a:r>
          </a:p>
          <a:p>
            <a:pPr lvl="1"/>
            <a:r>
              <a:rPr lang="en-GB" sz="2000" dirty="0" smtClean="0"/>
              <a:t>Spc-001 – General Definitions</a:t>
            </a:r>
          </a:p>
          <a:p>
            <a:pPr lvl="1"/>
            <a:r>
              <a:rPr lang="en-GB" sz="2000" dirty="0" smtClean="0"/>
              <a:t>Spc-002 – General specification for UHV</a:t>
            </a:r>
          </a:p>
          <a:p>
            <a:pPr lvl="1"/>
            <a:r>
              <a:rPr lang="en-GB" sz="2000" dirty="0" smtClean="0"/>
              <a:t>Spc-003 – Cleaning of vacuum items</a:t>
            </a:r>
          </a:p>
          <a:p>
            <a:pPr lvl="1"/>
            <a:r>
              <a:rPr lang="en-GB" sz="2000" dirty="0" smtClean="0"/>
              <a:t>Spc-004 – Leak Testing of Vacuum vessels</a:t>
            </a:r>
          </a:p>
          <a:p>
            <a:pPr lvl="1"/>
            <a:r>
              <a:rPr lang="en-GB" sz="2000" dirty="0" smtClean="0"/>
              <a:t>Spc-005 – Acceptance tests for vacuum vessels</a:t>
            </a:r>
          </a:p>
          <a:p>
            <a:pPr lvl="1"/>
            <a:r>
              <a:rPr lang="en-GB" sz="2000" dirty="0" smtClean="0"/>
              <a:t>Spc-006 – Acceptance tests for clean mechanical pumps</a:t>
            </a:r>
          </a:p>
          <a:p>
            <a:pPr lvl="1"/>
            <a:r>
              <a:rPr lang="en-GB" sz="2000" dirty="0" smtClean="0"/>
              <a:t>Spc-007 – Material for Vacuum Flanges</a:t>
            </a:r>
          </a:p>
          <a:p>
            <a:pPr lvl="1"/>
            <a:r>
              <a:rPr lang="en-GB" sz="2000" dirty="0" smtClean="0"/>
              <a:t>Spc-008 – Standard Vacuum Notes</a:t>
            </a:r>
            <a:endParaRPr lang="en-GB" sz="2000" dirty="0"/>
          </a:p>
          <a:p>
            <a:endParaRPr lang="en-GB" sz="1800" dirty="0" smtClean="0"/>
          </a:p>
        </p:txBody>
      </p:sp>
    </p:spTree>
    <p:extLst>
      <p:ext uri="{BB962C8B-B14F-4D97-AF65-F5344CB8AC3E}">
        <p14:creationId xmlns:p14="http://schemas.microsoft.com/office/powerpoint/2010/main" val="3718978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297765"/>
            <a:ext cx="5040560" cy="285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Beam Transport Module requirements</a:t>
            </a:r>
            <a:endParaRPr lang="en-GB" dirty="0"/>
          </a:p>
        </p:txBody>
      </p:sp>
      <p:sp>
        <p:nvSpPr>
          <p:cNvPr id="11" name="TextBox 10"/>
          <p:cNvSpPr txBox="1"/>
          <p:nvPr/>
        </p:nvSpPr>
        <p:spPr>
          <a:xfrm>
            <a:off x="5148064" y="2555536"/>
            <a:ext cx="1981633" cy="461665"/>
          </a:xfrm>
          <a:prstGeom prst="rect">
            <a:avLst/>
          </a:prstGeom>
          <a:noFill/>
        </p:spPr>
        <p:txBody>
          <a:bodyPr wrap="none" rtlCol="0">
            <a:spAutoFit/>
          </a:bodyPr>
          <a:lstStyle/>
          <a:p>
            <a:r>
              <a:rPr lang="en-GB" dirty="0" smtClean="0"/>
              <a:t>STFC design</a:t>
            </a:r>
            <a:endParaRPr lang="en-GB" dirty="0"/>
          </a:p>
        </p:txBody>
      </p:sp>
      <p:sp>
        <p:nvSpPr>
          <p:cNvPr id="8" name="Content Placeholder 2"/>
          <p:cNvSpPr txBox="1">
            <a:spLocks/>
          </p:cNvSpPr>
          <p:nvPr/>
        </p:nvSpPr>
        <p:spPr bwMode="auto">
          <a:xfrm>
            <a:off x="107638" y="4934210"/>
            <a:ext cx="3886200" cy="159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Calibri" panose="020F0502020204030204"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accent1">
                    <a:lumMod val="50000"/>
                  </a:schemeClr>
                </a:solidFill>
                <a:latin typeface="Calibri" panose="020F0502020204030204" pitchFamily="34" charset="0"/>
                <a:ea typeface="+mn-ea"/>
                <a:cs typeface="Arial" pitchFamily="34" charset="0"/>
              </a:defRPr>
            </a:lvl3pPr>
            <a:lvl4pPr marL="1600200" indent="-228600" algn="l" rtl="0" eaLnBrk="0" fontAlgn="base" hangingPunct="0">
              <a:spcBef>
                <a:spcPct val="20000"/>
              </a:spcBef>
              <a:spcAft>
                <a:spcPct val="0"/>
              </a:spcAft>
              <a:buNone/>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GB" sz="1800" kern="0" dirty="0" smtClean="0"/>
              <a:t>ESS Vacuum Requirements:</a:t>
            </a:r>
            <a:r>
              <a:rPr lang="en-GB" kern="0" dirty="0" smtClean="0"/>
              <a:t>	</a:t>
            </a:r>
          </a:p>
          <a:p>
            <a:pPr lvl="1"/>
            <a:r>
              <a:rPr lang="en-GB" sz="1600" kern="0" dirty="0" smtClean="0"/>
              <a:t>1 x 10</a:t>
            </a:r>
            <a:r>
              <a:rPr lang="en-GB" sz="1600" kern="0" baseline="30000" dirty="0" smtClean="0"/>
              <a:t>-9</a:t>
            </a:r>
            <a:r>
              <a:rPr lang="en-GB" sz="1600" kern="0" dirty="0" smtClean="0"/>
              <a:t> mbar</a:t>
            </a:r>
          </a:p>
          <a:p>
            <a:pPr lvl="1"/>
            <a:r>
              <a:rPr lang="en-GB" sz="1600" kern="0" dirty="0" smtClean="0"/>
              <a:t>UHV Cleanliness</a:t>
            </a:r>
          </a:p>
          <a:p>
            <a:pPr lvl="1"/>
            <a:r>
              <a:rPr lang="en-GB" sz="1600" kern="0" dirty="0" smtClean="0"/>
              <a:t>Particle free to ISO 5 or better</a:t>
            </a:r>
            <a:endParaRPr lang="en-GB" kern="0" dirty="0" smtClean="0"/>
          </a:p>
          <a:p>
            <a:pPr lvl="1"/>
            <a:endParaRPr lang="en-GB" kern="0" dirty="0" smtClean="0"/>
          </a:p>
          <a:p>
            <a:pPr lvl="1"/>
            <a:endParaRPr lang="en-GB" kern="0" dirty="0"/>
          </a:p>
        </p:txBody>
      </p:sp>
      <p:sp>
        <p:nvSpPr>
          <p:cNvPr id="3" name="Content Placeholder 2"/>
          <p:cNvSpPr>
            <a:spLocks noGrp="1"/>
          </p:cNvSpPr>
          <p:nvPr>
            <p:ph idx="1"/>
          </p:nvPr>
        </p:nvSpPr>
        <p:spPr>
          <a:xfrm>
            <a:off x="683568" y="1196752"/>
            <a:ext cx="7772400" cy="1368152"/>
          </a:xfrm>
        </p:spPr>
        <p:txBody>
          <a:bodyPr/>
          <a:lstStyle/>
          <a:p>
            <a:r>
              <a:rPr lang="en-GB" dirty="0"/>
              <a:t> </a:t>
            </a:r>
            <a:r>
              <a:rPr lang="en-GB" sz="1800" dirty="0"/>
              <a:t>To design, procurement and assemble;</a:t>
            </a:r>
          </a:p>
          <a:p>
            <a:pPr lvl="1"/>
            <a:r>
              <a:rPr lang="en-GB" sz="1400" dirty="0"/>
              <a:t>2 Differential pumping systems 		</a:t>
            </a:r>
          </a:p>
          <a:p>
            <a:pPr lvl="1"/>
            <a:r>
              <a:rPr lang="en-GB" sz="1400" dirty="0" smtClean="0"/>
              <a:t>74 </a:t>
            </a:r>
            <a:r>
              <a:rPr lang="en-GB" sz="1400" dirty="0" smtClean="0"/>
              <a:t>LWUs, </a:t>
            </a:r>
            <a:r>
              <a:rPr lang="en-GB" sz="1400" dirty="0"/>
              <a:t>5</a:t>
            </a:r>
            <a:r>
              <a:rPr lang="en-GB" sz="1400" dirty="0" smtClean="0"/>
              <a:t>2 </a:t>
            </a:r>
            <a:r>
              <a:rPr lang="en-GB" sz="1400" dirty="0" err="1" smtClean="0"/>
              <a:t>Beampipes</a:t>
            </a:r>
            <a:endParaRPr lang="en-GB" sz="1400" dirty="0" smtClean="0"/>
          </a:p>
        </p:txBody>
      </p:sp>
      <p:sp>
        <p:nvSpPr>
          <p:cNvPr id="4" name="Rectangle 3"/>
          <p:cNvSpPr/>
          <p:nvPr/>
        </p:nvSpPr>
        <p:spPr>
          <a:xfrm>
            <a:off x="4053696" y="4894128"/>
            <a:ext cx="5090304" cy="1631216"/>
          </a:xfrm>
          <a:prstGeom prst="rect">
            <a:avLst/>
          </a:prstGeom>
        </p:spPr>
        <p:txBody>
          <a:bodyPr wrap="square">
            <a:spAutoFit/>
          </a:bodyPr>
          <a:lstStyle/>
          <a:p>
            <a:pPr marL="285750" indent="-285750">
              <a:buFont typeface="Arial" panose="020B0604020202020204" pitchFamily="34" charset="0"/>
              <a:buChar char="•"/>
            </a:pPr>
            <a:r>
              <a:rPr lang="en-GB" sz="1800" kern="0" dirty="0">
                <a:latin typeface="Calibri" panose="020F0502020204030204" pitchFamily="34" charset="0"/>
                <a:cs typeface="Calibri" panose="020F0502020204030204" pitchFamily="34" charset="0"/>
              </a:rPr>
              <a:t>Vacuum requirements within </a:t>
            </a:r>
            <a:r>
              <a:rPr lang="en-GB" sz="1800" kern="0" dirty="0" smtClean="0">
                <a:latin typeface="Calibri" panose="020F0502020204030204" pitchFamily="34" charset="0"/>
                <a:cs typeface="Calibri" panose="020F0502020204030204" pitchFamily="34" charset="0"/>
              </a:rPr>
              <a:t>STFC Vacuum </a:t>
            </a:r>
            <a:r>
              <a:rPr lang="en-GB" sz="1800" kern="0" dirty="0">
                <a:latin typeface="Calibri" panose="020F0502020204030204" pitchFamily="34" charset="0"/>
                <a:cs typeface="Calibri" panose="020F0502020204030204" pitchFamily="34" charset="0"/>
              </a:rPr>
              <a:t>Specs &amp; </a:t>
            </a:r>
            <a:r>
              <a:rPr lang="en-GB" sz="1800" kern="0" dirty="0" smtClean="0">
                <a:latin typeface="Calibri" panose="020F0502020204030204" pitchFamily="34" charset="0"/>
                <a:cs typeface="Calibri" panose="020F0502020204030204" pitchFamily="34" charset="0"/>
              </a:rPr>
              <a:t>will include:</a:t>
            </a:r>
            <a:endParaRPr lang="en-GB" sz="1800" kern="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GB" sz="1600" kern="0" dirty="0">
                <a:solidFill>
                  <a:srgbClr val="FF0000"/>
                </a:solidFill>
                <a:latin typeface="Calibri" panose="020F0502020204030204" pitchFamily="34" charset="0"/>
                <a:cs typeface="Calibri" panose="020F0502020204030204" pitchFamily="34" charset="0"/>
              </a:rPr>
              <a:t>Cleaning</a:t>
            </a:r>
          </a:p>
          <a:p>
            <a:pPr marL="742950" lvl="1" indent="-285750">
              <a:buFont typeface="Arial" panose="020B0604020202020204" pitchFamily="34" charset="0"/>
              <a:buChar char="•"/>
            </a:pPr>
            <a:r>
              <a:rPr lang="en-GB" sz="1600" kern="0" dirty="0">
                <a:solidFill>
                  <a:srgbClr val="FF0000"/>
                </a:solidFill>
                <a:latin typeface="Calibri" panose="020F0502020204030204" pitchFamily="34" charset="0"/>
                <a:cs typeface="Calibri" panose="020F0502020204030204" pitchFamily="34" charset="0"/>
              </a:rPr>
              <a:t>Baking</a:t>
            </a:r>
          </a:p>
          <a:p>
            <a:pPr marL="742950" lvl="1" indent="-285750">
              <a:buFont typeface="Arial" panose="020B0604020202020204" pitchFamily="34" charset="0"/>
              <a:buChar char="•"/>
            </a:pPr>
            <a:r>
              <a:rPr lang="en-GB" sz="1600" kern="0" dirty="0">
                <a:solidFill>
                  <a:srgbClr val="FF0000"/>
                </a:solidFill>
                <a:latin typeface="Calibri" panose="020F0502020204030204" pitchFamily="34" charset="0"/>
                <a:cs typeface="Calibri" panose="020F0502020204030204" pitchFamily="34" charset="0"/>
              </a:rPr>
              <a:t>RGA Scanning</a:t>
            </a:r>
          </a:p>
          <a:p>
            <a:pPr marL="742950" lvl="1" indent="-285750">
              <a:buFont typeface="Arial" panose="020B0604020202020204" pitchFamily="34" charset="0"/>
              <a:buChar char="•"/>
            </a:pPr>
            <a:r>
              <a:rPr lang="en-GB" sz="1600" kern="0" dirty="0">
                <a:solidFill>
                  <a:srgbClr val="FF0000"/>
                </a:solidFill>
                <a:latin typeface="Calibri" panose="020F0502020204030204" pitchFamily="34" charset="0"/>
                <a:cs typeface="Calibri" panose="020F0502020204030204" pitchFamily="34" charset="0"/>
              </a:rPr>
              <a:t>Particle counting</a:t>
            </a:r>
          </a:p>
        </p:txBody>
      </p:sp>
    </p:spTree>
    <p:extLst>
      <p:ext uri="{BB962C8B-B14F-4D97-AF65-F5344CB8AC3E}">
        <p14:creationId xmlns:p14="http://schemas.microsoft.com/office/powerpoint/2010/main" val="243003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964488" cy="1143000"/>
          </a:xfrm>
        </p:spPr>
        <p:txBody>
          <a:bodyPr/>
          <a:lstStyle/>
          <a:p>
            <a:r>
              <a:rPr lang="en-GB" dirty="0" smtClean="0"/>
              <a:t>Mechanical drawings referencing STFC specifications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484784"/>
            <a:ext cx="6588224" cy="46016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875546"/>
            <a:ext cx="6804248" cy="4735173"/>
          </a:xfrm>
          <a:prstGeom prst="rect">
            <a:avLst/>
          </a:prstGeom>
        </p:spPr>
      </p:pic>
    </p:spTree>
    <p:extLst>
      <p:ext uri="{BB962C8B-B14F-4D97-AF65-F5344CB8AC3E}">
        <p14:creationId xmlns:p14="http://schemas.microsoft.com/office/powerpoint/2010/main" val="77341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ABF215B8A3384E874FC40A3B0B2302" ma:contentTypeVersion="4" ma:contentTypeDescription="Create a new document." ma:contentTypeScope="" ma:versionID="f198c3dfa143f328b4bfb76fd905c4a6">
  <xsd:schema xmlns:xsd="http://www.w3.org/2001/XMLSchema" xmlns:xs="http://www.w3.org/2001/XMLSchema" xmlns:p="http://schemas.microsoft.com/office/2006/metadata/properties" xmlns:ns1="http://schemas.microsoft.com/sharepoint/v3" targetNamespace="http://schemas.microsoft.com/office/2006/metadata/properties" ma:root="true" ma:fieldsID="e66758ad48435124b95dc0df0729e68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AEDD1CD-9190-4F8F-B585-354F10A56AC8}">
  <ds:schemaRefs>
    <ds:schemaRef ds:uri="http://schemas.microsoft.com/sharepoint/v3/contenttype/forms"/>
  </ds:schemaRefs>
</ds:datastoreItem>
</file>

<file path=customXml/itemProps2.xml><?xml version="1.0" encoding="utf-8"?>
<ds:datastoreItem xmlns:ds="http://schemas.openxmlformats.org/officeDocument/2006/customXml" ds:itemID="{43DFA70B-2EBB-489B-8E34-F6A10FA685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E48F0D-BF64-462E-8350-40C896A295A7}">
  <ds:schemaRefs>
    <ds:schemaRef ds:uri="http://schemas.microsoft.com/office/2006/metadata/longProperties"/>
  </ds:schemaRefs>
</ds:datastoreItem>
</file>

<file path=customXml/itemProps4.xml><?xml version="1.0" encoding="utf-8"?>
<ds:datastoreItem xmlns:ds="http://schemas.openxmlformats.org/officeDocument/2006/customXml" ds:itemID="{4FE0F91F-3269-48A5-A273-B2688DAEC695}">
  <ds:schemaRefs>
    <ds:schemaRef ds:uri="http://purl.org/dc/dcmitype/"/>
    <ds:schemaRef ds:uri="http://purl.org/dc/terms/"/>
    <ds:schemaRef ds:uri="http://purl.org/dc/elements/1.1/"/>
    <ds:schemaRef ds:uri="http://www.w3.org/XML/1998/namespace"/>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blank</Template>
  <TotalTime>35644</TotalTime>
  <Words>1994</Words>
  <Application>Microsoft Office PowerPoint</Application>
  <PresentationFormat>On-screen Show (4:3)</PresentationFormat>
  <Paragraphs>331</Paragraphs>
  <Slides>45</Slides>
  <Notes>13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48" baseType="lpstr">
      <vt:lpstr>blank</vt:lpstr>
      <vt:lpstr>1_Blank Presentation</vt:lpstr>
      <vt:lpstr>Document</vt:lpstr>
      <vt:lpstr>The Life of a Beam Transport Module for the ESS Project </vt:lpstr>
      <vt:lpstr>Overview</vt:lpstr>
      <vt:lpstr>Synchrotron Radiation Source (SRS)</vt:lpstr>
      <vt:lpstr> 3 Onsite Accelerators</vt:lpstr>
      <vt:lpstr> International Vacuum Design of Accelerators</vt:lpstr>
      <vt:lpstr>Vacuum/Mechanical specifications</vt:lpstr>
      <vt:lpstr>Quality Control Documentation</vt:lpstr>
      <vt:lpstr>Beam Transport Module requirements</vt:lpstr>
      <vt:lpstr>Mechanical drawings referencing STFC specifications</vt:lpstr>
      <vt:lpstr>Vacuum Vessel Acceptance</vt:lpstr>
      <vt:lpstr>Assembly locations &amp; Facilities</vt:lpstr>
      <vt:lpstr>ISO 9001</vt:lpstr>
      <vt:lpstr>Database starting point</vt:lpstr>
      <vt:lpstr>PowerPoint Presentation</vt:lpstr>
      <vt:lpstr>The electronic form completed as tasks undertaken</vt:lpstr>
      <vt:lpstr>PowerPoint Presentation</vt:lpstr>
      <vt:lpstr>Cleaning Process</vt:lpstr>
      <vt:lpstr>Solvent wash, HFE72DE</vt:lpstr>
      <vt:lpstr>Solvent Cleaning</vt:lpstr>
      <vt:lpstr>Cleaning Process Scientifically Developed</vt:lpstr>
      <vt:lpstr>Drying</vt:lpstr>
      <vt:lpstr>Vacuum Laboratory</vt:lpstr>
      <vt:lpstr>Bakeout</vt:lpstr>
      <vt:lpstr>Vacuum Ovens</vt:lpstr>
      <vt:lpstr>How do we accept vacuum vessels?</vt:lpstr>
      <vt:lpstr>How do we accept vacuum vessels?</vt:lpstr>
      <vt:lpstr>Vacuum vessel acceptance</vt:lpstr>
      <vt:lpstr>Use foil?</vt:lpstr>
      <vt:lpstr>Cleanroom</vt:lpstr>
      <vt:lpstr>Low particulate experience on ALICE</vt:lpstr>
      <vt:lpstr>Particle counting procedures</vt:lpstr>
      <vt:lpstr>Cleanroom Upgrade</vt:lpstr>
      <vt:lpstr>Cleanroom Upgrade</vt:lpstr>
      <vt:lpstr>Cleanrooms</vt:lpstr>
      <vt:lpstr>Changing room.</vt:lpstr>
      <vt:lpstr>How do we do it?</vt:lpstr>
      <vt:lpstr>LWU Particle Counting Preparation</vt:lpstr>
      <vt:lpstr>How do we do it?</vt:lpstr>
      <vt:lpstr>Procedures</vt:lpstr>
      <vt:lpstr>Beampipe Particle Counting</vt:lpstr>
      <vt:lpstr>Particulate counting</vt:lpstr>
      <vt:lpstr>SAES NEXTorr Particle Counting</vt:lpstr>
      <vt:lpstr>Pumping Carts</vt:lpstr>
      <vt:lpstr>Summary Report</vt:lpstr>
      <vt:lpstr>STFC Delivered</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BTM Updates</dc:title>
  <dc:creator>Paul Aden</dc:creator>
  <cp:lastModifiedBy>user</cp:lastModifiedBy>
  <cp:revision>198</cp:revision>
  <dcterms:created xsi:type="dcterms:W3CDTF">2015-09-14T13:39:54Z</dcterms:created>
  <dcterms:modified xsi:type="dcterms:W3CDTF">2017-11-28T16:20:55Z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isplay_urn:schemas-microsoft-com:office:office#Editor">
    <vt:lpwstr>Summers, Karen (STFC,RAL,OBR)</vt:lpwstr>
  </property>
  <property fmtid="{D5CDD505-2E9C-101B-9397-08002B2CF9AE}" pid="4" name="xd_Signature">
    <vt:lpwstr/>
  </property>
  <property fmtid="{D5CDD505-2E9C-101B-9397-08002B2CF9AE}" pid="5" name="display_urn:schemas-microsoft-com:office:office#Author">
    <vt:lpwstr>Summers, Karen (STFC,RAL,OBR)</vt:lpwstr>
  </property>
  <property fmtid="{D5CDD505-2E9C-101B-9397-08002B2CF9AE}" pid="6" name="TemplateUrl">
    <vt:lpwstr/>
  </property>
  <property fmtid="{D5CDD505-2E9C-101B-9397-08002B2CF9AE}" pid="7" name="xd_ProgID">
    <vt:lpwstr/>
  </property>
  <property fmtid="{D5CDD505-2E9C-101B-9397-08002B2CF9AE}" pid="8" name="ContentTypeId">
    <vt:lpwstr>0x010100F731947B08D5984288BC8B16A979FF50</vt:lpwstr>
  </property>
</Properties>
</file>