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8" r:id="rId4"/>
    <p:sldId id="290" r:id="rId5"/>
    <p:sldId id="284" r:id="rId6"/>
    <p:sldId id="280" r:id="rId7"/>
    <p:sldId id="285" r:id="rId8"/>
    <p:sldId id="277" r:id="rId9"/>
    <p:sldId id="279" r:id="rId10"/>
    <p:sldId id="281" r:id="rId11"/>
    <p:sldId id="286" r:id="rId12"/>
    <p:sldId id="287" r:id="rId13"/>
    <p:sldId id="288" r:id="rId14"/>
    <p:sldId id="289" r:id="rId1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1" autoAdjust="0"/>
    <p:restoredTop sz="94629" autoAdjust="0"/>
  </p:normalViewPr>
  <p:slideViewPr>
    <p:cSldViewPr>
      <p:cViewPr varScale="1">
        <p:scale>
          <a:sx n="61" d="100"/>
          <a:sy n="61" d="100"/>
        </p:scale>
        <p:origin x="-91" y="-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3B-D569-4A6E-878F-CDE152514C47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223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7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2017-11-30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/>
              <a:t>Controls for TS2</a:t>
            </a:r>
            <a:br>
              <a:rPr lang="en-GB" sz="4000" noProof="0" dirty="0"/>
            </a:br>
            <a:r>
              <a:rPr lang="en-GB" sz="2000" noProof="0" dirty="0" err="1" smtClean="0"/>
              <a:t>Cryomodule</a:t>
            </a:r>
            <a:r>
              <a:rPr lang="en-GB" sz="2000" noProof="0" dirty="0" smtClean="0"/>
              <a:t> </a:t>
            </a:r>
            <a:r>
              <a:rPr lang="en-GB" sz="2000" noProof="0" dirty="0"/>
              <a:t>Testing System Review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Wojtek Fabianowski</a:t>
            </a:r>
          </a:p>
          <a:p>
            <a:r>
              <a:rPr lang="en-GB" sz="1400" dirty="0">
                <a:solidFill>
                  <a:schemeClr val="bg1"/>
                </a:solidFill>
              </a:rPr>
              <a:t>Integrated Control Systems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>
                <a:solidFill>
                  <a:srgbClr val="FFFFFF"/>
                </a:solidFill>
              </a:rPr>
              <a:t>2017-11-30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365"/>
            <a:ext cx="7139136" cy="763371"/>
          </a:xfrm>
        </p:spPr>
        <p:txBody>
          <a:bodyPr/>
          <a:lstStyle/>
          <a:p>
            <a:r>
              <a:rPr lang="en-US" dirty="0"/>
              <a:t>Time plan from ICS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086254"/>
            <a:ext cx="9144000" cy="5655114"/>
            <a:chOff x="0" y="1086254"/>
            <a:chExt cx="9144000" cy="5655114"/>
          </a:xfrm>
        </p:grpSpPr>
        <p:sp>
          <p:nvSpPr>
            <p:cNvPr id="97" name="Rectangle 96"/>
            <p:cNvSpPr/>
            <p:nvPr/>
          </p:nvSpPr>
          <p:spPr>
            <a:xfrm>
              <a:off x="0" y="1086254"/>
              <a:ext cx="9144000" cy="6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OTLSHAPE_T_a9eb2f64257c48e18e53dba2023c625d_HorizontalConnector1"/>
            <p:cNvCxnSpPr/>
            <p:nvPr>
              <p:custDataLst>
                <p:tags r:id="rId1"/>
              </p:custDataLst>
            </p:nvPr>
          </p:nvCxnSpPr>
          <p:spPr>
            <a:xfrm>
              <a:off x="2580386" y="6639768"/>
              <a:ext cx="674986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OTLSHAPE_T_fe7deee3020b412486eb72005c8a2c11_HorizontalConnector1"/>
            <p:cNvCxnSpPr/>
            <p:nvPr>
              <p:custDataLst>
                <p:tags r:id="rId2"/>
              </p:custDataLst>
            </p:nvPr>
          </p:nvCxnSpPr>
          <p:spPr>
            <a:xfrm>
              <a:off x="2566331" y="6373068"/>
              <a:ext cx="1526884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OTLSHAPE_T_64ae7681b2a44836a731661b9e31df26_HorizontalConnector1"/>
            <p:cNvCxnSpPr/>
            <p:nvPr>
              <p:custDataLst>
                <p:tags r:id="rId3"/>
              </p:custDataLst>
            </p:nvPr>
          </p:nvCxnSpPr>
          <p:spPr>
            <a:xfrm flipH="1">
              <a:off x="1483932" y="6106368"/>
              <a:ext cx="400960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OTLSHAPE_T_89a47a80a81a4a479423e0aad210b8f4_HorizontalConnector1"/>
            <p:cNvCxnSpPr/>
            <p:nvPr>
              <p:custDataLst>
                <p:tags r:id="rId4"/>
              </p:custDataLst>
            </p:nvPr>
          </p:nvCxnSpPr>
          <p:spPr>
            <a:xfrm>
              <a:off x="1175596" y="5839668"/>
              <a:ext cx="2079776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OTLSHAPE_T_33a60a82acee490ab08a7d7f17f489c9_HorizontalConnector1"/>
            <p:cNvCxnSpPr/>
            <p:nvPr>
              <p:custDataLst>
                <p:tags r:id="rId5"/>
              </p:custDataLst>
            </p:nvPr>
          </p:nvCxnSpPr>
          <p:spPr>
            <a:xfrm>
              <a:off x="1479507" y="5572968"/>
              <a:ext cx="1105590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OTLSHAPE_T_e373d68279d64b01a0d11c4304ed5400_HorizontalConnector1"/>
            <p:cNvCxnSpPr/>
            <p:nvPr>
              <p:custDataLst>
                <p:tags r:id="rId6"/>
              </p:custDataLst>
            </p:nvPr>
          </p:nvCxnSpPr>
          <p:spPr>
            <a:xfrm flipH="1">
              <a:off x="1053058" y="5306268"/>
              <a:ext cx="625459" cy="0"/>
            </a:xfrm>
            <a:prstGeom prst="line">
              <a:avLst/>
            </a:prstGeom>
            <a:ln w="762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OTLSHAPE_M_3d486fad53ce48da8cc58990a09d68cb_Connector1"/>
            <p:cNvCxnSpPr/>
            <p:nvPr>
              <p:custDataLst>
                <p:tags r:id="rId7"/>
              </p:custDataLst>
            </p:nvPr>
          </p:nvCxnSpPr>
          <p:spPr>
            <a:xfrm>
              <a:off x="5871006" y="3412698"/>
              <a:ext cx="0" cy="894715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TLSHAPE_M_fde43a5073764188b78f68992110f181_Connector1"/>
            <p:cNvCxnSpPr/>
            <p:nvPr>
              <p:custDataLst>
                <p:tags r:id="rId8"/>
              </p:custDataLst>
            </p:nvPr>
          </p:nvCxnSpPr>
          <p:spPr>
            <a:xfrm>
              <a:off x="5009241" y="2507611"/>
              <a:ext cx="0" cy="1799802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TLSHAPE_M_630cdbef33e3440a93f7884c25a6f0b2_Connector2"/>
            <p:cNvCxnSpPr/>
            <p:nvPr>
              <p:custDataLst>
                <p:tags r:id="rId9"/>
              </p:custDataLst>
            </p:nvPr>
          </p:nvCxnSpPr>
          <p:spPr>
            <a:xfrm>
              <a:off x="4530457" y="3923788"/>
              <a:ext cx="0" cy="383625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OTLSHAPE_M_630cdbef33e3440a93f7884c25a6f0b2_Connector1"/>
            <p:cNvCxnSpPr/>
            <p:nvPr>
              <p:custDataLst>
                <p:tags r:id="rId10"/>
              </p:custDataLst>
            </p:nvPr>
          </p:nvCxnSpPr>
          <p:spPr>
            <a:xfrm>
              <a:off x="4530457" y="2055068"/>
              <a:ext cx="0" cy="1698202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OTLSHAPE_M_b7ad1791dfdd498cb433be6f5c099737_Connector2"/>
            <p:cNvCxnSpPr/>
            <p:nvPr>
              <p:custDataLst>
                <p:tags r:id="rId11"/>
              </p:custDataLst>
            </p:nvPr>
          </p:nvCxnSpPr>
          <p:spPr>
            <a:xfrm>
              <a:off x="3165985" y="3471245"/>
              <a:ext cx="0" cy="836168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TLSHAPE_M_b7ad1791dfdd498cb433be6f5c099737_Connector1"/>
            <p:cNvCxnSpPr/>
            <p:nvPr>
              <p:custDataLst>
                <p:tags r:id="rId12"/>
              </p:custDataLst>
            </p:nvPr>
          </p:nvCxnSpPr>
          <p:spPr>
            <a:xfrm>
              <a:off x="3165985" y="1412776"/>
              <a:ext cx="0" cy="1828800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OTLSHAPE_M_14027d948afd4fa895a286e6702777bf_Connector1"/>
            <p:cNvCxnSpPr/>
            <p:nvPr>
              <p:custDataLst>
                <p:tags r:id="rId13"/>
              </p:custDataLst>
            </p:nvPr>
          </p:nvCxnSpPr>
          <p:spPr>
            <a:xfrm>
              <a:off x="8216968" y="3183167"/>
              <a:ext cx="0" cy="1124246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OTLSHAPE_M_c24adf86d721495f98a0cf362e2eb958_Connector1"/>
            <p:cNvCxnSpPr/>
            <p:nvPr>
              <p:custDataLst>
                <p:tags r:id="rId14"/>
              </p:custDataLst>
            </p:nvPr>
          </p:nvCxnSpPr>
          <p:spPr>
            <a:xfrm>
              <a:off x="5200731" y="2960155"/>
              <a:ext cx="0" cy="1347258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OTLSHAPE_M_61ac8e3cb2244ebcb78d399406e07ac2_Connector2"/>
            <p:cNvCxnSpPr/>
            <p:nvPr>
              <p:custDataLst>
                <p:tags r:id="rId15"/>
              </p:custDataLst>
            </p:nvPr>
          </p:nvCxnSpPr>
          <p:spPr>
            <a:xfrm>
              <a:off x="4171398" y="3923788"/>
              <a:ext cx="0" cy="383625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OTLSHAPE_M_61ac8e3cb2244ebcb78d399406e07ac2_Connector1"/>
            <p:cNvCxnSpPr/>
            <p:nvPr>
              <p:custDataLst>
                <p:tags r:id="rId16"/>
              </p:custDataLst>
            </p:nvPr>
          </p:nvCxnSpPr>
          <p:spPr>
            <a:xfrm>
              <a:off x="4171398" y="1602525"/>
              <a:ext cx="0" cy="2150745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OTLSHAPE_M_afae10785bc2469582b561b95a7d4199_Connector1"/>
            <p:cNvCxnSpPr/>
            <p:nvPr>
              <p:custDataLst>
                <p:tags r:id="rId17"/>
              </p:custDataLst>
            </p:nvPr>
          </p:nvCxnSpPr>
          <p:spPr>
            <a:xfrm>
              <a:off x="6014653" y="3865241"/>
              <a:ext cx="0" cy="442172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OTLSHAPE_M_567996861e3346e99585edf54b61cd25_Connector1"/>
            <p:cNvCxnSpPr/>
            <p:nvPr>
              <p:custDataLst>
                <p:tags r:id="rId18"/>
              </p:custDataLst>
            </p:nvPr>
          </p:nvCxnSpPr>
          <p:spPr>
            <a:xfrm>
              <a:off x="3165985" y="3865241"/>
              <a:ext cx="0" cy="442172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OTLSHAPE_M_6028f3791ff94e879d936cc219ff8508_Connector1"/>
            <p:cNvCxnSpPr/>
            <p:nvPr>
              <p:custDataLst>
                <p:tags r:id="rId19"/>
              </p:custDataLst>
            </p:nvPr>
          </p:nvCxnSpPr>
          <p:spPr>
            <a:xfrm>
              <a:off x="2160573" y="3412698"/>
              <a:ext cx="0" cy="894715"/>
            </a:xfrm>
            <a:prstGeom prst="line">
              <a:avLst/>
            </a:prstGeom>
            <a:ln w="7620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TLSHAPE_TB_00000000000000000000000000000000_LeftEndCaps"/>
            <p:cNvSpPr txBox="1"/>
            <p:nvPr>
              <p:custDataLst>
                <p:tags r:id="rId20"/>
              </p:custDataLst>
            </p:nvPr>
          </p:nvSpPr>
          <p:spPr>
            <a:xfrm>
              <a:off x="317500" y="4358382"/>
              <a:ext cx="451662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b="1" spc="-38">
                  <a:solidFill>
                    <a:srgbClr val="ED7D31"/>
                  </a:solidFill>
                  <a:latin typeface="Calibri"/>
                </a:rPr>
                <a:t>2017</a:t>
              </a:r>
            </a:p>
          </p:txBody>
        </p:sp>
        <p:sp>
          <p:nvSpPr>
            <p:cNvPr id="25" name="OTLSHAPE_TB_00000000000000000000000000000000_RightEndCaps"/>
            <p:cNvSpPr txBox="1"/>
            <p:nvPr>
              <p:custDataLst>
                <p:tags r:id="rId21"/>
              </p:custDataLst>
            </p:nvPr>
          </p:nvSpPr>
          <p:spPr>
            <a:xfrm>
              <a:off x="8363034" y="4358382"/>
              <a:ext cx="451662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b="1" spc="-38">
                  <a:solidFill>
                    <a:srgbClr val="ED7D31"/>
                  </a:solidFill>
                  <a:latin typeface="Calibri"/>
                </a:rPr>
                <a:t>2018</a:t>
              </a:r>
            </a:p>
          </p:txBody>
        </p:sp>
        <p:sp>
          <p:nvSpPr>
            <p:cNvPr id="26" name="OTLSHAPE_TB_00000000000000000000000000000000_ScaleContainer"/>
            <p:cNvSpPr/>
            <p:nvPr>
              <p:custDataLst>
                <p:tags r:id="rId22"/>
              </p:custDataLst>
            </p:nvPr>
          </p:nvSpPr>
          <p:spPr>
            <a:xfrm>
              <a:off x="933365" y="4307413"/>
              <a:ext cx="7289800" cy="381000"/>
            </a:xfrm>
            <a:prstGeom prst="rect">
              <a:avLst/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TLSHAPE_TB_00000000000000000000000000000000_ElapsedTime"/>
            <p:cNvSpPr/>
            <p:nvPr>
              <p:custDataLst>
                <p:tags r:id="rId23"/>
              </p:custDataLst>
            </p:nvPr>
          </p:nvSpPr>
          <p:spPr>
            <a:xfrm>
              <a:off x="933365" y="4612213"/>
              <a:ext cx="698500" cy="76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TLSHAPE_TB_00000000000000000000000000000000_TodayMarkerShape"/>
            <p:cNvSpPr/>
            <p:nvPr>
              <p:custDataLst>
                <p:tags r:id="rId24"/>
              </p:custDataLst>
            </p:nvPr>
          </p:nvSpPr>
          <p:spPr>
            <a:xfrm>
              <a:off x="1567519" y="4688413"/>
              <a:ext cx="114300" cy="12700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TLSHAPE_TB_00000000000000000000000000000000_TodayMarkerText"/>
            <p:cNvSpPr txBox="1"/>
            <p:nvPr>
              <p:custDataLst>
                <p:tags r:id="rId25"/>
              </p:custDataLst>
            </p:nvPr>
          </p:nvSpPr>
          <p:spPr>
            <a:xfrm>
              <a:off x="1441819" y="4815413"/>
              <a:ext cx="368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12">
                  <a:solidFill>
                    <a:schemeClr val="dk1"/>
                  </a:solidFill>
                  <a:latin typeface="Calibri"/>
                </a:rPr>
                <a:t>Today</a:t>
              </a:r>
            </a:p>
          </p:txBody>
        </p:sp>
        <p:sp>
          <p:nvSpPr>
            <p:cNvPr id="30" name="OTLSHAPE_TB_00000000000000000000000000000000_TimescaleInterval1"/>
            <p:cNvSpPr txBox="1"/>
            <p:nvPr>
              <p:custDataLst>
                <p:tags r:id="rId26"/>
              </p:custDataLst>
            </p:nvPr>
          </p:nvSpPr>
          <p:spPr>
            <a:xfrm>
              <a:off x="996865" y="4404886"/>
              <a:ext cx="24397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schemeClr val="lt1"/>
                  </a:solidFill>
                  <a:latin typeface="Calibri"/>
                </a:rPr>
                <a:t>Nov</a:t>
              </a:r>
            </a:p>
          </p:txBody>
        </p:sp>
        <p:cxnSp>
          <p:nvCxnSpPr>
            <p:cNvPr id="31" name="OTLSHAPE_TB_00000000000000000000000000000000_Separator1"/>
            <p:cNvCxnSpPr/>
            <p:nvPr>
              <p:custDataLst>
                <p:tags r:id="rId27"/>
              </p:custDataLst>
            </p:nvPr>
          </p:nvCxnSpPr>
          <p:spPr>
            <a:xfrm>
              <a:off x="1651517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TLSHAPE_TB_00000000000000000000000000000000_TimescaleInterval2"/>
            <p:cNvSpPr txBox="1"/>
            <p:nvPr>
              <p:custDataLst>
                <p:tags r:id="rId28"/>
              </p:custDataLst>
            </p:nvPr>
          </p:nvSpPr>
          <p:spPr>
            <a:xfrm>
              <a:off x="1715017" y="4404886"/>
              <a:ext cx="23185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2">
                  <a:solidFill>
                    <a:schemeClr val="lt1"/>
                  </a:solidFill>
                  <a:latin typeface="Calibri"/>
                </a:rPr>
                <a:t>Dec</a:t>
              </a:r>
            </a:p>
          </p:txBody>
        </p:sp>
        <p:cxnSp>
          <p:nvCxnSpPr>
            <p:cNvPr id="33" name="OTLSHAPE_TB_00000000000000000000000000000000_Separator2"/>
            <p:cNvCxnSpPr/>
            <p:nvPr>
              <p:custDataLst>
                <p:tags r:id="rId29"/>
              </p:custDataLst>
            </p:nvPr>
          </p:nvCxnSpPr>
          <p:spPr>
            <a:xfrm>
              <a:off x="2393607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TLSHAPE_TB_00000000000000000000000000000000_TimescaleInterval3"/>
            <p:cNvSpPr txBox="1"/>
            <p:nvPr>
              <p:custDataLst>
                <p:tags r:id="rId30"/>
              </p:custDataLst>
            </p:nvPr>
          </p:nvSpPr>
          <p:spPr>
            <a:xfrm>
              <a:off x="2457107" y="4404886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schemeClr val="lt1"/>
                  </a:solidFill>
                  <a:latin typeface="Calibri"/>
                </a:rPr>
                <a:t>2018</a:t>
              </a:r>
            </a:p>
          </p:txBody>
        </p:sp>
        <p:cxnSp>
          <p:nvCxnSpPr>
            <p:cNvPr id="35" name="OTLSHAPE_TB_00000000000000000000000000000000_Separator3"/>
            <p:cNvCxnSpPr/>
            <p:nvPr>
              <p:custDataLst>
                <p:tags r:id="rId31"/>
              </p:custDataLst>
            </p:nvPr>
          </p:nvCxnSpPr>
          <p:spPr>
            <a:xfrm>
              <a:off x="3135697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TLSHAPE_TB_00000000000000000000000000000000_TimescaleInterval4"/>
            <p:cNvSpPr txBox="1"/>
            <p:nvPr>
              <p:custDataLst>
                <p:tags r:id="rId32"/>
              </p:custDataLst>
            </p:nvPr>
          </p:nvSpPr>
          <p:spPr>
            <a:xfrm>
              <a:off x="3199197" y="4404886"/>
              <a:ext cx="219227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>
                  <a:solidFill>
                    <a:schemeClr val="lt1"/>
                  </a:solidFill>
                  <a:latin typeface="Calibri"/>
                </a:rPr>
                <a:t>Feb</a:t>
              </a:r>
            </a:p>
          </p:txBody>
        </p:sp>
        <p:cxnSp>
          <p:nvCxnSpPr>
            <p:cNvPr id="37" name="OTLSHAPE_TB_00000000000000000000000000000000_Separator4"/>
            <p:cNvCxnSpPr/>
            <p:nvPr>
              <p:custDataLst>
                <p:tags r:id="rId33"/>
              </p:custDataLst>
            </p:nvPr>
          </p:nvCxnSpPr>
          <p:spPr>
            <a:xfrm>
              <a:off x="3805972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TLSHAPE_TB_00000000000000000000000000000000_TimescaleInterval5"/>
            <p:cNvSpPr txBox="1"/>
            <p:nvPr>
              <p:custDataLst>
                <p:tags r:id="rId34"/>
              </p:custDataLst>
            </p:nvPr>
          </p:nvSpPr>
          <p:spPr>
            <a:xfrm>
              <a:off x="3869472" y="4404886"/>
              <a:ext cx="25577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>
                  <a:solidFill>
                    <a:schemeClr val="lt1"/>
                  </a:solidFill>
                  <a:latin typeface="Calibri"/>
                </a:rPr>
                <a:t>Mar</a:t>
              </a:r>
            </a:p>
          </p:txBody>
        </p:sp>
        <p:cxnSp>
          <p:nvCxnSpPr>
            <p:cNvPr id="39" name="OTLSHAPE_TB_00000000000000000000000000000000_Separator5"/>
            <p:cNvCxnSpPr/>
            <p:nvPr>
              <p:custDataLst>
                <p:tags r:id="rId35"/>
              </p:custDataLst>
            </p:nvPr>
          </p:nvCxnSpPr>
          <p:spPr>
            <a:xfrm>
              <a:off x="4548062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TLSHAPE_TB_00000000000000000000000000000000_TimescaleInterval6"/>
            <p:cNvSpPr txBox="1"/>
            <p:nvPr>
              <p:custDataLst>
                <p:tags r:id="rId36"/>
              </p:custDataLst>
            </p:nvPr>
          </p:nvSpPr>
          <p:spPr>
            <a:xfrm>
              <a:off x="4611562" y="4404886"/>
              <a:ext cx="21974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>
                  <a:solidFill>
                    <a:schemeClr val="lt1"/>
                  </a:solidFill>
                  <a:latin typeface="Calibri"/>
                </a:rPr>
                <a:t>Apr</a:t>
              </a:r>
            </a:p>
          </p:txBody>
        </p:sp>
        <p:cxnSp>
          <p:nvCxnSpPr>
            <p:cNvPr id="41" name="OTLSHAPE_TB_00000000000000000000000000000000_Separator6"/>
            <p:cNvCxnSpPr/>
            <p:nvPr>
              <p:custDataLst>
                <p:tags r:id="rId37"/>
              </p:custDataLst>
            </p:nvPr>
          </p:nvCxnSpPr>
          <p:spPr>
            <a:xfrm>
              <a:off x="5266213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TLSHAPE_TB_00000000000000000000000000000000_TimescaleInterval7"/>
            <p:cNvSpPr txBox="1"/>
            <p:nvPr>
              <p:custDataLst>
                <p:tags r:id="rId38"/>
              </p:custDataLst>
            </p:nvPr>
          </p:nvSpPr>
          <p:spPr>
            <a:xfrm>
              <a:off x="5329713" y="4404886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>
                  <a:solidFill>
                    <a:schemeClr val="lt1"/>
                  </a:solidFill>
                  <a:latin typeface="Calibri"/>
                </a:rPr>
                <a:t>May</a:t>
              </a:r>
            </a:p>
          </p:txBody>
        </p:sp>
        <p:cxnSp>
          <p:nvCxnSpPr>
            <p:cNvPr id="43" name="OTLSHAPE_TB_00000000000000000000000000000000_Separator7"/>
            <p:cNvCxnSpPr/>
            <p:nvPr>
              <p:custDataLst>
                <p:tags r:id="rId39"/>
              </p:custDataLst>
            </p:nvPr>
          </p:nvCxnSpPr>
          <p:spPr>
            <a:xfrm>
              <a:off x="6008303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TLSHAPE_TB_00000000000000000000000000000000_TimescaleInterval8"/>
            <p:cNvSpPr txBox="1"/>
            <p:nvPr>
              <p:custDataLst>
                <p:tags r:id="rId40"/>
              </p:custDataLst>
            </p:nvPr>
          </p:nvSpPr>
          <p:spPr>
            <a:xfrm>
              <a:off x="6071803" y="4404886"/>
              <a:ext cx="20691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>
                  <a:solidFill>
                    <a:schemeClr val="lt1"/>
                  </a:solidFill>
                  <a:latin typeface="Calibri"/>
                </a:rPr>
                <a:t>Jun</a:t>
              </a:r>
            </a:p>
          </p:txBody>
        </p:sp>
        <p:cxnSp>
          <p:nvCxnSpPr>
            <p:cNvPr id="45" name="OTLSHAPE_TB_00000000000000000000000000000000_Separator8"/>
            <p:cNvCxnSpPr/>
            <p:nvPr>
              <p:custDataLst>
                <p:tags r:id="rId41"/>
              </p:custDataLst>
            </p:nvPr>
          </p:nvCxnSpPr>
          <p:spPr>
            <a:xfrm>
              <a:off x="6726455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TLSHAPE_TB_00000000000000000000000000000000_TimescaleInterval9"/>
            <p:cNvSpPr txBox="1"/>
            <p:nvPr>
              <p:custDataLst>
                <p:tags r:id="rId42"/>
              </p:custDataLst>
            </p:nvPr>
          </p:nvSpPr>
          <p:spPr>
            <a:xfrm>
              <a:off x="6789955" y="4404886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schemeClr val="lt1"/>
                  </a:solidFill>
                  <a:latin typeface="Calibri"/>
                </a:rPr>
                <a:t>Jul</a:t>
              </a:r>
            </a:p>
          </p:txBody>
        </p:sp>
        <p:cxnSp>
          <p:nvCxnSpPr>
            <p:cNvPr id="47" name="OTLSHAPE_TB_00000000000000000000000000000000_Separator9"/>
            <p:cNvCxnSpPr/>
            <p:nvPr>
              <p:custDataLst>
                <p:tags r:id="rId43"/>
              </p:custDataLst>
            </p:nvPr>
          </p:nvCxnSpPr>
          <p:spPr>
            <a:xfrm>
              <a:off x="7468545" y="4396313"/>
              <a:ext cx="0" cy="2032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TLSHAPE_TB_00000000000000000000000000000000_TimescaleInterval10"/>
            <p:cNvSpPr txBox="1"/>
            <p:nvPr>
              <p:custDataLst>
                <p:tags r:id="rId44"/>
              </p:custDataLst>
            </p:nvPr>
          </p:nvSpPr>
          <p:spPr>
            <a:xfrm>
              <a:off x="7532045" y="4404886"/>
              <a:ext cx="241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schemeClr val="lt1"/>
                  </a:solidFill>
                  <a:latin typeface="Calibri"/>
                </a:rPr>
                <a:t>Aug</a:t>
              </a:r>
            </a:p>
          </p:txBody>
        </p:sp>
        <p:sp>
          <p:nvSpPr>
            <p:cNvPr id="49" name="OTLSHAPE_M_6028f3791ff94e879d936cc219ff8508_Title"/>
            <p:cNvSpPr txBox="1"/>
            <p:nvPr>
              <p:custDataLst>
                <p:tags r:id="rId45"/>
              </p:custDataLst>
            </p:nvPr>
          </p:nvSpPr>
          <p:spPr>
            <a:xfrm>
              <a:off x="2382823" y="3309041"/>
              <a:ext cx="12319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4">
                  <a:solidFill>
                    <a:schemeClr val="dk1"/>
                  </a:solidFill>
                  <a:latin typeface="Calibri"/>
                </a:rPr>
                <a:t>RF LPS Lab Prototype</a:t>
              </a:r>
            </a:p>
          </p:txBody>
        </p:sp>
        <p:sp>
          <p:nvSpPr>
            <p:cNvPr id="50" name="OTLSHAPE_M_6028f3791ff94e879d936cc219ff8508_Date"/>
            <p:cNvSpPr txBox="1"/>
            <p:nvPr>
              <p:custDataLst>
                <p:tags r:id="rId46"/>
              </p:custDataLst>
            </p:nvPr>
          </p:nvSpPr>
          <p:spPr>
            <a:xfrm>
              <a:off x="2382823" y="3484513"/>
              <a:ext cx="6223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2017-12-22</a:t>
              </a:r>
            </a:p>
          </p:txBody>
        </p:sp>
        <p:sp>
          <p:nvSpPr>
            <p:cNvPr id="51" name="OTLSHAPE_M_6028f3791ff94e879d936cc219ff8508_Shape"/>
            <p:cNvSpPr/>
            <p:nvPr>
              <p:custDataLst>
                <p:tags r:id="rId47"/>
              </p:custDataLst>
            </p:nvPr>
          </p:nvSpPr>
          <p:spPr>
            <a:xfrm rot="16200000">
              <a:off x="2185973" y="3412698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TLSHAPE_M_567996861e3346e99585edf54b61cd25_Title"/>
            <p:cNvSpPr txBox="1"/>
            <p:nvPr>
              <p:custDataLst>
                <p:tags r:id="rId48"/>
              </p:custDataLst>
            </p:nvPr>
          </p:nvSpPr>
          <p:spPr>
            <a:xfrm>
              <a:off x="3388235" y="3761585"/>
              <a:ext cx="12573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4">
                  <a:solidFill>
                    <a:schemeClr val="dk1"/>
                  </a:solidFill>
                  <a:latin typeface="Calibri"/>
                </a:rPr>
                <a:t>RF Cell Interlock Logic</a:t>
              </a:r>
            </a:p>
          </p:txBody>
        </p:sp>
        <p:sp>
          <p:nvSpPr>
            <p:cNvPr id="53" name="OTLSHAPE_M_567996861e3346e99585edf54b61cd25_Date"/>
            <p:cNvSpPr txBox="1"/>
            <p:nvPr>
              <p:custDataLst>
                <p:tags r:id="rId49"/>
              </p:custDataLst>
            </p:nvPr>
          </p:nvSpPr>
          <p:spPr>
            <a:xfrm>
              <a:off x="3388235" y="3937056"/>
              <a:ext cx="62865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2018-02-02</a:t>
              </a:r>
            </a:p>
          </p:txBody>
        </p:sp>
        <p:sp>
          <p:nvSpPr>
            <p:cNvPr id="54" name="OTLSHAPE_M_567996861e3346e99585edf54b61cd25_Shape"/>
            <p:cNvSpPr/>
            <p:nvPr>
              <p:custDataLst>
                <p:tags r:id="rId50"/>
              </p:custDataLst>
            </p:nvPr>
          </p:nvSpPr>
          <p:spPr>
            <a:xfrm rot="16200000">
              <a:off x="3191385" y="3865241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TLSHAPE_M_afae10785bc2469582b561b95a7d4199_Title"/>
            <p:cNvSpPr txBox="1"/>
            <p:nvPr>
              <p:custDataLst>
                <p:tags r:id="rId51"/>
              </p:custDataLst>
            </p:nvPr>
          </p:nvSpPr>
          <p:spPr>
            <a:xfrm>
              <a:off x="6236903" y="3761585"/>
              <a:ext cx="14732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>
                  <a:solidFill>
                    <a:schemeClr val="dk1"/>
                  </a:solidFill>
                  <a:latin typeface="Calibri"/>
                </a:rPr>
                <a:t>RF CS Hardware test start</a:t>
              </a:r>
            </a:p>
          </p:txBody>
        </p:sp>
        <p:sp>
          <p:nvSpPr>
            <p:cNvPr id="56" name="OTLSHAPE_M_afae10785bc2469582b561b95a7d4199_Date"/>
            <p:cNvSpPr txBox="1"/>
            <p:nvPr>
              <p:custDataLst>
                <p:tags r:id="rId52"/>
              </p:custDataLst>
            </p:nvPr>
          </p:nvSpPr>
          <p:spPr>
            <a:xfrm>
              <a:off x="6236902" y="3937056"/>
              <a:ext cx="999393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2018-06-01</a:t>
              </a:r>
            </a:p>
          </p:txBody>
        </p:sp>
        <p:sp>
          <p:nvSpPr>
            <p:cNvPr id="57" name="OTLSHAPE_M_afae10785bc2469582b561b95a7d4199_Shape"/>
            <p:cNvSpPr/>
            <p:nvPr>
              <p:custDataLst>
                <p:tags r:id="rId53"/>
              </p:custDataLst>
            </p:nvPr>
          </p:nvSpPr>
          <p:spPr>
            <a:xfrm rot="16200000">
              <a:off x="6040053" y="3865241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TLSHAPE_M_61ac8e3cb2244ebcb78d399406e07ac2_Title"/>
            <p:cNvSpPr txBox="1"/>
            <p:nvPr>
              <p:custDataLst>
                <p:tags r:id="rId54"/>
              </p:custDataLst>
            </p:nvPr>
          </p:nvSpPr>
          <p:spPr>
            <a:xfrm>
              <a:off x="4393648" y="1498868"/>
              <a:ext cx="2413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>
                  <a:solidFill>
                    <a:schemeClr val="dk1"/>
                  </a:solidFill>
                  <a:latin typeface="Calibri"/>
                </a:rPr>
                <a:t>CDS CS Factory Acceptance Test (s7driver)</a:t>
              </a:r>
            </a:p>
          </p:txBody>
        </p:sp>
        <p:sp>
          <p:nvSpPr>
            <p:cNvPr id="59" name="OTLSHAPE_M_61ac8e3cb2244ebcb78d399406e07ac2_Date"/>
            <p:cNvSpPr txBox="1"/>
            <p:nvPr>
              <p:custDataLst>
                <p:tags r:id="rId55"/>
              </p:custDataLst>
            </p:nvPr>
          </p:nvSpPr>
          <p:spPr>
            <a:xfrm>
              <a:off x="4393647" y="1674340"/>
              <a:ext cx="806093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2018-03-16</a:t>
              </a:r>
            </a:p>
          </p:txBody>
        </p:sp>
        <p:sp>
          <p:nvSpPr>
            <p:cNvPr id="60" name="OTLSHAPE_M_61ac8e3cb2244ebcb78d399406e07ac2_Shape"/>
            <p:cNvSpPr/>
            <p:nvPr>
              <p:custDataLst>
                <p:tags r:id="rId56"/>
              </p:custDataLst>
            </p:nvPr>
          </p:nvSpPr>
          <p:spPr>
            <a:xfrm rot="16200000">
              <a:off x="4196798" y="1602525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TLSHAPE_M_c24adf86d721495f98a0cf362e2eb958_Title"/>
            <p:cNvSpPr txBox="1"/>
            <p:nvPr>
              <p:custDataLst>
                <p:tags r:id="rId57"/>
              </p:custDataLst>
            </p:nvPr>
          </p:nvSpPr>
          <p:spPr>
            <a:xfrm>
              <a:off x="5422981" y="2856498"/>
              <a:ext cx="6223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>
                  <a:solidFill>
                    <a:schemeClr val="dk1"/>
                  </a:solidFill>
                  <a:latin typeface="Calibri"/>
                </a:rPr>
                <a:t>CDS CS RFI</a:t>
              </a:r>
            </a:p>
          </p:txBody>
        </p:sp>
        <p:sp>
          <p:nvSpPr>
            <p:cNvPr id="62" name="OTLSHAPE_M_c24adf86d721495f98a0cf362e2eb958_Date"/>
            <p:cNvSpPr txBox="1"/>
            <p:nvPr>
              <p:custDataLst>
                <p:tags r:id="rId58"/>
              </p:custDataLst>
            </p:nvPr>
          </p:nvSpPr>
          <p:spPr>
            <a:xfrm>
              <a:off x="5422980" y="3031970"/>
              <a:ext cx="949675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2018-04-27</a:t>
              </a:r>
            </a:p>
          </p:txBody>
        </p:sp>
        <p:sp>
          <p:nvSpPr>
            <p:cNvPr id="63" name="OTLSHAPE_M_c24adf86d721495f98a0cf362e2eb958_Shape"/>
            <p:cNvSpPr/>
            <p:nvPr>
              <p:custDataLst>
                <p:tags r:id="rId59"/>
              </p:custDataLst>
            </p:nvPr>
          </p:nvSpPr>
          <p:spPr>
            <a:xfrm rot="16200000">
              <a:off x="5226131" y="2960155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TLSHAPE_M_14027d948afd4fa895a286e6702777bf_Title"/>
            <p:cNvSpPr txBox="1"/>
            <p:nvPr>
              <p:custDataLst>
                <p:tags r:id="rId60"/>
              </p:custDataLst>
            </p:nvPr>
          </p:nvSpPr>
          <p:spPr>
            <a:xfrm>
              <a:off x="8439218" y="2540901"/>
              <a:ext cx="635000" cy="123110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dirty="0">
                  <a:solidFill>
                    <a:schemeClr val="dk1"/>
                  </a:solidFill>
                  <a:latin typeface="Calibri"/>
                </a:rPr>
                <a:t>CDS CS Site Acceptance Review (hardware test including vacuum) done</a:t>
              </a:r>
            </a:p>
          </p:txBody>
        </p:sp>
        <p:sp>
          <p:nvSpPr>
            <p:cNvPr id="65" name="OTLSHAPE_M_14027d948afd4fa895a286e6702777bf_Date"/>
            <p:cNvSpPr txBox="1"/>
            <p:nvPr>
              <p:custDataLst>
                <p:tags r:id="rId61"/>
              </p:custDataLst>
            </p:nvPr>
          </p:nvSpPr>
          <p:spPr>
            <a:xfrm>
              <a:off x="8439218" y="3937056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2018-08-31</a:t>
              </a:r>
            </a:p>
          </p:txBody>
        </p:sp>
        <p:sp>
          <p:nvSpPr>
            <p:cNvPr id="66" name="OTLSHAPE_M_14027d948afd4fa895a286e6702777bf_Shape"/>
            <p:cNvSpPr/>
            <p:nvPr>
              <p:custDataLst>
                <p:tags r:id="rId62"/>
              </p:custDataLst>
            </p:nvPr>
          </p:nvSpPr>
          <p:spPr>
            <a:xfrm rot="16200000">
              <a:off x="8242368" y="3183167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TLSHAPE_M_b7ad1791dfdd498cb433be6f5c099737_Title"/>
            <p:cNvSpPr txBox="1"/>
            <p:nvPr>
              <p:custDataLst>
                <p:tags r:id="rId63"/>
              </p:custDataLst>
            </p:nvPr>
          </p:nvSpPr>
          <p:spPr>
            <a:xfrm>
              <a:off x="3388235" y="1285620"/>
              <a:ext cx="3096318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dirty="0">
                  <a:solidFill>
                    <a:schemeClr val="dk1"/>
                  </a:solidFill>
                  <a:latin typeface="Calibri"/>
                </a:rPr>
                <a:t>PSS for TS2 analysis and preliminary documentation</a:t>
              </a:r>
            </a:p>
          </p:txBody>
        </p:sp>
        <p:sp>
          <p:nvSpPr>
            <p:cNvPr id="68" name="OTLSHAPE_M_b7ad1791dfdd498cb433be6f5c099737_Date"/>
            <p:cNvSpPr txBox="1"/>
            <p:nvPr>
              <p:custDataLst>
                <p:tags r:id="rId64"/>
              </p:custDataLst>
            </p:nvPr>
          </p:nvSpPr>
          <p:spPr>
            <a:xfrm>
              <a:off x="3388234" y="1546351"/>
              <a:ext cx="704981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2018-02-02</a:t>
              </a:r>
            </a:p>
          </p:txBody>
        </p:sp>
        <p:sp>
          <p:nvSpPr>
            <p:cNvPr id="69" name="OTLSHAPE_M_b7ad1791dfdd498cb433be6f5c099737_Shape"/>
            <p:cNvSpPr/>
            <p:nvPr>
              <p:custDataLst>
                <p:tags r:id="rId65"/>
              </p:custDataLst>
            </p:nvPr>
          </p:nvSpPr>
          <p:spPr>
            <a:xfrm rot="16200000">
              <a:off x="3191385" y="1389277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TLSHAPE_M_630cdbef33e3440a93f7884c25a6f0b2_Title"/>
            <p:cNvSpPr txBox="1"/>
            <p:nvPr>
              <p:custDataLst>
                <p:tags r:id="rId66"/>
              </p:custDataLst>
            </p:nvPr>
          </p:nvSpPr>
          <p:spPr>
            <a:xfrm>
              <a:off x="4752707" y="1951411"/>
              <a:ext cx="21844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nb-NO" sz="1000" b="1" spc="-4">
                  <a:solidFill>
                    <a:schemeClr val="dk1"/>
                  </a:solidFill>
                  <a:latin typeface="Calibri"/>
                </a:rPr>
                <a:t>PSS for TS2 RFI (bunker ready for PSS)</a:t>
              </a:r>
              <a:endParaRPr lang="en-US" sz="1000" b="1" spc="-4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1" name="OTLSHAPE_M_630cdbef33e3440a93f7884c25a6f0b2_Date"/>
            <p:cNvSpPr txBox="1"/>
            <p:nvPr>
              <p:custDataLst>
                <p:tags r:id="rId67"/>
              </p:custDataLst>
            </p:nvPr>
          </p:nvSpPr>
          <p:spPr>
            <a:xfrm>
              <a:off x="4752707" y="2126883"/>
              <a:ext cx="845156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2018-03-30</a:t>
              </a:r>
            </a:p>
          </p:txBody>
        </p:sp>
        <p:sp>
          <p:nvSpPr>
            <p:cNvPr id="72" name="OTLSHAPE_M_630cdbef33e3440a93f7884c25a6f0b2_Shape"/>
            <p:cNvSpPr/>
            <p:nvPr>
              <p:custDataLst>
                <p:tags r:id="rId68"/>
              </p:custDataLst>
            </p:nvPr>
          </p:nvSpPr>
          <p:spPr>
            <a:xfrm rot="16200000">
              <a:off x="4555857" y="2055068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TLSHAPE_M_fde43a5073764188b78f68992110f181_Title"/>
            <p:cNvSpPr txBox="1"/>
            <p:nvPr>
              <p:custDataLst>
                <p:tags r:id="rId69"/>
              </p:custDataLst>
            </p:nvPr>
          </p:nvSpPr>
          <p:spPr>
            <a:xfrm>
              <a:off x="5231491" y="2403955"/>
              <a:ext cx="190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>
                  <a:solidFill>
                    <a:schemeClr val="dk1"/>
                  </a:solidFill>
                  <a:latin typeface="Calibri"/>
                </a:rPr>
                <a:t>PSS for TS2 Installation complete</a:t>
              </a:r>
            </a:p>
          </p:txBody>
        </p:sp>
        <p:sp>
          <p:nvSpPr>
            <p:cNvPr id="74" name="OTLSHAPE_M_fde43a5073764188b78f68992110f181_Date"/>
            <p:cNvSpPr txBox="1"/>
            <p:nvPr>
              <p:custDataLst>
                <p:tags r:id="rId70"/>
              </p:custDataLst>
            </p:nvPr>
          </p:nvSpPr>
          <p:spPr>
            <a:xfrm>
              <a:off x="5231490" y="2579426"/>
              <a:ext cx="861765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2018-04-20</a:t>
              </a:r>
            </a:p>
          </p:txBody>
        </p:sp>
        <p:sp>
          <p:nvSpPr>
            <p:cNvPr id="75" name="OTLSHAPE_M_fde43a5073764188b78f68992110f181_Shape"/>
            <p:cNvSpPr/>
            <p:nvPr>
              <p:custDataLst>
                <p:tags r:id="rId71"/>
              </p:custDataLst>
            </p:nvPr>
          </p:nvSpPr>
          <p:spPr>
            <a:xfrm rot="16200000">
              <a:off x="5034641" y="2507611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TLSHAPE_M_3d486fad53ce48da8cc58990a09d68cb_Title"/>
            <p:cNvSpPr txBox="1"/>
            <p:nvPr>
              <p:custDataLst>
                <p:tags r:id="rId72"/>
              </p:custDataLst>
            </p:nvPr>
          </p:nvSpPr>
          <p:spPr>
            <a:xfrm>
              <a:off x="6093256" y="3309041"/>
              <a:ext cx="1270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8">
                  <a:solidFill>
                    <a:schemeClr val="dk1"/>
                  </a:solidFill>
                  <a:latin typeface="Calibri"/>
                </a:rPr>
                <a:t>PSS for TS2 Validation</a:t>
              </a:r>
            </a:p>
          </p:txBody>
        </p:sp>
        <p:sp>
          <p:nvSpPr>
            <p:cNvPr id="77" name="OTLSHAPE_M_3d486fad53ce48da8cc58990a09d68cb_Date"/>
            <p:cNvSpPr txBox="1"/>
            <p:nvPr>
              <p:custDataLst>
                <p:tags r:id="rId73"/>
              </p:custDataLst>
            </p:nvPr>
          </p:nvSpPr>
          <p:spPr>
            <a:xfrm>
              <a:off x="6093255" y="3484513"/>
              <a:ext cx="971243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>
                  <a:solidFill>
                    <a:srgbClr val="44546A"/>
                  </a:solidFill>
                  <a:latin typeface="Calibri"/>
                </a:rPr>
                <a:t>2018-05-25</a:t>
              </a:r>
            </a:p>
          </p:txBody>
        </p:sp>
        <p:sp>
          <p:nvSpPr>
            <p:cNvPr id="78" name="OTLSHAPE_M_3d486fad53ce48da8cc58990a09d68cb_Shape"/>
            <p:cNvSpPr/>
            <p:nvPr>
              <p:custDataLst>
                <p:tags r:id="rId74"/>
              </p:custDataLst>
            </p:nvPr>
          </p:nvSpPr>
          <p:spPr>
            <a:xfrm rot="16200000">
              <a:off x="5896406" y="3412698"/>
              <a:ext cx="165100" cy="165100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TLSHAPE_T_e373d68279d64b01a0d11c4304ed5400_Shape"/>
            <p:cNvSpPr/>
            <p:nvPr>
              <p:custDataLst>
                <p:tags r:id="rId75"/>
              </p:custDataLst>
            </p:nvPr>
          </p:nvSpPr>
          <p:spPr>
            <a:xfrm>
              <a:off x="1053057" y="5204668"/>
              <a:ext cx="11303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TLSHAPE_T_e373d68279d64b01a0d11c4304ed5400_JoinedDate"/>
            <p:cNvSpPr txBox="1"/>
            <p:nvPr>
              <p:custDataLst>
                <p:tags r:id="rId76"/>
              </p:custDataLst>
            </p:nvPr>
          </p:nvSpPr>
          <p:spPr>
            <a:xfrm>
              <a:off x="2228944" y="5229324"/>
              <a:ext cx="164052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2017-11-06 -- 2017-12-22</a:t>
              </a:r>
            </a:p>
          </p:txBody>
        </p:sp>
        <p:sp>
          <p:nvSpPr>
            <p:cNvPr id="81" name="OTLSHAPE_T_e373d68279d64b01a0d11c4304ed5400_Title"/>
            <p:cNvSpPr txBox="1"/>
            <p:nvPr>
              <p:custDataLst>
                <p:tags r:id="rId77"/>
              </p:custDataLst>
            </p:nvPr>
          </p:nvSpPr>
          <p:spPr>
            <a:xfrm>
              <a:off x="127000" y="5221009"/>
              <a:ext cx="156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6">
                  <a:solidFill>
                    <a:schemeClr val="dk1"/>
                  </a:solidFill>
                  <a:latin typeface="Calibri"/>
                </a:rPr>
                <a:t>RF Local Protection System</a:t>
              </a:r>
            </a:p>
          </p:txBody>
        </p:sp>
        <p:sp>
          <p:nvSpPr>
            <p:cNvPr id="82" name="OTLSHAPE_T_33a60a82acee490ab08a7d7f17f489c9_Shape"/>
            <p:cNvSpPr/>
            <p:nvPr>
              <p:custDataLst>
                <p:tags r:id="rId78"/>
              </p:custDataLst>
            </p:nvPr>
          </p:nvSpPr>
          <p:spPr>
            <a:xfrm>
              <a:off x="2585097" y="5471368"/>
              <a:ext cx="6096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TLSHAPE_T_33a60a82acee490ab08a7d7f17f489c9_JoinedDate"/>
            <p:cNvSpPr txBox="1"/>
            <p:nvPr>
              <p:custDataLst>
                <p:tags r:id="rId79"/>
              </p:custDataLst>
            </p:nvPr>
          </p:nvSpPr>
          <p:spPr>
            <a:xfrm>
              <a:off x="3234356" y="5496024"/>
              <a:ext cx="170203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2018-01-08 -- 2018-02-02</a:t>
              </a:r>
            </a:p>
          </p:txBody>
        </p:sp>
        <p:sp>
          <p:nvSpPr>
            <p:cNvPr id="84" name="OTLSHAPE_T_33a60a82acee490ab08a7d7f17f489c9_Title"/>
            <p:cNvSpPr txBox="1"/>
            <p:nvPr>
              <p:custDataLst>
                <p:tags r:id="rId80"/>
              </p:custDataLst>
            </p:nvPr>
          </p:nvSpPr>
          <p:spPr>
            <a:xfrm>
              <a:off x="127000" y="5487709"/>
              <a:ext cx="1358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4">
                  <a:solidFill>
                    <a:schemeClr val="dk1"/>
                  </a:solidFill>
                  <a:latin typeface="Calibri"/>
                </a:rPr>
                <a:t>RF Cell Interlock Design</a:t>
              </a:r>
            </a:p>
          </p:txBody>
        </p:sp>
        <p:sp>
          <p:nvSpPr>
            <p:cNvPr id="85" name="OTLSHAPE_T_89a47a80a81a4a479423e0aad210b8f4_Shape"/>
            <p:cNvSpPr/>
            <p:nvPr>
              <p:custDataLst>
                <p:tags r:id="rId81"/>
              </p:custDataLst>
            </p:nvPr>
          </p:nvSpPr>
          <p:spPr>
            <a:xfrm>
              <a:off x="3255372" y="5738068"/>
              <a:ext cx="27813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TLSHAPE_T_89a47a80a81a4a479423e0aad210b8f4_JoinedDate"/>
            <p:cNvSpPr txBox="1"/>
            <p:nvPr>
              <p:custDataLst>
                <p:tags r:id="rId82"/>
              </p:custDataLst>
            </p:nvPr>
          </p:nvSpPr>
          <p:spPr>
            <a:xfrm>
              <a:off x="6083025" y="5762724"/>
              <a:ext cx="138552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2018-02-05 -- 2018-06-01</a:t>
              </a:r>
            </a:p>
          </p:txBody>
        </p:sp>
        <p:sp>
          <p:nvSpPr>
            <p:cNvPr id="87" name="OTLSHAPE_T_89a47a80a81a4a479423e0aad210b8f4_Title"/>
            <p:cNvSpPr txBox="1"/>
            <p:nvPr>
              <p:custDataLst>
                <p:tags r:id="rId83"/>
              </p:custDataLst>
            </p:nvPr>
          </p:nvSpPr>
          <p:spPr>
            <a:xfrm>
              <a:off x="127000" y="5754409"/>
              <a:ext cx="1054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8">
                  <a:solidFill>
                    <a:schemeClr val="dk1"/>
                  </a:solidFill>
                  <a:latin typeface="Calibri"/>
                </a:rPr>
                <a:t>RF Control System</a:t>
              </a:r>
            </a:p>
          </p:txBody>
        </p:sp>
        <p:sp>
          <p:nvSpPr>
            <p:cNvPr id="88" name="OTLSHAPE_T_64ae7681b2a44836a731661b9e31df26_Shape"/>
            <p:cNvSpPr/>
            <p:nvPr>
              <p:custDataLst>
                <p:tags r:id="rId84"/>
              </p:custDataLst>
            </p:nvPr>
          </p:nvSpPr>
          <p:spPr>
            <a:xfrm>
              <a:off x="1483932" y="6004768"/>
              <a:ext cx="27051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TLSHAPE_T_64ae7681b2a44836a731661b9e31df26_JoinedDate"/>
            <p:cNvSpPr txBox="1"/>
            <p:nvPr>
              <p:custDataLst>
                <p:tags r:id="rId85"/>
              </p:custDataLst>
            </p:nvPr>
          </p:nvSpPr>
          <p:spPr>
            <a:xfrm>
              <a:off x="4239769" y="6029424"/>
              <a:ext cx="1494361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2017-11-23 -- 2018-03-16</a:t>
              </a:r>
            </a:p>
          </p:txBody>
        </p:sp>
        <p:sp>
          <p:nvSpPr>
            <p:cNvPr id="90" name="OTLSHAPE_T_64ae7681b2a44836a731661b9e31df26_Title"/>
            <p:cNvSpPr txBox="1"/>
            <p:nvPr>
              <p:custDataLst>
                <p:tags r:id="rId86"/>
              </p:custDataLst>
            </p:nvPr>
          </p:nvSpPr>
          <p:spPr>
            <a:xfrm>
              <a:off x="127000" y="6021109"/>
              <a:ext cx="1765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6">
                  <a:solidFill>
                    <a:schemeClr val="dk1"/>
                  </a:solidFill>
                  <a:latin typeface="Calibri"/>
                </a:rPr>
                <a:t>CDS Control System (IPNO, FR)</a:t>
              </a:r>
            </a:p>
          </p:txBody>
        </p:sp>
        <p:sp>
          <p:nvSpPr>
            <p:cNvPr id="91" name="OTLSHAPE_T_fe7deee3020b412486eb72005c8a2c11_Shape"/>
            <p:cNvSpPr/>
            <p:nvPr>
              <p:custDataLst>
                <p:tags r:id="rId87"/>
              </p:custDataLst>
            </p:nvPr>
          </p:nvSpPr>
          <p:spPr>
            <a:xfrm>
              <a:off x="4093216" y="6271468"/>
              <a:ext cx="29210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TLSHAPE_T_fe7deee3020b412486eb72005c8a2c11_JoinedDate"/>
            <p:cNvSpPr txBox="1"/>
            <p:nvPr>
              <p:custDataLst>
                <p:tags r:id="rId88"/>
              </p:custDataLst>
            </p:nvPr>
          </p:nvSpPr>
          <p:spPr>
            <a:xfrm>
              <a:off x="7064498" y="6296124"/>
              <a:ext cx="1374719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2018-03-12 -- 2018-07-12</a:t>
              </a:r>
            </a:p>
          </p:txBody>
        </p:sp>
        <p:sp>
          <p:nvSpPr>
            <p:cNvPr id="93" name="OTLSHAPE_T_fe7deee3020b412486eb72005c8a2c11_Title"/>
            <p:cNvSpPr txBox="1"/>
            <p:nvPr>
              <p:custDataLst>
                <p:tags r:id="rId89"/>
              </p:custDataLst>
            </p:nvPr>
          </p:nvSpPr>
          <p:spPr>
            <a:xfrm>
              <a:off x="127000" y="6287809"/>
              <a:ext cx="2451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6">
                  <a:solidFill>
                    <a:schemeClr val="dk1"/>
                  </a:solidFill>
                  <a:latin typeface="Calibri"/>
                </a:rPr>
                <a:t>Control System Infrastructure installations</a:t>
              </a:r>
            </a:p>
          </p:txBody>
        </p:sp>
        <p:sp>
          <p:nvSpPr>
            <p:cNvPr id="94" name="OTLSHAPE_T_a9eb2f64257c48e18e53dba2023c625d_Shape"/>
            <p:cNvSpPr/>
            <p:nvPr>
              <p:custDataLst>
                <p:tags r:id="rId90"/>
              </p:custDataLst>
            </p:nvPr>
          </p:nvSpPr>
          <p:spPr>
            <a:xfrm>
              <a:off x="3255372" y="6538168"/>
              <a:ext cx="1270000" cy="203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TLSHAPE_T_a9eb2f64257c48e18e53dba2023c625d_JoinedDate"/>
            <p:cNvSpPr txBox="1"/>
            <p:nvPr>
              <p:custDataLst>
                <p:tags r:id="rId91"/>
              </p:custDataLst>
            </p:nvPr>
          </p:nvSpPr>
          <p:spPr>
            <a:xfrm>
              <a:off x="4574906" y="6562824"/>
              <a:ext cx="1661995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6" dirty="0">
                  <a:solidFill>
                    <a:srgbClr val="44546A"/>
                  </a:solidFill>
                  <a:latin typeface="Calibri"/>
                </a:rPr>
                <a:t>2018-02-05 -- 2018-03-30</a:t>
              </a:r>
            </a:p>
          </p:txBody>
        </p:sp>
        <p:sp>
          <p:nvSpPr>
            <p:cNvPr id="96" name="OTLSHAPE_T_a9eb2f64257c48e18e53dba2023c625d_Title"/>
            <p:cNvSpPr txBox="1"/>
            <p:nvPr>
              <p:custDataLst>
                <p:tags r:id="rId92"/>
              </p:custDataLst>
            </p:nvPr>
          </p:nvSpPr>
          <p:spPr>
            <a:xfrm>
              <a:off x="127000" y="6554509"/>
              <a:ext cx="2463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6">
                  <a:solidFill>
                    <a:schemeClr val="dk1"/>
                  </a:solidFill>
                  <a:latin typeface="Calibri"/>
                </a:rPr>
                <a:t>PSS for TS2 Hardware and Software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1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64280CE-455C-42AD-933C-CEAE9392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further </a:t>
            </a:r>
            <a:r>
              <a:rPr lang="en-US" dirty="0" smtClean="0"/>
              <a:t>attention ?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F854D2F8-C2FB-4876-9A03-395C37B95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LLRF</a:t>
            </a:r>
          </a:p>
          <a:p>
            <a:r>
              <a:rPr lang="en-US" sz="3200" dirty="0">
                <a:solidFill>
                  <a:schemeClr val="tx1"/>
                </a:solidFill>
              </a:rPr>
              <a:t>Modulators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Water cooling systems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Auxiliary </a:t>
            </a:r>
            <a:r>
              <a:rPr lang="en-US" sz="3200" dirty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49184A54-0AB0-483C-B00B-DAE07118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52" y="1988840"/>
            <a:ext cx="4953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70114E4-AC25-4944-9519-70965998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pictures from site…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0770E17-9BBB-423F-8FB6-7B98ADCA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="" xmlns:a16="http://schemas.microsoft.com/office/drawing/2014/main" id="{113CCEDC-AB6B-477D-BE23-6485BBE0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7340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110BEB-BE91-4AE7-B0E3-25DCDF0B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="" xmlns:a16="http://schemas.microsoft.com/office/drawing/2014/main" id="{FF57B54D-0794-4EF2-8789-7B2EB5866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18B456A9-B940-4888-8B69-EBDF5120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9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606697C-C92B-485E-B048-53E8442D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="" xmlns:a16="http://schemas.microsoft.com/office/drawing/2014/main" id="{A4E8CF62-1E29-4745-8DDC-96F86348E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010"/>
            <a:ext cx="4038600" cy="2272343"/>
          </a:xfrm>
        </p:spPr>
      </p:pic>
      <p:sp>
        <p:nvSpPr>
          <p:cNvPr id="11" name="Platshållare för innehåll 10">
            <a:extLst>
              <a:ext uri="{FF2B5EF4-FFF2-40B4-BE49-F238E27FC236}">
                <a16:creationId xmlns="" xmlns:a16="http://schemas.microsoft.com/office/drawing/2014/main" id="{B41B4F26-5B69-48A5-ADC1-5C0000FE7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C5A072D1-DB7A-44D5-A4C4-C3CBD1E5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0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2 </a:t>
            </a:r>
            <a:r>
              <a:rPr lang="en-US" dirty="0" smtClean="0"/>
              <a:t>– ICS </a:t>
            </a:r>
            <a:r>
              <a:rPr lang="en-US" dirty="0"/>
              <a:t>planning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ICS scope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Resource </a:t>
            </a:r>
            <a:r>
              <a:rPr lang="en-US" dirty="0" smtClean="0">
                <a:solidFill>
                  <a:schemeClr val="tx1"/>
                </a:solidFill>
              </a:rPr>
              <a:t>situation/organization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Collaboration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Schedule/planning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Areas of attention – modulator, RF, LLRF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58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</a:t>
            </a:r>
            <a:r>
              <a:rPr lang="sv-SE" dirty="0" err="1"/>
              <a:t>contribution</a:t>
            </a:r>
            <a:r>
              <a:rPr lang="sv-SE" dirty="0"/>
              <a:t> to TS2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ICS </a:t>
            </a:r>
            <a:r>
              <a:rPr lang="sv-SE" dirty="0" smtClean="0">
                <a:solidFill>
                  <a:schemeClr val="tx1"/>
                </a:solidFill>
              </a:rPr>
              <a:t>involvement at </a:t>
            </a:r>
            <a:r>
              <a:rPr lang="sv-SE" dirty="0">
                <a:solidFill>
                  <a:schemeClr val="tx1"/>
                </a:solidFill>
              </a:rPr>
              <a:t>test stand 2</a:t>
            </a:r>
          </a:p>
          <a:p>
            <a:pPr lvl="2"/>
            <a:r>
              <a:rPr lang="sv-SE" dirty="0">
                <a:solidFill>
                  <a:schemeClr val="tx1"/>
                </a:solidFill>
              </a:rPr>
              <a:t>Controls infrastructure </a:t>
            </a:r>
            <a:r>
              <a:rPr lang="sv-SE" dirty="0" smtClean="0">
                <a:solidFill>
                  <a:schemeClr val="tx1"/>
                </a:solidFill>
              </a:rPr>
              <a:t>(Technical network</a:t>
            </a:r>
            <a:r>
              <a:rPr lang="sv-SE" dirty="0">
                <a:solidFill>
                  <a:schemeClr val="tx1"/>
                </a:solidFill>
              </a:rPr>
              <a:t>, Timing, Control room)</a:t>
            </a:r>
          </a:p>
          <a:p>
            <a:pPr lvl="2"/>
            <a:r>
              <a:rPr lang="sv-SE" dirty="0">
                <a:solidFill>
                  <a:schemeClr val="tx1"/>
                </a:solidFill>
              </a:rPr>
              <a:t>RF local protection system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Personnel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safety system</a:t>
            </a:r>
          </a:p>
          <a:p>
            <a:pPr lvl="2"/>
            <a:r>
              <a:rPr lang="sv-SE" dirty="0">
                <a:solidFill>
                  <a:schemeClr val="tx1"/>
                </a:solidFill>
              </a:rPr>
              <a:t>LLRF system</a:t>
            </a:r>
          </a:p>
          <a:p>
            <a:pPr lvl="2"/>
            <a:r>
              <a:rPr lang="sv-SE" dirty="0" smtClean="0">
                <a:solidFill>
                  <a:schemeClr val="tx1"/>
                </a:solidFill>
              </a:rPr>
              <a:t>Cryo distribution system,  </a:t>
            </a:r>
            <a:r>
              <a:rPr lang="sv-SE" dirty="0">
                <a:solidFill>
                  <a:schemeClr val="tx1"/>
                </a:solidFill>
              </a:rPr>
              <a:t>Valve </a:t>
            </a:r>
            <a:r>
              <a:rPr lang="sv-SE" dirty="0" smtClean="0">
                <a:solidFill>
                  <a:schemeClr val="tx1"/>
                </a:solidFill>
              </a:rPr>
              <a:t>box</a:t>
            </a:r>
            <a:endParaRPr lang="sv-SE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Vacuum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Other activities</a:t>
            </a:r>
            <a:endParaRPr lang="sv-SE" dirty="0">
              <a:solidFill>
                <a:schemeClr val="tx1"/>
              </a:solidFill>
            </a:endParaRPr>
          </a:p>
          <a:p>
            <a:pPr lvl="2"/>
            <a:r>
              <a:rPr lang="sv-SE" dirty="0" smtClean="0">
                <a:solidFill>
                  <a:schemeClr val="tx1"/>
                </a:solidFill>
              </a:rPr>
              <a:t>Machine </a:t>
            </a:r>
            <a:r>
              <a:rPr lang="sv-SE" dirty="0">
                <a:solidFill>
                  <a:schemeClr val="tx1"/>
                </a:solidFill>
              </a:rPr>
              <a:t>protection system (to be tested later in future, not planned for TS2</a:t>
            </a:r>
            <a:r>
              <a:rPr lang="sv-SE" dirty="0" smtClean="0">
                <a:solidFill>
                  <a:schemeClr val="tx1"/>
                </a:solidFill>
              </a:rPr>
              <a:t>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-09-23 WP10 TS2 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8"/>
          <a:stretch/>
        </p:blipFill>
        <p:spPr>
          <a:xfrm>
            <a:off x="-18000" y="1"/>
            <a:ext cx="9162000" cy="6858000"/>
          </a:xfrm>
          <a:prstGeom prst="rect">
            <a:avLst/>
          </a:prstGeom>
          <a:noFill/>
          <a:ln w="22225">
            <a:noFill/>
          </a:ln>
        </p:spPr>
      </p:pic>
      <p:sp>
        <p:nvSpPr>
          <p:cNvPr id="2" name="Oval 1"/>
          <p:cNvSpPr/>
          <p:nvPr/>
        </p:nvSpPr>
        <p:spPr>
          <a:xfrm>
            <a:off x="1266825" y="180975"/>
            <a:ext cx="3040140" cy="1657350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5725" y="5043946"/>
            <a:ext cx="1257300" cy="1657350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06964" y="2657474"/>
            <a:ext cx="1776105" cy="1381125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62300" y="2633660"/>
            <a:ext cx="762000" cy="1381125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5293" y="2809875"/>
            <a:ext cx="1304925" cy="2114549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5293" y="433386"/>
            <a:ext cx="1257300" cy="2224088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77050" y="4676774"/>
            <a:ext cx="1257300" cy="742950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17867" y="4386262"/>
            <a:ext cx="4206681" cy="776288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04390" y="1700808"/>
            <a:ext cx="1707770" cy="792088"/>
          </a:xfrm>
          <a:prstGeom prst="ellipse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B9A086B-4339-47D2-9961-EB6998C2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Architecture and Process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A89EAC54-3F76-43A4-B361-37491890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High-level controls (EPICS)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Low-level controls (PLC, MTCA)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7ABDFA43-DAEC-4046-B8E5-6EE0818C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4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190F6A2-B262-4674-A227-B29EF93D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 Control </a:t>
            </a:r>
            <a:r>
              <a:rPr lang="sv-SE" dirty="0" err="1"/>
              <a:t>Architecture</a:t>
            </a:r>
            <a:r>
              <a:rPr lang="sv-SE" dirty="0"/>
              <a:t/>
            </a:r>
            <a:br>
              <a:rPr lang="sv-SE" dirty="0"/>
            </a:br>
            <a:r>
              <a:rPr lang="sv-SE" sz="1000" dirty="0" err="1"/>
              <a:t>picture</a:t>
            </a:r>
            <a:r>
              <a:rPr lang="sv-SE" sz="1000" dirty="0"/>
              <a:t> taken from ESS-0099046..ICD </a:t>
            </a:r>
            <a:r>
              <a:rPr lang="sv-SE" sz="1000" dirty="0" err="1"/>
              <a:t>between</a:t>
            </a:r>
            <a:r>
              <a:rPr lang="sv-SE" sz="1000" dirty="0"/>
              <a:t> ICS-</a:t>
            </a:r>
            <a:r>
              <a:rPr lang="sv-SE" sz="1000" dirty="0" err="1"/>
              <a:t>processand</a:t>
            </a:r>
            <a:r>
              <a:rPr lang="sv-SE" sz="1000" dirty="0"/>
              <a:t> Test </a:t>
            </a:r>
            <a:r>
              <a:rPr lang="sv-SE" sz="1000" dirty="0" err="1"/>
              <a:t>Stand</a:t>
            </a:r>
            <a:r>
              <a:rPr lang="sv-SE" sz="1000" dirty="0"/>
              <a:t> 2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8BDE4AF8-73DB-4403-99F3-701B5CB8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47431A4-8452-407D-BA12-2949115F46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029" y="1600200"/>
            <a:ext cx="6733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33AD65B-5ADC-49DE-8F47-E7E9AC98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Staff – ESS and Partners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FF7BACB1-749C-4EC4-8C4D-7F293EB6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ESS ICS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IPNO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77553F07-1142-408B-800A-B6B1C72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3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50D26E0-C598-4AB9-A30A-D23EC2DC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Resources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B1AE4505-3271-43CD-8C71-19AD62DF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4815422" y="6158252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Maria Romedahl</a:t>
            </a:r>
          </a:p>
          <a:p>
            <a:pPr algn="ctr"/>
            <a:r>
              <a:rPr lang="sv-SE" sz="600" dirty="0"/>
              <a:t>Technical coordinator</a:t>
            </a:r>
          </a:p>
        </p:txBody>
      </p:sp>
      <p:cxnSp>
        <p:nvCxnSpPr>
          <p:cNvPr id="7" name="Straight Connector 6"/>
          <p:cNvCxnSpPr>
            <a:stCxn id="84" idx="1"/>
          </p:cNvCxnSpPr>
          <p:nvPr/>
        </p:nvCxnSpPr>
        <p:spPr>
          <a:xfrm flipH="1">
            <a:off x="270261" y="4670108"/>
            <a:ext cx="134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7" idx="1"/>
          </p:cNvCxnSpPr>
          <p:nvPr/>
        </p:nvCxnSpPr>
        <p:spPr>
          <a:xfrm flipH="1">
            <a:off x="265181" y="3355714"/>
            <a:ext cx="13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9" idx="1"/>
          </p:cNvCxnSpPr>
          <p:nvPr/>
        </p:nvCxnSpPr>
        <p:spPr>
          <a:xfrm flipH="1">
            <a:off x="274233" y="4231978"/>
            <a:ext cx="130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1" idx="1"/>
          </p:cNvCxnSpPr>
          <p:nvPr/>
        </p:nvCxnSpPr>
        <p:spPr>
          <a:xfrm flipH="1">
            <a:off x="270261" y="3793846"/>
            <a:ext cx="134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2" idx="1"/>
          </p:cNvCxnSpPr>
          <p:nvPr/>
        </p:nvCxnSpPr>
        <p:spPr>
          <a:xfrm flipH="1">
            <a:off x="6058980" y="5911523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51477" y="2198257"/>
            <a:ext cx="1" cy="265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77675" y="2240068"/>
            <a:ext cx="1" cy="466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0" idx="1"/>
          </p:cNvCxnSpPr>
          <p:nvPr/>
        </p:nvCxnSpPr>
        <p:spPr>
          <a:xfrm flipH="1">
            <a:off x="6058980" y="5540034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5" idx="1"/>
          </p:cNvCxnSpPr>
          <p:nvPr/>
        </p:nvCxnSpPr>
        <p:spPr>
          <a:xfrm flipH="1">
            <a:off x="265181" y="2479450"/>
            <a:ext cx="13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76362" y="6497998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3" idx="1"/>
          </p:cNvCxnSpPr>
          <p:nvPr/>
        </p:nvCxnSpPr>
        <p:spPr>
          <a:xfrm flipH="1" flipV="1">
            <a:off x="1851477" y="4474843"/>
            <a:ext cx="106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79364" y="3360542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85651" y="297762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875" y="2594716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84940" y="49112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86916" y="4528306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84150" y="4145393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84427" y="3762480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2" idx="1"/>
          </p:cNvCxnSpPr>
          <p:nvPr/>
        </p:nvCxnSpPr>
        <p:spPr>
          <a:xfrm flipH="1">
            <a:off x="4703684" y="4820317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85341" y="1862986"/>
            <a:ext cx="0" cy="14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2" idx="1"/>
          </p:cNvCxnSpPr>
          <p:nvPr/>
        </p:nvCxnSpPr>
        <p:spPr>
          <a:xfrm flipH="1">
            <a:off x="7522820" y="5586402"/>
            <a:ext cx="100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0261" y="1851855"/>
            <a:ext cx="0" cy="2834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0704" y="2145609"/>
            <a:ext cx="4233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770044" y="186116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029206" y="186586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4" idx="2"/>
          </p:cNvCxnSpPr>
          <p:nvPr/>
        </p:nvCxnSpPr>
        <p:spPr>
          <a:xfrm>
            <a:off x="4572000" y="1736776"/>
            <a:ext cx="0" cy="13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8" idx="1"/>
          </p:cNvCxnSpPr>
          <p:nvPr/>
        </p:nvCxnSpPr>
        <p:spPr>
          <a:xfrm flipH="1">
            <a:off x="6058980" y="4800612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58980" y="2184310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6" idx="0"/>
          </p:cNvCxnSpPr>
          <p:nvPr/>
        </p:nvCxnSpPr>
        <p:spPr>
          <a:xfrm flipV="1">
            <a:off x="5767001" y="1867562"/>
            <a:ext cx="0" cy="87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0" idx="1"/>
          </p:cNvCxnSpPr>
          <p:nvPr/>
        </p:nvCxnSpPr>
        <p:spPr>
          <a:xfrm flipH="1">
            <a:off x="6064504" y="4429123"/>
            <a:ext cx="10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9" idx="1"/>
          </p:cNvCxnSpPr>
          <p:nvPr/>
        </p:nvCxnSpPr>
        <p:spPr>
          <a:xfrm flipH="1">
            <a:off x="7520704" y="4354392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8" idx="1"/>
          </p:cNvCxnSpPr>
          <p:nvPr/>
        </p:nvCxnSpPr>
        <p:spPr>
          <a:xfrm flipH="1">
            <a:off x="4710240" y="4441201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6" idx="1"/>
          </p:cNvCxnSpPr>
          <p:nvPr/>
        </p:nvCxnSpPr>
        <p:spPr>
          <a:xfrm flipH="1">
            <a:off x="6064504" y="3308193"/>
            <a:ext cx="10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3" idx="1"/>
          </p:cNvCxnSpPr>
          <p:nvPr/>
        </p:nvCxnSpPr>
        <p:spPr>
          <a:xfrm flipH="1">
            <a:off x="6055734" y="2565215"/>
            <a:ext cx="114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419872" y="633226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44" name="Rounded Rectangle 43"/>
          <p:cNvSpPr/>
          <p:nvPr/>
        </p:nvSpPr>
        <p:spPr>
          <a:xfrm>
            <a:off x="3995936" y="141277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Henrik Carling</a:t>
            </a:r>
          </a:p>
          <a:p>
            <a:pPr algn="ctr"/>
            <a:r>
              <a:rPr lang="sv-SE" sz="700" dirty="0"/>
              <a:t>Head of Division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04645" y="2317450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Anna Gillberg</a:t>
            </a:r>
          </a:p>
          <a:p>
            <a:pPr algn="ctr"/>
            <a:r>
              <a:rPr lang="sv-SE" sz="600" dirty="0"/>
              <a:t>Team assistant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410339" y="194499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Safety and protection</a:t>
            </a:r>
          </a:p>
          <a:p>
            <a:pPr algn="ctr"/>
            <a:r>
              <a:rPr lang="sv-SE" sz="900" dirty="0">
                <a:solidFill>
                  <a:prstClr val="white"/>
                </a:solidFill>
              </a:rPr>
              <a:t>Annika Nordt</a:t>
            </a:r>
            <a:endParaRPr lang="sv-SE" sz="800" dirty="0"/>
          </a:p>
        </p:txBody>
      </p:sp>
      <p:sp>
        <p:nvSpPr>
          <p:cNvPr id="47" name="Rounded Rectangle 46"/>
          <p:cNvSpPr/>
          <p:nvPr/>
        </p:nvSpPr>
        <p:spPr>
          <a:xfrm>
            <a:off x="404645" y="3193714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Hector Novella</a:t>
            </a:r>
          </a:p>
          <a:p>
            <a:pPr algn="ctr"/>
            <a:r>
              <a:rPr lang="sv-SE" sz="600" dirty="0"/>
              <a:t>Deputy project manager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200083" y="195515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Controls Software</a:t>
            </a:r>
          </a:p>
          <a:p>
            <a:pPr algn="ctr"/>
            <a:r>
              <a:rPr lang="sv-SE" sz="900" dirty="0"/>
              <a:t>Susanne Regnell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4645" y="4069978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Timo Korhonen</a:t>
            </a:r>
            <a:br>
              <a:rPr lang="sv-SE" sz="800" dirty="0"/>
            </a:br>
            <a:r>
              <a:rPr lang="sv-SE" sz="600" dirty="0"/>
              <a:t>Chief engineer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74233" y="1857760"/>
            <a:ext cx="7772400" cy="3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3" idx="1"/>
          </p:cNvCxnSpPr>
          <p:nvPr/>
        </p:nvCxnSpPr>
        <p:spPr>
          <a:xfrm flipH="1" flipV="1">
            <a:off x="7520704" y="5888789"/>
            <a:ext cx="102610" cy="1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4" idx="1"/>
          </p:cNvCxnSpPr>
          <p:nvPr/>
        </p:nvCxnSpPr>
        <p:spPr>
          <a:xfrm flipH="1">
            <a:off x="7520704" y="2832822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3" idx="1"/>
          </p:cNvCxnSpPr>
          <p:nvPr/>
        </p:nvCxnSpPr>
        <p:spPr>
          <a:xfrm flipH="1" flipV="1">
            <a:off x="7520704" y="3741324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0" idx="1"/>
          </p:cNvCxnSpPr>
          <p:nvPr/>
        </p:nvCxnSpPr>
        <p:spPr>
          <a:xfrm flipH="1">
            <a:off x="7524937" y="4050078"/>
            <a:ext cx="98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7" idx="1"/>
          </p:cNvCxnSpPr>
          <p:nvPr/>
        </p:nvCxnSpPr>
        <p:spPr>
          <a:xfrm flipH="1">
            <a:off x="7520704" y="2528508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4" idx="1"/>
          </p:cNvCxnSpPr>
          <p:nvPr/>
        </p:nvCxnSpPr>
        <p:spPr>
          <a:xfrm flipH="1">
            <a:off x="7520704" y="4963020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1" idx="1"/>
          </p:cNvCxnSpPr>
          <p:nvPr/>
        </p:nvCxnSpPr>
        <p:spPr>
          <a:xfrm flipH="1" flipV="1">
            <a:off x="6058980" y="4053890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376842" y="243271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Emanuele Laface</a:t>
            </a:r>
          </a:p>
          <a:p>
            <a:pPr algn="ctr"/>
            <a:r>
              <a:rPr lang="sv-SE" sz="600" dirty="0"/>
              <a:t>Accelerator physicist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376842" y="2815629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Juan Esteban Müller</a:t>
            </a:r>
          </a:p>
          <a:p>
            <a:pPr algn="ctr"/>
            <a:r>
              <a:rPr lang="sv-SE" sz="600" dirty="0"/>
              <a:t>Software scientist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371578" y="3968483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Ricardo Fernandes</a:t>
            </a:r>
            <a:br>
              <a:rPr lang="sv-SE" sz="800" dirty="0"/>
            </a:br>
            <a:r>
              <a:rPr lang="sv-SE" sz="600" dirty="0"/>
              <a:t>Senior software engineer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371578" y="3585570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Claudio Rosati</a:t>
            </a:r>
          </a:p>
          <a:p>
            <a:pPr algn="ctr"/>
            <a:r>
              <a:rPr lang="sv-SE" sz="600" dirty="0"/>
              <a:t>Software engineer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815422" y="4658317"/>
            <a:ext cx="1152128" cy="3240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Javier Cereijo</a:t>
            </a:r>
            <a:br>
              <a:rPr lang="sv-SE" sz="800" dirty="0"/>
            </a:br>
            <a:r>
              <a:rPr lang="sv-SE" sz="600" dirty="0"/>
              <a:t>PhD Student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23314" y="5753556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Alberto Toral Diez</a:t>
            </a:r>
          </a:p>
          <a:p>
            <a:pPr algn="ctr"/>
            <a:r>
              <a:rPr lang="sv-SE" sz="600" dirty="0"/>
              <a:t>Technician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23314" y="4825860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Denis Paulic</a:t>
            </a:r>
          </a:p>
          <a:p>
            <a:pPr algn="ctr"/>
            <a:r>
              <a:rPr lang="sv-SE" sz="600" dirty="0"/>
              <a:t>Deputy Group Leader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23314" y="6057870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Manuel Zaera-Sanz</a:t>
            </a:r>
          </a:p>
          <a:p>
            <a:pPr algn="ctr"/>
            <a:r>
              <a:rPr lang="sv-SE" sz="600" dirty="0"/>
              <a:t>PLC Engineer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23314" y="4521546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Morteza Mansouri</a:t>
            </a:r>
          </a:p>
          <a:p>
            <a:pPr algn="ctr"/>
            <a:r>
              <a:rPr lang="sv-SE" sz="600" dirty="0"/>
              <a:t>Safety Engineer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23314" y="2391348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Riccard Andersson</a:t>
            </a:r>
            <a:br>
              <a:rPr lang="sv-SE" sz="800" dirty="0"/>
            </a:br>
            <a:r>
              <a:rPr lang="sv-SE" sz="600" dirty="0"/>
              <a:t>Technical Project Coordinator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23314" y="2999976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Stuart Birch</a:t>
            </a:r>
            <a:br>
              <a:rPr lang="sv-SE" sz="800" dirty="0"/>
            </a:br>
            <a:r>
              <a:rPr lang="sv-SE" sz="600" dirty="0"/>
              <a:t>Senior safety engineer</a:t>
            </a:r>
            <a:endParaRPr lang="sv-SE" sz="700" dirty="0"/>
          </a:p>
        </p:txBody>
      </p:sp>
      <p:sp>
        <p:nvSpPr>
          <p:cNvPr id="69" name="Rounded Rectangle 68"/>
          <p:cNvSpPr/>
          <p:nvPr/>
        </p:nvSpPr>
        <p:spPr>
          <a:xfrm>
            <a:off x="3376842" y="3198542"/>
            <a:ext cx="1152128" cy="3240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Ben Folsom</a:t>
            </a:r>
          </a:p>
          <a:p>
            <a:pPr algn="ctr"/>
            <a:r>
              <a:rPr lang="sv-SE" sz="600" dirty="0"/>
              <a:t>PhD student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170718" y="4267123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Joao Paulo Martins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71" name="Rounded Rectangle 70"/>
          <p:cNvSpPr/>
          <p:nvPr/>
        </p:nvSpPr>
        <p:spPr>
          <a:xfrm>
            <a:off x="6170718" y="3895634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Benedetto Gallese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72" name="Rounded Rectangle 71"/>
          <p:cNvSpPr/>
          <p:nvPr/>
        </p:nvSpPr>
        <p:spPr>
          <a:xfrm>
            <a:off x="7623314" y="5449242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Yong Kian Sin</a:t>
            </a:r>
            <a:r>
              <a:rPr lang="sv-SE" sz="800" dirty="0"/>
              <a:t/>
            </a:r>
            <a:br>
              <a:rPr lang="sv-SE" sz="800" dirty="0"/>
            </a:br>
            <a:r>
              <a:rPr lang="sv-SE" sz="600" dirty="0"/>
              <a:t>IEC61508 engineer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170718" y="2403215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François Bellorini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74" name="Rounded Rectangle 73"/>
          <p:cNvSpPr/>
          <p:nvPr/>
        </p:nvSpPr>
        <p:spPr>
          <a:xfrm>
            <a:off x="6170718" y="2774704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David Brodrick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cxnSp>
        <p:nvCxnSpPr>
          <p:cNvPr id="75" name="Straight Connector 74"/>
          <p:cNvCxnSpPr>
            <a:stCxn id="65" idx="1"/>
          </p:cNvCxnSpPr>
          <p:nvPr/>
        </p:nvCxnSpPr>
        <p:spPr>
          <a:xfrm flipH="1" flipV="1">
            <a:off x="7527934" y="6191527"/>
            <a:ext cx="95380" cy="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815422" y="2797033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Jeong Han Lee</a:t>
            </a:r>
            <a:br>
              <a:rPr lang="sv-SE" sz="800" dirty="0"/>
            </a:br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77" name="Rounded Rectangle 76"/>
          <p:cNvSpPr/>
          <p:nvPr/>
        </p:nvSpPr>
        <p:spPr>
          <a:xfrm>
            <a:off x="3371578" y="628629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Consultants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815422" y="4279201"/>
            <a:ext cx="1152128" cy="3240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Julen Etxeberria</a:t>
            </a:r>
          </a:p>
          <a:p>
            <a:pPr algn="ctr"/>
            <a:r>
              <a:rPr lang="sv-SE" sz="600" dirty="0"/>
              <a:t>Junior controls engineer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23314" y="4217232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Szandra Kövecses</a:t>
            </a:r>
          </a:p>
          <a:p>
            <a:pPr algn="ctr"/>
            <a:r>
              <a:rPr lang="sv-SE" sz="600" dirty="0"/>
              <a:t>Lead integrator</a:t>
            </a:r>
            <a:endParaRPr lang="sv-SE" sz="700" dirty="0"/>
          </a:p>
        </p:txBody>
      </p:sp>
      <p:sp>
        <p:nvSpPr>
          <p:cNvPr id="80" name="Rounded Rectangle 79"/>
          <p:cNvSpPr/>
          <p:nvPr/>
        </p:nvSpPr>
        <p:spPr>
          <a:xfrm>
            <a:off x="6170718" y="5378034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Krisztián Löki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81" name="Rounded Rectangle 80"/>
          <p:cNvSpPr/>
          <p:nvPr/>
        </p:nvSpPr>
        <p:spPr>
          <a:xfrm>
            <a:off x="404645" y="363184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Thilo Friedrich</a:t>
            </a:r>
            <a:br>
              <a:rPr lang="sv-SE" sz="800" dirty="0"/>
            </a:br>
            <a:r>
              <a:rPr lang="sv-SE" sz="600" dirty="0"/>
              <a:t>Systems Engineer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371578" y="473430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Karin Rathsman</a:t>
            </a:r>
            <a:br>
              <a:rPr lang="sv-SE" sz="800" dirty="0"/>
            </a:br>
            <a:r>
              <a:rPr lang="sv-SE" sz="600" dirty="0"/>
              <a:t>Senior scientist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957847" y="4321792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Fredrik Luthander</a:t>
            </a:r>
          </a:p>
          <a:p>
            <a:pPr algn="ctr"/>
            <a:r>
              <a:rPr lang="sv-SE" sz="800" dirty="0"/>
              <a:t>Software engineer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4645" y="4508108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Wojtek Fabianowski </a:t>
            </a:r>
          </a:p>
          <a:p>
            <a:pPr algn="ctr"/>
            <a:r>
              <a:rPr lang="sv-SE" sz="600" dirty="0"/>
              <a:t>in-kind manager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371578" y="435139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Jan-Åke Persson</a:t>
            </a:r>
          </a:p>
          <a:p>
            <a:pPr algn="ctr"/>
            <a:r>
              <a:rPr lang="sv-SE" sz="600" dirty="0"/>
              <a:t>Senior software engineer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170718" y="3146193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Tomasz Brys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sp>
        <p:nvSpPr>
          <p:cNvPr id="87" name="Rounded Rectangle 86"/>
          <p:cNvSpPr/>
          <p:nvPr/>
        </p:nvSpPr>
        <p:spPr>
          <a:xfrm>
            <a:off x="1701435" y="1965021"/>
            <a:ext cx="1152128" cy="324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Controls infrastructure</a:t>
            </a:r>
          </a:p>
          <a:p>
            <a:pPr algn="ctr"/>
            <a:r>
              <a:rPr lang="sv-SE" sz="900" dirty="0"/>
              <a:t>Remy Mudingay</a:t>
            </a:r>
          </a:p>
        </p:txBody>
      </p:sp>
      <p:cxnSp>
        <p:nvCxnSpPr>
          <p:cNvPr id="88" name="Straight Connector 87"/>
          <p:cNvCxnSpPr>
            <a:stCxn id="91" idx="1"/>
          </p:cNvCxnSpPr>
          <p:nvPr/>
        </p:nvCxnSpPr>
        <p:spPr>
          <a:xfrm flipH="1">
            <a:off x="1854236" y="3714976"/>
            <a:ext cx="92875" cy="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4" idx="1"/>
          </p:cNvCxnSpPr>
          <p:nvPr/>
        </p:nvCxnSpPr>
        <p:spPr>
          <a:xfrm flipH="1" flipV="1">
            <a:off x="1854236" y="2952271"/>
            <a:ext cx="92875" cy="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2" idx="1"/>
          </p:cNvCxnSpPr>
          <p:nvPr/>
        </p:nvCxnSpPr>
        <p:spPr>
          <a:xfrm flipH="1">
            <a:off x="1851477" y="2588842"/>
            <a:ext cx="95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1947111" y="355297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Susann Skarin</a:t>
            </a:r>
            <a:br>
              <a:rPr lang="sv-SE" sz="800" dirty="0"/>
            </a:br>
            <a:r>
              <a:rPr lang="sv-SE" sz="600" dirty="0"/>
              <a:t>Sys Admin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947111" y="2426842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Alessio Curri</a:t>
            </a:r>
            <a:br>
              <a:rPr lang="sv-SE" sz="800" dirty="0"/>
            </a:br>
            <a:r>
              <a:rPr lang="sv-SE" sz="600" dirty="0"/>
              <a:t>ICS administrator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23314" y="3608604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Viktor Fred</a:t>
            </a:r>
          </a:p>
          <a:p>
            <a:pPr algn="ctr"/>
            <a:r>
              <a:rPr lang="sv-SE" sz="600" dirty="0"/>
              <a:t>Electrical engineer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947111" y="2791789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Benjamin Bertrand</a:t>
            </a:r>
          </a:p>
          <a:p>
            <a:pPr algn="ctr"/>
            <a:r>
              <a:rPr lang="sv-SE" sz="600" dirty="0"/>
              <a:t>Software engineer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815422" y="2421709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Angel Monera</a:t>
            </a:r>
          </a:p>
          <a:p>
            <a:pPr algn="ctr"/>
            <a:r>
              <a:rPr lang="sv-SE" sz="600" dirty="0"/>
              <a:t>FPGA Engineer</a:t>
            </a:r>
          </a:p>
        </p:txBody>
      </p:sp>
      <p:cxnSp>
        <p:nvCxnSpPr>
          <p:cNvPr id="96" name="Straight Connector 95"/>
          <p:cNvCxnSpPr>
            <a:stCxn id="97" idx="1"/>
          </p:cNvCxnSpPr>
          <p:nvPr/>
        </p:nvCxnSpPr>
        <p:spPr>
          <a:xfrm flipH="1">
            <a:off x="265181" y="2917582"/>
            <a:ext cx="13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404645" y="2755582"/>
            <a:ext cx="1152128" cy="324000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Anni Frönell</a:t>
            </a:r>
          </a:p>
          <a:p>
            <a:pPr algn="ctr"/>
            <a:r>
              <a:rPr lang="sv-SE" sz="600" dirty="0"/>
              <a:t>PMO</a:t>
            </a:r>
            <a:endParaRPr lang="sv-SE" sz="800" dirty="0"/>
          </a:p>
        </p:txBody>
      </p:sp>
      <p:sp>
        <p:nvSpPr>
          <p:cNvPr id="98" name="Rounded Rectangle 97"/>
          <p:cNvSpPr/>
          <p:nvPr/>
        </p:nvSpPr>
        <p:spPr>
          <a:xfrm>
            <a:off x="6170718" y="4638612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John Sparger</a:t>
            </a:r>
          </a:p>
          <a:p>
            <a:pPr algn="ctr"/>
            <a:r>
              <a:rPr lang="sv-SE" sz="600" dirty="0"/>
              <a:t>Integrator</a:t>
            </a:r>
            <a:endParaRPr lang="sv-SE" sz="800" dirty="0"/>
          </a:p>
        </p:txBody>
      </p:sp>
      <p:cxnSp>
        <p:nvCxnSpPr>
          <p:cNvPr id="99" name="Straight Connector 98"/>
          <p:cNvCxnSpPr>
            <a:stCxn id="66" idx="1"/>
          </p:cNvCxnSpPr>
          <p:nvPr/>
        </p:nvCxnSpPr>
        <p:spPr>
          <a:xfrm flipH="1">
            <a:off x="7520704" y="4658706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7623314" y="3912918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Stephane Gabourin</a:t>
            </a:r>
            <a:br>
              <a:rPr lang="sv-SE" sz="800" dirty="0"/>
            </a:br>
            <a:r>
              <a:rPr lang="sv-SE" sz="600" dirty="0"/>
              <a:t>MPS engineer</a:t>
            </a:r>
            <a:endParaRPr lang="sv-SE" sz="700" dirty="0"/>
          </a:p>
        </p:txBody>
      </p:sp>
      <p:sp>
        <p:nvSpPr>
          <p:cNvPr id="101" name="Rounded Rectangle 100"/>
          <p:cNvSpPr/>
          <p:nvPr/>
        </p:nvSpPr>
        <p:spPr>
          <a:xfrm>
            <a:off x="6170718" y="6121012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William Ledda</a:t>
            </a:r>
          </a:p>
          <a:p>
            <a:pPr algn="ctr"/>
            <a:r>
              <a:rPr lang="sv-SE" sz="600" dirty="0"/>
              <a:t>Integrator </a:t>
            </a:r>
            <a:endParaRPr lang="sv-SE" sz="800" dirty="0"/>
          </a:p>
        </p:txBody>
      </p:sp>
      <p:sp>
        <p:nvSpPr>
          <p:cNvPr id="102" name="Rounded Rectangle 101"/>
          <p:cNvSpPr/>
          <p:nvPr/>
        </p:nvSpPr>
        <p:spPr>
          <a:xfrm>
            <a:off x="6170718" y="5749523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Miklós Boros</a:t>
            </a:r>
          </a:p>
          <a:p>
            <a:pPr algn="ctr"/>
            <a:r>
              <a:rPr lang="sv-SE" sz="600" dirty="0"/>
              <a:t>Target Integrator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170718" y="6494099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Nour Akel </a:t>
            </a:r>
          </a:p>
          <a:p>
            <a:pPr algn="ctr"/>
            <a:r>
              <a:rPr lang="sv-SE" sz="600" dirty="0"/>
              <a:t>Installation cordinator 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23314" y="2695662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Enric Bargalló</a:t>
            </a:r>
          </a:p>
          <a:p>
            <a:pPr algn="ctr"/>
            <a:r>
              <a:rPr lang="sv-SE" sz="600" dirty="0"/>
              <a:t>Lead Analyst</a:t>
            </a:r>
          </a:p>
        </p:txBody>
      </p:sp>
      <p:cxnSp>
        <p:nvCxnSpPr>
          <p:cNvPr id="105" name="Straight Connector 104"/>
          <p:cNvCxnSpPr>
            <a:stCxn id="68" idx="1"/>
          </p:cNvCxnSpPr>
          <p:nvPr/>
        </p:nvCxnSpPr>
        <p:spPr>
          <a:xfrm flipH="1">
            <a:off x="7520704" y="3137136"/>
            <a:ext cx="102610" cy="6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710240" y="2121826"/>
            <a:ext cx="0" cy="466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5" idx="1"/>
          </p:cNvCxnSpPr>
          <p:nvPr/>
        </p:nvCxnSpPr>
        <p:spPr>
          <a:xfrm flipH="1" flipV="1">
            <a:off x="4710240" y="2582341"/>
            <a:ext cx="105182" cy="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4" idx="1"/>
          </p:cNvCxnSpPr>
          <p:nvPr/>
        </p:nvCxnSpPr>
        <p:spPr>
          <a:xfrm flipH="1">
            <a:off x="6055734" y="2936704"/>
            <a:ext cx="114984" cy="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3" idx="1"/>
          </p:cNvCxnSpPr>
          <p:nvPr/>
        </p:nvCxnSpPr>
        <p:spPr>
          <a:xfrm flipH="1">
            <a:off x="3276362" y="5279705"/>
            <a:ext cx="101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76" idx="1"/>
          </p:cNvCxnSpPr>
          <p:nvPr/>
        </p:nvCxnSpPr>
        <p:spPr>
          <a:xfrm flipH="1">
            <a:off x="4710240" y="2959033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8" idx="1"/>
          </p:cNvCxnSpPr>
          <p:nvPr/>
        </p:nvCxnSpPr>
        <p:spPr>
          <a:xfrm flipH="1">
            <a:off x="4710240" y="3334357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20" idx="1"/>
          </p:cNvCxnSpPr>
          <p:nvPr/>
        </p:nvCxnSpPr>
        <p:spPr>
          <a:xfrm flipH="1">
            <a:off x="4710240" y="5197525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9" idx="1"/>
          </p:cNvCxnSpPr>
          <p:nvPr/>
        </p:nvCxnSpPr>
        <p:spPr>
          <a:xfrm flipH="1">
            <a:off x="4710240" y="5572849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1" idx="1"/>
          </p:cNvCxnSpPr>
          <p:nvPr/>
        </p:nvCxnSpPr>
        <p:spPr>
          <a:xfrm flipH="1">
            <a:off x="4710240" y="5948172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7623314" y="6362184"/>
            <a:ext cx="1143000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Manorma Kumar</a:t>
            </a:r>
          </a:p>
          <a:p>
            <a:pPr algn="ctr"/>
            <a:r>
              <a:rPr lang="sv-SE" sz="600" dirty="0"/>
              <a:t>PSS analysis</a:t>
            </a:r>
            <a:endParaRPr lang="sv-SE" sz="800" dirty="0"/>
          </a:p>
        </p:txBody>
      </p:sp>
      <p:sp>
        <p:nvSpPr>
          <p:cNvPr id="118" name="Rounded Rectangle 117"/>
          <p:cNvSpPr/>
          <p:nvPr/>
        </p:nvSpPr>
        <p:spPr>
          <a:xfrm>
            <a:off x="4815422" y="3172357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Simone Farina</a:t>
            </a:r>
            <a:br>
              <a:rPr lang="sv-SE" sz="800" dirty="0"/>
            </a:br>
            <a:r>
              <a:rPr lang="sv-SE" sz="600" dirty="0"/>
              <a:t>Embedded systems engineer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815422" y="5410849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Mehdi</a:t>
            </a:r>
          </a:p>
          <a:p>
            <a:pPr algn="ctr"/>
            <a:r>
              <a:rPr lang="sv-SE" sz="800" dirty="0"/>
              <a:t>Mohammednezhad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815422" y="503552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Michael Davidsaver</a:t>
            </a:r>
          </a:p>
          <a:p>
            <a:pPr algn="ctr"/>
            <a:r>
              <a:rPr lang="sv-SE" sz="600" dirty="0"/>
              <a:t>Expert EPICS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815422" y="5786172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Oliver Talevski</a:t>
            </a:r>
          </a:p>
          <a:p>
            <a:pPr algn="ctr"/>
            <a:r>
              <a:rPr lang="sv-SE" sz="600" dirty="0"/>
              <a:t>Embedded engineer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23314" y="5144928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David Sánchez Valde- </a:t>
            </a:r>
          </a:p>
          <a:p>
            <a:pPr algn="ctr"/>
            <a:r>
              <a:rPr lang="sv-SE" sz="600" dirty="0"/>
              <a:t>peñas   Automation Engineer</a:t>
            </a:r>
            <a:endParaRPr lang="sv-SE" sz="100" dirty="0"/>
          </a:p>
        </p:txBody>
      </p:sp>
      <p:sp>
        <p:nvSpPr>
          <p:cNvPr id="123" name="Rounded Rectangle 122"/>
          <p:cNvSpPr/>
          <p:nvPr/>
        </p:nvSpPr>
        <p:spPr>
          <a:xfrm>
            <a:off x="3378356" y="5117705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Fredrik Söderberg</a:t>
            </a:r>
          </a:p>
          <a:p>
            <a:pPr algn="ctr"/>
            <a:r>
              <a:rPr lang="sv-SE" sz="600" dirty="0"/>
              <a:t>Software engineer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23314" y="3304290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Mattias Eriksson</a:t>
            </a:r>
          </a:p>
          <a:p>
            <a:pPr algn="ctr"/>
            <a:r>
              <a:rPr lang="sv-SE" sz="600" dirty="0"/>
              <a:t>MPS Technician</a:t>
            </a:r>
            <a:endParaRPr lang="sv-SE" sz="100" dirty="0"/>
          </a:p>
        </p:txBody>
      </p:sp>
      <p:cxnSp>
        <p:nvCxnSpPr>
          <p:cNvPr id="125" name="Straight Connector 124"/>
          <p:cNvCxnSpPr>
            <a:stCxn id="124" idx="1"/>
          </p:cNvCxnSpPr>
          <p:nvPr/>
        </p:nvCxnSpPr>
        <p:spPr>
          <a:xfrm flipH="1">
            <a:off x="7520704" y="3441450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2" idx="1"/>
          </p:cNvCxnSpPr>
          <p:nvPr/>
        </p:nvCxnSpPr>
        <p:spPr>
          <a:xfrm flipH="1">
            <a:off x="7520704" y="5282088"/>
            <a:ext cx="102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170718" y="3523452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Faye Chicken</a:t>
            </a:r>
          </a:p>
          <a:p>
            <a:pPr algn="ctr"/>
            <a:r>
              <a:rPr lang="sv-SE" sz="600" dirty="0"/>
              <a:t>Controls Technician</a:t>
            </a:r>
            <a:endParaRPr lang="sv-SE" sz="800" dirty="0"/>
          </a:p>
        </p:txBody>
      </p:sp>
      <p:sp>
        <p:nvSpPr>
          <p:cNvPr id="128" name="Rounded Rectangle 127"/>
          <p:cNvSpPr/>
          <p:nvPr/>
        </p:nvSpPr>
        <p:spPr>
          <a:xfrm>
            <a:off x="1947111" y="4689398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Peter Holgersson</a:t>
            </a:r>
          </a:p>
          <a:p>
            <a:pPr algn="ctr"/>
            <a:r>
              <a:rPr lang="sv-SE" sz="600" dirty="0"/>
              <a:t>Electrical Engineer</a:t>
            </a:r>
          </a:p>
        </p:txBody>
      </p:sp>
      <p:cxnSp>
        <p:nvCxnSpPr>
          <p:cNvPr id="129" name="Straight Connector 128"/>
          <p:cNvCxnSpPr>
            <a:stCxn id="128" idx="1"/>
          </p:cNvCxnSpPr>
          <p:nvPr/>
        </p:nvCxnSpPr>
        <p:spPr>
          <a:xfrm flipH="1" flipV="1">
            <a:off x="1851477" y="4846598"/>
            <a:ext cx="95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1"/>
          </p:cNvCxnSpPr>
          <p:nvPr/>
        </p:nvCxnSpPr>
        <p:spPr>
          <a:xfrm flipH="1">
            <a:off x="6058980" y="3685452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6178338" y="501087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Peter van Velze</a:t>
            </a:r>
          </a:p>
          <a:p>
            <a:pPr algn="ctr"/>
            <a:r>
              <a:rPr lang="sv-SE" sz="600" dirty="0"/>
              <a:t>Controls Technician</a:t>
            </a:r>
            <a:endParaRPr lang="sv-SE" sz="800" dirty="0"/>
          </a:p>
        </p:txBody>
      </p:sp>
      <p:cxnSp>
        <p:nvCxnSpPr>
          <p:cNvPr id="132" name="Straight Connector 131"/>
          <p:cNvCxnSpPr>
            <a:stCxn id="131" idx="1"/>
          </p:cNvCxnSpPr>
          <p:nvPr/>
        </p:nvCxnSpPr>
        <p:spPr>
          <a:xfrm flipH="1">
            <a:off x="6066600" y="5172876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unded Rectangle 132"/>
          <p:cNvSpPr/>
          <p:nvPr/>
        </p:nvSpPr>
        <p:spPr>
          <a:xfrm>
            <a:off x="1947111" y="3937558"/>
            <a:ext cx="1152128" cy="3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Anders Harrisson</a:t>
            </a:r>
          </a:p>
          <a:p>
            <a:pPr algn="ctr"/>
            <a:r>
              <a:rPr lang="sv-SE" sz="600" dirty="0"/>
              <a:t>Software Engineer</a:t>
            </a:r>
          </a:p>
        </p:txBody>
      </p:sp>
      <p:cxnSp>
        <p:nvCxnSpPr>
          <p:cNvPr id="134" name="Straight Connector 133"/>
          <p:cNvCxnSpPr>
            <a:stCxn id="133" idx="1"/>
          </p:cNvCxnSpPr>
          <p:nvPr/>
        </p:nvCxnSpPr>
        <p:spPr>
          <a:xfrm flipH="1" flipV="1">
            <a:off x="1851477" y="4094758"/>
            <a:ext cx="95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6" idx="1"/>
          </p:cNvCxnSpPr>
          <p:nvPr/>
        </p:nvCxnSpPr>
        <p:spPr>
          <a:xfrm flipH="1">
            <a:off x="4710240" y="2117151"/>
            <a:ext cx="480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5190937" y="195515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Hardware &amp; Integration</a:t>
            </a:r>
          </a:p>
          <a:p>
            <a:pPr algn="ctr"/>
            <a:r>
              <a:rPr lang="sv-SE" sz="900" dirty="0"/>
              <a:t>Henrik Carling</a:t>
            </a:r>
          </a:p>
        </p:txBody>
      </p:sp>
      <p:cxnSp>
        <p:nvCxnSpPr>
          <p:cNvPr id="137" name="Straight Connector 136"/>
          <p:cNvCxnSpPr>
            <a:stCxn id="138" idx="1"/>
          </p:cNvCxnSpPr>
          <p:nvPr/>
        </p:nvCxnSpPr>
        <p:spPr>
          <a:xfrm flipH="1" flipV="1">
            <a:off x="1854236" y="3333271"/>
            <a:ext cx="92875" cy="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1947111" y="3172789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Johan Christensson</a:t>
            </a:r>
          </a:p>
          <a:p>
            <a:pPr algn="ctr"/>
            <a:r>
              <a:rPr lang="sv-SE" sz="600" dirty="0"/>
              <a:t>Network Engineer</a:t>
            </a:r>
          </a:p>
        </p:txBody>
      </p:sp>
      <p:cxnSp>
        <p:nvCxnSpPr>
          <p:cNvPr id="145" name="Straight Connector 144"/>
          <p:cNvCxnSpPr>
            <a:stCxn id="146" idx="1"/>
          </p:cNvCxnSpPr>
          <p:nvPr/>
        </p:nvCxnSpPr>
        <p:spPr>
          <a:xfrm flipH="1">
            <a:off x="4710240" y="3715357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4815422" y="3553357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Thomas Fay</a:t>
            </a:r>
            <a:br>
              <a:rPr lang="sv-SE" sz="800" dirty="0"/>
            </a:br>
            <a:r>
              <a:rPr lang="sv-SE" sz="600" dirty="0"/>
              <a:t>Integrator</a:t>
            </a:r>
          </a:p>
        </p:txBody>
      </p:sp>
      <p:cxnSp>
        <p:nvCxnSpPr>
          <p:cNvPr id="147" name="Straight Connector 146"/>
          <p:cNvCxnSpPr>
            <a:stCxn id="148" idx="1"/>
          </p:cNvCxnSpPr>
          <p:nvPr/>
        </p:nvCxnSpPr>
        <p:spPr>
          <a:xfrm flipH="1" flipV="1">
            <a:off x="4717860" y="4076750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4829598" y="3918494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Saeed Haghtalab</a:t>
            </a:r>
          </a:p>
          <a:p>
            <a:pPr algn="ctr"/>
            <a:r>
              <a:rPr lang="sv-SE" sz="600" dirty="0"/>
              <a:t>Controls Engineer</a:t>
            </a:r>
            <a:endParaRPr lang="sv-SE" sz="800" dirty="0"/>
          </a:p>
        </p:txBody>
      </p:sp>
      <p:sp>
        <p:nvSpPr>
          <p:cNvPr id="149" name="Rectangle 148"/>
          <p:cNvSpPr/>
          <p:nvPr/>
        </p:nvSpPr>
        <p:spPr>
          <a:xfrm>
            <a:off x="5391486" y="3928367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b="1" dirty="0">
                <a:solidFill>
                  <a:schemeClr val="tx1"/>
                </a:solidFill>
              </a:rPr>
              <a:t>Begin 2018-01-08</a:t>
            </a:r>
          </a:p>
        </p:txBody>
      </p:sp>
      <p:cxnSp>
        <p:nvCxnSpPr>
          <p:cNvPr id="150" name="Straight Connector 149"/>
          <p:cNvCxnSpPr>
            <a:stCxn id="151" idx="1"/>
          </p:cNvCxnSpPr>
          <p:nvPr/>
        </p:nvCxnSpPr>
        <p:spPr>
          <a:xfrm flipH="1">
            <a:off x="3276368" y="5681477"/>
            <a:ext cx="101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3378362" y="5519477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Banafsheh Hajinasab</a:t>
            </a:r>
            <a:r>
              <a:rPr lang="sv-SE" sz="900" dirty="0"/>
              <a:t>i</a:t>
            </a:r>
            <a:endParaRPr lang="sv-SE" sz="800" dirty="0"/>
          </a:p>
          <a:p>
            <a:pPr algn="ctr"/>
            <a:r>
              <a:rPr lang="sv-SE" sz="600" dirty="0"/>
              <a:t>Software engineer</a:t>
            </a:r>
          </a:p>
        </p:txBody>
      </p:sp>
      <p:cxnSp>
        <p:nvCxnSpPr>
          <p:cNvPr id="152" name="Straight Connector 151"/>
          <p:cNvCxnSpPr>
            <a:stCxn id="153" idx="1"/>
          </p:cNvCxnSpPr>
          <p:nvPr/>
        </p:nvCxnSpPr>
        <p:spPr>
          <a:xfrm flipH="1">
            <a:off x="3283295" y="6069389"/>
            <a:ext cx="101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ounded Rectangle 152"/>
          <p:cNvSpPr/>
          <p:nvPr/>
        </p:nvSpPr>
        <p:spPr>
          <a:xfrm>
            <a:off x="3385289" y="5907389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Georg Weiss</a:t>
            </a:r>
          </a:p>
          <a:p>
            <a:pPr algn="ctr"/>
            <a:r>
              <a:rPr lang="sv-SE" sz="600" dirty="0"/>
              <a:t>Software engineer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947642" y="5533127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b="1" dirty="0">
                <a:solidFill>
                  <a:schemeClr val="tx1"/>
                </a:solidFill>
              </a:rPr>
              <a:t>Begin 2017-12</a:t>
            </a:r>
          </a:p>
        </p:txBody>
      </p:sp>
      <p:sp>
        <p:nvSpPr>
          <p:cNvPr id="155" name="5-Point Star 154"/>
          <p:cNvSpPr/>
          <p:nvPr/>
        </p:nvSpPr>
        <p:spPr>
          <a:xfrm>
            <a:off x="2931160" y="2443565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5-Point Star 155"/>
          <p:cNvSpPr/>
          <p:nvPr/>
        </p:nvSpPr>
        <p:spPr>
          <a:xfrm>
            <a:off x="4372637" y="3640451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5-Point Star 156"/>
          <p:cNvSpPr/>
          <p:nvPr/>
        </p:nvSpPr>
        <p:spPr>
          <a:xfrm>
            <a:off x="2915816" y="2852936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5-Point Star 157"/>
          <p:cNvSpPr/>
          <p:nvPr/>
        </p:nvSpPr>
        <p:spPr>
          <a:xfrm>
            <a:off x="4332432" y="4400714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5-Point Star 158"/>
          <p:cNvSpPr/>
          <p:nvPr/>
        </p:nvSpPr>
        <p:spPr>
          <a:xfrm>
            <a:off x="4372637" y="4767515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5-Point Star 159"/>
          <p:cNvSpPr/>
          <p:nvPr/>
        </p:nvSpPr>
        <p:spPr>
          <a:xfrm>
            <a:off x="5823534" y="2823086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5-Point Star 160"/>
          <p:cNvSpPr/>
          <p:nvPr/>
        </p:nvSpPr>
        <p:spPr>
          <a:xfrm>
            <a:off x="5820300" y="3243600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5-Point Star 161"/>
          <p:cNvSpPr/>
          <p:nvPr/>
        </p:nvSpPr>
        <p:spPr>
          <a:xfrm>
            <a:off x="7177669" y="4320795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5817530" y="5818987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7177669" y="5388047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7177669" y="5807695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7164288" y="6525344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8633041" y="5820095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8613653" y="5475441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5-Point Star 168"/>
          <p:cNvSpPr/>
          <p:nvPr/>
        </p:nvSpPr>
        <p:spPr>
          <a:xfrm>
            <a:off x="8613653" y="4529132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5-Point Star 169"/>
          <p:cNvSpPr/>
          <p:nvPr/>
        </p:nvSpPr>
        <p:spPr>
          <a:xfrm>
            <a:off x="8613653" y="4856726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5-Point Star 170"/>
          <p:cNvSpPr/>
          <p:nvPr/>
        </p:nvSpPr>
        <p:spPr>
          <a:xfrm>
            <a:off x="8605008" y="3023002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5-Point Star 171"/>
          <p:cNvSpPr/>
          <p:nvPr/>
        </p:nvSpPr>
        <p:spPr>
          <a:xfrm>
            <a:off x="8605008" y="2690989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5-Point Star 172"/>
          <p:cNvSpPr/>
          <p:nvPr/>
        </p:nvSpPr>
        <p:spPr>
          <a:xfrm>
            <a:off x="7164288" y="3921859"/>
            <a:ext cx="144016" cy="129185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40B14E5-C12B-48BC-8B28-0EE33AE9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Deliverables</a:t>
            </a:r>
            <a:r>
              <a:rPr lang="sv-SE" dirty="0"/>
              <a:t> by partners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F8F4D275-A51B-4F65-A163-ACE243EC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u="sng" dirty="0">
                <a:solidFill>
                  <a:schemeClr val="tx1"/>
                </a:solidFill>
              </a:rPr>
              <a:t>Deliverables by ICS/IPNO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Establish the elliptical cryogenic control system specifications based on instruments/sensors and control devices integrated in the elliptical cryomodules and valve boxes, but also regarding the interface requirement to the ESS main control system.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Perform the detailed design of the control system, in particular the rack integration and the cable routing of the whole system.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Program the PLCs to integrate the cryogenic sequences as they are defined by the cryomodule and valve box designers.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Support to ESS for the study of the system physical implementation in the klystron gallery and in the </a:t>
            </a:r>
            <a:r>
              <a:rPr lang="en-GB" dirty="0" err="1">
                <a:solidFill>
                  <a:schemeClr val="tx1"/>
                </a:solidFill>
              </a:rPr>
              <a:t>linac</a:t>
            </a:r>
            <a:r>
              <a:rPr lang="en-GB" dirty="0">
                <a:solidFill>
                  <a:schemeClr val="tx1"/>
                </a:solidFill>
              </a:rPr>
              <a:t> tunnel.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en-GB" u="sng" dirty="0">
                <a:solidFill>
                  <a:schemeClr val="tx1"/>
                </a:solidFill>
              </a:rPr>
              <a:t>Deliverables by ACCSYS-WP10/ACCSYS-WP05/CEA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Instrument list of the elliptical cryomodule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Operation modes and cryogenic sequences of the elliptical cryomodule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en-GB" u="sng" dirty="0">
                <a:solidFill>
                  <a:schemeClr val="tx1"/>
                </a:solidFill>
              </a:rPr>
              <a:t>Deliverables by ACCSYS-WP11/WUT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Instrument list of the elliptical valve box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Operation modes and cryogenic sequences of the elliptical valve box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829A7A8F-F88E-4A46-9635-558F5837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4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10385</TotalTime>
  <Words>678</Words>
  <Application>Microsoft Office PowerPoint</Application>
  <PresentationFormat>On-screen Show (4:3)</PresentationFormat>
  <Paragraphs>230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Controls for TS2 Cryomodule Testing System Review</vt:lpstr>
      <vt:lpstr>Test Stand 2 – ICS planning and activities</vt:lpstr>
      <vt:lpstr>ICS contribution to TS2</vt:lpstr>
      <vt:lpstr>PowerPoint Presentation</vt:lpstr>
      <vt:lpstr>Control Architecture and Process</vt:lpstr>
      <vt:lpstr>Process Control Architecture picture taken from ESS-0099046..ICD between ICS-processand Test Stand 2</vt:lpstr>
      <vt:lpstr>Resources and Staff – ESS and Partners</vt:lpstr>
      <vt:lpstr>ICS Resources</vt:lpstr>
      <vt:lpstr>Deliverables by partners</vt:lpstr>
      <vt:lpstr>Time plan from ICS perspective</vt:lpstr>
      <vt:lpstr>Areas of further attention ?</vt:lpstr>
      <vt:lpstr>Some pictures from site…</vt:lpstr>
      <vt:lpstr>Racks</vt:lpstr>
      <vt:lpstr>Questions?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weekly report</dc:title>
  <dc:creator>Henrik.Carling@esss.se</dc:creator>
  <cp:lastModifiedBy>Henrik Carling</cp:lastModifiedBy>
  <cp:revision>960</cp:revision>
  <cp:lastPrinted>2016-03-16T22:07:19Z</cp:lastPrinted>
  <dcterms:created xsi:type="dcterms:W3CDTF">2013-10-29T16:05:10Z</dcterms:created>
  <dcterms:modified xsi:type="dcterms:W3CDTF">2017-11-30T08:10:22Z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Oct 20, 2016</vt:lpwstr>
  </property>
  <property fmtid="{D5CDD505-2E9C-101B-9397-08002B2CF9AE}" pid="6" name="MXActual_state_Release">
    <vt:lpwstr>Oct 20, 2016</vt:lpwstr>
  </property>
  <property fmtid="{D5CDD505-2E9C-101B-9397-08002B2CF9AE}" pid="7" name="MXApprover">
    <vt:lpwstr/>
  </property>
  <property fmtid="{D5CDD505-2E9C-101B-9397-08002B2CF9AE}" pid="8" name="MXAuthor">
    <vt:lpwstr>Carling, Henrik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Public</vt:lpwstr>
  </property>
  <property fmtid="{D5CDD505-2E9C-101B-9397-08002B2CF9AE}" pid="12" name="MXCurrent">
    <vt:lpwstr>Released</vt:lpwstr>
  </property>
  <property fmtid="{D5CDD505-2E9C-101B-9397-08002B2CF9AE}" pid="13" name="MXCurrent.Localized">
    <vt:lpwstr>Released</vt:lpwstr>
  </property>
  <property fmtid="{D5CDD505-2E9C-101B-9397-08002B2CF9AE}" pid="14" name="MXDescription">
    <vt:lpwstr>ICS weekly report w1712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Mar 21, 2017</vt:lpwstr>
  </property>
  <property fmtid="{D5CDD505-2E9C-101B-9397-08002B2CF9AE}" pid="19" name="MXEmail">
    <vt:lpwstr>Henrik.Carling@esss.se</vt:lpwstr>
  </property>
  <property fmtid="{D5CDD505-2E9C-101B-9397-08002B2CF9AE}" pid="20" name="MXess_LevelOfMaturity">
    <vt:lpwstr/>
  </property>
  <property fmtid="{D5CDD505-2E9C-101B-9397-08002B2CF9AE}" pid="21" name="MXFirstName">
    <vt:lpwstr>Henrik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Carling</vt:lpwstr>
  </property>
  <property fmtid="{D5CDD505-2E9C-101B-9397-08002B2CF9AE}" pid="25" name="MXLatestVersion">
    <vt:lpwstr>1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ESS-0102177</vt:lpwstr>
  </property>
  <property fmtid="{D5CDD505-2E9C-101B-9397-08002B2CF9AE}" pid="31" name="MXOriginator">
    <vt:lpwstr>henrikcarling</vt:lpwstr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Mar 21, 2017</vt:lpwstr>
  </property>
  <property fmtid="{D5CDD505-2E9C-101B-9397-08002B2CF9AE}" pid="35" name="MXPrinted Version">
    <vt:lpwstr/>
  </property>
  <property fmtid="{D5CDD505-2E9C-101B-9397-08002B2CF9AE}" pid="36" name="MXReference">
    <vt:lpwstr/>
  </property>
  <property fmtid="{D5CDD505-2E9C-101B-9397-08002B2CF9AE}" pid="37" name="MXRev">
    <vt:lpwstr>1</vt:lpwstr>
  </property>
  <property fmtid="{D5CDD505-2E9C-101B-9397-08002B2CF9AE}" pid="38" name="MXRevision">
    <vt:lpwstr>1</vt:lpwstr>
  </property>
  <property fmtid="{D5CDD505-2E9C-101B-9397-08002B2CF9AE}" pid="39" name="MXSignatures_state_Obsolete">
    <vt:lpwstr/>
  </property>
  <property fmtid="{D5CDD505-2E9C-101B-9397-08002B2CF9AE}" pid="40" name="MXSignatures_state_Preliminary">
    <vt:lpwstr/>
  </property>
  <property fmtid="{D5CDD505-2E9C-101B-9397-08002B2CF9AE}" pid="41" name="MXSignatures_state_Release">
    <vt:lpwstr/>
  </property>
  <property fmtid="{D5CDD505-2E9C-101B-9397-08002B2CF9AE}" pid="42" name="MXSubmitter">
    <vt:lpwstr>Carling, Henrik</vt:lpwstr>
  </property>
  <property fmtid="{D5CDD505-2E9C-101B-9397-08002B2CF9AE}" pid="43" name="MXSuspend Versioning">
    <vt:lpwstr>False</vt:lpwstr>
  </property>
  <property fmtid="{D5CDD505-2E9C-101B-9397-08002B2CF9AE}" pid="44" name="MXTitle">
    <vt:lpwstr>ICS weekly report w1712</vt:lpwstr>
  </property>
  <property fmtid="{D5CDD505-2E9C-101B-9397-08002B2CF9AE}" pid="45" name="MXTVADummy1">
    <vt:lpwstr/>
  </property>
  <property fmtid="{D5CDD505-2E9C-101B-9397-08002B2CF9AE}" pid="46" name="MXTVADummy2">
    <vt:lpwstr/>
  </property>
  <property fmtid="{D5CDD505-2E9C-101B-9397-08002B2CF9AE}" pid="47" name="MXTVADummy3">
    <vt:lpwstr/>
  </property>
  <property fmtid="{D5CDD505-2E9C-101B-9397-08002B2CF9AE}" pid="48" name="MXType">
    <vt:lpwstr>dmg_ProjectReport</vt:lpwstr>
  </property>
  <property fmtid="{D5CDD505-2E9C-101B-9397-08002B2CF9AE}" pid="49" name="MXType.Localized">
    <vt:lpwstr>Project Report</vt:lpwstr>
  </property>
  <property fmtid="{D5CDD505-2E9C-101B-9397-08002B2CF9AE}" pid="50" name="MXUser">
    <vt:lpwstr>henrikcarling</vt:lpwstr>
  </property>
  <property fmtid="{D5CDD505-2E9C-101B-9397-08002B2CF9AE}" pid="51" name="MXVersion">
    <vt:lpwstr>1</vt:lpwstr>
  </property>
</Properties>
</file>