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3" r:id="rId4"/>
    <p:sldId id="265" r:id="rId5"/>
    <p:sldId id="264" r:id="rId6"/>
    <p:sldId id="262" r:id="rId7"/>
    <p:sldId id="259" r:id="rId8"/>
    <p:sldId id="269" r:id="rId9"/>
    <p:sldId id="260" r:id="rId10"/>
    <p:sldId id="261" r:id="rId11"/>
    <p:sldId id="266" r:id="rId12"/>
    <p:sldId id="270" r:id="rId13"/>
    <p:sldId id="267" r:id="rId14"/>
    <p:sldId id="268" r:id="rId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 autoAdjust="0"/>
    <p:restoredTop sz="94715" autoAdjust="0"/>
  </p:normalViewPr>
  <p:slideViewPr>
    <p:cSldViewPr>
      <p:cViewPr>
        <p:scale>
          <a:sx n="85" d="100"/>
          <a:sy n="85" d="100"/>
        </p:scale>
        <p:origin x="1312" y="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2017-11-29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Modulator and RF system Status for TS2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Morten Jensen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RF Section Leader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WP8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29 November,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Radiation license applied for and granted</a:t>
            </a:r>
            <a:endParaRPr lang="en-US" dirty="0"/>
          </a:p>
          <a:p>
            <a:r>
              <a:rPr lang="en-US" dirty="0" smtClean="0"/>
              <a:t>Local rules drafted and under review</a:t>
            </a:r>
          </a:p>
          <a:p>
            <a:r>
              <a:rPr lang="en-US" dirty="0" smtClean="0"/>
              <a:t>Area fenced off</a:t>
            </a:r>
          </a:p>
          <a:p>
            <a:r>
              <a:rPr lang="en-US" dirty="0" smtClean="0"/>
              <a:t>Local background monitoring started in the summer</a:t>
            </a:r>
          </a:p>
          <a:p>
            <a:r>
              <a:rPr lang="en-US" dirty="0" smtClean="0"/>
              <a:t>Commissioning procedure drafted to be reviewed</a:t>
            </a:r>
          </a:p>
          <a:p>
            <a:r>
              <a:rPr lang="en-US" dirty="0" smtClean="0"/>
              <a:t>LOTO station in place</a:t>
            </a:r>
          </a:p>
          <a:p>
            <a:r>
              <a:rPr lang="en-US" dirty="0" smtClean="0"/>
              <a:t>RF General Work Procedures and RA produced</a:t>
            </a:r>
          </a:p>
          <a:p>
            <a:r>
              <a:rPr lang="en-US" dirty="0" smtClean="0"/>
              <a:t>Local ‘Special Hazard’ procedures being drafted (RF waveguides, water, electrical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15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US" dirty="0" smtClean="0"/>
              <a:t>System 2 has many items missing (currently at LTH and planned for HB cavity testing in Uppsala)</a:t>
            </a:r>
          </a:p>
          <a:p>
            <a:r>
              <a:rPr lang="en-US" dirty="0" smtClean="0"/>
              <a:t>Staff availability is at critical level as the installation in the gallery is starting</a:t>
            </a:r>
          </a:p>
          <a:p>
            <a:r>
              <a:rPr lang="en-US" dirty="0" smtClean="0"/>
              <a:t>Strong dependence on availability of:</a:t>
            </a:r>
          </a:p>
          <a:p>
            <a:pPr lvl="1"/>
            <a:r>
              <a:rPr lang="en-US" dirty="0" smtClean="0"/>
              <a:t>electricity (recently connected to temporary supplies)</a:t>
            </a:r>
          </a:p>
          <a:p>
            <a:pPr lvl="1"/>
            <a:r>
              <a:rPr lang="en-US" dirty="0" smtClean="0"/>
              <a:t>permanent water (currently no chilling capacity installed)</a:t>
            </a:r>
            <a:endParaRPr lang="en-US" dirty="0"/>
          </a:p>
          <a:p>
            <a:pPr lvl="1"/>
            <a:r>
              <a:rPr lang="en-US" dirty="0" smtClean="0"/>
              <a:t>Modulator (</a:t>
            </a:r>
            <a:r>
              <a:rPr lang="en-US" dirty="0" err="1" smtClean="0"/>
              <a:t>Ampegon</a:t>
            </a:r>
            <a:r>
              <a:rPr lang="en-US" dirty="0" smtClean="0"/>
              <a:t> modulator in </a:t>
            </a:r>
            <a:r>
              <a:rPr lang="en-US" dirty="0" err="1" smtClean="0"/>
              <a:t>Uppsale</a:t>
            </a:r>
            <a:r>
              <a:rPr lang="en-US" dirty="0" smtClean="0"/>
              <a:t>, PPT modulator under repair, SML under test at LTH)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404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Full LLRF requirements may not be fully appreciated</a:t>
            </a:r>
          </a:p>
          <a:p>
            <a:r>
              <a:rPr lang="en-US" dirty="0" err="1"/>
              <a:t>Cryomodule</a:t>
            </a:r>
            <a:r>
              <a:rPr lang="en-US" dirty="0"/>
              <a:t> test requirements and RF support not be fully appreciated</a:t>
            </a:r>
          </a:p>
          <a:p>
            <a:r>
              <a:rPr lang="en-US" dirty="0"/>
              <a:t>Operations support not fully appreciated</a:t>
            </a:r>
          </a:p>
          <a:p>
            <a:r>
              <a:rPr lang="en-US" dirty="0"/>
              <a:t>Increased risk for MB and component testing due to delays in getting started:</a:t>
            </a:r>
          </a:p>
          <a:p>
            <a:pPr lvl="1"/>
            <a:r>
              <a:rPr lang="en-US" dirty="0"/>
              <a:t>Late access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Modulator</a:t>
            </a:r>
          </a:p>
          <a:p>
            <a:pPr lvl="1"/>
            <a:r>
              <a:rPr lang="en-US" dirty="0"/>
              <a:t>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6206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 </a:t>
            </a:r>
            <a:r>
              <a:rPr lang="en-US" smtClean="0"/>
              <a:t>from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644008" cy="3483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3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6" y="4149080"/>
            <a:ext cx="3611893" cy="2708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897052"/>
            <a:ext cx="3947931" cy="2960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91667"/>
            <a:ext cx="5148064" cy="38610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Photos </a:t>
            </a:r>
            <a:r>
              <a:rPr lang="en-US" smtClean="0"/>
              <a:t>from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6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System Design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5363"/>
            <a:ext cx="9144000" cy="645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Layout: Model </a:t>
            </a:r>
            <a:r>
              <a:rPr lang="en-US" dirty="0"/>
              <a:t>in </a:t>
            </a:r>
            <a:r>
              <a:rPr lang="en-US" dirty="0" err="1"/>
              <a:t>Catia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4130310" cy="274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72" y="1488950"/>
            <a:ext cx="5593027" cy="2744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3" r="20918" b="4341"/>
          <a:stretch/>
        </p:blipFill>
        <p:spPr>
          <a:xfrm rot="16200000">
            <a:off x="2452539" y="3642770"/>
            <a:ext cx="3148458" cy="30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496" y="843440"/>
            <a:ext cx="6768752" cy="52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 Section Leader / WP8 </a:t>
            </a:r>
            <a:r>
              <a:rPr lang="mr-IN" dirty="0" smtClean="0"/>
              <a:t>–</a:t>
            </a:r>
            <a:r>
              <a:rPr lang="en-US" dirty="0" smtClean="0"/>
              <a:t> Morten Jensen</a:t>
            </a:r>
          </a:p>
          <a:p>
            <a:pPr lvl="1"/>
            <a:r>
              <a:rPr lang="en-US" dirty="0" smtClean="0"/>
              <a:t>TS2 RF Systems general overview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Stevo</a:t>
            </a:r>
            <a:r>
              <a:rPr lang="en-US" dirty="0" smtClean="0"/>
              <a:t> </a:t>
            </a:r>
            <a:r>
              <a:rPr lang="en-US" dirty="0" err="1" smtClean="0"/>
              <a:t>Calic</a:t>
            </a:r>
            <a:endParaRPr lang="en-US" dirty="0" smtClean="0"/>
          </a:p>
          <a:p>
            <a:pPr lvl="1"/>
            <a:r>
              <a:rPr lang="en-US" dirty="0" smtClean="0"/>
              <a:t>RF Support - </a:t>
            </a:r>
            <a:r>
              <a:rPr lang="en-US" dirty="0" err="1" smtClean="0"/>
              <a:t>Staffan</a:t>
            </a:r>
            <a:r>
              <a:rPr lang="en-US" dirty="0" smtClean="0"/>
              <a:t> </a:t>
            </a:r>
            <a:r>
              <a:rPr lang="en-US" dirty="0" err="1" smtClean="0"/>
              <a:t>Ekström</a:t>
            </a:r>
            <a:r>
              <a:rPr lang="en-US" dirty="0" smtClean="0"/>
              <a:t> and Walther Borg (and others)</a:t>
            </a:r>
          </a:p>
          <a:p>
            <a:r>
              <a:rPr lang="en-US" dirty="0" smtClean="0"/>
              <a:t>TS2 Bunker and Cavities </a:t>
            </a:r>
            <a:r>
              <a:rPr lang="mr-IN" dirty="0" smtClean="0"/>
              <a:t>–</a:t>
            </a:r>
            <a:r>
              <a:rPr lang="en-US" dirty="0" smtClean="0"/>
              <a:t> Wolfgang </a:t>
            </a:r>
            <a:r>
              <a:rPr lang="en-US" dirty="0" err="1" smtClean="0"/>
              <a:t>Hees</a:t>
            </a:r>
            <a:endParaRPr lang="en-US" dirty="0" smtClean="0"/>
          </a:p>
          <a:p>
            <a:r>
              <a:rPr lang="en-US" dirty="0" smtClean="0"/>
              <a:t>Electrical Safety Leader </a:t>
            </a:r>
            <a:r>
              <a:rPr lang="mr-IN" dirty="0" smtClean="0"/>
              <a:t>–</a:t>
            </a:r>
            <a:r>
              <a:rPr lang="en-US" dirty="0" smtClean="0"/>
              <a:t> Morten Jensen</a:t>
            </a:r>
          </a:p>
          <a:p>
            <a:r>
              <a:rPr lang="en-US" dirty="0" smtClean="0"/>
              <a:t>Water Systems </a:t>
            </a:r>
            <a:r>
              <a:rPr lang="mr-IN" dirty="0" smtClean="0"/>
              <a:t>–</a:t>
            </a:r>
            <a:r>
              <a:rPr lang="en-US" dirty="0" smtClean="0"/>
              <a:t> Anton </a:t>
            </a:r>
            <a:r>
              <a:rPr lang="en-US" dirty="0" err="1" smtClean="0"/>
              <a:t>Lundmark</a:t>
            </a:r>
            <a:r>
              <a:rPr lang="en-US" dirty="0" smtClean="0"/>
              <a:t> and others</a:t>
            </a:r>
          </a:p>
          <a:p>
            <a:r>
              <a:rPr lang="en-US" dirty="0" smtClean="0"/>
              <a:t>Electrical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Frithiof</a:t>
            </a:r>
            <a:r>
              <a:rPr lang="en-US" dirty="0" smtClean="0"/>
              <a:t> Jensen and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162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Equipment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Klystrons (Toshiba and Thales) </a:t>
            </a:r>
            <a:r>
              <a:rPr lang="en-US" dirty="0" err="1" smtClean="0"/>
              <a:t>Ampegon</a:t>
            </a:r>
            <a:r>
              <a:rPr lang="en-US" dirty="0" smtClean="0"/>
              <a:t> modulator (can supply two klystrons)</a:t>
            </a:r>
          </a:p>
          <a:p>
            <a:r>
              <a:rPr lang="en-US" dirty="0" smtClean="0"/>
              <a:t>Two circulators (AFT and MEGA)</a:t>
            </a:r>
          </a:p>
          <a:p>
            <a:r>
              <a:rPr lang="en-US" dirty="0" smtClean="0"/>
              <a:t>Two RF loads (AFT and Thales)</a:t>
            </a:r>
          </a:p>
          <a:p>
            <a:r>
              <a:rPr lang="en-US" dirty="0" smtClean="0"/>
              <a:t>Two reject loads (AFT to be procured)</a:t>
            </a:r>
          </a:p>
          <a:p>
            <a:r>
              <a:rPr lang="en-US" dirty="0" smtClean="0"/>
              <a:t>Two high power splitters (0-100%) to be procured</a:t>
            </a:r>
          </a:p>
          <a:p>
            <a:r>
              <a:rPr lang="en-US" dirty="0" smtClean="0"/>
              <a:t>Waveguide including PSS and waveguide switches for 4 cavities</a:t>
            </a:r>
          </a:p>
          <a:p>
            <a:r>
              <a:rPr lang="en-US" dirty="0" smtClean="0"/>
              <a:t>LLRF x 2, (controls pairs of cavities)</a:t>
            </a:r>
          </a:p>
          <a:p>
            <a:r>
              <a:rPr lang="en-US" dirty="0" smtClean="0"/>
              <a:t>2 complete klystron aux systems, interlock systems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421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Schedule/Status </a:t>
            </a:r>
            <a:r>
              <a:rPr lang="mr-IN" dirty="0" smtClean="0"/>
              <a:t>–</a:t>
            </a:r>
            <a:r>
              <a:rPr lang="en-US" dirty="0" smtClean="0"/>
              <a:t> Installation System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US" dirty="0" smtClean="0"/>
              <a:t>Support Structure in place</a:t>
            </a:r>
          </a:p>
          <a:p>
            <a:r>
              <a:rPr lang="en-US" dirty="0" smtClean="0"/>
              <a:t>RF systems being installed now</a:t>
            </a:r>
          </a:p>
          <a:p>
            <a:r>
              <a:rPr lang="en-US" dirty="0" smtClean="0"/>
              <a:t>Klystrons in place</a:t>
            </a:r>
          </a:p>
          <a:p>
            <a:r>
              <a:rPr lang="en-US" dirty="0" smtClean="0"/>
              <a:t>Temporary water cooling in place</a:t>
            </a:r>
          </a:p>
          <a:p>
            <a:r>
              <a:rPr lang="en-US" dirty="0" smtClean="0"/>
              <a:t>Permanent water cooling expected by end of the year</a:t>
            </a:r>
          </a:p>
          <a:p>
            <a:r>
              <a:rPr lang="en-US" dirty="0" smtClean="0"/>
              <a:t>Racks installed and rack layout drafted</a:t>
            </a:r>
          </a:p>
          <a:p>
            <a:r>
              <a:rPr lang="en-US" dirty="0" smtClean="0"/>
              <a:t>Rack power installed</a:t>
            </a:r>
          </a:p>
          <a:p>
            <a:r>
              <a:rPr lang="en-US" dirty="0" smtClean="0"/>
              <a:t>Klystron auxiliary supplies installed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564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Drive amplifier installed</a:t>
            </a:r>
          </a:p>
          <a:p>
            <a:r>
              <a:rPr lang="en-US" dirty="0"/>
              <a:t>Fast switches installed</a:t>
            </a:r>
          </a:p>
          <a:p>
            <a:r>
              <a:rPr lang="en-US" dirty="0"/>
              <a:t>Interlocks (Slow Interlock) tested in the lab. Installation on Friday 1</a:t>
            </a:r>
            <a:r>
              <a:rPr lang="en-US" baseline="30000" dirty="0"/>
              <a:t>st</a:t>
            </a:r>
            <a:r>
              <a:rPr lang="en-US" dirty="0"/>
              <a:t> Dec.</a:t>
            </a:r>
          </a:p>
          <a:p>
            <a:r>
              <a:rPr lang="en-US" dirty="0"/>
              <a:t>Fast interlock system (VME) tested in the lab</a:t>
            </a:r>
          </a:p>
          <a:p>
            <a:r>
              <a:rPr lang="en-US" dirty="0"/>
              <a:t>Fast interlock system </a:t>
            </a:r>
            <a:r>
              <a:rPr lang="en-US" dirty="0" err="1"/>
              <a:t>mTCA</a:t>
            </a:r>
            <a:r>
              <a:rPr lang="en-US" dirty="0"/>
              <a:t> in progress in the lab. Installation by end of the year (not needed before)</a:t>
            </a:r>
          </a:p>
          <a:p>
            <a:r>
              <a:rPr lang="en-US" dirty="0"/>
              <a:t>Modulator to be installed by the end of January 2018</a:t>
            </a:r>
          </a:p>
          <a:p>
            <a:r>
              <a:rPr lang="en-US" dirty="0"/>
              <a:t>Circulator installed</a:t>
            </a:r>
          </a:p>
          <a:p>
            <a:r>
              <a:rPr lang="en-US" dirty="0"/>
              <a:t>RF Load -  prepared, currently at LTH. Return date TBC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Schedule/Status </a:t>
            </a:r>
            <a:r>
              <a:rPr lang="mr-IN" dirty="0" smtClean="0"/>
              <a:t>–</a:t>
            </a:r>
            <a:r>
              <a:rPr lang="en-US" dirty="0" smtClean="0"/>
              <a:t> Installation System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8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Mains power commissioning for rack distribution complete</a:t>
            </a:r>
          </a:p>
          <a:p>
            <a:r>
              <a:rPr lang="en-US" dirty="0" smtClean="0"/>
              <a:t>Rack component commissioning starting on Friday 1st December 2017</a:t>
            </a:r>
          </a:p>
          <a:p>
            <a:r>
              <a:rPr lang="en-US" dirty="0" smtClean="0"/>
              <a:t>Temporary water system commissioned and connected to loads</a:t>
            </a:r>
          </a:p>
          <a:p>
            <a:r>
              <a:rPr lang="en-US" dirty="0" smtClean="0"/>
              <a:t>Permanent water commissioning TBD</a:t>
            </a:r>
          </a:p>
          <a:p>
            <a:r>
              <a:rPr lang="en-US" dirty="0" smtClean="0"/>
              <a:t>LLRF </a:t>
            </a:r>
            <a:r>
              <a:rPr lang="en-US" dirty="0" err="1" smtClean="0"/>
              <a:t>mTCA</a:t>
            </a:r>
            <a:r>
              <a:rPr lang="en-US" dirty="0" smtClean="0"/>
              <a:t> crate available with a ‘prototype’ running the the lab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445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971</TotalTime>
  <Words>521</Words>
  <Application>Microsoft Macintosh PowerPoint</Application>
  <PresentationFormat>On-screen Show (4:3)</PresentationFormat>
  <Paragraphs>90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Mangal</vt:lpstr>
      <vt:lpstr>Arial</vt:lpstr>
      <vt:lpstr>Office Theme</vt:lpstr>
      <vt:lpstr>Modulator and RF system Status for TS2</vt:lpstr>
      <vt:lpstr>Overall System Design</vt:lpstr>
      <vt:lpstr>Layout: Model in Catia </vt:lpstr>
      <vt:lpstr>PowerPoint Presentation</vt:lpstr>
      <vt:lpstr>Current Management</vt:lpstr>
      <vt:lpstr>Summary Equipment List</vt:lpstr>
      <vt:lpstr>Schedule/Status – Installation System 1</vt:lpstr>
      <vt:lpstr>Schedule/Status – Installation System 1</vt:lpstr>
      <vt:lpstr>Schedule Commissioning</vt:lpstr>
      <vt:lpstr>Safety</vt:lpstr>
      <vt:lpstr>Concerns</vt:lpstr>
      <vt:lpstr>PowerPoint Presentation</vt:lpstr>
      <vt:lpstr>Photos from Today</vt:lpstr>
      <vt:lpstr>Photos from Today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Modulator and RF system Status for TS2</dc:title>
  <dc:creator>Morten Jensen</dc:creator>
  <cp:lastModifiedBy>Morten Jensen</cp:lastModifiedBy>
  <cp:revision>13</cp:revision>
  <dcterms:created xsi:type="dcterms:W3CDTF">2017-11-29T16:29:29Z</dcterms:created>
  <dcterms:modified xsi:type="dcterms:W3CDTF">2017-11-30T08:40:54Z</dcterms:modified>
</cp:coreProperties>
</file>