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261" r:id="rId3"/>
    <p:sldId id="301" r:id="rId4"/>
    <p:sldId id="299" r:id="rId5"/>
    <p:sldId id="271" r:id="rId6"/>
    <p:sldId id="263" r:id="rId7"/>
    <p:sldId id="272" r:id="rId8"/>
    <p:sldId id="273" r:id="rId9"/>
    <p:sldId id="274" r:id="rId10"/>
    <p:sldId id="275" r:id="rId11"/>
    <p:sldId id="304" r:id="rId12"/>
    <p:sldId id="270" r:id="rId13"/>
    <p:sldId id="264" r:id="rId14"/>
    <p:sldId id="277" r:id="rId15"/>
    <p:sldId id="278" r:id="rId16"/>
    <p:sldId id="280" r:id="rId17"/>
    <p:sldId id="279" r:id="rId18"/>
    <p:sldId id="285" r:id="rId19"/>
    <p:sldId id="284" r:id="rId20"/>
    <p:sldId id="286" r:id="rId21"/>
    <p:sldId id="265" r:id="rId22"/>
    <p:sldId id="282" r:id="rId23"/>
    <p:sldId id="287" r:id="rId24"/>
    <p:sldId id="283" r:id="rId25"/>
    <p:sldId id="281" r:id="rId26"/>
    <p:sldId id="266" r:id="rId27"/>
    <p:sldId id="291" r:id="rId28"/>
    <p:sldId id="305" r:id="rId29"/>
    <p:sldId id="303" r:id="rId30"/>
    <p:sldId id="290" r:id="rId31"/>
    <p:sldId id="297" r:id="rId32"/>
    <p:sldId id="298" r:id="rId33"/>
    <p:sldId id="267" r:id="rId34"/>
    <p:sldId id="292" r:id="rId35"/>
    <p:sldId id="302" r:id="rId36"/>
    <p:sldId id="300" r:id="rId37"/>
    <p:sldId id="296" r:id="rId38"/>
    <p:sldId id="295" r:id="rId39"/>
    <p:sldId id="268" r:id="rId40"/>
    <p:sldId id="294" r:id="rId41"/>
  </p:sldIdLst>
  <p:sldSz cx="9144000" cy="6858000" type="screen4x3"/>
  <p:notesSz cx="7102475" cy="10234613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9EFF7"/>
    <a:srgbClr val="E9EFE5"/>
    <a:srgbClr val="00FF00"/>
    <a:srgbClr val="FF0000"/>
    <a:srgbClr val="CC6600"/>
    <a:srgbClr val="666666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 varScale="1">
        <p:scale>
          <a:sx n="116" d="100"/>
          <a:sy n="116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9D3B5DB6-245B-4D46-B348-0B7D64EA6398}" type="datetime3">
              <a:rPr lang="en-US" smtClean="0"/>
              <a:t>28 November 2017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0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80D529AA-2BCA-4A95-A59E-BA2C68C4D0F7}" type="datetime3">
              <a:rPr lang="en-US" smtClean="0"/>
              <a:t>28 November 2017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861441"/>
            <a:ext cx="5208482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9722882"/>
            <a:ext cx="307773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A2D4D41-80E6-42BC-8A99-C36CC6EAFC2F}" type="datetime3">
              <a:rPr lang="en-US" smtClean="0"/>
              <a:t>28 November 2017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45BF8DC-A4AF-45C9-87E7-6CE40BFF014C}" type="datetime3">
              <a:rPr lang="en-US" smtClean="0"/>
              <a:t>28 November 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088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71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358530" cy="2682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B9800-FFB1-49BB-894A-B8FD25B1420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9BFA-F87D-46B0-8E59-147BA53E64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50825" y="1971413"/>
            <a:ext cx="8642350" cy="3196205"/>
          </a:xfr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000FF"/>
                </a:solidFill>
              </a:defRPr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0656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0" r:id="rId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1602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2658359"/>
            <a:ext cx="8872695" cy="2799761"/>
          </a:xfrm>
        </p:spPr>
        <p:txBody>
          <a:bodyPr anchor="ctr" anchorCtr="0"/>
          <a:lstStyle/>
          <a:p>
            <a:pPr>
              <a:lnSpc>
                <a:spcPct val="90000"/>
              </a:lnSpc>
            </a:pPr>
            <a:r>
              <a:rPr lang="en-US" b="1" dirty="0"/>
              <a:t>System </a:t>
            </a:r>
            <a:r>
              <a:rPr lang="en-US" b="1" dirty="0" smtClean="0"/>
              <a:t>Review</a:t>
            </a:r>
            <a:br>
              <a:rPr lang="en-US" b="1" dirty="0" smtClean="0"/>
            </a:br>
            <a:r>
              <a:rPr lang="en-US" b="1" dirty="0" smtClean="0"/>
              <a:t>of the</a:t>
            </a:r>
            <a:br>
              <a:rPr lang="en-US" b="1" dirty="0" smtClean="0"/>
            </a:br>
            <a:r>
              <a:rPr lang="en-US" b="1" dirty="0" smtClean="0"/>
              <a:t>ESS </a:t>
            </a:r>
            <a:r>
              <a:rPr lang="en-US" b="1" dirty="0" err="1"/>
              <a:t>Cryomodule</a:t>
            </a:r>
            <a:r>
              <a:rPr lang="en-US" b="1" dirty="0"/>
              <a:t> </a:t>
            </a:r>
            <a:r>
              <a:rPr lang="en-US" b="1" dirty="0" smtClean="0"/>
              <a:t>Tests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sym typeface="Symbol"/>
              </a:rPr>
              <a:t></a:t>
            </a:r>
            <a:r>
              <a:rPr lang="en-US" sz="1600" b="1" dirty="0">
                <a:sym typeface="Symbol"/>
              </a:rPr>
              <a:t></a:t>
            </a:r>
            <a:endParaRPr lang="en-US" sz="1600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Spoke </a:t>
            </a:r>
            <a:r>
              <a:rPr lang="en-US" b="1" dirty="0" err="1" smtClean="0"/>
              <a:t>Cryomodule</a:t>
            </a:r>
            <a:r>
              <a:rPr lang="en-US" b="1" dirty="0" smtClean="0"/>
              <a:t> Testing</a:t>
            </a:r>
            <a:br>
              <a:rPr lang="en-US" b="1" dirty="0" smtClean="0"/>
            </a:br>
            <a:r>
              <a:rPr lang="en-US" b="1" dirty="0" smtClean="0"/>
              <a:t>at the FREIA Laboratory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30 November 2017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5552388"/>
            <a:ext cx="8872695" cy="78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/>
              <a:t>Magnus Jobs &amp; Roger </a:t>
            </a:r>
            <a:r>
              <a:rPr lang="en-US" b="1" kern="0" dirty="0" err="1" smtClean="0"/>
              <a:t>Ruber</a:t>
            </a:r>
            <a:r>
              <a:rPr lang="en-US" b="1" kern="0" dirty="0" smtClean="0"/>
              <a:t/>
            </a:r>
            <a:br>
              <a:rPr lang="en-US" b="1" kern="0" dirty="0" smtClean="0"/>
            </a:br>
            <a:r>
              <a:rPr lang="en-US" b="1" kern="0" dirty="0" smtClean="0"/>
              <a:t>for the FREIA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Level RF and Controls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00FF"/>
                </a:solidFill>
              </a:rPr>
              <a:t>Lund Univ</a:t>
            </a:r>
            <a:r>
              <a:rPr lang="en-GB" b="1" dirty="0" smtClean="0">
                <a:solidFill>
                  <a:srgbClr val="0000FF"/>
                </a:solidFill>
              </a:rPr>
              <a:t>./ESS </a:t>
            </a:r>
            <a:r>
              <a:rPr lang="en-GB" b="1" dirty="0">
                <a:solidFill>
                  <a:srgbClr val="0000FF"/>
                </a:solidFill>
              </a:rPr>
              <a:t>LLRF</a:t>
            </a:r>
          </a:p>
          <a:p>
            <a:pPr lvl="1"/>
            <a:r>
              <a:rPr lang="en-GB" dirty="0"/>
              <a:t>µTCA </a:t>
            </a:r>
            <a:r>
              <a:rPr lang="en-GB" dirty="0" smtClean="0"/>
              <a:t>includes timing system</a:t>
            </a:r>
          </a:p>
          <a:p>
            <a:pPr lvl="1"/>
            <a:r>
              <a:rPr lang="en-GB" dirty="0" smtClean="0"/>
              <a:t>external signal generators</a:t>
            </a:r>
          </a:p>
          <a:p>
            <a:pPr lvl="1"/>
            <a:endParaRPr lang="en-GB" dirty="0"/>
          </a:p>
          <a:p>
            <a:r>
              <a:rPr lang="en-GB" b="1" dirty="0" smtClean="0">
                <a:solidFill>
                  <a:srgbClr val="0000FF"/>
                </a:solidFill>
              </a:rPr>
              <a:t>Uppsala </a:t>
            </a:r>
            <a:r>
              <a:rPr lang="en-GB" b="1" dirty="0">
                <a:solidFill>
                  <a:srgbClr val="0000FF"/>
                </a:solidFill>
              </a:rPr>
              <a:t>LLRF</a:t>
            </a:r>
          </a:p>
          <a:p>
            <a:pPr lvl="1"/>
            <a:r>
              <a:rPr lang="en-GB" dirty="0"/>
              <a:t>Nat. Instr. PXI and </a:t>
            </a:r>
            <a:r>
              <a:rPr lang="en-GB" dirty="0" smtClean="0"/>
              <a:t>LabVIEW</a:t>
            </a:r>
            <a:endParaRPr lang="en-GB" dirty="0"/>
          </a:p>
          <a:p>
            <a:pPr lvl="1"/>
            <a:r>
              <a:rPr lang="en-GB" dirty="0"/>
              <a:t>digital phase control for </a:t>
            </a:r>
            <a:r>
              <a:rPr lang="en-GB" dirty="0" smtClean="0"/>
              <a:t>SEL</a:t>
            </a:r>
            <a:endParaRPr lang="en-GB" dirty="0"/>
          </a:p>
          <a:p>
            <a:pPr lvl="1"/>
            <a:r>
              <a:rPr lang="en-GB" dirty="0"/>
              <a:t>extended RF </a:t>
            </a:r>
            <a:r>
              <a:rPr lang="en-GB" dirty="0" smtClean="0"/>
              <a:t>measurements</a:t>
            </a:r>
          </a:p>
          <a:p>
            <a:pPr lvl="1"/>
            <a:endParaRPr lang="en-GB" dirty="0"/>
          </a:p>
          <a:p>
            <a:r>
              <a:rPr lang="en-GB" b="1" dirty="0" smtClean="0">
                <a:solidFill>
                  <a:srgbClr val="0000FF"/>
                </a:solidFill>
              </a:rPr>
              <a:t>Controls </a:t>
            </a:r>
            <a:r>
              <a:rPr lang="en-GB" b="1" dirty="0">
                <a:solidFill>
                  <a:srgbClr val="0000FF"/>
                </a:solidFill>
              </a:rPr>
              <a:t>and </a:t>
            </a:r>
            <a:r>
              <a:rPr lang="en-GB" b="1" dirty="0" smtClean="0">
                <a:solidFill>
                  <a:srgbClr val="0000FF"/>
                </a:solidFill>
              </a:rPr>
              <a:t>interlock</a:t>
            </a:r>
            <a:endParaRPr lang="en-GB" b="1" dirty="0">
              <a:solidFill>
                <a:srgbClr val="0000FF"/>
              </a:solidFill>
            </a:endParaRPr>
          </a:p>
          <a:p>
            <a:pPr lvl="1"/>
            <a:r>
              <a:rPr lang="en-GB" dirty="0"/>
              <a:t>Siemens PLC, NI </a:t>
            </a:r>
            <a:r>
              <a:rPr lang="en-GB" dirty="0" err="1"/>
              <a:t>cRIO</a:t>
            </a:r>
            <a:endParaRPr lang="en-GB" dirty="0"/>
          </a:p>
          <a:p>
            <a:pPr lvl="1"/>
            <a:r>
              <a:rPr lang="en-GB" dirty="0" smtClean="0"/>
              <a:t>EPICS interface </a:t>
            </a:r>
            <a:r>
              <a:rPr lang="en-GB" dirty="0"/>
              <a:t>with data archiver</a:t>
            </a:r>
          </a:p>
          <a:p>
            <a:pPr lvl="1"/>
            <a:r>
              <a:rPr lang="en-GB" dirty="0"/>
              <a:t>connecting different sub-systems: </a:t>
            </a:r>
            <a:br>
              <a:rPr lang="en-GB" dirty="0"/>
            </a:br>
            <a:r>
              <a:rPr lang="en-GB" dirty="0"/>
              <a:t>Linde, </a:t>
            </a:r>
            <a:r>
              <a:rPr lang="en-GB" dirty="0" err="1"/>
              <a:t>Cryo</a:t>
            </a:r>
            <a:r>
              <a:rPr lang="en-GB" dirty="0"/>
              <a:t> Diffusion, </a:t>
            </a:r>
            <a:r>
              <a:rPr lang="en-GB" dirty="0" err="1"/>
              <a:t>Leybold</a:t>
            </a:r>
            <a:r>
              <a:rPr lang="en-GB" dirty="0"/>
              <a:t> ...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pic>
        <p:nvPicPr>
          <p:cNvPr id="8" name="Picture 2" descr="M:\FREIA\Freia-drop\03 Photos\Equipment\Controls\2015-04-20 LLRF\P101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5" y="1193496"/>
            <a:ext cx="2674126" cy="402691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FREIA\Freia-drop\03 Photos\Equipment\Controls\2015-04-20 LLRF\P101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53" y="4809803"/>
            <a:ext cx="2226366" cy="14783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M:\FREIA\Freia-drop\03 Photos\Equipment\Controls\2015-04-20 LLRF\P101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96" y="981075"/>
            <a:ext cx="2226365" cy="147835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84" y="3673672"/>
            <a:ext cx="1169626" cy="10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1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SSM authorization</a:t>
            </a:r>
          </a:p>
          <a:p>
            <a:pPr lvl="1"/>
            <a:r>
              <a:rPr lang="en-GB" dirty="0" smtClean="0"/>
              <a:t>as part of university license</a:t>
            </a:r>
          </a:p>
          <a:p>
            <a:pPr lvl="1"/>
            <a:r>
              <a:rPr lang="en-GB" dirty="0" smtClean="0"/>
              <a:t>for supervised </a:t>
            </a:r>
            <a:r>
              <a:rPr lang="en-GB" dirty="0" smtClean="0"/>
              <a:t>operation</a:t>
            </a:r>
          </a:p>
          <a:p>
            <a:pPr lvl="1"/>
            <a:r>
              <a:rPr lang="en-GB" dirty="0" smtClean="0"/>
              <a:t>visit by SSM foreseen 18/01/2018</a:t>
            </a:r>
            <a:endParaRPr lang="en-GB" b="1" dirty="0" smtClean="0">
              <a:solidFill>
                <a:srgbClr val="0000FF"/>
              </a:solidFill>
            </a:endParaRPr>
          </a:p>
          <a:p>
            <a:r>
              <a:rPr lang="en-GB" b="1" dirty="0" smtClean="0">
                <a:solidFill>
                  <a:srgbClr val="0000FF"/>
                </a:solidFill>
              </a:rPr>
              <a:t>Personal dosimeter</a:t>
            </a:r>
          </a:p>
          <a:p>
            <a:pPr lvl="1"/>
            <a:r>
              <a:rPr lang="en-GB" dirty="0" smtClean="0"/>
              <a:t>14 pcs + spare for personnel</a:t>
            </a:r>
          </a:p>
          <a:p>
            <a:pPr lvl="2"/>
            <a:r>
              <a:rPr lang="en-GB" dirty="0" err="1" smtClean="0"/>
              <a:t>Instadose</a:t>
            </a:r>
            <a:r>
              <a:rPr lang="en-GB" dirty="0" smtClean="0"/>
              <a:t> </a:t>
            </a:r>
            <a:r>
              <a:rPr lang="en-GB" dirty="0"/>
              <a:t>(USB interface)</a:t>
            </a:r>
          </a:p>
          <a:p>
            <a:pPr lvl="2"/>
            <a:r>
              <a:rPr lang="en-GB" dirty="0"/>
              <a:t>readout once per month</a:t>
            </a:r>
          </a:p>
          <a:p>
            <a:pPr lvl="1"/>
            <a:r>
              <a:rPr lang="en-GB" dirty="0"/>
              <a:t>1 pcs hand held</a:t>
            </a:r>
          </a:p>
          <a:p>
            <a:pPr lvl="2"/>
            <a:r>
              <a:rPr lang="en-GB" dirty="0"/>
              <a:t>immediate indication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Radiation </a:t>
            </a:r>
            <a:r>
              <a:rPr lang="en-GB" b="1" dirty="0">
                <a:solidFill>
                  <a:srgbClr val="0000FF"/>
                </a:solidFill>
              </a:rPr>
              <a:t>monitoring</a:t>
            </a:r>
          </a:p>
          <a:p>
            <a:pPr lvl="1"/>
            <a:r>
              <a:rPr lang="en-GB" dirty="0" err="1"/>
              <a:t>Rotem</a:t>
            </a:r>
            <a:r>
              <a:rPr lang="en-GB" dirty="0"/>
              <a:t> </a:t>
            </a:r>
            <a:r>
              <a:rPr lang="en-GB" dirty="0" err="1"/>
              <a:t>MediSmarts</a:t>
            </a:r>
            <a:endParaRPr lang="en-GB" dirty="0"/>
          </a:p>
          <a:p>
            <a:pPr lvl="1"/>
            <a:r>
              <a:rPr lang="en-GB" dirty="0" smtClean="0"/>
              <a:t>1 </a:t>
            </a:r>
            <a:r>
              <a:rPr lang="en-GB" dirty="0"/>
              <a:t>pts inside </a:t>
            </a:r>
            <a:r>
              <a:rPr lang="en-GB" dirty="0" smtClean="0"/>
              <a:t>bunker</a:t>
            </a:r>
          </a:p>
          <a:p>
            <a:pPr lvl="1"/>
            <a:r>
              <a:rPr lang="en-GB" dirty="0" smtClean="0"/>
              <a:t>1 pts bunker entrance</a:t>
            </a:r>
          </a:p>
          <a:p>
            <a:pPr lvl="1"/>
            <a:r>
              <a:rPr lang="en-GB" dirty="0" smtClean="0"/>
              <a:t>2 </a:t>
            </a:r>
            <a:r>
              <a:rPr lang="en-GB" dirty="0"/>
              <a:t>pts outside bunker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Oxygen </a:t>
            </a:r>
            <a:r>
              <a:rPr lang="en-GB" b="1" dirty="0">
                <a:solidFill>
                  <a:srgbClr val="0000FF"/>
                </a:solidFill>
              </a:rPr>
              <a:t>deficiency monitoring</a:t>
            </a:r>
          </a:p>
          <a:p>
            <a:pPr lvl="1"/>
            <a:r>
              <a:rPr lang="en-GB" dirty="0"/>
              <a:t>1 pts inside the bunker</a:t>
            </a:r>
          </a:p>
          <a:p>
            <a:pPr lvl="1"/>
            <a:r>
              <a:rPr lang="en-GB" dirty="0"/>
              <a:t>2 pts at </a:t>
            </a:r>
            <a:r>
              <a:rPr lang="en-GB" dirty="0" err="1"/>
              <a:t>cryo</a:t>
            </a:r>
            <a:r>
              <a:rPr lang="en-GB" dirty="0"/>
              <a:t> </a:t>
            </a:r>
            <a:r>
              <a:rPr lang="en-GB" dirty="0" smtClean="0"/>
              <a:t>installation</a:t>
            </a:r>
          </a:p>
          <a:p>
            <a:pPr lvl="2"/>
            <a:r>
              <a:rPr lang="en-GB" dirty="0" err="1" smtClean="0"/>
              <a:t>dewar</a:t>
            </a:r>
            <a:r>
              <a:rPr lang="en-GB" dirty="0" smtClean="0"/>
              <a:t> filling area, compressor room</a:t>
            </a:r>
            <a:endParaRPr lang="en-GB" dirty="0"/>
          </a:p>
          <a:p>
            <a:r>
              <a:rPr lang="en-GB" b="1" dirty="0">
                <a:solidFill>
                  <a:srgbClr val="0000FF"/>
                </a:solidFill>
              </a:rPr>
              <a:t>RF leakage monitoring</a:t>
            </a:r>
          </a:p>
          <a:p>
            <a:pPr lvl="1"/>
            <a:r>
              <a:rPr lang="en-GB" dirty="0"/>
              <a:t>home build system</a:t>
            </a:r>
          </a:p>
          <a:p>
            <a:pPr lvl="1"/>
            <a:r>
              <a:rPr lang="en-GB" dirty="0"/>
              <a:t>1 pts in the RF/HV area</a:t>
            </a:r>
          </a:p>
          <a:p>
            <a:r>
              <a:rPr lang="en-GB" b="1" dirty="0">
                <a:solidFill>
                  <a:srgbClr val="0000FF"/>
                </a:solidFill>
              </a:rPr>
              <a:t>Fire and smoke alarm</a:t>
            </a:r>
          </a:p>
          <a:p>
            <a:pPr lvl="1"/>
            <a:r>
              <a:rPr lang="en-GB" dirty="0"/>
              <a:t>provided by </a:t>
            </a:r>
            <a:r>
              <a:rPr lang="en-GB" dirty="0" err="1"/>
              <a:t>Akademiska</a:t>
            </a:r>
            <a:r>
              <a:rPr lang="en-GB" dirty="0"/>
              <a:t> Hus</a:t>
            </a:r>
          </a:p>
          <a:p>
            <a:pPr lvl="1"/>
            <a:r>
              <a:rPr lang="en-GB" dirty="0"/>
              <a:t>information panels installed at strategic </a:t>
            </a:r>
            <a:r>
              <a:rPr lang="en-GB" dirty="0" smtClean="0"/>
              <a:t>locations</a:t>
            </a:r>
          </a:p>
          <a:p>
            <a:pPr lvl="1"/>
            <a:r>
              <a:rPr lang="en-GB" dirty="0" smtClean="0"/>
              <a:t>recent inspection by Uppsala fire brigade (10/2017)</a:t>
            </a: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endParaRPr lang="en-GB" b="1" dirty="0">
              <a:solidFill>
                <a:srgbClr val="0000FF"/>
              </a:solidFill>
            </a:endParaRPr>
          </a:p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pic>
        <p:nvPicPr>
          <p:cNvPr id="8" name="Picture 2" descr="http://radsafety.com/userfiles/images/UA2%202012-11-16_09-39-47_5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b="17601"/>
          <a:stretch/>
        </p:blipFill>
        <p:spPr bwMode="auto">
          <a:xfrm>
            <a:off x="3332909" y="4091554"/>
            <a:ext cx="1548654" cy="221776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Spares </a:t>
            </a:r>
            <a:r>
              <a:rPr lang="en-GB" smtClean="0"/>
              <a:t>and Maintenance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Main spare parts and maintenance contracts</a:t>
            </a:r>
          </a:p>
          <a:p>
            <a:pPr lvl="1"/>
            <a:r>
              <a:rPr lang="en-GB" dirty="0" smtClean="0"/>
              <a:t>balance between risks and costs</a:t>
            </a:r>
          </a:p>
          <a:p>
            <a:pPr lvl="1"/>
            <a:r>
              <a:rPr lang="en-GB" dirty="0" smtClean="0"/>
              <a:t>spares</a:t>
            </a:r>
          </a:p>
          <a:p>
            <a:pPr lvl="2"/>
            <a:r>
              <a:rPr lang="en-GB" dirty="0" smtClean="0"/>
              <a:t>turbines for helium liquefier too expensive, low risk</a:t>
            </a:r>
          </a:p>
          <a:p>
            <a:pPr lvl="2"/>
            <a:r>
              <a:rPr lang="en-GB" dirty="0" smtClean="0"/>
              <a:t>tetrode tubes, 2 spares, 1 already used (replacement order delayed)</a:t>
            </a:r>
          </a:p>
          <a:p>
            <a:pPr lvl="1"/>
            <a:r>
              <a:rPr lang="en-GB" dirty="0" smtClean="0"/>
              <a:t>maintenance contracts</a:t>
            </a:r>
          </a:p>
          <a:p>
            <a:pPr lvl="2"/>
            <a:r>
              <a:rPr lang="en-GB" dirty="0" smtClean="0"/>
              <a:t>compressors for helium liquefier, gas recovery</a:t>
            </a:r>
          </a:p>
          <a:p>
            <a:pPr lvl="2"/>
            <a:r>
              <a:rPr lang="en-GB" dirty="0" smtClean="0"/>
              <a:t>data backup (to university data centre)</a:t>
            </a:r>
          </a:p>
          <a:p>
            <a:pPr lvl="1"/>
            <a:r>
              <a:rPr lang="en-GB" dirty="0" smtClean="0"/>
              <a:t>framework support and procurement contracts</a:t>
            </a:r>
          </a:p>
          <a:p>
            <a:pPr lvl="2"/>
            <a:r>
              <a:rPr lang="en-GB" dirty="0" smtClean="0"/>
              <a:t>delivery liquid nitrogen and gas helium</a:t>
            </a:r>
          </a:p>
          <a:p>
            <a:pPr lvl="2"/>
            <a:r>
              <a:rPr lang="en-GB" dirty="0" smtClean="0"/>
              <a:t>installation work electricity, water, welding</a:t>
            </a:r>
          </a:p>
          <a:p>
            <a:pPr lvl="2"/>
            <a:r>
              <a:rPr lang="en-GB" dirty="0" smtClean="0"/>
              <a:t>procurement most consumables: electric, electronics, mechanics, vacuum</a:t>
            </a:r>
          </a:p>
          <a:p>
            <a:pPr lvl="1"/>
            <a:endParaRPr lang="sv-SE" dirty="0" smtClean="0"/>
          </a:p>
          <a:p>
            <a:r>
              <a:rPr lang="sv-SE" dirty="0" smtClean="0">
                <a:solidFill>
                  <a:srgbClr val="0000FF"/>
                </a:solidFill>
              </a:rPr>
              <a:t>Ångström </a:t>
            </a:r>
            <a:r>
              <a:rPr lang="en-GB" dirty="0" smtClean="0">
                <a:solidFill>
                  <a:srgbClr val="0000FF"/>
                </a:solidFill>
              </a:rPr>
              <a:t>mechanical workshop</a:t>
            </a:r>
          </a:p>
          <a:p>
            <a:pPr lvl="2"/>
            <a:r>
              <a:rPr lang="en-GB" dirty="0" smtClean="0"/>
              <a:t>milling, machining, welding, mechanical design</a:t>
            </a:r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Control Systems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3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 System Overview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EPICS based,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same environment as at ESS (EEE v2.0.0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The goal is to keep it in sync with ESS at least to the end of the tests.</a:t>
            </a:r>
          </a:p>
          <a:p>
            <a:endParaRPr lang="en-US" dirty="0"/>
          </a:p>
          <a:p>
            <a:r>
              <a:rPr lang="en-US" dirty="0"/>
              <a:t>All systems at FREIA are connected to EPICS </a:t>
            </a:r>
            <a:endParaRPr lang="en-US" dirty="0" smtClean="0"/>
          </a:p>
          <a:p>
            <a:pPr lvl="1"/>
            <a:r>
              <a:rPr lang="en-US" dirty="0" err="1" smtClean="0"/>
              <a:t>cryoplant</a:t>
            </a:r>
            <a:r>
              <a:rPr lang="en-US" dirty="0"/>
              <a:t>, cooling water, </a:t>
            </a:r>
            <a:r>
              <a:rPr lang="en-US" dirty="0" smtClean="0"/>
              <a:t>LLRF</a:t>
            </a:r>
            <a:r>
              <a:rPr lang="en-US" dirty="0"/>
              <a:t>, interlocks, radiation monitors, </a:t>
            </a:r>
            <a:r>
              <a:rPr lang="en-US" dirty="0" smtClean="0"/>
              <a:t>etc.</a:t>
            </a:r>
          </a:p>
          <a:p>
            <a:pPr lvl="1"/>
            <a:r>
              <a:rPr lang="en-US" dirty="0" smtClean="0"/>
              <a:t>valve </a:t>
            </a:r>
            <a:r>
              <a:rPr lang="en-US" dirty="0"/>
              <a:t>box and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  <a:r>
              <a:rPr lang="en-US" dirty="0"/>
              <a:t>needs to be integrated </a:t>
            </a:r>
            <a:endParaRPr lang="en-US" dirty="0" smtClean="0"/>
          </a:p>
          <a:p>
            <a:pPr lvl="2"/>
            <a:r>
              <a:rPr lang="en-US" dirty="0" smtClean="0"/>
              <a:t>upon arrival prototype (preparation discussions ongoing)</a:t>
            </a:r>
            <a:endParaRPr lang="en-US" dirty="0"/>
          </a:p>
          <a:p>
            <a:pPr lvl="2"/>
            <a:r>
              <a:rPr lang="en-US" dirty="0" smtClean="0"/>
              <a:t>hardware will </a:t>
            </a:r>
            <a:r>
              <a:rPr lang="en-US" dirty="0"/>
              <a:t>be delivered by </a:t>
            </a:r>
            <a:r>
              <a:rPr lang="en-US" dirty="0" smtClean="0"/>
              <a:t>IPNO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Interlocks</a:t>
            </a:r>
          </a:p>
          <a:p>
            <a:pPr lvl="1"/>
            <a:r>
              <a:rPr lang="en-US" dirty="0" smtClean="0"/>
              <a:t>slow interlocks </a:t>
            </a:r>
            <a:r>
              <a:rPr lang="en-US" dirty="0"/>
              <a:t>are implemented in the </a:t>
            </a:r>
            <a:r>
              <a:rPr lang="en-US" dirty="0" smtClean="0"/>
              <a:t>PLC,</a:t>
            </a:r>
          </a:p>
          <a:p>
            <a:pPr lvl="1"/>
            <a:r>
              <a:rPr lang="en-US" dirty="0" smtClean="0"/>
              <a:t>fast (</a:t>
            </a:r>
            <a:r>
              <a:rPr lang="en-US" dirty="0"/>
              <a:t>operating the </a:t>
            </a:r>
            <a:r>
              <a:rPr lang="en-US" dirty="0" err="1"/>
              <a:t>rf</a:t>
            </a:r>
            <a:r>
              <a:rPr lang="en-US" dirty="0"/>
              <a:t> switch) are implemented on FPGA in </a:t>
            </a:r>
            <a:r>
              <a:rPr lang="en-US" dirty="0" err="1"/>
              <a:t>CompactRIO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72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Archiving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process variables connected to EPICS are stored in a data </a:t>
            </a:r>
            <a:r>
              <a:rPr lang="en-US" dirty="0" smtClean="0"/>
              <a:t>archive </a:t>
            </a:r>
            <a:r>
              <a:rPr lang="en-US" dirty="0"/>
              <a:t>using archive </a:t>
            </a:r>
            <a:r>
              <a:rPr lang="en-US" dirty="0" smtClean="0"/>
              <a:t>appliance.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"slow" data are sampled with 60 s </a:t>
            </a:r>
            <a:r>
              <a:rPr lang="en-US" dirty="0" smtClean="0"/>
              <a:t>interval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There </a:t>
            </a:r>
            <a:r>
              <a:rPr lang="en-US" dirty="0"/>
              <a:t>is a possibility to save the data at every </a:t>
            </a:r>
            <a:r>
              <a:rPr lang="en-US" dirty="0" err="1"/>
              <a:t>rf</a:t>
            </a:r>
            <a:r>
              <a:rPr lang="en-US" dirty="0"/>
              <a:t> pulse (up </a:t>
            </a:r>
            <a:r>
              <a:rPr lang="en-US" dirty="0" smtClean="0"/>
              <a:t>to </a:t>
            </a:r>
            <a:r>
              <a:rPr lang="en-US" dirty="0"/>
              <a:t>14 Hz) using the DOD (Data On Demand) </a:t>
            </a:r>
            <a:r>
              <a:rPr lang="en-US" dirty="0" smtClean="0"/>
              <a:t>module.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data is stored on </a:t>
            </a:r>
            <a:r>
              <a:rPr lang="en-US" dirty="0" smtClean="0"/>
              <a:t>local </a:t>
            </a:r>
            <a:r>
              <a:rPr lang="en-US" dirty="0"/>
              <a:t>FREIA server but will be backed-up regularly using the University </a:t>
            </a:r>
            <a:r>
              <a:rPr lang="en-US" dirty="0" smtClean="0"/>
              <a:t>file </a:t>
            </a:r>
            <a:r>
              <a:rPr lang="en-US" dirty="0"/>
              <a:t>backup </a:t>
            </a:r>
            <a:r>
              <a:rPr lang="en-US" dirty="0" smtClean="0"/>
              <a:t>system.</a:t>
            </a:r>
            <a:br>
              <a:rPr lang="en-US" dirty="0" smtClean="0"/>
            </a:br>
            <a:r>
              <a:rPr lang="en-US" dirty="0" smtClean="0"/>
              <a:t>This </a:t>
            </a:r>
            <a:r>
              <a:rPr lang="en-US" dirty="0"/>
              <a:t>backup system is used now for backing up </a:t>
            </a:r>
            <a:r>
              <a:rPr lang="en-US" dirty="0" smtClean="0"/>
              <a:t>another </a:t>
            </a:r>
            <a:r>
              <a:rPr lang="en-US" dirty="0"/>
              <a:t>archiver program (from Control System Studio) that is up till </a:t>
            </a:r>
            <a:r>
              <a:rPr lang="en-US" dirty="0" smtClean="0"/>
              <a:t>now </a:t>
            </a:r>
            <a:r>
              <a:rPr lang="en-US" dirty="0"/>
              <a:t>used parallel to the archive appliance.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48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Conditioning </a:t>
            </a:r>
            <a:r>
              <a:rPr lang="en-GB" dirty="0" err="1" smtClean="0"/>
              <a:t>etc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LabVIEW programs have been used for the tests and power coupler conditioning.</a:t>
            </a:r>
          </a:p>
          <a:p>
            <a:pPr lvl="1"/>
            <a:r>
              <a:rPr lang="en-US" dirty="0"/>
              <a:t>We use so called NI Client I/O Server to gain access to all EPICS process </a:t>
            </a:r>
            <a:r>
              <a:rPr lang="en-US" dirty="0" smtClean="0"/>
              <a:t>variables.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results of the measurements are saved in plain </a:t>
            </a:r>
            <a:r>
              <a:rPr lang="en-US" dirty="0" smtClean="0"/>
              <a:t>files.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the acceptance tests we plan to use both LabVIEW and </a:t>
            </a:r>
            <a:r>
              <a:rPr lang="en-US" dirty="0" smtClean="0"/>
              <a:t>python/</a:t>
            </a:r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/>
              <a:t>programs for automatic tests procedures.</a:t>
            </a:r>
          </a:p>
          <a:p>
            <a:endParaRPr lang="en-US" dirty="0"/>
          </a:p>
          <a:p>
            <a:r>
              <a:rPr lang="en-US" dirty="0"/>
              <a:t>We plan to use as much as possible </a:t>
            </a:r>
            <a:r>
              <a:rPr lang="en-US" dirty="0" err="1"/>
              <a:t>CryoModule</a:t>
            </a:r>
            <a:r>
              <a:rPr lang="en-US" dirty="0"/>
              <a:t> Calibration &amp; Measurements Configuration Management Tools proposed by </a:t>
            </a:r>
            <a:r>
              <a:rPr lang="en-US" dirty="0" err="1"/>
              <a:t>Nuno</a:t>
            </a:r>
            <a:r>
              <a:rPr lang="en-US" dirty="0"/>
              <a:t> Elias https://</a:t>
            </a:r>
            <a:r>
              <a:rPr lang="en-US" dirty="0" smtClean="0"/>
              <a:t>confluence.esss.lu.se/display/CRYOM/CM3T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2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Lund Low Level RF and Timing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Lund Univ. / ESS system (the "Lund" system) </a:t>
            </a:r>
          </a:p>
          <a:p>
            <a:pPr lvl="1"/>
            <a:r>
              <a:rPr lang="en-US" dirty="0" smtClean="0"/>
              <a:t>So </a:t>
            </a:r>
            <a:r>
              <a:rPr lang="en-US" dirty="0"/>
              <a:t>far </a:t>
            </a:r>
            <a:r>
              <a:rPr lang="en-US" dirty="0" smtClean="0"/>
              <a:t>mostly used </a:t>
            </a:r>
            <a:r>
              <a:rPr lang="en-US" dirty="0"/>
              <a:t>in so called "special operation" </a:t>
            </a:r>
            <a:r>
              <a:rPr lang="en-US" dirty="0" smtClean="0"/>
              <a:t>mode.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this mode one </a:t>
            </a:r>
            <a:r>
              <a:rPr lang="en-US" dirty="0" smtClean="0"/>
              <a:t>can </a:t>
            </a:r>
            <a:r>
              <a:rPr lang="en-US" dirty="0"/>
              <a:t>generate a fixed frequency </a:t>
            </a:r>
            <a:r>
              <a:rPr lang="en-US" dirty="0" err="1"/>
              <a:t>rf</a:t>
            </a:r>
            <a:r>
              <a:rPr lang="en-US" dirty="0"/>
              <a:t> pulse up to 14 Hz with an arbitrary </a:t>
            </a:r>
            <a:r>
              <a:rPr lang="en-US" dirty="0" smtClean="0"/>
              <a:t>shape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"normal" mode (with the feedback) has been tested </a:t>
            </a:r>
            <a:endParaRPr lang="en-US" dirty="0" smtClean="0"/>
          </a:p>
          <a:p>
            <a:pPr lvl="2"/>
            <a:r>
              <a:rPr lang="en-US" dirty="0" smtClean="0"/>
              <a:t>it's not yet clear </a:t>
            </a:r>
            <a:r>
              <a:rPr lang="en-US" dirty="0"/>
              <a:t>if </a:t>
            </a:r>
            <a:r>
              <a:rPr lang="en-US" dirty="0" smtClean="0"/>
              <a:t>it </a:t>
            </a:r>
            <a:r>
              <a:rPr lang="en-US" dirty="0"/>
              <a:t>will </a:t>
            </a:r>
            <a:r>
              <a:rPr lang="en-US" dirty="0" smtClean="0"/>
              <a:t>be used </a:t>
            </a:r>
            <a:r>
              <a:rPr lang="en-US" dirty="0"/>
              <a:t>during the tests (depends on </a:t>
            </a:r>
            <a:r>
              <a:rPr lang="en-US" dirty="0" smtClean="0"/>
              <a:t>test program</a:t>
            </a:r>
            <a:r>
              <a:rPr lang="en-US" dirty="0"/>
              <a:t>).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Lund system has also been used for generation of the </a:t>
            </a:r>
            <a:r>
              <a:rPr lang="en-US" dirty="0" smtClean="0"/>
              <a:t>synchronization pulse </a:t>
            </a:r>
            <a:r>
              <a:rPr lang="en-US" dirty="0"/>
              <a:t>to the RF stations.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signal monitoring has been used for </a:t>
            </a:r>
            <a:r>
              <a:rPr lang="en-US" dirty="0" smtClean="0"/>
              <a:t>setting-up </a:t>
            </a:r>
            <a:r>
              <a:rPr lang="en-US" dirty="0"/>
              <a:t>the interlock signals based on the forward and reflected </a:t>
            </a:r>
            <a:r>
              <a:rPr lang="en-US" dirty="0" smtClean="0"/>
              <a:t>power </a:t>
            </a:r>
            <a:r>
              <a:rPr lang="en-US" dirty="0"/>
              <a:t>levels measured by the system's </a:t>
            </a:r>
            <a:r>
              <a:rPr lang="en-US" dirty="0" smtClean="0"/>
              <a:t>ADCs.</a:t>
            </a:r>
          </a:p>
          <a:p>
            <a:pPr lvl="1"/>
            <a:r>
              <a:rPr lang="en-US" dirty="0" smtClean="0"/>
              <a:t>Saving </a:t>
            </a:r>
            <a:r>
              <a:rPr lang="en-US" dirty="0"/>
              <a:t>of the DOD data (data </a:t>
            </a:r>
            <a:r>
              <a:rPr lang="en-US" dirty="0" smtClean="0"/>
              <a:t>from </a:t>
            </a:r>
            <a:r>
              <a:rPr lang="en-US" dirty="0"/>
              <a:t>ADC) has been </a:t>
            </a:r>
            <a:r>
              <a:rPr lang="en-US" dirty="0" smtClean="0"/>
              <a:t>tested</a:t>
            </a:r>
          </a:p>
          <a:p>
            <a:pPr lvl="2"/>
            <a:r>
              <a:rPr lang="en-US" dirty="0" smtClean="0"/>
              <a:t>but </a:t>
            </a:r>
            <a:r>
              <a:rPr lang="en-US" dirty="0"/>
              <a:t>not routinely used during the tests of the </a:t>
            </a:r>
            <a:r>
              <a:rPr lang="en-US" dirty="0" smtClean="0"/>
              <a:t>spoke </a:t>
            </a:r>
            <a:r>
              <a:rPr lang="en-US" dirty="0"/>
              <a:t>cavity.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Low Level RF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FPGA </a:t>
            </a:r>
            <a:r>
              <a:rPr lang="en-US" dirty="0"/>
              <a:t>unit </a:t>
            </a:r>
            <a:r>
              <a:rPr lang="en-US" dirty="0" smtClean="0"/>
              <a:t>connected </a:t>
            </a:r>
            <a:r>
              <a:rPr lang="en-US" dirty="0"/>
              <a:t>to two ADC input channels and two DAC output </a:t>
            </a:r>
            <a:r>
              <a:rPr lang="en-US" dirty="0" smtClean="0"/>
              <a:t>channels</a:t>
            </a:r>
          </a:p>
          <a:p>
            <a:pPr lvl="1"/>
            <a:r>
              <a:rPr lang="en-US" dirty="0" smtClean="0"/>
              <a:t>ADC </a:t>
            </a:r>
            <a:r>
              <a:rPr lang="en-US" dirty="0"/>
              <a:t>is sampled at 250 </a:t>
            </a:r>
            <a:r>
              <a:rPr lang="en-US" dirty="0" err="1" smtClean="0"/>
              <a:t>MSps</a:t>
            </a:r>
            <a:r>
              <a:rPr lang="en-US" dirty="0" smtClean="0"/>
              <a:t>, input </a:t>
            </a:r>
            <a:r>
              <a:rPr lang="en-US" dirty="0"/>
              <a:t>bandwidth of 750 </a:t>
            </a:r>
            <a:r>
              <a:rPr lang="en-US" dirty="0" err="1" smtClean="0"/>
              <a:t>MHz.</a:t>
            </a:r>
            <a:endParaRPr lang="en-US" dirty="0" smtClean="0"/>
          </a:p>
          <a:p>
            <a:pPr lvl="1"/>
            <a:r>
              <a:rPr lang="en-US" dirty="0" smtClean="0"/>
              <a:t>DAC is sampled at </a:t>
            </a:r>
            <a:r>
              <a:rPr lang="en-US" dirty="0"/>
              <a:t>500 </a:t>
            </a:r>
            <a:r>
              <a:rPr lang="en-US" dirty="0" err="1" smtClean="0"/>
              <a:t>MSps</a:t>
            </a:r>
            <a:r>
              <a:rPr lang="en-US" dirty="0" smtClean="0"/>
              <a:t> </a:t>
            </a:r>
            <a:r>
              <a:rPr lang="en-US" dirty="0"/>
              <a:t>or 1 </a:t>
            </a:r>
            <a:r>
              <a:rPr lang="en-US" dirty="0" err="1"/>
              <a:t>Gsps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With </a:t>
            </a:r>
            <a:r>
              <a:rPr lang="en-US" dirty="0" err="1" smtClean="0"/>
              <a:t>undersampling</a:t>
            </a:r>
            <a:r>
              <a:rPr lang="en-US" dirty="0" smtClean="0"/>
              <a:t> can </a:t>
            </a:r>
            <a:r>
              <a:rPr lang="en-US" dirty="0"/>
              <a:t>operate </a:t>
            </a:r>
            <a:r>
              <a:rPr lang="en-US" dirty="0" smtClean="0"/>
              <a:t>from </a:t>
            </a:r>
            <a:r>
              <a:rPr lang="en-US" dirty="0"/>
              <a:t>10 to 750 </a:t>
            </a:r>
            <a:r>
              <a:rPr lang="en-US" dirty="0" err="1"/>
              <a:t>MHz.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RF </a:t>
            </a:r>
            <a:r>
              <a:rPr lang="en-US" dirty="0"/>
              <a:t>signal is </a:t>
            </a:r>
            <a:r>
              <a:rPr lang="en-US" dirty="0" err="1"/>
              <a:t>downconverted</a:t>
            </a:r>
            <a:r>
              <a:rPr lang="en-US" dirty="0"/>
              <a:t> to baseband, </a:t>
            </a:r>
            <a:r>
              <a:rPr lang="en-US" dirty="0" err="1"/>
              <a:t>ie</a:t>
            </a:r>
            <a:r>
              <a:rPr lang="en-US" dirty="0"/>
              <a:t> 0 Hz, with digital </a:t>
            </a:r>
            <a:r>
              <a:rPr lang="en-US" dirty="0" err="1"/>
              <a:t>downconversion</a:t>
            </a:r>
            <a:r>
              <a:rPr lang="en-US" dirty="0"/>
              <a:t>. No analog mixers are used. The bandwidth of the </a:t>
            </a:r>
            <a:r>
              <a:rPr lang="en-US" dirty="0" err="1"/>
              <a:t>downconverted</a:t>
            </a:r>
            <a:r>
              <a:rPr lang="en-US" dirty="0"/>
              <a:t> signal is either +/- 5 MHz or +/- 1 MHz, selected by </a:t>
            </a:r>
            <a:r>
              <a:rPr lang="en-US" dirty="0" smtClean="0"/>
              <a:t>user.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control of the signal is done at baseband, that is amplitude feedback, phase feedback, delay, amplitude modulation etc. </a:t>
            </a:r>
          </a:p>
          <a:p>
            <a:r>
              <a:rPr lang="en-US" dirty="0" smtClean="0"/>
              <a:t>used </a:t>
            </a:r>
            <a:r>
              <a:rPr lang="en-US" dirty="0"/>
              <a:t>to control the cavity </a:t>
            </a:r>
            <a:r>
              <a:rPr lang="en-US" dirty="0" smtClean="0"/>
              <a:t>with </a:t>
            </a:r>
            <a:r>
              <a:rPr lang="en-US" dirty="0"/>
              <a:t>self-exited loop </a:t>
            </a:r>
            <a:r>
              <a:rPr lang="en-US" dirty="0" smtClean="0"/>
              <a:t>(SEL) measurements</a:t>
            </a:r>
          </a:p>
          <a:p>
            <a:r>
              <a:rPr lang="en-US" dirty="0" smtClean="0"/>
              <a:t>will </a:t>
            </a:r>
            <a:r>
              <a:rPr lang="en-US" dirty="0"/>
              <a:t>also be used to control the cavity when running the system with a driving signal.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2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LLRF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pic>
        <p:nvPicPr>
          <p:cNvPr id="1026" name="Picture 2" descr="C:\Users\ruber\Documents\Work\20171130 Cryomodule Testing Review\LLRF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8" y="860197"/>
            <a:ext cx="7488024" cy="56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4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Plans and schedule for the FREIA Laboratory, Uppsala University,</a:t>
            </a:r>
          </a:p>
          <a:p>
            <a:pPr marL="0" indent="0">
              <a:buNone/>
            </a:pPr>
            <a:r>
              <a:rPr lang="en-GB" dirty="0" smtClean="0"/>
              <a:t>for acceptance testing of 13 spoke </a:t>
            </a:r>
            <a:r>
              <a:rPr lang="en-GB" dirty="0" err="1" smtClean="0"/>
              <a:t>cryomodules</a:t>
            </a:r>
            <a:endParaRPr lang="en-GB" dirty="0" smtClean="0"/>
          </a:p>
          <a:p>
            <a:r>
              <a:rPr lang="en-GB" dirty="0" smtClean="0"/>
              <a:t>Description of the FREIA Laboratory</a:t>
            </a:r>
          </a:p>
          <a:p>
            <a:r>
              <a:rPr lang="en-GB" dirty="0" smtClean="0"/>
              <a:t>Control and safety systems</a:t>
            </a:r>
          </a:p>
          <a:p>
            <a:r>
              <a:rPr lang="en-GB" dirty="0" smtClean="0"/>
              <a:t>Quality assurance and documentation</a:t>
            </a:r>
          </a:p>
          <a:p>
            <a:r>
              <a:rPr lang="en-GB" dirty="0" smtClean="0"/>
              <a:t>Test plan</a:t>
            </a:r>
          </a:p>
          <a:p>
            <a:r>
              <a:rPr lang="en-GB" dirty="0" smtClean="0"/>
              <a:t>Testing schedule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Spoiler:</a:t>
            </a:r>
          </a:p>
          <a:p>
            <a:pPr marL="0" indent="0">
              <a:buNone/>
            </a:pPr>
            <a:r>
              <a:rPr lang="en-GB" dirty="0" smtClean="0"/>
              <a:t>Present ESS overall schedule allows 4 weeks per </a:t>
            </a:r>
            <a:r>
              <a:rPr lang="en-GB" dirty="0" err="1" smtClean="0"/>
              <a:t>cryomodule</a:t>
            </a:r>
            <a:r>
              <a:rPr lang="en-GB" dirty="0" smtClean="0"/>
              <a:t> test, reduced from original 18 months combined (= 6 weeks/</a:t>
            </a:r>
            <a:r>
              <a:rPr lang="en-GB" dirty="0" err="1" smtClean="0"/>
              <a:t>cryomodule</a:t>
            </a:r>
            <a:r>
              <a:rPr lang="en-GB" dirty="0" smtClean="0"/>
              <a:t>).</a:t>
            </a:r>
            <a:br>
              <a:rPr lang="en-GB" dirty="0" smtClean="0"/>
            </a:br>
            <a:r>
              <a:rPr lang="en-GB" dirty="0" smtClean="0"/>
              <a:t>No time allotted for re-test, failure or vacation (= resource squeeze).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00FF"/>
                </a:solidFill>
              </a:rPr>
              <a:t>We consider this not feasible and request </a:t>
            </a:r>
            <a:r>
              <a:rPr lang="en-GB" dirty="0" smtClean="0">
                <a:solidFill>
                  <a:srgbClr val="0000FF"/>
                </a:solidFill>
              </a:rPr>
              <a:t>a minimum 6 weeks (average).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98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LLRF as Data Acquisition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FPGA's </a:t>
            </a:r>
            <a:r>
              <a:rPr lang="en-US" dirty="0"/>
              <a:t>are used. </a:t>
            </a:r>
            <a:endParaRPr lang="en-US" dirty="0" smtClean="0"/>
          </a:p>
          <a:p>
            <a:r>
              <a:rPr lang="en-US" dirty="0" smtClean="0"/>
              <a:t>Connected </a:t>
            </a:r>
            <a:r>
              <a:rPr lang="en-US" dirty="0"/>
              <a:t>to the </a:t>
            </a:r>
            <a:r>
              <a:rPr lang="en-US" dirty="0" smtClean="0"/>
              <a:t>FPGA's </a:t>
            </a:r>
            <a:r>
              <a:rPr lang="en-US" dirty="0"/>
              <a:t>are 10 ADC input channels. </a:t>
            </a:r>
            <a:endParaRPr lang="en-US" dirty="0" smtClean="0"/>
          </a:p>
          <a:p>
            <a:pPr lvl="1"/>
            <a:r>
              <a:rPr lang="en-US" dirty="0" smtClean="0"/>
              <a:t>Each </a:t>
            </a:r>
            <a:r>
              <a:rPr lang="en-US" dirty="0"/>
              <a:t>ADC is sampled at 250 </a:t>
            </a:r>
            <a:r>
              <a:rPr lang="en-US" dirty="0" err="1"/>
              <a:t>Msps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All </a:t>
            </a:r>
            <a:r>
              <a:rPr lang="en-US" dirty="0"/>
              <a:t>10 channels are </a:t>
            </a:r>
            <a:r>
              <a:rPr lang="en-US" dirty="0" err="1"/>
              <a:t>downconverted</a:t>
            </a:r>
            <a:r>
              <a:rPr lang="en-US" dirty="0"/>
              <a:t> to baseband, with digital </a:t>
            </a:r>
            <a:r>
              <a:rPr lang="en-US" dirty="0" err="1"/>
              <a:t>downconversion</a:t>
            </a:r>
            <a:r>
              <a:rPr lang="en-US" dirty="0"/>
              <a:t>. </a:t>
            </a:r>
          </a:p>
          <a:p>
            <a:r>
              <a:rPr lang="en-US" dirty="0"/>
              <a:t>At baseband, mathematical calculations can be performed in the </a:t>
            </a:r>
            <a:r>
              <a:rPr lang="en-US" dirty="0" smtClean="0"/>
              <a:t>FPGA's </a:t>
            </a:r>
            <a:r>
              <a:rPr lang="en-US" dirty="0"/>
              <a:t>directly, with all the 10 channels at the same </a:t>
            </a:r>
            <a:r>
              <a:rPr lang="en-US" dirty="0" smtClean="0"/>
              <a:t>time.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way data storage for post analysis will be less needed, but is still possible.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smtClean="0"/>
              <a:t>FPGA </a:t>
            </a:r>
            <a:r>
              <a:rPr lang="en-US" dirty="0"/>
              <a:t>unit is connected to and controlled by a host computer.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host computer is running </a:t>
            </a:r>
            <a:r>
              <a:rPr lang="en-US" dirty="0" smtClean="0"/>
              <a:t>LabVIEW. </a:t>
            </a:r>
          </a:p>
          <a:p>
            <a:pPr lvl="1"/>
            <a:r>
              <a:rPr lang="en-US" dirty="0" smtClean="0"/>
              <a:t>Both </a:t>
            </a:r>
            <a:r>
              <a:rPr lang="en-US" dirty="0"/>
              <a:t>the LLRF system and the data acquisition system are controlled from dedicated </a:t>
            </a:r>
            <a:r>
              <a:rPr lang="en-US" dirty="0" smtClean="0"/>
              <a:t>LabVIEW </a:t>
            </a:r>
            <a:r>
              <a:rPr lang="en-US" dirty="0"/>
              <a:t>programs on the host computer. </a:t>
            </a:r>
            <a:endParaRPr lang="en-US" dirty="0" smtClean="0"/>
          </a:p>
          <a:p>
            <a:pPr lvl="1"/>
            <a:r>
              <a:rPr lang="en-US" dirty="0" smtClean="0"/>
              <a:t>These </a:t>
            </a:r>
            <a:r>
              <a:rPr lang="en-US" dirty="0"/>
              <a:t>dedicated </a:t>
            </a:r>
            <a:r>
              <a:rPr lang="en-US" dirty="0" smtClean="0"/>
              <a:t>LabVIEW </a:t>
            </a:r>
            <a:r>
              <a:rPr lang="en-US" dirty="0"/>
              <a:t>programs are often used as sub programs in larger </a:t>
            </a:r>
            <a:r>
              <a:rPr lang="en-US" dirty="0" smtClean="0"/>
              <a:t>LabVIEW programs, </a:t>
            </a:r>
            <a:r>
              <a:rPr lang="en-US" dirty="0"/>
              <a:t>when measurements are made at </a:t>
            </a:r>
            <a:r>
              <a:rPr lang="en-US" dirty="0" smtClean="0"/>
              <a:t>FREIA.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3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Quality Assurance</a:t>
            </a:r>
            <a:br>
              <a:rPr lang="en-GB" dirty="0" smtClean="0"/>
            </a:br>
            <a:r>
              <a:rPr lang="en-GB" dirty="0" smtClean="0"/>
              <a:t>and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97638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Quality Assurance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Quality Assurance</a:t>
            </a:r>
          </a:p>
          <a:p>
            <a:pPr lvl="1"/>
            <a:r>
              <a:rPr lang="en-GB" dirty="0" smtClean="0"/>
              <a:t>develop installation and test procedures, and training of personnel</a:t>
            </a:r>
            <a:br>
              <a:rPr lang="en-GB" dirty="0" smtClean="0"/>
            </a:br>
            <a:r>
              <a:rPr lang="en-GB" dirty="0" smtClean="0"/>
              <a:t>during tests of the spoke cavity package and prototype </a:t>
            </a:r>
            <a:r>
              <a:rPr lang="en-GB" dirty="0" err="1" smtClean="0"/>
              <a:t>cryomodule</a:t>
            </a:r>
            <a:r>
              <a:rPr lang="en-GB" dirty="0" smtClean="0"/>
              <a:t> (upcoming)</a:t>
            </a:r>
          </a:p>
          <a:p>
            <a:pPr lvl="2"/>
            <a:r>
              <a:rPr lang="en-GB" dirty="0" smtClean="0"/>
              <a:t>note the importance of the prototype </a:t>
            </a:r>
            <a:r>
              <a:rPr lang="en-GB" dirty="0" err="1" smtClean="0"/>
              <a:t>cryomodule</a:t>
            </a:r>
            <a:endParaRPr lang="en-GB" dirty="0" smtClean="0"/>
          </a:p>
          <a:p>
            <a:pPr lvl="3"/>
            <a:r>
              <a:rPr lang="en-GB" dirty="0" smtClean="0"/>
              <a:t>procedures for "jumper" (</a:t>
            </a:r>
            <a:r>
              <a:rPr lang="en-GB" dirty="0" err="1" smtClean="0"/>
              <a:t>cryomodule</a:t>
            </a:r>
            <a:r>
              <a:rPr lang="en-GB" dirty="0" smtClean="0"/>
              <a:t> to valve box) connection</a:t>
            </a:r>
          </a:p>
          <a:p>
            <a:pPr lvl="3"/>
            <a:r>
              <a:rPr lang="en-GB" dirty="0" smtClean="0"/>
              <a:t>tooling for installation RF doorknob (waveguide to power coupler connector)</a:t>
            </a:r>
          </a:p>
          <a:p>
            <a:pPr lvl="3"/>
            <a:r>
              <a:rPr lang="en-GB" dirty="0" smtClean="0"/>
              <a:t>cavity internal vacuum connections most probable not required</a:t>
            </a:r>
          </a:p>
          <a:p>
            <a:pPr lvl="4"/>
            <a:r>
              <a:rPr lang="en-GB" dirty="0" smtClean="0"/>
              <a:t>will be transported with NEG and ion pump connected</a:t>
            </a:r>
          </a:p>
          <a:p>
            <a:pPr lvl="4"/>
            <a:r>
              <a:rPr lang="en-GB" dirty="0" smtClean="0"/>
              <a:t>if required, procedures, tools and experience from cavity installations in HNOSS</a:t>
            </a:r>
          </a:p>
          <a:p>
            <a:pPr lvl="2"/>
            <a:r>
              <a:rPr lang="en-GB" dirty="0" smtClean="0"/>
              <a:t>will follow same procedures with same personnel during series tests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travellers</a:t>
            </a:r>
          </a:p>
          <a:p>
            <a:pPr lvl="2"/>
            <a:r>
              <a:rPr lang="en-GB" dirty="0" smtClean="0"/>
              <a:t>expect </a:t>
            </a:r>
            <a:r>
              <a:rPr lang="en-GB" dirty="0" err="1" smtClean="0"/>
              <a:t>cryomodule</a:t>
            </a:r>
            <a:r>
              <a:rPr lang="en-GB" dirty="0" smtClean="0"/>
              <a:t> to be transported with traveller documentation</a:t>
            </a:r>
            <a:br>
              <a:rPr lang="en-GB" dirty="0" smtClean="0"/>
            </a:br>
            <a:r>
              <a:rPr lang="en-GB" dirty="0" smtClean="0"/>
              <a:t>to register all handling and other important remarks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79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 Conformities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If a deviation is found</a:t>
            </a:r>
          </a:p>
          <a:p>
            <a:r>
              <a:rPr lang="en-GB" dirty="0"/>
              <a:t>D</a:t>
            </a:r>
            <a:r>
              <a:rPr lang="en-GB" dirty="0" smtClean="0"/>
              <a:t>ocument (photo, text, measures)</a:t>
            </a:r>
          </a:p>
          <a:p>
            <a:endParaRPr lang="en-GB" dirty="0" smtClean="0"/>
          </a:p>
          <a:p>
            <a:r>
              <a:rPr lang="en-GB" dirty="0" smtClean="0"/>
              <a:t>Inform collaboration (ESS, IPNO)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Wait for decision</a:t>
            </a:r>
          </a:p>
          <a:p>
            <a:pPr lvl="1"/>
            <a:r>
              <a:rPr lang="en-GB" dirty="0" smtClean="0"/>
              <a:t>decision options</a:t>
            </a:r>
          </a:p>
          <a:p>
            <a:pPr lvl="2"/>
            <a:r>
              <a:rPr lang="en-GB" dirty="0" smtClean="0"/>
              <a:t>perform additional measurements,</a:t>
            </a:r>
          </a:p>
          <a:p>
            <a:pPr lvl="2"/>
            <a:r>
              <a:rPr lang="en-GB" dirty="0" smtClean="0"/>
              <a:t>return </a:t>
            </a:r>
            <a:r>
              <a:rPr lang="en-GB" dirty="0" smtClean="0"/>
              <a:t>(repair at IPNO),</a:t>
            </a:r>
          </a:p>
          <a:p>
            <a:pPr lvl="2"/>
            <a:r>
              <a:rPr lang="en-GB" dirty="0" smtClean="0"/>
              <a:t>repair (at Uppsala or Lund), </a:t>
            </a:r>
          </a:p>
          <a:p>
            <a:pPr lvl="2"/>
            <a:r>
              <a:rPr lang="en-GB" dirty="0" smtClean="0"/>
              <a:t>make concession and accept</a:t>
            </a:r>
          </a:p>
          <a:p>
            <a:pPr lvl="1"/>
            <a:r>
              <a:rPr lang="en-GB" dirty="0" smtClean="0"/>
              <a:t>this might impact schedule / scope / cost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05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Documentation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Functional (</a:t>
            </a:r>
            <a:r>
              <a:rPr lang="en-GB" dirty="0" err="1" smtClean="0"/>
              <a:t>tbd</a:t>
            </a:r>
            <a:r>
              <a:rPr lang="en-GB" dirty="0" smtClean="0"/>
              <a:t> by ESS)</a:t>
            </a:r>
          </a:p>
          <a:p>
            <a:pPr lvl="1"/>
            <a:r>
              <a:rPr lang="en-GB" dirty="0" smtClean="0"/>
              <a:t>upon arrival, installation: traveller documents</a:t>
            </a:r>
          </a:p>
          <a:p>
            <a:pPr lvl="2"/>
            <a:r>
              <a:rPr lang="en-GB" dirty="0" smtClean="0"/>
              <a:t>status of instrumentation, vacuum level (ion pump current)</a:t>
            </a:r>
          </a:p>
          <a:p>
            <a:pPr lvl="2"/>
            <a:r>
              <a:rPr lang="en-GB" dirty="0" smtClean="0"/>
              <a:t>other important observations</a:t>
            </a:r>
          </a:p>
          <a:p>
            <a:pPr lvl="2"/>
            <a:endParaRPr lang="en-GB" dirty="0" smtClean="0"/>
          </a:p>
          <a:p>
            <a:r>
              <a:rPr lang="en-GB" dirty="0" smtClean="0"/>
              <a:t>Acceptance criteria (</a:t>
            </a:r>
            <a:r>
              <a:rPr lang="en-GB" dirty="0" err="1" smtClean="0"/>
              <a:t>tbd</a:t>
            </a:r>
            <a:r>
              <a:rPr lang="en-GB" dirty="0" smtClean="0"/>
              <a:t> by ESS)</a:t>
            </a:r>
          </a:p>
          <a:p>
            <a:pPr lvl="1"/>
            <a:r>
              <a:rPr lang="en-GB" dirty="0" smtClean="0"/>
              <a:t>checks upon arrival</a:t>
            </a:r>
          </a:p>
          <a:p>
            <a:pPr lvl="1"/>
            <a:r>
              <a:rPr lang="en-GB" dirty="0" smtClean="0"/>
              <a:t>tests to be performed</a:t>
            </a:r>
          </a:p>
          <a:p>
            <a:endParaRPr lang="en-GB" dirty="0" smtClean="0"/>
          </a:p>
          <a:p>
            <a:r>
              <a:rPr lang="en-GB" dirty="0" smtClean="0"/>
              <a:t>Log book</a:t>
            </a:r>
          </a:p>
          <a:p>
            <a:pPr lvl="1"/>
            <a:r>
              <a:rPr lang="en-GB" dirty="0" smtClean="0"/>
              <a:t>electronic log book used during tests</a:t>
            </a:r>
          </a:p>
          <a:p>
            <a:pPr lvl="1"/>
            <a:r>
              <a:rPr lang="en-GB" dirty="0" smtClean="0"/>
              <a:t>EPICS data archive </a:t>
            </a:r>
          </a:p>
          <a:p>
            <a:endParaRPr lang="en-GB" dirty="0"/>
          </a:p>
          <a:p>
            <a:r>
              <a:rPr lang="en-GB" dirty="0" smtClean="0"/>
              <a:t>Report</a:t>
            </a:r>
            <a:endParaRPr lang="en-GB" dirty="0" smtClean="0"/>
          </a:p>
          <a:p>
            <a:pPr lvl="1"/>
            <a:r>
              <a:rPr lang="en-GB" dirty="0" smtClean="0"/>
              <a:t>summarizing the testing and results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31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Relevant Publications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Overview FREIA</a:t>
            </a:r>
          </a:p>
          <a:p>
            <a:pPr lvl="1"/>
            <a:r>
              <a:rPr lang="en-US" dirty="0" smtClean="0"/>
              <a:t>Progress </a:t>
            </a:r>
            <a:r>
              <a:rPr lang="en-US" dirty="0"/>
              <a:t>at the FREIA </a:t>
            </a:r>
            <a:r>
              <a:rPr lang="en-US" dirty="0" smtClean="0"/>
              <a:t>Laboratory,</a:t>
            </a:r>
            <a:br>
              <a:rPr lang="en-US" dirty="0" smtClean="0"/>
            </a:br>
            <a:r>
              <a:rPr lang="en-US" dirty="0" smtClean="0"/>
              <a:t>M. </a:t>
            </a:r>
            <a:r>
              <a:rPr lang="en-US" dirty="0" err="1" smtClean="0"/>
              <a:t>Olveg</a:t>
            </a:r>
            <a:r>
              <a:rPr lang="sv-SE" dirty="0"/>
              <a:t>å</a:t>
            </a:r>
            <a:r>
              <a:rPr lang="en-US" dirty="0" err="1" smtClean="0"/>
              <a:t>rd</a:t>
            </a:r>
            <a:r>
              <a:rPr lang="en-US" dirty="0" smtClean="0"/>
              <a:t> et al., IPAC 2015, WEPMN065</a:t>
            </a:r>
            <a:endParaRPr lang="en-US" dirty="0"/>
          </a:p>
          <a:p>
            <a:pPr lvl="1"/>
            <a:r>
              <a:rPr lang="en-US" dirty="0"/>
              <a:t>352 MHz Tetrode RF Stations for Superconducting </a:t>
            </a:r>
            <a:r>
              <a:rPr lang="en-US" dirty="0" smtClean="0"/>
              <a:t>Spoke</a:t>
            </a:r>
            <a:br>
              <a:rPr lang="en-US" dirty="0" smtClean="0"/>
            </a:br>
            <a:r>
              <a:rPr lang="en-US" dirty="0" smtClean="0"/>
              <a:t>M. Jobs et al., IPAC 2017, THPIK090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Controls</a:t>
            </a:r>
          </a:p>
          <a:p>
            <a:pPr lvl="1"/>
            <a:r>
              <a:rPr lang="en-US" dirty="0"/>
              <a:t>The EPICS Based Control System at the 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K. </a:t>
            </a:r>
            <a:r>
              <a:rPr lang="en-US" dirty="0" err="1" smtClean="0"/>
              <a:t>Fransson</a:t>
            </a:r>
            <a:r>
              <a:rPr lang="en-US" dirty="0"/>
              <a:t> et al</a:t>
            </a:r>
            <a:r>
              <a:rPr lang="en-US" dirty="0" smtClean="0"/>
              <a:t>., IPAC 2017, TUPIK084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Testing</a:t>
            </a:r>
          </a:p>
          <a:p>
            <a:pPr lvl="1"/>
            <a:r>
              <a:rPr lang="en-US" dirty="0"/>
              <a:t>High Power Testing of the First ESS SPOKE Cavity Package</a:t>
            </a:r>
            <a:br>
              <a:rPr lang="en-US" dirty="0"/>
            </a:br>
            <a:r>
              <a:rPr lang="en-US" dirty="0"/>
              <a:t>H. Li et al., SRF 2017, THPB035</a:t>
            </a:r>
            <a:endParaRPr lang="en-GB" dirty="0"/>
          </a:p>
          <a:p>
            <a:pPr lvl="1"/>
            <a:r>
              <a:rPr lang="en-US" dirty="0" smtClean="0"/>
              <a:t>ESS </a:t>
            </a:r>
            <a:r>
              <a:rPr lang="en-US" dirty="0"/>
              <a:t>Spoke Cavity Conditioning at </a:t>
            </a:r>
            <a:r>
              <a:rPr lang="en-US" dirty="0" smtClean="0"/>
              <a:t>FREIA</a:t>
            </a:r>
            <a:br>
              <a:rPr lang="en-US" dirty="0" smtClean="0"/>
            </a:br>
            <a:r>
              <a:rPr lang="en-US" dirty="0" smtClean="0"/>
              <a:t>H. Li et al., IPAC 2017, MOPVA092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47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Test 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6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Plan Basics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Arrival and inspection</a:t>
            </a:r>
          </a:p>
          <a:p>
            <a:pPr lvl="1"/>
            <a:r>
              <a:rPr lang="en-US" dirty="0" smtClean="0"/>
              <a:t>initial checks and measurements</a:t>
            </a:r>
          </a:p>
          <a:p>
            <a:r>
              <a:rPr lang="en-US" dirty="0" smtClean="0"/>
              <a:t>Installation and connection to valve box</a:t>
            </a:r>
          </a:p>
          <a:p>
            <a:r>
              <a:rPr lang="en-US" dirty="0" smtClean="0"/>
              <a:t>Warm testing</a:t>
            </a:r>
          </a:p>
          <a:p>
            <a:pPr lvl="1"/>
            <a:r>
              <a:rPr lang="en-US" dirty="0" smtClean="0"/>
              <a:t>conditioning </a:t>
            </a:r>
            <a:r>
              <a:rPr lang="en-US" dirty="0"/>
              <a:t>of </a:t>
            </a:r>
            <a:r>
              <a:rPr lang="en-US" dirty="0" smtClean="0"/>
              <a:t>power couplers</a:t>
            </a:r>
            <a:endParaRPr lang="en-US" dirty="0"/>
          </a:p>
          <a:p>
            <a:r>
              <a:rPr lang="en-US" dirty="0" smtClean="0"/>
              <a:t>Cool down</a:t>
            </a:r>
          </a:p>
          <a:p>
            <a:r>
              <a:rPr lang="en-US" dirty="0" smtClean="0"/>
              <a:t>Cold testing</a:t>
            </a:r>
          </a:p>
          <a:p>
            <a:pPr lvl="1"/>
            <a:r>
              <a:rPr lang="en-US" dirty="0" smtClean="0"/>
              <a:t>tuner functionality and range</a:t>
            </a:r>
          </a:p>
          <a:p>
            <a:pPr lvl="1"/>
            <a:r>
              <a:rPr lang="en-US" dirty="0" smtClean="0"/>
              <a:t>conditioning </a:t>
            </a:r>
            <a:r>
              <a:rPr lang="en-US" dirty="0"/>
              <a:t>of </a:t>
            </a:r>
            <a:r>
              <a:rPr lang="en-US" dirty="0" smtClean="0"/>
              <a:t>power couplers and cavity package</a:t>
            </a:r>
            <a:endParaRPr lang="en-US" dirty="0"/>
          </a:p>
          <a:p>
            <a:pPr lvl="1"/>
            <a:r>
              <a:rPr lang="en-US" dirty="0" smtClean="0"/>
              <a:t>measurements</a:t>
            </a:r>
            <a:endParaRPr lang="en-US" dirty="0"/>
          </a:p>
          <a:p>
            <a:r>
              <a:rPr lang="en-US" dirty="0" smtClean="0"/>
              <a:t>Warm-up</a:t>
            </a:r>
          </a:p>
          <a:p>
            <a:r>
              <a:rPr lang="en-US" dirty="0" smtClean="0"/>
              <a:t>Disconnect, (wait for acceptance decision), shipment</a:t>
            </a:r>
          </a:p>
          <a:p>
            <a:r>
              <a:rPr lang="en-US" dirty="0" smtClean="0"/>
              <a:t>Write report...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  <p:grpSp>
        <p:nvGrpSpPr>
          <p:cNvPr id="9" name="Group 8"/>
          <p:cNvGrpSpPr/>
          <p:nvPr/>
        </p:nvGrpSpPr>
        <p:grpSpPr>
          <a:xfrm>
            <a:off x="6244871" y="1392369"/>
            <a:ext cx="2334496" cy="2291410"/>
            <a:chOff x="3405128" y="568194"/>
            <a:chExt cx="2883767" cy="2830543"/>
          </a:xfrm>
        </p:grpSpPr>
        <p:grpSp>
          <p:nvGrpSpPr>
            <p:cNvPr id="10" name="Group 9"/>
            <p:cNvGrpSpPr/>
            <p:nvPr/>
          </p:nvGrpSpPr>
          <p:grpSpPr>
            <a:xfrm>
              <a:off x="4340891" y="1517301"/>
              <a:ext cx="964642" cy="945487"/>
              <a:chOff x="4340888" y="1376624"/>
              <a:chExt cx="964642" cy="945487"/>
            </a:xfrm>
          </p:grpSpPr>
          <p:sp>
            <p:nvSpPr>
              <p:cNvPr id="29" name="Oval 28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rgbClr val="FF5050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5050"/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350933" y="1625606"/>
                <a:ext cx="954594" cy="53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>
                    <a:solidFill>
                      <a:schemeClr val="bg1"/>
                    </a:solidFill>
                  </a:rPr>
                  <a:t>Test and Approve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460688" y="568194"/>
              <a:ext cx="725047" cy="710647"/>
              <a:chOff x="4340885" y="1376624"/>
              <a:chExt cx="964645" cy="945487"/>
            </a:xfrm>
          </p:grpSpPr>
          <p:sp>
            <p:nvSpPr>
              <p:cNvPr id="27" name="Oval 26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340885" y="1558764"/>
                <a:ext cx="954593" cy="556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Develop</a:t>
                </a:r>
              </a:p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Criteria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563848" y="1631561"/>
              <a:ext cx="725047" cy="710647"/>
              <a:chOff x="4340885" y="1376624"/>
              <a:chExt cx="964645" cy="945487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340885" y="1679080"/>
                <a:ext cx="954593" cy="354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Test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465709" y="2688090"/>
              <a:ext cx="725047" cy="710647"/>
              <a:chOff x="4340885" y="1376624"/>
              <a:chExt cx="964645" cy="945487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40885" y="1558764"/>
                <a:ext cx="954593" cy="556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err="1" smtClean="0">
                    <a:solidFill>
                      <a:schemeClr val="bg1"/>
                    </a:solidFill>
                  </a:rPr>
                  <a:t>Analyze</a:t>
                </a:r>
                <a:endParaRPr lang="en-GB" sz="8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Results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405128" y="1630527"/>
              <a:ext cx="725047" cy="710647"/>
              <a:chOff x="4340885" y="1376624"/>
              <a:chExt cx="964645" cy="945487"/>
            </a:xfrm>
          </p:grpSpPr>
          <p:sp>
            <p:nvSpPr>
              <p:cNvPr id="21" name="Oval 20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40885" y="1679080"/>
                <a:ext cx="954593" cy="354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Approve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Right Arrow 14"/>
            <p:cNvSpPr/>
            <p:nvPr/>
          </p:nvSpPr>
          <p:spPr bwMode="auto">
            <a:xfrm rot="18994184">
              <a:off x="3989194" y="1216365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 rot="8073564">
              <a:off x="5226464" y="2410746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13434725">
              <a:off x="4022261" y="2421827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 rot="2581722">
              <a:off x="5226463" y="1255792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 rot="18994184">
              <a:off x="5458893" y="2564433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8965299">
              <a:off x="5415182" y="2769450"/>
              <a:ext cx="717492" cy="26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Retest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99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Acceptance Decision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Acceptance criteria</a:t>
            </a:r>
          </a:p>
          <a:p>
            <a:pPr lvl="1"/>
            <a:r>
              <a:rPr lang="en-GB" dirty="0" smtClean="0"/>
              <a:t>input required from ESS to define the final set of criteria</a:t>
            </a:r>
          </a:p>
          <a:p>
            <a:endParaRPr lang="en-GB" dirty="0" smtClean="0"/>
          </a:p>
          <a:p>
            <a:r>
              <a:rPr lang="en-GB" dirty="0" smtClean="0"/>
              <a:t>Acceptance decision</a:t>
            </a:r>
          </a:p>
          <a:p>
            <a:pPr lvl="1"/>
            <a:r>
              <a:rPr lang="en-GB" dirty="0" smtClean="0"/>
              <a:t>FREIA informs collaboration of the test results </a:t>
            </a:r>
            <a:br>
              <a:rPr lang="en-GB" dirty="0" smtClean="0"/>
            </a:br>
            <a:r>
              <a:rPr lang="en-GB" dirty="0" smtClean="0"/>
              <a:t>and possible non-conformities</a:t>
            </a:r>
          </a:p>
          <a:p>
            <a:pPr lvl="2"/>
            <a:endParaRPr lang="en-GB" dirty="0" smtClean="0"/>
          </a:p>
          <a:p>
            <a:pPr lvl="1"/>
            <a:r>
              <a:rPr lang="en-GB" dirty="0" smtClean="0"/>
              <a:t>decision</a:t>
            </a:r>
            <a:endParaRPr lang="en-GB" dirty="0"/>
          </a:p>
          <a:p>
            <a:pPr lvl="2"/>
            <a:r>
              <a:rPr lang="en-GB" dirty="0" smtClean="0"/>
              <a:t>accept,</a:t>
            </a:r>
          </a:p>
          <a:p>
            <a:pPr lvl="2"/>
            <a:r>
              <a:rPr lang="en-GB" dirty="0" smtClean="0"/>
              <a:t>repair</a:t>
            </a:r>
          </a:p>
          <a:p>
            <a:pPr lvl="3"/>
            <a:r>
              <a:rPr lang="en-GB" dirty="0" smtClean="0"/>
              <a:t>at IPNO, Lund or Uppsala.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  <p:grpSp>
        <p:nvGrpSpPr>
          <p:cNvPr id="7" name="Group 6"/>
          <p:cNvGrpSpPr/>
          <p:nvPr/>
        </p:nvGrpSpPr>
        <p:grpSpPr>
          <a:xfrm>
            <a:off x="6244871" y="1392369"/>
            <a:ext cx="2334496" cy="2291410"/>
            <a:chOff x="3405128" y="568194"/>
            <a:chExt cx="2883767" cy="2830543"/>
          </a:xfrm>
        </p:grpSpPr>
        <p:grpSp>
          <p:nvGrpSpPr>
            <p:cNvPr id="8" name="Group 7"/>
            <p:cNvGrpSpPr/>
            <p:nvPr/>
          </p:nvGrpSpPr>
          <p:grpSpPr>
            <a:xfrm>
              <a:off x="4340891" y="1517301"/>
              <a:ext cx="964642" cy="945487"/>
              <a:chOff x="4340888" y="1376624"/>
              <a:chExt cx="964642" cy="945487"/>
            </a:xfrm>
          </p:grpSpPr>
          <p:sp>
            <p:nvSpPr>
              <p:cNvPr id="27" name="Oval 26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rgbClr val="FF5050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5050"/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350933" y="1625606"/>
                <a:ext cx="954594" cy="53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>
                    <a:solidFill>
                      <a:schemeClr val="bg1"/>
                    </a:solidFill>
                  </a:rPr>
                  <a:t>Test and Approve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460688" y="568194"/>
              <a:ext cx="725047" cy="710647"/>
              <a:chOff x="4340885" y="1376624"/>
              <a:chExt cx="964645" cy="945487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340885" y="1558764"/>
                <a:ext cx="954593" cy="556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Develop</a:t>
                </a:r>
              </a:p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Criteria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563848" y="1631561"/>
              <a:ext cx="725047" cy="710647"/>
              <a:chOff x="4340885" y="1376624"/>
              <a:chExt cx="964645" cy="945487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40885" y="1679080"/>
                <a:ext cx="954593" cy="354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Test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465709" y="2688090"/>
              <a:ext cx="725047" cy="710647"/>
              <a:chOff x="4340885" y="1376624"/>
              <a:chExt cx="964645" cy="945487"/>
            </a:xfrm>
          </p:grpSpPr>
          <p:sp>
            <p:nvSpPr>
              <p:cNvPr id="21" name="Oval 20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40885" y="1558764"/>
                <a:ext cx="954593" cy="556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err="1" smtClean="0">
                    <a:solidFill>
                      <a:schemeClr val="bg1"/>
                    </a:solidFill>
                  </a:rPr>
                  <a:t>Analyze</a:t>
                </a:r>
                <a:endParaRPr lang="en-GB" sz="8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Results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405128" y="1630527"/>
              <a:ext cx="725047" cy="710647"/>
              <a:chOff x="4340885" y="1376624"/>
              <a:chExt cx="964645" cy="945487"/>
            </a:xfrm>
          </p:grpSpPr>
          <p:sp>
            <p:nvSpPr>
              <p:cNvPr id="19" name="Oval 18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40885" y="1679080"/>
                <a:ext cx="954593" cy="354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smtClean="0">
                    <a:solidFill>
                      <a:schemeClr val="bg1"/>
                    </a:solidFill>
                  </a:rPr>
                  <a:t>Approve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Right Arrow 12"/>
            <p:cNvSpPr/>
            <p:nvPr/>
          </p:nvSpPr>
          <p:spPr bwMode="auto">
            <a:xfrm rot="18994184">
              <a:off x="3989194" y="1216365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 rot="8073564">
              <a:off x="5226464" y="2410746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 rot="13434725">
              <a:off x="4022261" y="2421827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 rot="2581722">
              <a:off x="5226463" y="1255792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18994184">
              <a:off x="5458893" y="2564433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8965299">
              <a:off x="5415182" y="2769450"/>
              <a:ext cx="717492" cy="26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Retest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15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L4 Requirements (Selection)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549801"/>
              </p:ext>
            </p:extLst>
          </p:nvPr>
        </p:nvGraphicFramePr>
        <p:xfrm>
          <a:off x="250825" y="968193"/>
          <a:ext cx="8642352" cy="533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116">
                  <a:extLst>
                    <a:ext uri="{9D8B030D-6E8A-4147-A177-3AD203B41FA5}">
                      <a16:colId xmlns:a16="http://schemas.microsoft.com/office/drawing/2014/main" xmlns="" val="3407834792"/>
                    </a:ext>
                  </a:extLst>
                </a:gridCol>
                <a:gridCol w="3433483">
                  <a:extLst>
                    <a:ext uri="{9D8B030D-6E8A-4147-A177-3AD203B41FA5}">
                      <a16:colId xmlns:a16="http://schemas.microsoft.com/office/drawing/2014/main" xmlns="" val="57260511"/>
                    </a:ext>
                  </a:extLst>
                </a:gridCol>
                <a:gridCol w="1093694">
                  <a:extLst>
                    <a:ext uri="{9D8B030D-6E8A-4147-A177-3AD203B41FA5}">
                      <a16:colId xmlns:a16="http://schemas.microsoft.com/office/drawing/2014/main" xmlns="" val="565618657"/>
                    </a:ext>
                  </a:extLst>
                </a:gridCol>
                <a:gridCol w="1111623">
                  <a:extLst>
                    <a:ext uri="{9D8B030D-6E8A-4147-A177-3AD203B41FA5}">
                      <a16:colId xmlns:a16="http://schemas.microsoft.com/office/drawing/2014/main" xmlns="" val="1886931282"/>
                    </a:ext>
                  </a:extLst>
                </a:gridCol>
                <a:gridCol w="1192306">
                  <a:extLst>
                    <a:ext uri="{9D8B030D-6E8A-4147-A177-3AD203B41FA5}">
                      <a16:colId xmlns:a16="http://schemas.microsoft.com/office/drawing/2014/main" xmlns="" val="4063612583"/>
                    </a:ext>
                  </a:extLst>
                </a:gridCol>
                <a:gridCol w="1031130">
                  <a:extLst>
                    <a:ext uri="{9D8B030D-6E8A-4147-A177-3AD203B41FA5}">
                      <a16:colId xmlns:a16="http://schemas.microsoft.com/office/drawing/2014/main" xmlns="" val="1944628084"/>
                    </a:ext>
                  </a:extLst>
                </a:gridCol>
              </a:tblGrid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Name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Units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Min.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Nominal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Max.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2185368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1369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Number of cavities</a:t>
                      </a:r>
                      <a:r>
                        <a:rPr lang="en-GB" sz="1400" baseline="0" dirty="0" smtClean="0"/>
                        <a:t> per cryomodule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#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6964317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1373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Optimal beta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v/c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0.5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0649893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1375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Operating temperature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5503566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1376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Accelerating voltage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MV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5.75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9707433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1378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RF coupler power handling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kW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335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0109466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1379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External</a:t>
                      </a:r>
                      <a:r>
                        <a:rPr lang="en-GB" sz="1400" baseline="0" dirty="0" smtClean="0"/>
                        <a:t> quality factory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175’000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285’000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3899610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1381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Voltage pulse length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ms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2.86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0836616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1382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Voltage pulse rate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Hz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734814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1383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Cavity shunt impedance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2.35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8682175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1384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Accelerating mode tuning range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kHz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8858796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1386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Mode spacing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MHz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0.45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7616401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1387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Higher order modes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MHz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808094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1388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Length of cryomodule vessel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2.9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7090377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1393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Cool down time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014015"/>
                  </a:ext>
                </a:extLst>
              </a:tr>
              <a:tr h="27425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8689286"/>
                  </a:ext>
                </a:extLst>
              </a:tr>
              <a:tr h="274250">
                <a:tc gridSpan="6">
                  <a:txBody>
                    <a:bodyPr/>
                    <a:lstStyle/>
                    <a:p>
                      <a:r>
                        <a:rPr lang="en-GB" sz="1200" b="0" dirty="0" smtClean="0"/>
                        <a:t>From:</a:t>
                      </a:r>
                      <a:endParaRPr lang="en-GB" sz="1200" b="0" baseline="0" dirty="0" smtClean="0"/>
                    </a:p>
                    <a:p>
                      <a:r>
                        <a:rPr lang="en-GB" sz="1200" b="0" dirty="0" smtClean="0"/>
                        <a:t>https://confluence.esss.lu.se/display/CRYOM/Interface+between+Cryomodule+and+Cavities-+Within+EMR </a:t>
                      </a:r>
                      <a:endParaRPr lang="en-GB" sz="1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858187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Reminder – Some History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2009</a:t>
            </a:r>
            <a:r>
              <a:rPr lang="en-GB" dirty="0" smtClean="0"/>
              <a:t>: ESS-S and Uppsala start discussion on collaboration</a:t>
            </a:r>
          </a:p>
          <a:p>
            <a:pPr lvl="1"/>
            <a:r>
              <a:rPr lang="en-GB" dirty="0" smtClean="0"/>
              <a:t>development of 704 MHz RF and high power test of cavity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2010</a:t>
            </a:r>
            <a:r>
              <a:rPr lang="en-GB" dirty="0" smtClean="0"/>
              <a:t>: Uppsala University decides to construct the FREIA Laboratory</a:t>
            </a:r>
          </a:p>
          <a:p>
            <a:pPr lvl="1"/>
            <a:r>
              <a:rPr lang="en-GB" dirty="0" smtClean="0"/>
              <a:t>funding from KAWS, Swedish Government and Uppsala </a:t>
            </a:r>
            <a:r>
              <a:rPr lang="en-GB" dirty="0" smtClean="0"/>
              <a:t>University</a:t>
            </a:r>
          </a:p>
          <a:p>
            <a:pPr lvl="1"/>
            <a:r>
              <a:rPr lang="en-GB" dirty="0" smtClean="0"/>
              <a:t>funding from ESS for ESS development work</a:t>
            </a:r>
            <a:endParaRPr lang="en-GB" dirty="0" smtClean="0"/>
          </a:p>
          <a:p>
            <a:r>
              <a:rPr lang="en-GB" b="1" dirty="0" smtClean="0">
                <a:solidFill>
                  <a:srgbClr val="0000FF"/>
                </a:solidFill>
              </a:rPr>
              <a:t>2011</a:t>
            </a:r>
            <a:r>
              <a:rPr lang="en-GB" dirty="0" smtClean="0"/>
              <a:t>: </a:t>
            </a:r>
            <a:r>
              <a:rPr lang="en-GB" dirty="0"/>
              <a:t>C</a:t>
            </a:r>
            <a:r>
              <a:rPr lang="en-GB" dirty="0" smtClean="0"/>
              <a:t>ollaboration agreement ESS – Uppsala</a:t>
            </a:r>
          </a:p>
          <a:p>
            <a:pPr lvl="1"/>
            <a:r>
              <a:rPr lang="en-GB" dirty="0" smtClean="0"/>
              <a:t>development of 704 MHz RF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2013</a:t>
            </a:r>
            <a:r>
              <a:rPr lang="en-GB" dirty="0" smtClean="0"/>
              <a:t>: Amendment and change of direction</a:t>
            </a:r>
          </a:p>
          <a:p>
            <a:pPr lvl="1"/>
            <a:r>
              <a:rPr lang="en-GB" dirty="0" smtClean="0"/>
              <a:t>development of 352 MHz </a:t>
            </a:r>
            <a:r>
              <a:rPr lang="en-GB" dirty="0" smtClean="0"/>
              <a:t>RF, tetrode and solid-state</a:t>
            </a:r>
            <a:endParaRPr lang="en-GB" dirty="0" smtClean="0"/>
          </a:p>
          <a:p>
            <a:pPr lvl="1"/>
            <a:r>
              <a:rPr lang="en-GB" dirty="0" smtClean="0"/>
              <a:t>test of spoke cavity package and prototype </a:t>
            </a:r>
            <a:r>
              <a:rPr lang="en-GB" dirty="0" err="1" smtClean="0"/>
              <a:t>cryomodule</a:t>
            </a:r>
            <a:endParaRPr lang="en-GB" dirty="0" smtClean="0"/>
          </a:p>
          <a:p>
            <a:r>
              <a:rPr lang="en-GB" b="1" dirty="0" smtClean="0">
                <a:solidFill>
                  <a:srgbClr val="0000FF"/>
                </a:solidFill>
              </a:rPr>
              <a:t>2015</a:t>
            </a:r>
            <a:r>
              <a:rPr lang="en-GB" dirty="0" smtClean="0"/>
              <a:t>: Extended collaboration for ESS construction</a:t>
            </a:r>
          </a:p>
          <a:p>
            <a:pPr lvl="1"/>
            <a:r>
              <a:rPr lang="en-GB" dirty="0" smtClean="0"/>
              <a:t>development and test of series spoke </a:t>
            </a:r>
            <a:r>
              <a:rPr lang="en-GB" dirty="0" err="1" smtClean="0"/>
              <a:t>cryomodules</a:t>
            </a:r>
            <a:r>
              <a:rPr lang="en-GB" dirty="0" smtClean="0"/>
              <a:t> and controls</a:t>
            </a:r>
          </a:p>
          <a:p>
            <a:pPr lvl="1"/>
            <a:r>
              <a:rPr lang="en-GB" dirty="0"/>
              <a:t>test of </a:t>
            </a:r>
            <a:r>
              <a:rPr lang="en-GB" dirty="0" smtClean="0"/>
              <a:t>prototype and pre-series 704 </a:t>
            </a:r>
            <a:r>
              <a:rPr lang="en-GB" dirty="0"/>
              <a:t>MHz </a:t>
            </a:r>
            <a:r>
              <a:rPr lang="en-GB" dirty="0" smtClean="0"/>
              <a:t>RF stations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2017</a:t>
            </a:r>
            <a:r>
              <a:rPr lang="en-GB" dirty="0" smtClean="0"/>
              <a:t>: Modification </a:t>
            </a:r>
          </a:p>
          <a:p>
            <a:pPr lvl="1"/>
            <a:r>
              <a:rPr lang="en-GB" dirty="0" smtClean="0"/>
              <a:t>test of 704 MHz high beta elliptical cavity instead of pre-series 704 MHz RF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15-Oct-2015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Overview ESS Test and Development Program at the FREIA Laboratory - Roger Ruber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02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070451" y="2924955"/>
            <a:ext cx="74851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800" b="1" dirty="0" smtClean="0"/>
              <a:t>VNA</a:t>
            </a:r>
          </a:p>
        </p:txBody>
      </p:sp>
      <p:sp>
        <p:nvSpPr>
          <p:cNvPr id="8" name="Rectangle 7"/>
          <p:cNvSpPr/>
          <p:nvPr/>
        </p:nvSpPr>
        <p:spPr>
          <a:xfrm>
            <a:off x="8070451" y="3919482"/>
            <a:ext cx="914399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sv-SE" sz="1800" b="1" dirty="0" smtClean="0"/>
              <a:t>SGD</a:t>
            </a:r>
          </a:p>
          <a:p>
            <a:r>
              <a:rPr lang="sv-SE" sz="1100" b="1" dirty="0" smtClean="0"/>
              <a:t>signal</a:t>
            </a:r>
          </a:p>
          <a:p>
            <a:r>
              <a:rPr lang="sv-SE" sz="1100" b="1" dirty="0" smtClean="0"/>
              <a:t>generator </a:t>
            </a:r>
            <a:r>
              <a:rPr lang="sv-SE" sz="1200" b="1" dirty="0" smtClean="0"/>
              <a:t>driven</a:t>
            </a:r>
            <a:endParaRPr lang="sv-SE" sz="1200" b="1" dirty="0"/>
          </a:p>
        </p:txBody>
      </p:sp>
      <p:sp>
        <p:nvSpPr>
          <p:cNvPr id="9" name="Rectangle 8"/>
          <p:cNvSpPr/>
          <p:nvPr/>
        </p:nvSpPr>
        <p:spPr>
          <a:xfrm>
            <a:off x="8070451" y="3393938"/>
            <a:ext cx="762000" cy="36933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sv-SE" sz="1800" b="1" dirty="0" smtClean="0"/>
              <a:t>SEL</a:t>
            </a:r>
            <a:endParaRPr lang="sv-SE" sz="1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Overview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96084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Preliminary, minimum set of tests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To </a:t>
            </a:r>
            <a:r>
              <a:rPr lang="en-US" b="1" dirty="0">
                <a:solidFill>
                  <a:srgbClr val="0000FF"/>
                </a:solidFill>
              </a:rPr>
              <a:t>be adapted based on </a:t>
            </a:r>
            <a:r>
              <a:rPr lang="en-US" b="1" dirty="0" smtClean="0">
                <a:solidFill>
                  <a:srgbClr val="0000FF"/>
                </a:solidFill>
              </a:rPr>
              <a:t>agreed acceptance </a:t>
            </a:r>
            <a:r>
              <a:rPr lang="en-US" b="1" dirty="0">
                <a:solidFill>
                  <a:srgbClr val="0000FF"/>
                </a:solidFill>
              </a:rPr>
              <a:t>criteria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70451" y="2447330"/>
            <a:ext cx="844949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sv-SE" sz="1800" b="1" dirty="0" smtClean="0"/>
              <a:t>CRYO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403398"/>
              </p:ext>
            </p:extLst>
          </p:nvPr>
        </p:nvGraphicFramePr>
        <p:xfrm>
          <a:off x="289074" y="1977781"/>
          <a:ext cx="7667150" cy="4254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5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317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20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8505">
                <a:tc>
                  <a:txBody>
                    <a:bodyPr/>
                    <a:lstStyle/>
                    <a:p>
                      <a:r>
                        <a:rPr lang="sv-SE" dirty="0" smtClean="0"/>
                        <a:t>Warm test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Cool</a:t>
                      </a:r>
                      <a:r>
                        <a:rPr lang="sv-SE" baseline="0" dirty="0" smtClean="0"/>
                        <a:t> down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Cold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Warm up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564">
                <a:tc rowSpan="3">
                  <a:txBody>
                    <a:bodyPr/>
                    <a:lstStyle/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Cavity vacuum</a:t>
                      </a:r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Mechanical checks?</a:t>
                      </a:r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endParaRPr lang="en-US" sz="1400" dirty="0" smtClean="0"/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Cavity frequency</a:t>
                      </a:r>
                      <a:endParaRPr lang="sv-SE" sz="1400" dirty="0" smtClean="0"/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err="1" smtClean="0"/>
                        <a:t>Qext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endParaRPr lang="en-US" sz="1400" dirty="0" smtClean="0"/>
                    </a:p>
                  </a:txBody>
                  <a:tcPr>
                    <a:solidFill>
                      <a:srgbClr val="E9EFF7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err="1" smtClean="0"/>
                        <a:t>Frequency</a:t>
                      </a:r>
                      <a:r>
                        <a:rPr lang="sv-SE" sz="1400" dirty="0" smtClean="0"/>
                        <a:t/>
                      </a:r>
                      <a:br>
                        <a:rPr lang="sv-SE" sz="1400" dirty="0" smtClean="0"/>
                      </a:br>
                      <a:r>
                        <a:rPr lang="en-GB" sz="1400" baseline="0" dirty="0" smtClean="0"/>
                        <a:t>vs. Temperature</a:t>
                      </a:r>
                      <a:endParaRPr lang="en-US" sz="1400" dirty="0" smtClean="0"/>
                    </a:p>
                    <a:p>
                      <a:endParaRPr lang="sv-SE" sz="1400" dirty="0"/>
                    </a:p>
                  </a:txBody>
                  <a:tcP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v-SE" sz="1400" dirty="0" smtClean="0"/>
                        <a:t>Tuner </a:t>
                      </a:r>
                      <a:r>
                        <a:rPr lang="sv-SE" sz="1400" dirty="0" err="1" smtClean="0"/>
                        <a:t>range</a:t>
                      </a:r>
                      <a:r>
                        <a:rPr lang="sv-SE" sz="1400" dirty="0" smtClean="0"/>
                        <a:t> and </a:t>
                      </a:r>
                      <a:r>
                        <a:rPr lang="sv-SE" sz="1400" dirty="0" err="1" smtClean="0"/>
                        <a:t>sensitivity</a:t>
                      </a:r>
                      <a:endParaRPr lang="sv-SE" sz="1400" dirty="0" smtClean="0"/>
                    </a:p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sv-SE" sz="1400" dirty="0" err="1" smtClean="0"/>
                        <a:t>Coupler</a:t>
                      </a:r>
                      <a:r>
                        <a:rPr lang="sv-SE" sz="1400" baseline="0" dirty="0" smtClean="0"/>
                        <a:t> and </a:t>
                      </a:r>
                      <a:r>
                        <a:rPr lang="sv-SE" sz="1400" baseline="0" dirty="0" err="1" smtClean="0"/>
                        <a:t>cavity</a:t>
                      </a:r>
                      <a:r>
                        <a:rPr lang="sv-SE" sz="1400" baseline="0" dirty="0" smtClean="0"/>
                        <a:t> conditioning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 err="1" smtClean="0"/>
                        <a:t>Frequency</a:t>
                      </a:r>
                      <a:r>
                        <a:rPr lang="sv-SE" sz="1400" baseline="0" dirty="0" smtClean="0"/>
                        <a:t> vs. </a:t>
                      </a:r>
                      <a:r>
                        <a:rPr lang="sv-SE" sz="1400" baseline="0" dirty="0" err="1" smtClean="0"/>
                        <a:t>Temperature</a:t>
                      </a:r>
                      <a:endParaRPr lang="sv-SE" sz="1400" dirty="0" smtClean="0"/>
                    </a:p>
                  </a:txBody>
                  <a:tcP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666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Cavity frequency</a:t>
                      </a:r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Loaded Q and </a:t>
                      </a:r>
                      <a:r>
                        <a:rPr lang="en-US" sz="1400" dirty="0" err="1" smtClean="0"/>
                        <a:t>Qext</a:t>
                      </a:r>
                      <a:endParaRPr lang="sv-SE" sz="1400" dirty="0" smtClean="0"/>
                    </a:p>
                  </a:txBody>
                  <a:tcPr>
                    <a:solidFill>
                      <a:srgbClr val="E9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2941">
                <a:tc vMerge="1">
                  <a:txBody>
                    <a:bodyPr/>
                    <a:lstStyle/>
                    <a:p>
                      <a:pPr marL="179388" indent="-179388">
                        <a:buFont typeface="Wingdings" panose="05000000000000000000" pitchFamily="2" charset="2"/>
                        <a:buChar char="ü"/>
                      </a:pPr>
                      <a:endParaRPr lang="sv-S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---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sv-SE" sz="1400" baseline="0" dirty="0" smtClean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87068">
                <a:tc rowSpan="2">
                  <a:txBody>
                    <a:bodyPr/>
                    <a:lstStyle/>
                    <a:p>
                      <a:pPr marL="179388" indent="-179388">
                        <a:buFont typeface="Wingdings" panose="05000000000000000000" pitchFamily="2" charset="2"/>
                        <a:buChar char="ü"/>
                      </a:pPr>
                      <a:r>
                        <a:rPr lang="sv-SE" sz="1400" dirty="0" err="1" smtClean="0"/>
                        <a:t>Coupler</a:t>
                      </a:r>
                      <a:r>
                        <a:rPr lang="sv-SE" sz="1400" baseline="0" dirty="0" smtClean="0"/>
                        <a:t> conditioning</a:t>
                      </a:r>
                      <a:endParaRPr lang="sv-S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Q0</a:t>
                      </a:r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sv-SE" altLang="zh-CN" sz="1400" dirty="0" smtClean="0"/>
                        <a:t>Dynamic heat load</a:t>
                      </a:r>
                      <a:endParaRPr lang="sv-SE" sz="1400" dirty="0" smtClean="0"/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Nominal gradient</a:t>
                      </a:r>
                    </a:p>
                    <a:p>
                      <a:pPr marL="179388" lvl="0" indent="-179388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Filling time</a:t>
                      </a:r>
                    </a:p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 dirty="0" smtClean="0"/>
                        <a:t> 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93430">
                <a:tc v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400" dirty="0" smtClean="0"/>
                        <a:t>Dynamic Lorentz force detuning</a:t>
                      </a:r>
                    </a:p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400" dirty="0" smtClean="0"/>
                        <a:t>Tuning range</a:t>
                      </a:r>
                    </a:p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1400" dirty="0" smtClean="0"/>
                    </a:p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400" dirty="0" smtClean="0"/>
                        <a:t>Long term stability test (4h)</a:t>
                      </a:r>
                      <a:endParaRPr lang="sv-SE" sz="1400" dirty="0" smtClean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Warm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Initial inspection</a:t>
            </a:r>
          </a:p>
          <a:p>
            <a:pPr lvl="1"/>
            <a:r>
              <a:rPr lang="en-GB" dirty="0" smtClean="0"/>
              <a:t>check of cavity vacuum → connect external pump required or not</a:t>
            </a:r>
          </a:p>
          <a:p>
            <a:pPr lvl="1"/>
            <a:r>
              <a:rPr lang="en-GB" dirty="0" smtClean="0"/>
              <a:t>mechanical checks required? </a:t>
            </a:r>
            <a:r>
              <a:rPr lang="en-GB" dirty="0"/>
              <a:t>→ </a:t>
            </a:r>
            <a:r>
              <a:rPr lang="en-GB" dirty="0" smtClean="0"/>
              <a:t>dimensions?</a:t>
            </a:r>
          </a:p>
          <a:p>
            <a:pPr lvl="1"/>
            <a:r>
              <a:rPr lang="en-GB" dirty="0" smtClean="0"/>
              <a:t>instrumentation checks required?</a:t>
            </a:r>
          </a:p>
          <a:p>
            <a:r>
              <a:rPr lang="en-GB" dirty="0" smtClean="0"/>
              <a:t>Measurements</a:t>
            </a:r>
            <a:endParaRPr lang="en-GB" dirty="0" smtClean="0"/>
          </a:p>
          <a:p>
            <a:pPr lvl="1"/>
            <a:r>
              <a:rPr lang="en-GB" dirty="0" smtClean="0"/>
              <a:t>cavity frequency and </a:t>
            </a:r>
            <a:r>
              <a:rPr lang="en-GB" dirty="0" err="1" smtClean="0"/>
              <a:t>Qext</a:t>
            </a:r>
            <a:r>
              <a:rPr lang="en-GB" dirty="0" smtClean="0"/>
              <a:t> (with VNA)</a:t>
            </a:r>
          </a:p>
          <a:p>
            <a:r>
              <a:rPr lang="en-GB" dirty="0" smtClean="0"/>
              <a:t>RF conditioning</a:t>
            </a:r>
          </a:p>
          <a:p>
            <a:pPr lvl="1"/>
            <a:r>
              <a:rPr lang="en-GB" dirty="0" smtClean="0"/>
              <a:t>warm re-conditioning of the power couplers</a:t>
            </a:r>
          </a:p>
          <a:p>
            <a:pPr lvl="2"/>
            <a:r>
              <a:rPr lang="en-GB" dirty="0" smtClean="0"/>
              <a:t>have to agree on optimization of the conditioning algorithm to save time</a:t>
            </a:r>
          </a:p>
          <a:p>
            <a:pPr lvl="2"/>
            <a:r>
              <a:rPr lang="en-GB" dirty="0" smtClean="0"/>
              <a:t>will take at least 1 day if no major </a:t>
            </a:r>
            <a:r>
              <a:rPr lang="en-GB" dirty="0" err="1" smtClean="0"/>
              <a:t>multipacting</a:t>
            </a:r>
            <a:r>
              <a:rPr lang="en-GB" dirty="0" smtClean="0"/>
              <a:t> barriers</a:t>
            </a:r>
          </a:p>
          <a:p>
            <a:pPr lvl="2"/>
            <a:r>
              <a:rPr lang="en-GB" dirty="0" smtClean="0"/>
              <a:t>can do both couplers simultaneously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33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Tuner functionality and range</a:t>
            </a:r>
          </a:p>
          <a:p>
            <a:pPr lvl="1"/>
            <a:r>
              <a:rPr lang="en-GB" dirty="0" smtClean="0"/>
              <a:t>first test, also to tune cavity frequency</a:t>
            </a:r>
          </a:p>
          <a:p>
            <a:r>
              <a:rPr lang="en-GB" dirty="0" smtClean="0"/>
              <a:t>Cavity frequency and </a:t>
            </a:r>
            <a:r>
              <a:rPr lang="en-GB" dirty="0" err="1" smtClean="0"/>
              <a:t>Qext</a:t>
            </a:r>
            <a:endParaRPr lang="en-GB" dirty="0" smtClean="0"/>
          </a:p>
          <a:p>
            <a:pPr lvl="1"/>
            <a:r>
              <a:rPr lang="en-GB" dirty="0" smtClean="0"/>
              <a:t>in combination with tuner functionality test</a:t>
            </a:r>
          </a:p>
          <a:p>
            <a:r>
              <a:rPr lang="en-GB" dirty="0" smtClean="0"/>
              <a:t>RF conditioning</a:t>
            </a:r>
          </a:p>
          <a:p>
            <a:pPr lvl="1"/>
            <a:r>
              <a:rPr lang="en-GB" dirty="0" smtClean="0"/>
              <a:t>cold re-conditioning of the couple and cavity</a:t>
            </a:r>
          </a:p>
          <a:p>
            <a:pPr lvl="1"/>
            <a:r>
              <a:rPr lang="en-GB" dirty="0" smtClean="0"/>
              <a:t>both simultaneously to gain time</a:t>
            </a:r>
          </a:p>
          <a:p>
            <a:r>
              <a:rPr lang="en-GB" dirty="0" smtClean="0"/>
              <a:t>Self excited loop measurements</a:t>
            </a:r>
          </a:p>
          <a:p>
            <a:pPr lvl="1"/>
            <a:r>
              <a:rPr lang="en-GB" dirty="0" smtClean="0"/>
              <a:t>Q0, dynamic thermal load, accelerating gradient, filling time</a:t>
            </a:r>
          </a:p>
          <a:p>
            <a:pPr lvl="1"/>
            <a:r>
              <a:rPr lang="en-GB" dirty="0" smtClean="0"/>
              <a:t>all measured simultaneously</a:t>
            </a:r>
          </a:p>
          <a:p>
            <a:r>
              <a:rPr lang="en-GB" dirty="0" smtClean="0"/>
              <a:t>Signal generator driven measurements</a:t>
            </a:r>
          </a:p>
          <a:p>
            <a:pPr lvl="1"/>
            <a:r>
              <a:rPr lang="en-GB" dirty="0" smtClean="0"/>
              <a:t>Lorentz force detuning and tuning range</a:t>
            </a:r>
          </a:p>
          <a:p>
            <a:r>
              <a:rPr lang="en-GB" dirty="0" smtClean="0"/>
              <a:t>Long term stability test</a:t>
            </a:r>
          </a:p>
          <a:p>
            <a:pPr lvl="1"/>
            <a:r>
              <a:rPr lang="en-GB" dirty="0" smtClean="0"/>
              <a:t>run for ≥4 hours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56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Testing Schedule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9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45097" y="3148553"/>
            <a:ext cx="7814821" cy="2073896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 Schedule Overview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Prototype </a:t>
            </a:r>
            <a:r>
              <a:rPr lang="en-GB" dirty="0" err="1" smtClean="0">
                <a:solidFill>
                  <a:srgbClr val="0000FF"/>
                </a:solidFill>
              </a:rPr>
              <a:t>cryomodule</a:t>
            </a:r>
            <a:r>
              <a:rPr lang="en-GB" dirty="0" smtClean="0">
                <a:solidFill>
                  <a:srgbClr val="0000FF"/>
                </a:solidFill>
              </a:rPr>
              <a:t> &amp; valve box</a:t>
            </a:r>
          </a:p>
          <a:p>
            <a:pPr lvl="1"/>
            <a:r>
              <a:rPr lang="en-GB" dirty="0" smtClean="0"/>
              <a:t>arrival in January/February 2018</a:t>
            </a:r>
          </a:p>
          <a:p>
            <a:pPr lvl="1"/>
            <a:r>
              <a:rPr lang="en-GB" dirty="0" smtClean="0"/>
              <a:t>removal by August 2018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Series </a:t>
            </a:r>
            <a:r>
              <a:rPr lang="en-GB" dirty="0" err="1" smtClean="0">
                <a:solidFill>
                  <a:srgbClr val="0000FF"/>
                </a:solidFill>
              </a:rPr>
              <a:t>cryomodule</a:t>
            </a:r>
            <a:r>
              <a:rPr lang="en-GB" dirty="0" smtClean="0">
                <a:solidFill>
                  <a:srgbClr val="0000FF"/>
                </a:solidFill>
              </a:rPr>
              <a:t> deliveries</a:t>
            </a:r>
          </a:p>
          <a:p>
            <a:pPr lvl="1"/>
            <a:r>
              <a:rPr lang="en-GB" dirty="0" smtClean="0"/>
              <a:t>CM01 </a:t>
            </a:r>
            <a:r>
              <a:rPr lang="en-GB" dirty="0" smtClean="0"/>
              <a:t>in August/September </a:t>
            </a:r>
            <a:r>
              <a:rPr lang="en-GB" dirty="0" smtClean="0"/>
              <a:t>2018</a:t>
            </a:r>
          </a:p>
          <a:p>
            <a:pPr lvl="1"/>
            <a:r>
              <a:rPr lang="en-GB" dirty="0" smtClean="0"/>
              <a:t>CM02 in </a:t>
            </a:r>
            <a:r>
              <a:rPr lang="en-GB" dirty="0" smtClean="0"/>
              <a:t>November 2018 </a:t>
            </a:r>
            <a:r>
              <a:rPr lang="en-GB" dirty="0" smtClean="0"/>
              <a:t>(2 </a:t>
            </a:r>
            <a:r>
              <a:rPr lang="en-GB" dirty="0" smtClean="0"/>
              <a:t>month </a:t>
            </a:r>
            <a:r>
              <a:rPr lang="en-GB" dirty="0" smtClean="0"/>
              <a:t>after CM01), then 1 month intervals to CM13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Series </a:t>
            </a:r>
            <a:r>
              <a:rPr lang="en-GB" b="1" dirty="0" err="1" smtClean="0">
                <a:solidFill>
                  <a:srgbClr val="0000FF"/>
                </a:solidFill>
              </a:rPr>
              <a:t>cryomodule</a:t>
            </a:r>
            <a:r>
              <a:rPr lang="en-GB" b="1" dirty="0" smtClean="0">
                <a:solidFill>
                  <a:srgbClr val="0000FF"/>
                </a:solidFill>
              </a:rPr>
              <a:t> testing</a:t>
            </a:r>
          </a:p>
          <a:p>
            <a:pPr lvl="1"/>
            <a:r>
              <a:rPr lang="en-GB" dirty="0" smtClean="0"/>
              <a:t>CM01 start September 2018</a:t>
            </a:r>
          </a:p>
          <a:p>
            <a:pPr lvl="1"/>
            <a:r>
              <a:rPr lang="en-GB" dirty="0" smtClean="0"/>
              <a:t>CM13 to be finished by</a:t>
            </a:r>
          </a:p>
          <a:p>
            <a:pPr lvl="2"/>
            <a:r>
              <a:rPr lang="en-GB" dirty="0" smtClean="0"/>
              <a:t>February 2019 (ESS end of support to FREIA)</a:t>
            </a:r>
          </a:p>
          <a:p>
            <a:pPr lvl="2"/>
            <a:r>
              <a:rPr lang="en-GB" dirty="0" smtClean="0"/>
              <a:t>November 2019 (present planning) = 4 weeks per </a:t>
            </a:r>
            <a:r>
              <a:rPr lang="en-GB" dirty="0" err="1" smtClean="0"/>
              <a:t>cryomodule</a:t>
            </a:r>
            <a:endParaRPr lang="en-GB" dirty="0" smtClean="0"/>
          </a:p>
          <a:p>
            <a:pPr lvl="2"/>
            <a:r>
              <a:rPr lang="en-GB" dirty="0" smtClean="0"/>
              <a:t>February 2020 (in-time for installation) = 5.5 weeks per </a:t>
            </a:r>
            <a:r>
              <a:rPr lang="en-GB" dirty="0" err="1" smtClean="0"/>
              <a:t>cryomodule</a:t>
            </a:r>
            <a:endParaRPr lang="en-GB" dirty="0" smtClean="0"/>
          </a:p>
          <a:p>
            <a:r>
              <a:rPr lang="en-GB" dirty="0" smtClean="0">
                <a:solidFill>
                  <a:srgbClr val="0000FF"/>
                </a:solidFill>
              </a:rPr>
              <a:t>Installation planning</a:t>
            </a:r>
          </a:p>
          <a:p>
            <a:pPr lvl="1"/>
            <a:r>
              <a:rPr lang="en-GB" dirty="0" smtClean="0"/>
              <a:t>CM01 starts November 2019 (boundary condition: CDS completion)</a:t>
            </a:r>
          </a:p>
          <a:p>
            <a:pPr lvl="1"/>
            <a:r>
              <a:rPr lang="en-GB" dirty="0" smtClean="0"/>
              <a:t>CM13 starts February 2020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99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Spoke Testing Schedule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  <p:pic>
        <p:nvPicPr>
          <p:cNvPr id="1026" name="Picture 2" descr="C:\Users\ruber\Documents\Work\20171130 Cryomodule Testing Review\170929 cavities and cryomodules activities program - spoke tes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1" y="910713"/>
            <a:ext cx="7680292" cy="539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3148553" y="4006392"/>
            <a:ext cx="1743958" cy="51847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1605" y="4732256"/>
            <a:ext cx="3374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CM01 = 2 months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CM02→13 = 1 month</a:t>
            </a:r>
          </a:p>
          <a:p>
            <a:r>
              <a:rPr lang="en-GB" sz="2000" dirty="0">
                <a:solidFill>
                  <a:srgbClr val="FF0000"/>
                </a:solidFill>
              </a:rPr>
              <a:t>CM04 done </a:t>
            </a:r>
            <a:r>
              <a:rPr lang="en-GB" sz="2000" dirty="0" smtClean="0">
                <a:solidFill>
                  <a:srgbClr val="FF0000"/>
                </a:solidFill>
              </a:rPr>
              <a:t>by Feb.2019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CM13 done by Nov.2019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ruber\Documents\Work\20171130 Cryomodule Testing Review\170929 cavities and cryomodules activities program - spoke 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22" y="1601366"/>
            <a:ext cx="695698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72142" y="4159874"/>
            <a:ext cx="1998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From: </a:t>
            </a:r>
            <a:r>
              <a:rPr lang="en-US" sz="1200" dirty="0" err="1" smtClean="0"/>
              <a:t>Nuno</a:t>
            </a:r>
            <a:r>
              <a:rPr lang="en-US" sz="1200" dirty="0" smtClean="0"/>
              <a:t> Elias</a:t>
            </a:r>
          </a:p>
          <a:p>
            <a:r>
              <a:rPr lang="en-US" sz="1200" dirty="0" smtClean="0"/>
              <a:t>170929 </a:t>
            </a:r>
            <a:r>
              <a:rPr lang="en-US" sz="1200" dirty="0"/>
              <a:t>cavities and </a:t>
            </a:r>
            <a:r>
              <a:rPr lang="en-US" sz="1200" dirty="0" err="1"/>
              <a:t>cryomodules</a:t>
            </a:r>
            <a:r>
              <a:rPr lang="en-US" sz="1200" dirty="0"/>
              <a:t> activities program</a:t>
            </a:r>
            <a:endParaRPr lang="en-GB" sz="12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486400" y="1291472"/>
            <a:ext cx="0" cy="50157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232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Installation Planning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36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9" y="1020581"/>
            <a:ext cx="8738768" cy="4201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0" y="2130457"/>
            <a:ext cx="3529853" cy="4273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184743" y="5429839"/>
            <a:ext cx="334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From: </a:t>
            </a:r>
            <a:r>
              <a:rPr lang="en-GB" sz="1200" dirty="0" err="1" smtClean="0"/>
              <a:t>Ciprian</a:t>
            </a:r>
            <a:r>
              <a:rPr lang="en-GB" sz="1200" dirty="0" smtClean="0"/>
              <a:t> </a:t>
            </a:r>
            <a:r>
              <a:rPr lang="en-GB" sz="1200" dirty="0" err="1"/>
              <a:t>Plostinar</a:t>
            </a:r>
            <a:endParaRPr lang="en-GB" sz="1200" dirty="0"/>
          </a:p>
          <a:p>
            <a:r>
              <a:rPr lang="en-US" sz="1200" dirty="0"/>
              <a:t>ESS Accelerator System Project (ACCSYS) - 24th Technical Board Meeting</a:t>
            </a:r>
          </a:p>
          <a:p>
            <a:r>
              <a:rPr lang="en-US" sz="1200" dirty="0"/>
              <a:t>15 November, 2017</a:t>
            </a:r>
          </a:p>
        </p:txBody>
      </p:sp>
    </p:spTree>
    <p:extLst>
      <p:ext uri="{BB962C8B-B14F-4D97-AF65-F5344CB8AC3E}">
        <p14:creationId xmlns:p14="http://schemas.microsoft.com/office/powerpoint/2010/main" val="10798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Notes on the schedule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Resource limitations</a:t>
            </a:r>
          </a:p>
          <a:p>
            <a:pPr lvl="1"/>
            <a:r>
              <a:rPr lang="en-GB" dirty="0" smtClean="0"/>
              <a:t>double shift work requires employing additional staff → cost increase</a:t>
            </a:r>
          </a:p>
          <a:p>
            <a:pPr lvl="1"/>
            <a:r>
              <a:rPr lang="en-GB" dirty="0" smtClean="0"/>
              <a:t>university closes for 5 weeks during </a:t>
            </a:r>
            <a:r>
              <a:rPr lang="en-GB" dirty="0" smtClean="0"/>
              <a:t>summer, 2 weeks during Christmas</a:t>
            </a:r>
            <a:endParaRPr lang="en-GB" dirty="0" smtClean="0"/>
          </a:p>
          <a:p>
            <a:pPr lvl="2"/>
            <a:r>
              <a:rPr lang="en-GB" dirty="0" smtClean="0"/>
              <a:t>to bridge this will require additional staff </a:t>
            </a:r>
            <a:r>
              <a:rPr lang="en-GB" dirty="0"/>
              <a:t> → </a:t>
            </a:r>
            <a:r>
              <a:rPr lang="en-GB" dirty="0" smtClean="0"/>
              <a:t>cost increase</a:t>
            </a:r>
          </a:p>
          <a:p>
            <a:endParaRPr lang="en-GB" dirty="0" smtClean="0"/>
          </a:p>
          <a:p>
            <a:r>
              <a:rPr lang="en-GB" dirty="0" smtClean="0"/>
              <a:t>Prototype </a:t>
            </a:r>
            <a:r>
              <a:rPr lang="en-GB" dirty="0" err="1" smtClean="0"/>
              <a:t>cryomodule</a:t>
            </a:r>
            <a:r>
              <a:rPr lang="en-GB" dirty="0" smtClean="0"/>
              <a:t> test has been delayed</a:t>
            </a:r>
          </a:p>
          <a:p>
            <a:pPr lvl="1"/>
            <a:r>
              <a:rPr lang="en-GB" dirty="0" smtClean="0"/>
              <a:t>less time to perform the installation and test</a:t>
            </a:r>
          </a:p>
          <a:p>
            <a:pPr lvl="1"/>
            <a:r>
              <a:rPr lang="en-GB" dirty="0" smtClean="0"/>
              <a:t>less time to train staff and check procedures</a:t>
            </a:r>
          </a:p>
          <a:p>
            <a:pPr lvl="1"/>
            <a:r>
              <a:rPr lang="en-GB" dirty="0" smtClean="0"/>
              <a:t>will require more learning time for the first </a:t>
            </a:r>
            <a:r>
              <a:rPr lang="en-GB" dirty="0" err="1" smtClean="0"/>
              <a:t>cryomodules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Schedule optimization</a:t>
            </a:r>
          </a:p>
          <a:p>
            <a:pPr lvl="1"/>
            <a:r>
              <a:rPr lang="en-GB" dirty="0" smtClean="0"/>
              <a:t>cool down and warm-up continues automatically 24h/day</a:t>
            </a:r>
          </a:p>
          <a:p>
            <a:pPr lvl="1"/>
            <a:r>
              <a:rPr lang="en-GB" dirty="0" smtClean="0"/>
              <a:t>present SSM authorization does not allow un-attended operation when producing radiation</a:t>
            </a:r>
          </a:p>
          <a:p>
            <a:pPr lvl="1"/>
            <a:r>
              <a:rPr lang="en-GB" dirty="0" smtClean="0"/>
              <a:t>testing plan to be optimized after decision on final acceptance criteria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66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Testing Schedule for a </a:t>
            </a:r>
            <a:r>
              <a:rPr lang="en-GB" dirty="0" err="1" smtClean="0"/>
              <a:t>Cryomodule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839492"/>
              </p:ext>
            </p:extLst>
          </p:nvPr>
        </p:nvGraphicFramePr>
        <p:xfrm>
          <a:off x="250825" y="1008397"/>
          <a:ext cx="8642349" cy="5255551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4903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54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8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4892">
                  <a:extLst>
                    <a:ext uri="{9D8B030D-6E8A-4147-A177-3AD203B41FA5}">
                      <a16:colId xmlns:a16="http://schemas.microsoft.com/office/drawing/2014/main" xmlns="" val="2774986625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time</a:t>
                      </a:r>
                    </a:p>
                    <a:p>
                      <a:pPr algn="ctr"/>
                      <a:r>
                        <a:rPr lang="en-GB" sz="1600" dirty="0" smtClean="0"/>
                        <a:t>[days]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time</a:t>
                      </a:r>
                    </a:p>
                    <a:p>
                      <a:pPr algn="ctr"/>
                      <a:r>
                        <a:rPr lang="en-GB" sz="1600" dirty="0" smtClean="0"/>
                        <a:t>[weeks]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in bunker</a:t>
                      </a:r>
                    </a:p>
                    <a:p>
                      <a:pPr algn="ctr"/>
                      <a:r>
                        <a:rPr lang="en-GB" sz="1600" dirty="0" smtClean="0"/>
                        <a:t>[days]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Arrival, unpacking,</a:t>
                      </a:r>
                      <a:r>
                        <a:rPr lang="en-GB" sz="1600" baseline="0" dirty="0" smtClean="0"/>
                        <a:t> initial inspection</a:t>
                      </a:r>
                      <a:endParaRPr lang="en-GB" sz="16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2.5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Installation, connection to valve box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Warm testing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Cool down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Cold testing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Warm-up*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Disconnect, packing, shipment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4.5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TOTAL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140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Spare and wasted</a:t>
                      </a:r>
                      <a:r>
                        <a:rPr lang="en-GB" sz="1600" baseline="0" dirty="0" smtClean="0"/>
                        <a:t> time, 20% (DESY statistics)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4.2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GRAND TOTAL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30.0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6.0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25.2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77045">
                <a:tc gridSpan="4">
                  <a:txBody>
                    <a:bodyPr/>
                    <a:lstStyle/>
                    <a:p>
                      <a:r>
                        <a:rPr lang="en-GB" sz="1600" b="0" dirty="0" smtClean="0"/>
                        <a:t>Time given in 8h work days, 1 shift, holidays</a:t>
                      </a:r>
                      <a:r>
                        <a:rPr lang="en-GB" sz="1600" b="0" baseline="0" dirty="0" smtClean="0"/>
                        <a:t> and vacation not included.</a:t>
                      </a:r>
                      <a:endParaRPr lang="en-GB" sz="1600" b="0" dirty="0"/>
                    </a:p>
                    <a:p>
                      <a:r>
                        <a:rPr lang="en-GB" sz="1600" b="0" dirty="0" smtClean="0"/>
                        <a:t>Details in separate document</a:t>
                      </a:r>
                      <a:r>
                        <a:rPr lang="en-GB" sz="1600" b="0" baseline="0" dirty="0" smtClean="0"/>
                        <a:t> send to the committee.</a:t>
                      </a:r>
                      <a:endParaRPr lang="en-GB" sz="1600" b="0" dirty="0"/>
                    </a:p>
                    <a:p>
                      <a:r>
                        <a:rPr lang="en-GB" sz="1200" b="0" dirty="0" smtClean="0"/>
                        <a:t>*) Warm-up is shorter</a:t>
                      </a:r>
                      <a:r>
                        <a:rPr lang="en-GB" sz="1200" b="0" baseline="0" dirty="0" smtClean="0"/>
                        <a:t> if during weekend</a:t>
                      </a:r>
                      <a:endParaRPr lang="en-GB" sz="12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92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39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Summary and 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7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Testing at FREIA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Basic </a:t>
            </a:r>
            <a:r>
              <a:rPr lang="en-GB" b="1" dirty="0">
                <a:solidFill>
                  <a:srgbClr val="0000FF"/>
                </a:solidFill>
              </a:rPr>
              <a:t>infrastructure available </a:t>
            </a:r>
            <a:endParaRPr lang="en-GB" b="1" dirty="0" smtClean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and </a:t>
            </a:r>
            <a:r>
              <a:rPr lang="en-GB" dirty="0"/>
              <a:t>tested during development prototype spoke RF system and high power test of spoke cavity package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Original </a:t>
            </a:r>
            <a:r>
              <a:rPr lang="en-GB" b="1" dirty="0">
                <a:solidFill>
                  <a:srgbClr val="0000FF"/>
                </a:solidFill>
              </a:rPr>
              <a:t>time schedule </a:t>
            </a:r>
            <a:r>
              <a:rPr lang="en-GB" dirty="0"/>
              <a:t>for test </a:t>
            </a:r>
            <a:r>
              <a:rPr lang="en-GB" dirty="0" smtClean="0"/>
              <a:t>(and thereby training possibilities)</a:t>
            </a:r>
            <a:endParaRPr lang="en-GB" dirty="0"/>
          </a:p>
          <a:p>
            <a:pPr lvl="1"/>
            <a:r>
              <a:rPr lang="en-GB" dirty="0"/>
              <a:t>1 year </a:t>
            </a:r>
            <a:r>
              <a:rPr lang="en-GB" dirty="0" smtClean="0"/>
              <a:t>spoke cavity package</a:t>
            </a:r>
            <a:br>
              <a:rPr lang="en-GB" dirty="0" smtClean="0"/>
            </a:br>
            <a:r>
              <a:rPr lang="en-GB" dirty="0" smtClean="0"/>
              <a:t>→ finally 3.5 months: </a:t>
            </a:r>
            <a:r>
              <a:rPr lang="en-GB" dirty="0"/>
              <a:t>6 </a:t>
            </a:r>
            <a:r>
              <a:rPr lang="en-GB" dirty="0" err="1"/>
              <a:t>wks</a:t>
            </a:r>
            <a:r>
              <a:rPr lang="en-GB" dirty="0"/>
              <a:t> (conditioning to warmup) </a:t>
            </a:r>
            <a:r>
              <a:rPr lang="en-GB" dirty="0" smtClean="0"/>
              <a:t>+</a:t>
            </a:r>
            <a:r>
              <a:rPr lang="en-GB" dirty="0"/>
              <a:t> 8 </a:t>
            </a:r>
            <a:r>
              <a:rPr lang="en-GB" dirty="0" err="1"/>
              <a:t>wks</a:t>
            </a:r>
            <a:r>
              <a:rPr lang="en-GB" dirty="0"/>
              <a:t> (install/remove)</a:t>
            </a:r>
          </a:p>
          <a:p>
            <a:pPr lvl="1"/>
            <a:r>
              <a:rPr lang="en-GB" dirty="0"/>
              <a:t>1 year </a:t>
            </a:r>
            <a:r>
              <a:rPr lang="en-GB" dirty="0" smtClean="0"/>
              <a:t>prototype spoke </a:t>
            </a:r>
            <a:r>
              <a:rPr lang="en-GB" dirty="0" err="1" smtClean="0"/>
              <a:t>cryomodule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→ </a:t>
            </a:r>
            <a:r>
              <a:rPr lang="en-GB" dirty="0"/>
              <a:t>now &lt; 6 months </a:t>
            </a:r>
            <a:r>
              <a:rPr lang="en-GB" dirty="0" smtClean="0"/>
              <a:t>(installation, test, removal)</a:t>
            </a:r>
            <a:endParaRPr lang="en-GB" dirty="0"/>
          </a:p>
          <a:p>
            <a:pPr lvl="1"/>
            <a:r>
              <a:rPr lang="en-GB" dirty="0"/>
              <a:t>18 months for acceptance test of 13 series </a:t>
            </a:r>
            <a:r>
              <a:rPr lang="en-GB" dirty="0" smtClean="0"/>
              <a:t>spoke </a:t>
            </a:r>
            <a:r>
              <a:rPr lang="en-GB" dirty="0" err="1" smtClean="0"/>
              <a:t>cryomodules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→ </a:t>
            </a:r>
            <a:r>
              <a:rPr lang="en-GB" dirty="0"/>
              <a:t>now 12 </a:t>
            </a:r>
            <a:r>
              <a:rPr lang="en-GB" dirty="0" smtClean="0"/>
              <a:t>months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Reasons for decreased testing time</a:t>
            </a:r>
          </a:p>
          <a:p>
            <a:pPr lvl="1"/>
            <a:r>
              <a:rPr lang="en-GB" dirty="0" smtClean="0"/>
              <a:t>delays in ESS schedule but keeping with the end date (acceleration completion)</a:t>
            </a:r>
            <a:br>
              <a:rPr lang="en-GB" dirty="0" smtClean="0"/>
            </a:br>
            <a:r>
              <a:rPr lang="en-GB" dirty="0"/>
              <a:t>→ </a:t>
            </a:r>
            <a:r>
              <a:rPr lang="en-GB" dirty="0" smtClean="0"/>
              <a:t>cut testing time to keep scheduled end date</a:t>
            </a:r>
          </a:p>
          <a:p>
            <a:pPr lvl="1"/>
            <a:r>
              <a:rPr lang="en-GB" dirty="0" smtClean="0"/>
              <a:t>now the end date has been delayed</a:t>
            </a:r>
            <a:br>
              <a:rPr lang="en-GB" dirty="0" smtClean="0"/>
            </a:br>
            <a:r>
              <a:rPr lang="en-GB" dirty="0"/>
              <a:t>→ </a:t>
            </a:r>
            <a:r>
              <a:rPr lang="en-GB" dirty="0" smtClean="0"/>
              <a:t>but end date for testing kept on paper as the present contract with Uppsala University foresees end of financial support by ESS in February 2019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4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FREIA is prepared and ready to test the spoke </a:t>
            </a:r>
            <a:r>
              <a:rPr lang="en-GB" dirty="0" err="1" smtClean="0"/>
              <a:t>cryomodules</a:t>
            </a:r>
            <a:endParaRPr lang="en-GB" dirty="0" smtClean="0"/>
          </a:p>
          <a:p>
            <a:pPr lvl="1"/>
            <a:r>
              <a:rPr lang="en-GB" dirty="0" smtClean="0"/>
              <a:t>infrastructure, people and experience available</a:t>
            </a:r>
          </a:p>
          <a:p>
            <a:pPr lvl="1"/>
            <a:r>
              <a:rPr lang="en-GB" dirty="0" smtClean="0"/>
              <a:t>controls, data storage and reporting are prepared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Prototype cryomodule installation and test will be used to verify and fine tune our procedures and schedule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Discussions ongoing to determine acceptance criteria and thereby optimize the required test plan</a:t>
            </a:r>
          </a:p>
          <a:p>
            <a:endParaRPr lang="en-GB" dirty="0" smtClean="0"/>
          </a:p>
          <a:p>
            <a:r>
              <a:rPr lang="en-GB" dirty="0" smtClean="0"/>
              <a:t>Present scheduling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FREIA requires 6 weeks per cryomodule</a:t>
            </a:r>
            <a:r>
              <a:rPr lang="en-GB" dirty="0" smtClean="0"/>
              <a:t>,</a:t>
            </a:r>
            <a:br>
              <a:rPr lang="en-GB" dirty="0" smtClean="0"/>
            </a:br>
            <a:r>
              <a:rPr lang="en-GB" dirty="0" smtClean="0"/>
              <a:t>of which 5 weeks inside the bunker,</a:t>
            </a:r>
            <a:br>
              <a:rPr lang="en-GB" dirty="0" smtClean="0"/>
            </a:br>
            <a:r>
              <a:rPr lang="en-GB" dirty="0" smtClean="0"/>
              <a:t>decreased cold testing to absolute minimum required,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ESS </a:t>
            </a:r>
            <a:r>
              <a:rPr lang="en-GB" smtClean="0">
                <a:solidFill>
                  <a:srgbClr val="0000FF"/>
                </a:solidFill>
              </a:rPr>
              <a:t>present schedule allows </a:t>
            </a:r>
            <a:r>
              <a:rPr lang="en-GB" dirty="0" smtClean="0">
                <a:solidFill>
                  <a:srgbClr val="0000FF"/>
                </a:solidFill>
              </a:rPr>
              <a:t>only 4 weeks per cryomodule,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however more time is available due to late start of the installation.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6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Relevant Tests Performed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sp>
        <p:nvSpPr>
          <p:cNvPr id="36" name="Content Placeholder 35"/>
          <p:cNvSpPr>
            <a:spLocks noGrp="1"/>
          </p:cNvSpPr>
          <p:nvPr>
            <p:ph sz="half" idx="1"/>
          </p:nvPr>
        </p:nvSpPr>
        <p:spPr>
          <a:xfrm>
            <a:off x="251519" y="1052736"/>
            <a:ext cx="4431799" cy="5256584"/>
          </a:xfrm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Single spoke cavity</a:t>
            </a:r>
            <a:endParaRPr lang="en-GB" dirty="0">
              <a:solidFill>
                <a:srgbClr val="0000FF"/>
              </a:solidFill>
            </a:endParaRPr>
          </a:p>
          <a:p>
            <a:pPr lvl="1"/>
            <a:r>
              <a:rPr lang="en-GB" sz="1600" dirty="0" smtClean="0"/>
              <a:t>antenna, low power</a:t>
            </a:r>
            <a:endParaRPr lang="en-GB" sz="1600" dirty="0"/>
          </a:p>
          <a:p>
            <a:pPr lvl="1"/>
            <a:r>
              <a:rPr lang="en-GB" sz="1600" dirty="0" smtClean="0"/>
              <a:t>self-excited loop (SEL)</a:t>
            </a:r>
          </a:p>
          <a:p>
            <a:pPr lvl="1"/>
            <a:r>
              <a:rPr lang="en-GB" sz="1600" dirty="0" smtClean="0"/>
              <a:t>RF calibration procedures</a:t>
            </a:r>
            <a:endParaRPr lang="en-GB" sz="1600" dirty="0"/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Double spoke cavity with tuner</a:t>
            </a:r>
          </a:p>
          <a:p>
            <a:pPr lvl="1"/>
            <a:r>
              <a:rPr lang="en-GB" sz="1600" dirty="0" smtClean="0"/>
              <a:t>antenna and cold tuner, low power</a:t>
            </a:r>
          </a:p>
          <a:p>
            <a:pPr lvl="1"/>
            <a:r>
              <a:rPr lang="en-GB" sz="1600" dirty="0" smtClean="0"/>
              <a:t>cryogenics: cooling, heat load</a:t>
            </a:r>
          </a:p>
          <a:p>
            <a:pPr lvl="1"/>
            <a:r>
              <a:rPr lang="en-GB" sz="1600" dirty="0" smtClean="0"/>
              <a:t>LLRF, SEL</a:t>
            </a:r>
          </a:p>
          <a:p>
            <a:pPr lvl="1"/>
            <a:r>
              <a:rPr lang="en-GB" sz="1600" dirty="0" smtClean="0"/>
              <a:t>Q</a:t>
            </a:r>
            <a:r>
              <a:rPr lang="en-GB" sz="1600" baseline="-25000" dirty="0" smtClean="0"/>
              <a:t>0</a:t>
            </a:r>
            <a:r>
              <a:rPr lang="en-GB" sz="1600" dirty="0" smtClean="0"/>
              <a:t> and gradient, </a:t>
            </a:r>
            <a:r>
              <a:rPr lang="en-GB" sz="1600" dirty="0" err="1" smtClean="0"/>
              <a:t>microphonics</a:t>
            </a:r>
            <a:endParaRPr lang="en-GB" dirty="0" smtClean="0">
              <a:solidFill>
                <a:srgbClr val="0000FF"/>
              </a:solidFill>
            </a:endParaRP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Double spoke cavity package</a:t>
            </a:r>
            <a:endParaRPr lang="en-GB" dirty="0">
              <a:solidFill>
                <a:srgbClr val="0000FF"/>
              </a:solidFill>
            </a:endParaRPr>
          </a:p>
          <a:p>
            <a:pPr lvl="1"/>
            <a:r>
              <a:rPr lang="en-GB" sz="1600" dirty="0" smtClean="0"/>
              <a:t>power coupler and tuner, nominal gradient</a:t>
            </a:r>
          </a:p>
          <a:p>
            <a:pPr lvl="1"/>
            <a:r>
              <a:rPr lang="en-GB" sz="1600" dirty="0" smtClean="0"/>
              <a:t>Q</a:t>
            </a:r>
            <a:r>
              <a:rPr lang="en-GB" sz="1600" baseline="-25000" dirty="0" smtClean="0"/>
              <a:t>0</a:t>
            </a:r>
            <a:r>
              <a:rPr lang="en-GB" sz="1600" dirty="0" smtClean="0"/>
              <a:t> </a:t>
            </a:r>
            <a:r>
              <a:rPr lang="en-GB" sz="1600" dirty="0"/>
              <a:t>and gradient, </a:t>
            </a:r>
            <a:r>
              <a:rPr lang="en-GB" sz="1600" dirty="0" err="1" smtClean="0"/>
              <a:t>microphonics</a:t>
            </a:r>
            <a:r>
              <a:rPr lang="en-GB" sz="1600" dirty="0" smtClean="0"/>
              <a:t>, fill time, Lorentz force detuning</a:t>
            </a:r>
          </a:p>
          <a:p>
            <a:pPr lvl="1"/>
            <a:r>
              <a:rPr lang="en-GB" sz="1600" dirty="0" smtClean="0"/>
              <a:t>tuner operation</a:t>
            </a:r>
            <a:endParaRPr lang="en-GB" sz="1600" dirty="0"/>
          </a:p>
          <a:p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37" name="Content Placeholder 3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RF Station 352 MHz (2x)</a:t>
            </a:r>
          </a:p>
          <a:p>
            <a:pPr lvl="1"/>
            <a:r>
              <a:rPr lang="en-GB" sz="1600" dirty="0" smtClean="0"/>
              <a:t>acceptance and functional test</a:t>
            </a:r>
          </a:p>
          <a:p>
            <a:pPr lvl="2"/>
            <a:r>
              <a:rPr lang="en-GB" dirty="0" smtClean="0"/>
              <a:t>including RF distribution components</a:t>
            </a:r>
          </a:p>
          <a:p>
            <a:pPr lvl="1"/>
            <a:r>
              <a:rPr lang="en-GB" sz="1600" dirty="0" smtClean="0"/>
              <a:t>soak test</a:t>
            </a:r>
          </a:p>
          <a:p>
            <a:pPr lvl="1"/>
            <a:r>
              <a:rPr lang="en-GB" sz="1600" dirty="0" smtClean="0"/>
              <a:t>pulsed and CW operation on cavity</a:t>
            </a:r>
          </a:p>
          <a:p>
            <a:pPr lvl="1"/>
            <a:endParaRPr lang="en-GB" sz="1400" dirty="0" smtClean="0"/>
          </a:p>
          <a:p>
            <a:r>
              <a:rPr lang="en-GB" dirty="0" smtClean="0">
                <a:solidFill>
                  <a:srgbClr val="0000FF"/>
                </a:solidFill>
              </a:rPr>
              <a:t>RF Station 704 MHz</a:t>
            </a:r>
          </a:p>
          <a:p>
            <a:pPr lvl="1"/>
            <a:r>
              <a:rPr lang="en-GB" sz="1600" dirty="0" smtClean="0"/>
              <a:t>acceptance &amp; operation of modulator</a:t>
            </a:r>
          </a:p>
        </p:txBody>
      </p:sp>
    </p:spTree>
    <p:extLst>
      <p:ext uri="{BB962C8B-B14F-4D97-AF65-F5344CB8AC3E}">
        <p14:creationId xmlns:p14="http://schemas.microsoft.com/office/powerpoint/2010/main" val="117298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Description of the</a:t>
            </a:r>
            <a:br>
              <a:rPr lang="en-GB" dirty="0" smtClean="0"/>
            </a:br>
            <a:r>
              <a:rPr lang="en-GB" dirty="0" smtClean="0"/>
              <a:t>FREIA Laboratory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1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and Whom?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52370" y="1648175"/>
            <a:ext cx="7040392" cy="4598337"/>
            <a:chOff x="1977084" y="1755269"/>
            <a:chExt cx="7040392" cy="4598337"/>
          </a:xfrm>
        </p:grpSpPr>
        <p:pic>
          <p:nvPicPr>
            <p:cNvPr id="10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4" y="1755269"/>
              <a:ext cx="7040392" cy="459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267599" y="2391471"/>
              <a:ext cx="1401159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cryogenics</a:t>
              </a:r>
            </a:p>
            <a:p>
              <a:r>
                <a:rPr lang="en-GB" sz="1200" dirty="0" smtClean="0"/>
                <a:t>- liquid helium</a:t>
              </a:r>
            </a:p>
            <a:p>
              <a:r>
                <a:rPr lang="en-GB" sz="1200" dirty="0" smtClean="0"/>
                <a:t>- liquid nitrogen</a:t>
              </a:r>
              <a:endParaRPr lang="en-GB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90286" y="2400622"/>
              <a:ext cx="1653491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control room</a:t>
              </a:r>
            </a:p>
            <a:p>
              <a:r>
                <a:rPr lang="en-GB" sz="1200" dirty="0" smtClean="0"/>
                <a:t>- equipment controls</a:t>
              </a:r>
            </a:p>
            <a:p>
              <a:r>
                <a:rPr lang="en-GB" sz="1200" dirty="0"/>
                <a:t>- data </a:t>
              </a:r>
              <a:r>
                <a:rPr lang="en-GB" sz="1200" dirty="0" smtClean="0"/>
                <a:t>acquisition</a:t>
              </a:r>
              <a:endParaRPr lang="en-GB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65062" y="5859360"/>
              <a:ext cx="167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radio-frequency (RF) power sources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6283" y="5489311"/>
              <a:ext cx="1557823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/>
                <a:t>3 bunkers</a:t>
              </a:r>
            </a:p>
            <a:p>
              <a:pPr algn="r"/>
              <a:r>
                <a:rPr lang="en-GB" sz="1200" dirty="0" smtClean="0"/>
                <a:t>with test stands</a:t>
              </a:r>
            </a:p>
            <a:p>
              <a:pPr algn="r"/>
              <a:r>
                <a:rPr lang="en-GB" sz="1200" dirty="0" smtClean="0"/>
                <a:t>horizontal cryostat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84757" y="5147656"/>
              <a:ext cx="1557823" cy="2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vertical cryostat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9532" y="3512653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of physics (IFA)</a:t>
            </a:r>
            <a:br>
              <a:rPr lang="en-GB" sz="1200" dirty="0" smtClean="0"/>
            </a:br>
            <a:r>
              <a:rPr lang="en-GB" sz="1200" dirty="0" smtClean="0"/>
              <a:t>and 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706" y="4427997"/>
            <a:ext cx="1891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by </a:t>
            </a:r>
            <a:b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KAWS, Government, Uppsala Univ.</a:t>
            </a:r>
            <a:endParaRPr lang="en-GB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5432" y="2010465"/>
            <a:ext cx="295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State-of-the-art Equipment</a:t>
            </a:r>
            <a:endParaRPr lang="en-GB" sz="1400" dirty="0" smtClean="0"/>
          </a:p>
        </p:txBody>
      </p:sp>
      <p:pic>
        <p:nvPicPr>
          <p:cNvPr id="19" name="Picture 2" descr="C:\Users\ruber\Documents\Work\20150223\20150216\P1000777_crop.jpg" title="P10007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" y="1278081"/>
            <a:ext cx="2274400" cy="22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19513" y="1052736"/>
            <a:ext cx="4772967" cy="525658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Helium liquefaction</a:t>
            </a:r>
          </a:p>
          <a:p>
            <a:pPr lvl="1"/>
            <a:r>
              <a:rPr lang="en-US" dirty="0"/>
              <a:t>150 l/h at 4.5K (LN2 pre-cooling)</a:t>
            </a:r>
          </a:p>
          <a:p>
            <a:pPr lvl="1"/>
            <a:r>
              <a:rPr lang="en-US" dirty="0"/>
              <a:t>2000 l </a:t>
            </a:r>
            <a:r>
              <a:rPr lang="en-US" dirty="0" err="1"/>
              <a:t>LHe</a:t>
            </a:r>
            <a:r>
              <a:rPr lang="en-US" dirty="0"/>
              <a:t> </a:t>
            </a:r>
            <a:r>
              <a:rPr lang="en-US" dirty="0" err="1"/>
              <a:t>dewar</a:t>
            </a:r>
            <a:r>
              <a:rPr lang="en-US" dirty="0"/>
              <a:t>/buffer, 3+1 outlets</a:t>
            </a:r>
          </a:p>
          <a:p>
            <a:pPr lvl="1"/>
            <a:r>
              <a:rPr lang="en-US" dirty="0"/>
              <a:t>cryostats connected in closed </a:t>
            </a:r>
            <a:r>
              <a:rPr lang="en-US" dirty="0" smtClean="0"/>
              <a:t>loop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Gas recovery</a:t>
            </a:r>
          </a:p>
          <a:p>
            <a:pPr lvl="1"/>
            <a:r>
              <a:rPr lang="en-US" dirty="0" smtClean="0"/>
              <a:t>100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gasbag</a:t>
            </a:r>
          </a:p>
          <a:p>
            <a:pPr lvl="1"/>
            <a:r>
              <a:rPr lang="en-US" dirty="0"/>
              <a:t>3x 25 m</a:t>
            </a:r>
            <a:r>
              <a:rPr lang="en-US" baseline="30000" dirty="0"/>
              <a:t>3</a:t>
            </a:r>
            <a:r>
              <a:rPr lang="en-US" dirty="0"/>
              <a:t>/h compressor</a:t>
            </a:r>
          </a:p>
          <a:p>
            <a:pPr lvl="1"/>
            <a:r>
              <a:rPr lang="en-US" dirty="0"/>
              <a:t>10 m</a:t>
            </a:r>
            <a:r>
              <a:rPr lang="en-US" baseline="30000" dirty="0"/>
              <a:t>3</a:t>
            </a:r>
            <a:r>
              <a:rPr lang="en-US" dirty="0"/>
              <a:t> 200 bar </a:t>
            </a:r>
            <a:r>
              <a:rPr lang="en-US" dirty="0" smtClean="0"/>
              <a:t>storage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2K </a:t>
            </a:r>
            <a:r>
              <a:rPr lang="en-US" b="1" dirty="0">
                <a:solidFill>
                  <a:srgbClr val="0000FF"/>
                </a:solidFill>
              </a:rPr>
              <a:t>Pumping</a:t>
            </a:r>
          </a:p>
          <a:p>
            <a:pPr lvl="1"/>
            <a:r>
              <a:rPr lang="en-US" dirty="0"/>
              <a:t>~3.2 g/s at 10 mbar</a:t>
            </a:r>
          </a:p>
          <a:p>
            <a:pPr lvl="1"/>
            <a:r>
              <a:rPr lang="en-US" dirty="0"/>
              <a:t>~4.3 g/s at 15 mbar</a:t>
            </a:r>
          </a:p>
          <a:p>
            <a:pPr lvl="1"/>
            <a:r>
              <a:rPr lang="en-US" dirty="0"/>
              <a:t>110(90)W at </a:t>
            </a:r>
            <a:r>
              <a:rPr lang="en-US" dirty="0" smtClean="0"/>
              <a:t>2.0(1.8)K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Liquid </a:t>
            </a:r>
            <a:r>
              <a:rPr lang="en-US" b="1" dirty="0">
                <a:solidFill>
                  <a:srgbClr val="0000FF"/>
                </a:solidFill>
              </a:rPr>
              <a:t>nitrogen</a:t>
            </a:r>
          </a:p>
          <a:p>
            <a:pPr lvl="1"/>
            <a:r>
              <a:rPr lang="en-US" dirty="0"/>
              <a:t>20 m</a:t>
            </a:r>
            <a:r>
              <a:rPr lang="en-US" baseline="30000" dirty="0"/>
              <a:t>3</a:t>
            </a:r>
            <a:r>
              <a:rPr lang="en-US" dirty="0"/>
              <a:t> LN2 tank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38" y="3685297"/>
            <a:ext cx="1997765" cy="266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0" y="1045665"/>
            <a:ext cx="3515126" cy="24903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79" y="4694548"/>
            <a:ext cx="1735573" cy="17172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 r="15586"/>
          <a:stretch/>
        </p:blipFill>
        <p:spPr>
          <a:xfrm>
            <a:off x="184650" y="3328629"/>
            <a:ext cx="2927606" cy="18523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96138" y="5817025"/>
            <a:ext cx="19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Sub-atmospheric pumping station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651" y="4873240"/>
            <a:ext cx="2927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Helium gas recovery system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352 MHz RF Amplifiers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3676454"/>
            <a:ext cx="4110930" cy="2632865"/>
          </a:xfrm>
        </p:spPr>
        <p:txBody>
          <a:bodyPr/>
          <a:lstStyle/>
          <a:p>
            <a:r>
              <a:rPr lang="en-GB" b="1" dirty="0">
                <a:solidFill>
                  <a:srgbClr val="0000FF"/>
                </a:solidFill>
              </a:rPr>
              <a:t>400 kW, 3.5 </a:t>
            </a:r>
            <a:r>
              <a:rPr lang="en-GB" b="1" dirty="0" err="1">
                <a:solidFill>
                  <a:srgbClr val="0000FF"/>
                </a:solidFill>
              </a:rPr>
              <a:t>ms</a:t>
            </a:r>
            <a:r>
              <a:rPr lang="en-GB" b="1" dirty="0">
                <a:solidFill>
                  <a:srgbClr val="0000FF"/>
                </a:solidFill>
              </a:rPr>
              <a:t>, 14-28 Hz</a:t>
            </a:r>
          </a:p>
          <a:p>
            <a:pPr lvl="1"/>
            <a:r>
              <a:rPr lang="en-GB" dirty="0"/>
              <a:t>Uppsala development</a:t>
            </a:r>
          </a:p>
          <a:p>
            <a:pPr lvl="1"/>
            <a:r>
              <a:rPr lang="en-GB" dirty="0"/>
              <a:t>combined output 2 tetrodes</a:t>
            </a:r>
          </a:p>
          <a:p>
            <a:pPr lvl="2"/>
            <a:r>
              <a:rPr lang="en-GB" dirty="0"/>
              <a:t>TH595</a:t>
            </a:r>
          </a:p>
          <a:p>
            <a:pPr lvl="1"/>
            <a:r>
              <a:rPr lang="en-GB" dirty="0" err="1"/>
              <a:t>Itelco-Electrosys</a:t>
            </a:r>
            <a:r>
              <a:rPr lang="en-GB" dirty="0"/>
              <a:t> (IT)</a:t>
            </a:r>
          </a:p>
          <a:p>
            <a:pPr lvl="2"/>
            <a:r>
              <a:rPr lang="en-GB" dirty="0"/>
              <a:t>in operation since August 2015</a:t>
            </a:r>
          </a:p>
          <a:p>
            <a:pPr lvl="1"/>
            <a:r>
              <a:rPr lang="en-GB" dirty="0"/>
              <a:t>DB </a:t>
            </a:r>
            <a:r>
              <a:rPr lang="en-GB" dirty="0" err="1"/>
              <a:t>Elettronica</a:t>
            </a:r>
            <a:r>
              <a:rPr lang="en-GB" dirty="0"/>
              <a:t>/DB Science (IT)</a:t>
            </a:r>
          </a:p>
          <a:p>
            <a:pPr lvl="2"/>
            <a:r>
              <a:rPr lang="en-GB" dirty="0"/>
              <a:t>in operation since December 2016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50 kW, CW</a:t>
            </a:r>
          </a:p>
          <a:p>
            <a:pPr lvl="1"/>
            <a:r>
              <a:rPr lang="en-GB" dirty="0" smtClean="0"/>
              <a:t>on loan from CERN</a:t>
            </a:r>
          </a:p>
          <a:p>
            <a:pPr lvl="2"/>
            <a:r>
              <a:rPr lang="en-GB" dirty="0" smtClean="0"/>
              <a:t>in operation since October 2015</a:t>
            </a:r>
          </a:p>
          <a:p>
            <a:pPr lvl="2"/>
            <a:r>
              <a:rPr lang="en-GB" dirty="0" smtClean="0"/>
              <a:t>TH571b</a:t>
            </a:r>
          </a:p>
          <a:p>
            <a:pPr lvl="2"/>
            <a:r>
              <a:rPr lang="en-GB" dirty="0" smtClean="0"/>
              <a:t>352 or 400 MHz output cavities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30-Nov-2017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System Review of the ESS Cryomodule Tests - Spoke Cryomodules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pic>
        <p:nvPicPr>
          <p:cNvPr id="8" name="Picture 2" descr="http://ess-rf-systems.web.cern.ch/ess-rf-systems/photos/20150627/P1010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" y="984622"/>
            <a:ext cx="1906483" cy="12652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60" y="973770"/>
            <a:ext cx="1965002" cy="12760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23" y="2169722"/>
            <a:ext cx="2093272" cy="13969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" y="2268751"/>
            <a:ext cx="682999" cy="12979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07" y="2278176"/>
            <a:ext cx="785855" cy="12885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Q:\Freia\freia-drop\08 Equipment\RFsource04_Ampegon\20171101 Test Run 1\P10305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58" y="3478727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04" y="2647904"/>
            <a:ext cx="1824758" cy="15283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989304" y="3859988"/>
            <a:ext cx="182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CERN 50 kW CW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29078</TotalTime>
  <Words>3019</Words>
  <Application>Microsoft Office PowerPoint</Application>
  <PresentationFormat>On-screen Show (4:3)</PresentationFormat>
  <Paragraphs>682</Paragraphs>
  <Slides>40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RR004-UUgrabard-ESS</vt:lpstr>
      <vt:lpstr>FREIA Laboratory Facility for Research Instrumentation and Accelerator Development</vt:lpstr>
      <vt:lpstr>Contents</vt:lpstr>
      <vt:lpstr>Reminder – Some History</vt:lpstr>
      <vt:lpstr>Spoke Cryomodule Testing at FREIA</vt:lpstr>
      <vt:lpstr>Relevant Tests Performed</vt:lpstr>
      <vt:lpstr>PowerPoint Presentation</vt:lpstr>
      <vt:lpstr>What and Whom?</vt:lpstr>
      <vt:lpstr>Cryogenics</vt:lpstr>
      <vt:lpstr>352 MHz RF Amplifiers</vt:lpstr>
      <vt:lpstr>Low Level RF and Controls</vt:lpstr>
      <vt:lpstr>Safety</vt:lpstr>
      <vt:lpstr>Spares and Maintenance</vt:lpstr>
      <vt:lpstr>PowerPoint Presentation</vt:lpstr>
      <vt:lpstr>Control System Overview</vt:lpstr>
      <vt:lpstr>Data Archiving</vt:lpstr>
      <vt:lpstr>Conditioning etc</vt:lpstr>
      <vt:lpstr>Lund Low Level RF and Timing System</vt:lpstr>
      <vt:lpstr>FREIA Low Level RF System</vt:lpstr>
      <vt:lpstr>FREIA LLRF</vt:lpstr>
      <vt:lpstr>FREIA LLRF as Data Acquisition</vt:lpstr>
      <vt:lpstr>PowerPoint Presentation</vt:lpstr>
      <vt:lpstr>Quality Assurance</vt:lpstr>
      <vt:lpstr>Non Conformities</vt:lpstr>
      <vt:lpstr>Documentation</vt:lpstr>
      <vt:lpstr>Relevant Publications</vt:lpstr>
      <vt:lpstr>PowerPoint Presentation</vt:lpstr>
      <vt:lpstr>Test Plan Basics</vt:lpstr>
      <vt:lpstr>Acceptance Decision</vt:lpstr>
      <vt:lpstr>Spoke L4 Requirements (Selection)</vt:lpstr>
      <vt:lpstr>Measurement Overview</vt:lpstr>
      <vt:lpstr>Warm Tests</vt:lpstr>
      <vt:lpstr>Cold Tests</vt:lpstr>
      <vt:lpstr>PowerPoint Presentation</vt:lpstr>
      <vt:lpstr>Present Schedule Overview</vt:lpstr>
      <vt:lpstr>ESS Spoke Testing Schedule</vt:lpstr>
      <vt:lpstr>ESS Installation Planning</vt:lpstr>
      <vt:lpstr>Notes on the schedule</vt:lpstr>
      <vt:lpstr>Testing Schedule for a Cryomodule</vt:lpstr>
      <vt:lpstr>PowerPoint Presentation</vt:lpstr>
      <vt:lpstr>Conclusions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TB Status Report</dc:title>
  <dc:creator>ruber</dc:creator>
  <cp:lastModifiedBy>Roger Ruber</cp:lastModifiedBy>
  <cp:revision>468</cp:revision>
  <cp:lastPrinted>2017-11-20T11:38:54Z</cp:lastPrinted>
  <dcterms:created xsi:type="dcterms:W3CDTF">2010-02-24T17:17:31Z</dcterms:created>
  <dcterms:modified xsi:type="dcterms:W3CDTF">2017-11-28T09:10:35Z</dcterms:modified>
</cp:coreProperties>
</file>