
<file path=[Content_Types].xml><?xml version="1.0" encoding="utf-8"?>
<Types xmlns="http://schemas.openxmlformats.org/package/2006/content-types">
  <Default Extension="xml" ContentType="application/xml"/>
  <Default Extension="jpg" ContentType="image/jpeg"/>
  <Default Extension="tiff" ContentType="image/tiff"/>
  <Default Extension="emf" ContentType="image/x-emf"/>
  <Default Extension="jpeg" ContentType="image/jpeg"/>
  <Default Extension="rels" ContentType="application/vnd.openxmlformats-package.relationships+xml"/>
  <Default Extension="gif" ContentType="image/gif"/>
  <Default Extension="wdp" ContentType="image/vnd.ms-photo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276" r:id="rId4"/>
    <p:sldId id="258" r:id="rId5"/>
    <p:sldId id="259" r:id="rId6"/>
    <p:sldId id="260" r:id="rId7"/>
    <p:sldId id="272" r:id="rId8"/>
    <p:sldId id="275" r:id="rId9"/>
    <p:sldId id="262" r:id="rId10"/>
    <p:sldId id="277" r:id="rId11"/>
    <p:sldId id="263" r:id="rId12"/>
    <p:sldId id="268" r:id="rId13"/>
    <p:sldId id="278" r:id="rId14"/>
    <p:sldId id="265" r:id="rId15"/>
    <p:sldId id="274" r:id="rId16"/>
    <p:sldId id="266" r:id="rId17"/>
    <p:sldId id="267" r:id="rId18"/>
    <p:sldId id="269" r:id="rId19"/>
  </p:sldIdLst>
  <p:sldSz cx="9144000" cy="6858000" type="screen4x3"/>
  <p:notesSz cx="6858000" cy="9144000"/>
  <p:defaultTextStyle>
    <a:defPPr>
      <a:defRPr lang="sv-SE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4CA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590" autoAdjust="0"/>
    <p:restoredTop sz="88393" autoAdjust="0"/>
  </p:normalViewPr>
  <p:slideViewPr>
    <p:cSldViewPr>
      <p:cViewPr>
        <p:scale>
          <a:sx n="135" d="100"/>
          <a:sy n="135" d="100"/>
        </p:scale>
        <p:origin x="592" y="-30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 snapToGrid="0" snapToObjects="1">
      <p:cViewPr varScale="1">
        <p:scale>
          <a:sx n="155" d="100"/>
          <a:sy n="155" d="100"/>
        </p:scale>
        <p:origin x="-6728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notesMaster" Target="notesMasters/notesMaster1.xml"/><Relationship Id="rId21" Type="http://schemas.openxmlformats.org/officeDocument/2006/relationships/presProps" Target="presProps.xml"/><Relationship Id="rId22" Type="http://schemas.openxmlformats.org/officeDocument/2006/relationships/viewProps" Target="viewProps.xml"/><Relationship Id="rId23" Type="http://schemas.openxmlformats.org/officeDocument/2006/relationships/theme" Target="theme/theme1.xml"/><Relationship Id="rId24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09F57FC-B3FF-4DF2-9417-962901C07B3B}" type="datetimeFigureOut">
              <a:rPr lang="sv-SE" smtClean="0"/>
              <a:t>2017-11-24</a:t>
            </a:fld>
            <a:endParaRPr lang="sv-SE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sv-SE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sv-SE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sv-SE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1A53A7-64CD-4D0E-AAE8-1AC9C79D7085}" type="slidenum">
              <a:rPr lang="sv-SE" smtClean="0"/>
              <a:t>‹#›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846559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04126397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Optimization of the LLRF parameters for feedback and active piezo compensation at nominal gradient.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smtClean="0"/>
              <a:t>We</a:t>
            </a:r>
            <a:r>
              <a:rPr lang="en-US" baseline="0" dirty="0" smtClean="0"/>
              <a:t> can see in the table that we don’t know the duration of the conditioning in the test stand, thus the assumption of one day is worrying</a:t>
            </a:r>
            <a:r>
              <a:rPr lang="mr-IN" baseline="0" smtClean="0"/>
              <a:t>…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2582143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TICP does not provide 80 K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81664967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17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98452985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18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96917088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53263052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4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62551635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Cavities alignment prototype.</a:t>
            </a:r>
          </a:p>
          <a:p>
            <a:r>
              <a:rPr lang="en-US" dirty="0" smtClean="0"/>
              <a:t>Vacuum leak checks short, already performed at CEA.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5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63180646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dirty="0" smtClean="0"/>
              <a:t>MSE analysis: Mean spectrum </a:t>
            </a:r>
            <a:r>
              <a:rPr lang="en-US" sz="1200" dirty="0" smtClean="0"/>
              <a:t>deviation</a:t>
            </a:r>
          </a:p>
          <a:p>
            <a:pPr algn="l"/>
            <a:r>
              <a:rPr lang="en-US" sz="1200" dirty="0" smtClean="0"/>
              <a:t>Piezo test device from INFN?</a:t>
            </a:r>
            <a:endParaRPr lang="en-US" sz="12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6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75939857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10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03806275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Thermal shield at 50 K</a:t>
            </a:r>
          </a:p>
          <a:p>
            <a:r>
              <a:rPr lang="en-US" dirty="0" smtClean="0"/>
              <a:t>Cold</a:t>
            </a:r>
            <a:r>
              <a:rPr lang="en-US" baseline="0" dirty="0" smtClean="0"/>
              <a:t> masses at 4.5-2K: </a:t>
            </a:r>
            <a:r>
              <a:rPr lang="en-US" dirty="0" smtClean="0"/>
              <a:t>Supercritical helium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11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71225391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dirty="0" smtClean="0"/>
              <a:t>WR1150-N transitions-PU </a:t>
            </a:r>
            <a:r>
              <a:rPr lang="en-US" sz="1200" dirty="0" smtClean="0"/>
              <a:t>flange</a:t>
            </a:r>
          </a:p>
          <a:p>
            <a:r>
              <a:rPr lang="en-US" sz="1200" dirty="0" smtClean="0"/>
              <a:t>LLRF agrees, but no time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12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21838443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4π/5 </a:t>
            </a:r>
            <a:r>
              <a:rPr lang="en-US" dirty="0" smtClean="0"/>
              <a:t>and </a:t>
            </a:r>
            <a:r>
              <a:rPr lang="en-US" dirty="0" smtClean="0"/>
              <a:t>3π/5 </a:t>
            </a:r>
            <a:r>
              <a:rPr lang="en-US" dirty="0" smtClean="0"/>
              <a:t>mode identification (we should </a:t>
            </a:r>
            <a:r>
              <a:rPr lang="en-US" dirty="0" smtClean="0">
                <a:solidFill>
                  <a:srgbClr val="FF0000"/>
                </a:solidFill>
              </a:rPr>
              <a:t>not use VNA </a:t>
            </a:r>
            <a:r>
              <a:rPr lang="en-US" dirty="0" smtClean="0"/>
              <a:t>here but do a system </a:t>
            </a:r>
            <a:r>
              <a:rPr lang="en-US" dirty="0" smtClean="0">
                <a:solidFill>
                  <a:srgbClr val="FF0000"/>
                </a:solidFill>
              </a:rPr>
              <a:t>identification in the LLRF system</a:t>
            </a:r>
            <a:r>
              <a:rPr lang="en-US" dirty="0" smtClean="0"/>
              <a:t>, otherwise we need disconnections again)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Disassemble WR1150-N coaxial transition and connect module to klystrons before fine tuning</a:t>
            </a:r>
          </a:p>
          <a:p>
            <a:pPr marL="171450" marR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charset="0"/>
              <a:buChar char="•"/>
              <a:tabLst/>
              <a:defRPr/>
            </a:pPr>
            <a:r>
              <a:rPr lang="en-US" dirty="0" smtClean="0"/>
              <a:t>Detune the cavity by a sufficient number of bandwidths to prepare for the cold coupler processing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1A53A7-64CD-4D0E-AAE8-1AC9C79D7085}" type="slidenum">
              <a:rPr lang="sv-SE" smtClean="0"/>
              <a:t>13</a:t>
            </a:fld>
            <a:endParaRPr lang="sv-SE" dirty="0"/>
          </a:p>
        </p:txBody>
      </p:sp>
    </p:spTree>
    <p:extLst>
      <p:ext uri="{BB962C8B-B14F-4D97-AF65-F5344CB8AC3E}">
        <p14:creationId xmlns:p14="http://schemas.microsoft.com/office/powerpoint/2010/main" val="16360736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noProof="0" smtClean="0"/>
              <a:t>Click to edit Master subtitle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D7AC81-318B-4D49-A602-9E30227C87EC}" type="datetime1">
              <a:rPr lang="en-GB" noProof="0" smtClean="0"/>
              <a:t>24/11/2017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7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260648"/>
            <a:ext cx="1656184" cy="886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98844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EB99CB0-346B-43FA-9EE6-F90C3F3BC0BA}" type="datetime1">
              <a:rPr lang="en-GB" noProof="0" smtClean="0"/>
              <a:t>24/11/2017</a:t>
            </a:fld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10992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2E66B7F-8271-49DA-A25A-F4BB9F476347}" type="datetime1">
              <a:rPr lang="en-GB" noProof="0" smtClean="0"/>
              <a:t>24/11/2017</a:t>
            </a:fld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9" name="Bildobjekt 7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4662" y="260648"/>
            <a:ext cx="1359826" cy="7275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2832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noProof="0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  <a:endParaRPr lang="en-GB" noProof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7D23FA-05C4-4CC1-B281-2F815585BC1C}" type="datetime1">
              <a:rPr lang="en-GB" noProof="0" smtClean="0"/>
              <a:t>24/11/2017</a:t>
            </a:fld>
            <a:endParaRPr lang="en-GB" noProof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 noProof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sp>
        <p:nvSpPr>
          <p:cNvPr id="10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97403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ktangel 6"/>
          <p:cNvSpPr/>
          <p:nvPr userDrawn="1"/>
        </p:nvSpPr>
        <p:spPr>
          <a:xfrm>
            <a:off x="0" y="0"/>
            <a:ext cx="9144000" cy="1434354"/>
          </a:xfrm>
          <a:prstGeom prst="rect">
            <a:avLst/>
          </a:prstGeom>
          <a:solidFill>
            <a:srgbClr val="0094CA"/>
          </a:solidFill>
          <a:ln>
            <a:noFill/>
          </a:ln>
          <a:effectLst/>
          <a:scene3d>
            <a:camera prst="orthographicFront"/>
            <a:lightRig rig="threePt" dir="t"/>
          </a:scene3d>
          <a:sp3d>
            <a:bevelT w="0"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>
              <a:solidFill>
                <a:srgbClr val="0094CA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sv-SE" noProof="0" smtClean="0"/>
              <a:t>2017-11-30</a:t>
            </a:r>
            <a:endParaRPr lang="en-GB" noProof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843808" y="6356350"/>
            <a:ext cx="3456384" cy="365125"/>
          </a:xfrm>
        </p:spPr>
        <p:txBody>
          <a:bodyPr/>
          <a:lstStyle/>
          <a:p>
            <a:r>
              <a:rPr lang="en-GB" noProof="0" smtClean="0"/>
              <a:t>SRF4TS2</a:t>
            </a:r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  <p:pic>
        <p:nvPicPr>
          <p:cNvPr id="8" name="Bildobjekt 5" descr="ESS-vit-logga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94008" y="319530"/>
            <a:ext cx="1370480" cy="7332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45390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6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noProof="0" smtClean="0"/>
              <a:t>Click to edit Master title style</a:t>
            </a:r>
            <a:endParaRPr lang="en-GB" noProof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 noProof="0" smtClean="0"/>
              <a:t>Click to edit Master text styles</a:t>
            </a:r>
          </a:p>
          <a:p>
            <a:pPr lvl="1"/>
            <a:r>
              <a:rPr lang="en-GB" noProof="0" smtClean="0"/>
              <a:t>Second level</a:t>
            </a:r>
          </a:p>
          <a:p>
            <a:pPr lvl="2"/>
            <a:r>
              <a:rPr lang="en-GB" noProof="0" smtClean="0"/>
              <a:t>Third level</a:t>
            </a:r>
          </a:p>
          <a:p>
            <a:pPr lvl="3"/>
            <a:r>
              <a:rPr lang="en-GB" noProof="0" smtClean="0"/>
              <a:t>Fourth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GB" noProof="0" dirty="0" smtClean="0"/>
              <a:t>30/11/2017</a:t>
            </a:r>
            <a:endParaRPr lang="en-GB" noProof="0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 noProof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51115BC-487E-4422-894C-CB7CD3E79223}" type="slidenum">
              <a:rPr lang="en-GB" noProof="0" smtClean="0"/>
              <a:t>‹#›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38064080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</p:sldLayoutIdLst>
  <p:hf hdr="0" ftr="0" dt="0"/>
  <p:txStyles>
    <p:titleStyle>
      <a:lvl1pPr algn="l" defTabSz="914400" rtl="0" eaLnBrk="1" latinLnBrk="0" hangingPunct="1">
        <a:spcBef>
          <a:spcPct val="0"/>
        </a:spcBef>
        <a:buNone/>
        <a:defRPr sz="3200" kern="1200" baseline="0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800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400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1800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v-SE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4" Type="http://schemas.openxmlformats.org/officeDocument/2006/relationships/image" Target="../media/image9.tiff"/><Relationship Id="rId1" Type="http://schemas.openxmlformats.org/officeDocument/2006/relationships/slideLayout" Target="../slideLayouts/slideLayout5.xml"/><Relationship Id="rId2" Type="http://schemas.openxmlformats.org/officeDocument/2006/relationships/notesSlide" Target="../notesSlides/notesSlide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gif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png"/><Relationship Id="rId3" Type="http://schemas.microsoft.com/office/2007/relationships/hdphoto" Target="../media/hdphoto1.wdp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3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3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pPr lvl="0" algn="ctr"/>
            <a:r>
              <a:rPr lang="en-GB" sz="4000" dirty="0"/>
              <a:t>Test Plan for Cryomodule testing at ESS Test Stand 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15616" y="3886200"/>
            <a:ext cx="6912768" cy="1752600"/>
          </a:xfrm>
        </p:spPr>
        <p:txBody>
          <a:bodyPr>
            <a:noAutofit/>
          </a:bodyPr>
          <a:lstStyle/>
          <a:p>
            <a:r>
              <a:rPr lang="en-GB" sz="2000" dirty="0" smtClean="0">
                <a:solidFill>
                  <a:schemeClr val="bg1"/>
                </a:solidFill>
              </a:rPr>
              <a:t>Emilio Asensi</a:t>
            </a:r>
          </a:p>
          <a:p>
            <a:r>
              <a:rPr lang="en-GB" sz="2000" dirty="0" smtClean="0">
                <a:solidFill>
                  <a:schemeClr val="bg1"/>
                </a:solidFill>
              </a:rPr>
              <a:t>Test Stand Engineer</a:t>
            </a:r>
          </a:p>
          <a:p>
            <a:endParaRPr lang="en-GB" sz="2000" dirty="0">
              <a:solidFill>
                <a:schemeClr val="bg1"/>
              </a:solidFill>
            </a:endParaRPr>
          </a:p>
          <a:p>
            <a:endParaRPr lang="en-GB" sz="2000" dirty="0" smtClean="0">
              <a:solidFill>
                <a:schemeClr val="bg1"/>
              </a:solidFill>
            </a:endParaRPr>
          </a:p>
          <a:p>
            <a:r>
              <a:rPr lang="en-GB" sz="2000" dirty="0" smtClean="0">
                <a:solidFill>
                  <a:schemeClr val="bg1"/>
                </a:solidFill>
              </a:rPr>
              <a:t>With slides and diagrams from </a:t>
            </a:r>
            <a:r>
              <a:rPr lang="en-GB" sz="2000" dirty="0" err="1" smtClean="0">
                <a:solidFill>
                  <a:schemeClr val="bg1"/>
                </a:solidFill>
              </a:rPr>
              <a:t>Nuno</a:t>
            </a:r>
            <a:r>
              <a:rPr lang="en-GB" sz="2000" dirty="0" smtClean="0">
                <a:solidFill>
                  <a:schemeClr val="bg1"/>
                </a:solidFill>
              </a:rPr>
              <a:t> Elias and Cecilia </a:t>
            </a:r>
            <a:r>
              <a:rPr lang="en-GB" sz="2000" dirty="0" err="1" smtClean="0">
                <a:solidFill>
                  <a:schemeClr val="bg1"/>
                </a:solidFill>
              </a:rPr>
              <a:t>Maiano</a:t>
            </a:r>
            <a:endParaRPr lang="en-GB" sz="2000" dirty="0">
              <a:solidFill>
                <a:schemeClr val="bg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286000" y="5949280"/>
            <a:ext cx="4572000" cy="60324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lnSpc>
                <a:spcPct val="120000"/>
              </a:lnSpc>
            </a:pPr>
            <a:r>
              <a:rPr lang="en-GB" sz="1600" dirty="0" err="1" smtClean="0">
                <a:solidFill>
                  <a:srgbClr val="FFFFFF"/>
                </a:solidFill>
              </a:rPr>
              <a:t>www.europeanspallationsource.se</a:t>
            </a:r>
            <a:endParaRPr lang="en-GB" sz="1600" dirty="0" smtClean="0">
              <a:solidFill>
                <a:srgbClr val="FFFFFF"/>
              </a:solidFill>
            </a:endParaRPr>
          </a:p>
          <a:p>
            <a:pPr algn="ctr"/>
            <a:r>
              <a:rPr lang="en-GB" sz="1400" dirty="0" smtClean="0">
                <a:solidFill>
                  <a:srgbClr val="FFFFFF"/>
                </a:solidFill>
              </a:rPr>
              <a:t>30 November, 2017</a:t>
            </a:r>
          </a:p>
        </p:txBody>
      </p:sp>
    </p:spTree>
    <p:extLst>
      <p:ext uri="{BB962C8B-B14F-4D97-AF65-F5344CB8AC3E}">
        <p14:creationId xmlns:p14="http://schemas.microsoft.com/office/powerpoint/2010/main" val="13946133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Power Coupler Conditioning (1 day+)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3048723" y="5560670"/>
            <a:ext cx="2133600" cy="365125"/>
          </a:xfrm>
        </p:spPr>
        <p:txBody>
          <a:bodyPr/>
          <a:lstStyle/>
          <a:p>
            <a:fld id="{551115BC-487E-4422-894C-CB7CD3E79223}" type="slidenum">
              <a:rPr lang="en-GB" noProof="0" smtClean="0"/>
              <a:t>10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84332" y="3600280"/>
            <a:ext cx="2978897" cy="210744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388" y="1588385"/>
            <a:ext cx="8110736" cy="20621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charset="0"/>
              <a:buChar char="•"/>
            </a:pPr>
            <a:r>
              <a:rPr lang="en-US" sz="1600" dirty="0" smtClean="0"/>
              <a:t>Taking </a:t>
            </a:r>
            <a:r>
              <a:rPr lang="en-US" sz="1600" dirty="0"/>
              <a:t>into account of 30% </a:t>
            </a:r>
            <a:r>
              <a:rPr lang="en-US" sz="1600" dirty="0" smtClean="0"/>
              <a:t>power overhead </a:t>
            </a:r>
            <a:r>
              <a:rPr lang="en-US" sz="1600" dirty="0"/>
              <a:t>need for LLRF regulation, and full </a:t>
            </a:r>
            <a:r>
              <a:rPr lang="en-US" sz="1600" dirty="0" smtClean="0"/>
              <a:t>reflection at </a:t>
            </a:r>
            <a:r>
              <a:rPr lang="en-US" sz="1600" dirty="0"/>
              <a:t>the beginning of cavity filling, </a:t>
            </a:r>
            <a:r>
              <a:rPr lang="en-US" sz="1600" b="1" dirty="0"/>
              <a:t>significant high </a:t>
            </a:r>
            <a:r>
              <a:rPr lang="en-US" sz="1600" b="1" dirty="0" smtClean="0"/>
              <a:t>peak power </a:t>
            </a:r>
            <a:r>
              <a:rPr lang="en-US" sz="1600" b="1" dirty="0"/>
              <a:t>handling</a:t>
            </a:r>
            <a:r>
              <a:rPr lang="en-US" sz="1600" dirty="0"/>
              <a:t> is expected in elliptical </a:t>
            </a:r>
            <a:r>
              <a:rPr lang="en-US" sz="1600" dirty="0" smtClean="0"/>
              <a:t>cavity/coupler conditioning.</a:t>
            </a:r>
          </a:p>
          <a:p>
            <a:pPr marL="285750" indent="-285750" algn="just">
              <a:buFont typeface="Arial" charset="0"/>
              <a:buChar char="•"/>
            </a:pPr>
            <a:r>
              <a:rPr lang="en-US" sz="1600" b="1" dirty="0" smtClean="0"/>
              <a:t>CEA</a:t>
            </a:r>
            <a:r>
              <a:rPr lang="en-US" sz="1600" dirty="0" smtClean="0"/>
              <a:t> conditioning </a:t>
            </a:r>
            <a:r>
              <a:rPr lang="en-US" sz="1600" dirty="0"/>
              <a:t>experience </a:t>
            </a:r>
            <a:r>
              <a:rPr lang="en-US" sz="1600" dirty="0" smtClean="0"/>
              <a:t>offers valuable </a:t>
            </a:r>
            <a:r>
              <a:rPr lang="en-US" sz="1600" dirty="0"/>
              <a:t>and particular high-power input to abstract </a:t>
            </a:r>
            <a:r>
              <a:rPr lang="en-US" sz="1600" b="1" dirty="0" smtClean="0"/>
              <a:t>high level </a:t>
            </a:r>
            <a:r>
              <a:rPr lang="en-US" sz="1600" b="1" dirty="0"/>
              <a:t>logical </a:t>
            </a:r>
            <a:r>
              <a:rPr lang="en-US" sz="1600" b="1" dirty="0" smtClean="0"/>
              <a:t>schema</a:t>
            </a:r>
          </a:p>
          <a:p>
            <a:pPr marL="742950" lvl="1" indent="-285750" algn="just">
              <a:buFont typeface="Arial" charset="0"/>
              <a:buChar char="•"/>
            </a:pPr>
            <a:r>
              <a:rPr lang="en-US" sz="1600" dirty="0" smtClean="0"/>
              <a:t>EPICS Procedures will be implemented, using guidance from conditioning experience at CEA and FREIA </a:t>
            </a:r>
            <a:endParaRPr lang="en-US" sz="1600" dirty="0"/>
          </a:p>
          <a:p>
            <a:pPr algn="just"/>
            <a:endParaRPr lang="en-US" sz="1600" dirty="0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1939" y="4077072"/>
            <a:ext cx="2755885" cy="2107441"/>
          </a:xfrm>
          <a:prstGeom prst="rect">
            <a:avLst/>
          </a:prstGeom>
        </p:spPr>
      </p:pic>
      <p:sp>
        <p:nvSpPr>
          <p:cNvPr id="10" name="TextBox 9"/>
          <p:cNvSpPr txBox="1"/>
          <p:nvPr/>
        </p:nvSpPr>
        <p:spPr>
          <a:xfrm>
            <a:off x="441674" y="3789040"/>
            <a:ext cx="23364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Back-to-back </a:t>
            </a:r>
            <a:r>
              <a:rPr lang="en-US" sz="1000" dirty="0"/>
              <a:t>power coupler </a:t>
            </a:r>
            <a:r>
              <a:rPr lang="en-US" sz="1000" dirty="0" smtClean="0"/>
              <a:t>conditioning system at</a:t>
            </a:r>
          </a:p>
          <a:p>
            <a:r>
              <a:rPr lang="en-US" sz="1000" dirty="0" smtClean="0"/>
              <a:t>CEA-</a:t>
            </a:r>
            <a:r>
              <a:rPr lang="en-US" sz="1000" dirty="0" err="1" smtClean="0"/>
              <a:t>Saclay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12" name="TextBox 11"/>
          <p:cNvSpPr txBox="1"/>
          <p:nvPr/>
        </p:nvSpPr>
        <p:spPr>
          <a:xfrm>
            <a:off x="5726046" y="3645024"/>
            <a:ext cx="2961527" cy="28931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Parameters to be checked/under control</a:t>
            </a:r>
            <a:endParaRPr lang="en-US" sz="1400" dirty="0" smtClean="0"/>
          </a:p>
          <a:p>
            <a:r>
              <a:rPr lang="en-US" sz="1400" dirty="0"/>
              <a:t> • vacuum levels</a:t>
            </a:r>
          </a:p>
          <a:p>
            <a:r>
              <a:rPr lang="en-US" sz="1400" dirty="0"/>
              <a:t> • arc detection events on vacuum and air side (</a:t>
            </a:r>
            <a:r>
              <a:rPr lang="en-US" sz="1400" dirty="0" smtClean="0"/>
              <a:t>the most </a:t>
            </a:r>
            <a:r>
              <a:rPr lang="en-US" sz="1400" dirty="0"/>
              <a:t>of these events are expected to happen </a:t>
            </a:r>
            <a:r>
              <a:rPr lang="en-US" sz="1400" dirty="0" smtClean="0"/>
              <a:t>on the </a:t>
            </a:r>
            <a:r>
              <a:rPr lang="en-US" sz="1400" dirty="0"/>
              <a:t>air side)</a:t>
            </a:r>
          </a:p>
          <a:p>
            <a:r>
              <a:rPr lang="en-US" sz="1400" dirty="0"/>
              <a:t> • </a:t>
            </a:r>
            <a:r>
              <a:rPr lang="en-US" sz="1400" dirty="0" err="1" smtClean="0"/>
              <a:t>Multipacting</a:t>
            </a:r>
            <a:r>
              <a:rPr lang="en-US" sz="1400" dirty="0" smtClean="0"/>
              <a:t> </a:t>
            </a:r>
            <a:r>
              <a:rPr lang="en-US" sz="1400" dirty="0"/>
              <a:t>events</a:t>
            </a:r>
          </a:p>
          <a:p>
            <a:r>
              <a:rPr lang="en-US" sz="1400" dirty="0"/>
              <a:t> • RF (</a:t>
            </a:r>
            <a:r>
              <a:rPr lang="en-US" sz="1400" dirty="0" smtClean="0"/>
              <a:t>f/r </a:t>
            </a:r>
            <a:r>
              <a:rPr lang="en-US" sz="1400" dirty="0"/>
              <a:t>power to </a:t>
            </a:r>
            <a:r>
              <a:rPr lang="en-US" sz="1400" dirty="0" smtClean="0"/>
              <a:t>couplers)</a:t>
            </a:r>
          </a:p>
          <a:p>
            <a:r>
              <a:rPr lang="en-US" sz="1400" dirty="0"/>
              <a:t> • Temperature (box, window, water)</a:t>
            </a:r>
          </a:p>
          <a:p>
            <a:r>
              <a:rPr lang="en-US" sz="1400" dirty="0"/>
              <a:t> • Water flowmeter</a:t>
            </a:r>
          </a:p>
          <a:p>
            <a:r>
              <a:rPr lang="en-US" sz="1400" dirty="0"/>
              <a:t> • Security signals (vacuum, water</a:t>
            </a:r>
            <a:r>
              <a:rPr lang="en-US" sz="1400" dirty="0" smtClean="0"/>
              <a:t>)</a:t>
            </a:r>
          </a:p>
          <a:p>
            <a:pPr marL="171450" indent="-171450">
              <a:buFont typeface="Arial" charset="0"/>
              <a:buChar char="•"/>
            </a:pPr>
            <a:r>
              <a:rPr lang="mr-IN" sz="1400" dirty="0" smtClean="0"/>
              <a:t>…</a:t>
            </a:r>
            <a:endParaRPr lang="en-US" sz="1400" dirty="0"/>
          </a:p>
        </p:txBody>
      </p:sp>
      <p:sp>
        <p:nvSpPr>
          <p:cNvPr id="8" name="TextBox 7"/>
          <p:cNvSpPr txBox="1"/>
          <p:nvPr/>
        </p:nvSpPr>
        <p:spPr>
          <a:xfrm>
            <a:off x="2736776" y="5722944"/>
            <a:ext cx="292645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/>
              <a:t> Required peak beam power in </a:t>
            </a:r>
            <a:r>
              <a:rPr lang="en-US" sz="1000"/>
              <a:t>ESS </a:t>
            </a:r>
            <a:r>
              <a:rPr lang="en-US" sz="1000" smtClean="0"/>
              <a:t>elliptical cavities</a:t>
            </a:r>
            <a:endParaRPr lang="en-US" sz="1000" dirty="0"/>
          </a:p>
          <a:p>
            <a:endParaRPr lang="en-US" sz="1000" dirty="0"/>
          </a:p>
        </p:txBody>
      </p:sp>
      <p:sp>
        <p:nvSpPr>
          <p:cNvPr id="13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24955" y="6492875"/>
            <a:ext cx="3456384" cy="365125"/>
          </a:xfrm>
        </p:spPr>
        <p:txBody>
          <a:bodyPr/>
          <a:lstStyle/>
          <a:p>
            <a:r>
              <a:rPr lang="en-GB" noProof="0" dirty="0" smtClean="0"/>
              <a:t>Cecilia </a:t>
            </a:r>
            <a:r>
              <a:rPr lang="en-GB" noProof="0" dirty="0" err="1" smtClean="0"/>
              <a:t>Maiano</a:t>
            </a:r>
            <a:endParaRPr lang="en-GB" noProof="0" dirty="0"/>
          </a:p>
        </p:txBody>
      </p:sp>
      <p:sp>
        <p:nvSpPr>
          <p:cNvPr id="14" name="Slide Number Placeholder 4"/>
          <p:cNvSpPr txBox="1">
            <a:spLocks/>
          </p:cNvSpPr>
          <p:nvPr/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sv-SE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GB" dirty="0" smtClean="0"/>
              <a:t>10</a:t>
            </a:r>
            <a:endParaRPr lang="en-GB" dirty="0"/>
          </a:p>
        </p:txBody>
      </p:sp>
      <p:sp>
        <p:nvSpPr>
          <p:cNvPr id="3" name="TextBox 2"/>
          <p:cNvSpPr txBox="1"/>
          <p:nvPr/>
        </p:nvSpPr>
        <p:spPr>
          <a:xfrm>
            <a:off x="2778087" y="3190319"/>
            <a:ext cx="61622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FF0000"/>
                </a:solidFill>
              </a:rPr>
              <a:t>1 day allocated but no experience so far in module </a:t>
            </a:r>
            <a:r>
              <a:rPr lang="en-US" b="1" smtClean="0">
                <a:solidFill>
                  <a:srgbClr val="FF0000"/>
                </a:solidFill>
              </a:rPr>
              <a:t>test stands!</a:t>
            </a:r>
            <a:endParaRPr lang="en-US" b="1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8519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1447989"/>
            <a:ext cx="5652118" cy="54100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Cooldown (2 days)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338936" cy="2476872"/>
          </a:xfrm>
        </p:spPr>
        <p:txBody>
          <a:bodyPr>
            <a:normAutofit lnSpcReduction="10000"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Purge and clean cryolines (-1 day)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Leak checks (-1 day)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Cool down to 4.5 K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Cool down to 2 K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Fill cool down report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Complete thermal stabilization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11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802718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LP Cold Tests: initial actions (1 day)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12</a:t>
            </a:fld>
            <a:endParaRPr lang="en-GB" noProof="0"/>
          </a:p>
        </p:txBody>
      </p:sp>
      <p:sp>
        <p:nvSpPr>
          <p:cNvPr id="9" name="TextBox 8"/>
          <p:cNvSpPr txBox="1"/>
          <p:nvPr/>
        </p:nvSpPr>
        <p:spPr>
          <a:xfrm>
            <a:off x="179512" y="1556792"/>
            <a:ext cx="8640960" cy="526297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 smtClean="0"/>
              <a:t>Initial measurements: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Fundamental Bandwidth Measurement (inside/outside bunker-transmission or doorknob)- check of proper frequency shift/MSE analysis</a:t>
            </a:r>
          </a:p>
          <a:p>
            <a:r>
              <a:rPr lang="en-US" sz="1400" b="1" dirty="0" smtClean="0"/>
              <a:t>Cold cable calibration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VNA</a:t>
            </a:r>
            <a:r>
              <a:rPr lang="en-US" sz="1400" dirty="0"/>
              <a:t>, S11 measurements at each cold </a:t>
            </a:r>
            <a:r>
              <a:rPr lang="en-US" sz="1400" dirty="0" smtClean="0"/>
              <a:t>cable (PU)</a:t>
            </a:r>
            <a:endParaRPr lang="en-US" sz="1400" dirty="0"/>
          </a:p>
          <a:p>
            <a:pPr marL="285750" indent="-285750">
              <a:buFont typeface="Arial" charset="0"/>
              <a:buChar char="•"/>
            </a:pPr>
            <a:r>
              <a:rPr lang="en-US" sz="1400" dirty="0" smtClean="0"/>
              <a:t>Document: RF </a:t>
            </a:r>
            <a:r>
              <a:rPr lang="en-US" sz="1400" dirty="0"/>
              <a:t>Power calibration final </a:t>
            </a:r>
            <a:r>
              <a:rPr lang="en-US" sz="1400" dirty="0" smtClean="0"/>
              <a:t>table</a:t>
            </a:r>
          </a:p>
          <a:p>
            <a:r>
              <a:rPr lang="en-US" sz="1400" b="1" dirty="0" smtClean="0"/>
              <a:t>Cavity </a:t>
            </a:r>
            <a:r>
              <a:rPr lang="en-US" sz="1400" b="1" dirty="0" err="1" smtClean="0"/>
              <a:t>pretuning</a:t>
            </a:r>
            <a:r>
              <a:rPr lang="en-US" sz="1400" b="1" dirty="0" smtClean="0"/>
              <a:t> to operating frequency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dirty="0" smtClean="0"/>
              <a:t> </a:t>
            </a:r>
            <a:r>
              <a:rPr lang="en-US" sz="1400" dirty="0"/>
              <a:t>Cavity connected to </a:t>
            </a:r>
            <a:r>
              <a:rPr lang="en-US" sz="1400" dirty="0" smtClean="0"/>
              <a:t>VNA (move motor tuner until frequency is reached on the </a:t>
            </a:r>
            <a:r>
              <a:rPr lang="en-US" sz="1400" b="1" dirty="0" smtClean="0"/>
              <a:t>VNA</a:t>
            </a:r>
          </a:p>
          <a:p>
            <a:pPr lvl="1"/>
            <a:r>
              <a:rPr lang="en-US" sz="1400" dirty="0"/>
              <a:t>a</a:t>
            </a:r>
            <a:r>
              <a:rPr lang="en-US" sz="1400" dirty="0" smtClean="0"/>
              <a:t>nd record </a:t>
            </a:r>
            <a:r>
              <a:rPr lang="en-US" sz="1400" dirty="0"/>
              <a:t>the needed number of tuning steps for the tunnel pre-tuning </a:t>
            </a:r>
            <a:r>
              <a:rPr lang="en-US" sz="1400" dirty="0" smtClean="0"/>
              <a:t>instructions (comparison with the expected steps).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400" u="sng" dirty="0" smtClean="0"/>
              <a:t>(No</a:t>
            </a:r>
            <a:r>
              <a:rPr lang="en-US" sz="1400" dirty="0" smtClean="0"/>
              <a:t> VNA) e.g. </a:t>
            </a:r>
            <a:r>
              <a:rPr lang="en-US" sz="1400" b="1" dirty="0" smtClean="0"/>
              <a:t>“EXFEL Far tuning tool” </a:t>
            </a:r>
          </a:p>
          <a:p>
            <a:pPr lvl="1"/>
            <a:r>
              <a:rPr lang="en-US" sz="1400" dirty="0" smtClean="0"/>
              <a:t>(LLRF team, W</a:t>
            </a:r>
            <a:r>
              <a:rPr lang="en-US" sz="1400" dirty="0"/>
              <a:t>. </a:t>
            </a:r>
            <a:r>
              <a:rPr lang="en-US" sz="1400" dirty="0" err="1" smtClean="0"/>
              <a:t>Cichalewski</a:t>
            </a:r>
            <a:r>
              <a:rPr lang="en-US" sz="1400" dirty="0" smtClean="0"/>
              <a:t>)</a:t>
            </a:r>
          </a:p>
          <a:p>
            <a:pPr lvl="1"/>
            <a:r>
              <a:rPr lang="en-US" sz="1400" dirty="0"/>
              <a:t>FFT of the probe signal </a:t>
            </a:r>
            <a:endParaRPr lang="en-US" sz="1400" dirty="0" smtClean="0"/>
          </a:p>
          <a:p>
            <a:pPr lvl="1"/>
            <a:r>
              <a:rPr lang="en-US" sz="1400" dirty="0" smtClean="0"/>
              <a:t>from </a:t>
            </a:r>
            <a:r>
              <a:rPr lang="en-US" sz="1400" dirty="0"/>
              <a:t>the cavity excited </a:t>
            </a:r>
            <a:endParaRPr lang="en-US" sz="1400" dirty="0" smtClean="0"/>
          </a:p>
          <a:p>
            <a:pPr lvl="1"/>
            <a:r>
              <a:rPr lang="en-US" sz="1400" dirty="0" smtClean="0"/>
              <a:t>at </a:t>
            </a:r>
            <a:r>
              <a:rPr lang="en-US" sz="1400" dirty="0"/>
              <a:t>the nominal frequency </a:t>
            </a:r>
            <a:endParaRPr lang="en-US" sz="1400" dirty="0" smtClean="0"/>
          </a:p>
          <a:p>
            <a:pPr lvl="1"/>
            <a:r>
              <a:rPr lang="en-US" sz="1400" dirty="0" smtClean="0"/>
              <a:t>to </a:t>
            </a:r>
            <a:r>
              <a:rPr lang="en-US" sz="1400" dirty="0"/>
              <a:t>determine the </a:t>
            </a:r>
            <a:r>
              <a:rPr lang="en-US" sz="1400" b="1" dirty="0"/>
              <a:t>large</a:t>
            </a:r>
            <a:r>
              <a:rPr lang="en-US" sz="1400" dirty="0"/>
              <a:t> </a:t>
            </a:r>
            <a:r>
              <a:rPr lang="en-US" sz="1400" dirty="0" smtClean="0"/>
              <a:t>detuning</a:t>
            </a:r>
          </a:p>
          <a:p>
            <a:pPr lvl="1"/>
            <a:endParaRPr lang="en-US" sz="1400" dirty="0" smtClean="0"/>
          </a:p>
          <a:p>
            <a:pPr lvl="1"/>
            <a:r>
              <a:rPr lang="en-US" sz="1400" dirty="0" smtClean="0"/>
              <a:t>Or other LLRF-based mode to detect cavity </a:t>
            </a:r>
          </a:p>
          <a:p>
            <a:pPr lvl="1"/>
            <a:r>
              <a:rPr lang="en-US" sz="1400" dirty="0"/>
              <a:t>f</a:t>
            </a:r>
            <a:r>
              <a:rPr lang="en-US" sz="1400" dirty="0" smtClean="0"/>
              <a:t>requency when it’s </a:t>
            </a:r>
            <a:r>
              <a:rPr lang="en-US" sz="1400" dirty="0" err="1" smtClean="0"/>
              <a:t>approx</a:t>
            </a:r>
            <a:r>
              <a:rPr lang="en-US" sz="1400" dirty="0" smtClean="0"/>
              <a:t> 200 BW away </a:t>
            </a:r>
          </a:p>
          <a:p>
            <a:pPr lvl="1"/>
            <a:r>
              <a:rPr lang="en-US" sz="1400" dirty="0" smtClean="0"/>
              <a:t>from machine (ongoing discussion with LLRF</a:t>
            </a:r>
            <a:r>
              <a:rPr lang="en-US" sz="1400" dirty="0" smtClean="0"/>
              <a:t>).</a:t>
            </a:r>
            <a:endParaRPr lang="en-US" sz="1400" dirty="0"/>
          </a:p>
          <a:p>
            <a:r>
              <a:rPr lang="en-US" sz="1400" b="1" dirty="0"/>
              <a:t>Piezo capacitance </a:t>
            </a:r>
            <a:r>
              <a:rPr lang="en-US" sz="1400" b="1" dirty="0" smtClean="0"/>
              <a:t>measurement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400" dirty="0"/>
              <a:t>Dedicated Piezo Operation and </a:t>
            </a:r>
            <a:r>
              <a:rPr lang="en-US" sz="1400" dirty="0" smtClean="0"/>
              <a:t>Tuner </a:t>
            </a:r>
            <a:r>
              <a:rPr lang="en-US" sz="1400" dirty="0"/>
              <a:t>Test </a:t>
            </a:r>
          </a:p>
          <a:p>
            <a:r>
              <a:rPr lang="en-US" sz="1400" dirty="0"/>
              <a:t> </a:t>
            </a:r>
            <a:r>
              <a:rPr lang="en-US" sz="1400" dirty="0" smtClean="0"/>
              <a:t>      Apparatus</a:t>
            </a:r>
            <a:endParaRPr lang="en-US" sz="1400" dirty="0"/>
          </a:p>
          <a:p>
            <a:endParaRPr lang="en-US" sz="1400" b="1" dirty="0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0197" y="3607098"/>
            <a:ext cx="4104456" cy="2833782"/>
          </a:xfrm>
          <a:prstGeom prst="rect">
            <a:avLst/>
          </a:prstGeom>
        </p:spPr>
      </p:pic>
      <p:pic>
        <p:nvPicPr>
          <p:cNvPr id="11" name="Picture 2" descr="ttp://corpes13.xfel.eu/-common/european-xfel-logo_rgb_200x20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3895950"/>
            <a:ext cx="749864" cy="749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24955" y="6492875"/>
            <a:ext cx="3456384" cy="365125"/>
          </a:xfrm>
        </p:spPr>
        <p:txBody>
          <a:bodyPr/>
          <a:lstStyle/>
          <a:p>
            <a:r>
              <a:rPr lang="en-GB" noProof="0" dirty="0" smtClean="0"/>
              <a:t>Cecilia </a:t>
            </a:r>
            <a:r>
              <a:rPr lang="en-GB" noProof="0" dirty="0" err="1" smtClean="0"/>
              <a:t>Maiano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989408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LP Cold Tests </a:t>
            </a:r>
            <a:r>
              <a:rPr lang="en-US" dirty="0" smtClean="0"/>
              <a:t>(2 days+)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756150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Microphonics </a:t>
            </a:r>
            <a:r>
              <a:rPr lang="en-US" sz="1600" dirty="0" smtClean="0"/>
              <a:t>measurement</a:t>
            </a:r>
          </a:p>
          <a:p>
            <a:r>
              <a:rPr lang="en-US" sz="1600" dirty="0" smtClean="0"/>
              <a:t>Piezo </a:t>
            </a:r>
            <a:r>
              <a:rPr lang="en-US" sz="1600" dirty="0"/>
              <a:t>scans: cavity detuning transfer </a:t>
            </a:r>
            <a:r>
              <a:rPr lang="en-US" sz="1600" dirty="0" smtClean="0"/>
              <a:t>function</a:t>
            </a:r>
            <a:endParaRPr lang="en-US" sz="1600" dirty="0"/>
          </a:p>
          <a:p>
            <a:r>
              <a:rPr lang="en-GB" sz="1600" dirty="0"/>
              <a:t>Lowest bandwidth </a:t>
            </a:r>
            <a:r>
              <a:rPr lang="en-US" sz="1600" dirty="0" smtClean="0"/>
              <a:t>mode </a:t>
            </a:r>
            <a:r>
              <a:rPr lang="en-US" sz="1600" dirty="0"/>
              <a:t>identification</a:t>
            </a:r>
          </a:p>
          <a:p>
            <a:r>
              <a:rPr lang="en-US" sz="1600" dirty="0" smtClean="0"/>
              <a:t>Fine </a:t>
            </a:r>
            <a:r>
              <a:rPr lang="en-US" sz="1600" dirty="0"/>
              <a:t>tuning with </a:t>
            </a:r>
            <a:r>
              <a:rPr lang="en-US" sz="1600" dirty="0" smtClean="0"/>
              <a:t>LLRF</a:t>
            </a:r>
          </a:p>
          <a:p>
            <a:pPr lvl="1"/>
            <a:r>
              <a:rPr lang="en-US" sz="1200" dirty="0"/>
              <a:t>Drive LLRF in </a:t>
            </a:r>
            <a:r>
              <a:rPr lang="en-US" sz="1200" dirty="0" smtClean="0"/>
              <a:t>open loop FF </a:t>
            </a:r>
            <a:r>
              <a:rPr lang="en-US" sz="1200" dirty="0"/>
              <a:t>pulsed mode (rectangular pulses ok) at low klystron power</a:t>
            </a:r>
          </a:p>
          <a:p>
            <a:pPr lvl="1"/>
            <a:r>
              <a:rPr lang="en-US" sz="1200" dirty="0" smtClean="0"/>
              <a:t>Maximize </a:t>
            </a:r>
            <a:r>
              <a:rPr lang="en-US" sz="1200" dirty="0"/>
              <a:t>level of transmitted power → approaching resonance</a:t>
            </a:r>
          </a:p>
          <a:p>
            <a:pPr lvl="1"/>
            <a:r>
              <a:rPr lang="en-US" sz="1200" dirty="0"/>
              <a:t>Use detuning information from LLRF server to perform last tuning </a:t>
            </a:r>
            <a:r>
              <a:rPr lang="en-US" sz="1200" dirty="0" smtClean="0"/>
              <a:t>steps</a:t>
            </a:r>
            <a:endParaRPr lang="en-US" sz="1200" dirty="0"/>
          </a:p>
          <a:p>
            <a:pPr lvl="1"/>
            <a:r>
              <a:rPr lang="en-US" sz="1200" dirty="0"/>
              <a:t>Record the tuning steps for the final tuning for future operation in </a:t>
            </a:r>
            <a:r>
              <a:rPr lang="en-US" sz="1200" dirty="0" smtClean="0"/>
              <a:t>Linac</a:t>
            </a:r>
          </a:p>
          <a:p>
            <a:r>
              <a:rPr lang="en-US" sz="1600" dirty="0" smtClean="0"/>
              <a:t>Calibrate </a:t>
            </a:r>
            <a:r>
              <a:rPr lang="en-US" sz="1600" dirty="0"/>
              <a:t>RF pickup </a:t>
            </a:r>
            <a:r>
              <a:rPr lang="en-US" sz="1600" dirty="0" smtClean="0"/>
              <a:t>signals</a:t>
            </a:r>
          </a:p>
          <a:p>
            <a:pPr lvl="1"/>
            <a:r>
              <a:rPr lang="en-US" sz="1200" dirty="0"/>
              <a:t>Extract decay time from Pt at end of pulse, compute QL</a:t>
            </a:r>
          </a:p>
          <a:p>
            <a:pPr lvl="1"/>
            <a:r>
              <a:rPr lang="en-US" sz="1200" dirty="0"/>
              <a:t>Evaluate </a:t>
            </a:r>
            <a:r>
              <a:rPr lang="en-US" sz="1200" dirty="0" err="1"/>
              <a:t>E</a:t>
            </a:r>
            <a:r>
              <a:rPr lang="en-US" sz="1200" baseline="-25000" dirty="0" err="1"/>
              <a:t>acc</a:t>
            </a:r>
            <a:r>
              <a:rPr lang="en-US" sz="1200" dirty="0"/>
              <a:t> from </a:t>
            </a:r>
            <a:r>
              <a:rPr lang="en-US" sz="1200" dirty="0" err="1"/>
              <a:t>P</a:t>
            </a:r>
            <a:r>
              <a:rPr lang="en-US" sz="1200" baseline="-25000" dirty="0" err="1"/>
              <a:t>forward</a:t>
            </a:r>
            <a:r>
              <a:rPr lang="en-US" sz="1200" dirty="0"/>
              <a:t> </a:t>
            </a:r>
            <a:r>
              <a:rPr lang="en-US" sz="1200" dirty="0" smtClean="0"/>
              <a:t>measurement</a:t>
            </a:r>
            <a:endParaRPr lang="en-US" sz="1200" dirty="0"/>
          </a:p>
          <a:p>
            <a:pPr lvl="1"/>
            <a:r>
              <a:rPr lang="en-US" sz="1200" dirty="0" smtClean="0"/>
              <a:t>Measure Pt and determine Gradient calibration constant </a:t>
            </a:r>
            <a:r>
              <a:rPr lang="en-US" sz="1200" dirty="0" err="1" smtClean="0"/>
              <a:t>kt</a:t>
            </a:r>
            <a:endParaRPr lang="en-US" sz="1200" dirty="0" smtClean="0"/>
          </a:p>
          <a:p>
            <a:pPr lvl="1"/>
            <a:r>
              <a:rPr lang="en-US" sz="1200" dirty="0" smtClean="0"/>
              <a:t>Store </a:t>
            </a:r>
            <a:r>
              <a:rPr lang="en-US" sz="1200" dirty="0"/>
              <a:t>and document calibration data in report</a:t>
            </a:r>
          </a:p>
          <a:p>
            <a:pPr lvl="1"/>
            <a:r>
              <a:rPr lang="en-US" sz="1200" dirty="0"/>
              <a:t>Correlate with CEA and VT </a:t>
            </a:r>
            <a:r>
              <a:rPr lang="en-US" sz="1200" dirty="0" smtClean="0"/>
              <a:t>data</a:t>
            </a:r>
            <a:endParaRPr lang="en-US" sz="1200" dirty="0"/>
          </a:p>
          <a:p>
            <a:r>
              <a:rPr lang="en-US" sz="1600" dirty="0"/>
              <a:t>Establish closed-loop, feedback </a:t>
            </a:r>
            <a:r>
              <a:rPr lang="en-US" sz="1600" dirty="0" smtClean="0"/>
              <a:t>operation</a:t>
            </a:r>
          </a:p>
          <a:p>
            <a:r>
              <a:rPr lang="en-US" sz="1600" dirty="0" smtClean="0"/>
              <a:t>Detune </a:t>
            </a:r>
            <a:r>
              <a:rPr lang="en-US" sz="1600" dirty="0"/>
              <a:t>the </a:t>
            </a:r>
            <a:r>
              <a:rPr lang="en-US" sz="1600" dirty="0" smtClean="0"/>
              <a:t>cavities (for cold processing)</a:t>
            </a:r>
            <a:endParaRPr lang="en-US" sz="1600" dirty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13</a:t>
            </a:fld>
            <a:endParaRPr lang="en-GB" noProof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24955" y="6492875"/>
            <a:ext cx="3456384" cy="365125"/>
          </a:xfrm>
        </p:spPr>
        <p:txBody>
          <a:bodyPr/>
          <a:lstStyle/>
          <a:p>
            <a:r>
              <a:rPr lang="en-GB" noProof="0" dirty="0" smtClean="0"/>
              <a:t>Cecilia </a:t>
            </a:r>
            <a:r>
              <a:rPr lang="en-GB" noProof="0" dirty="0" err="1" smtClean="0"/>
              <a:t>Maiano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561840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HP Cold Tests (5 days+)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762872" cy="4756150"/>
          </a:xfrm>
        </p:spPr>
        <p:txBody>
          <a:bodyPr>
            <a:normAutofit lnSpcReduction="10000"/>
          </a:bodyPr>
          <a:lstStyle/>
          <a:p>
            <a:r>
              <a:rPr lang="en-US" sz="1600" dirty="0" smtClean="0"/>
              <a:t>Cold Coupler and Cavities Conditioning (1 day +)</a:t>
            </a:r>
          </a:p>
          <a:p>
            <a:r>
              <a:rPr lang="en-US" sz="1600" dirty="0"/>
              <a:t>Power rise to nominal gradients (in-kind VT data</a:t>
            </a:r>
            <a:r>
              <a:rPr lang="en-US" sz="1600" dirty="0" smtClean="0"/>
              <a:t>)</a:t>
            </a:r>
          </a:p>
          <a:p>
            <a:r>
              <a:rPr lang="en-US" sz="1600" dirty="0" smtClean="0"/>
              <a:t>Open loop and closed loop operation</a:t>
            </a:r>
          </a:p>
          <a:p>
            <a:r>
              <a:rPr lang="en-US" sz="1600" dirty="0" smtClean="0"/>
              <a:t>Active </a:t>
            </a:r>
            <a:r>
              <a:rPr lang="en-US" sz="1600" dirty="0"/>
              <a:t>piezo Lorentz force detuning </a:t>
            </a:r>
            <a:r>
              <a:rPr lang="en-US" sz="1600" dirty="0" smtClean="0"/>
              <a:t>compensation</a:t>
            </a:r>
            <a:endParaRPr lang="en-US" sz="1600" dirty="0"/>
          </a:p>
          <a:p>
            <a:r>
              <a:rPr lang="en-US" sz="1600" dirty="0"/>
              <a:t>Cryomodule gradient performance </a:t>
            </a:r>
            <a:r>
              <a:rPr lang="en-US" sz="1600" dirty="0" smtClean="0"/>
              <a:t>assessment</a:t>
            </a:r>
          </a:p>
          <a:p>
            <a:pPr marL="285750" indent="-285750">
              <a:buFont typeface="Arial" charset="0"/>
              <a:buChar char="•"/>
            </a:pPr>
            <a:r>
              <a:rPr lang="en-US" sz="1600" dirty="0" err="1"/>
              <a:t>P</a:t>
            </a:r>
            <a:r>
              <a:rPr lang="en-US" sz="1600" baseline="-25000" dirty="0" err="1"/>
              <a:t>for</a:t>
            </a:r>
            <a:r>
              <a:rPr lang="en-US" sz="1600" dirty="0"/>
              <a:t> power used to drive a cavity to the quench limit</a:t>
            </a:r>
            <a:endParaRPr lang="en-US" sz="1600" i="1" dirty="0"/>
          </a:p>
          <a:p>
            <a:pPr marL="285750" indent="-285750">
              <a:buFont typeface="Arial" charset="0"/>
              <a:buChar char="•"/>
            </a:pPr>
            <a:r>
              <a:rPr lang="en-US" sz="1600" dirty="0"/>
              <a:t>Identification of limiting mechanisms (power, X-ray, quench, ...) </a:t>
            </a:r>
            <a:r>
              <a:rPr lang="en-US" sz="1600" b="1" dirty="0"/>
              <a:t>[MV/m</a:t>
            </a:r>
            <a:r>
              <a:rPr lang="en-US" sz="1600" b="1" dirty="0" smtClean="0"/>
              <a:t>]</a:t>
            </a:r>
            <a:endParaRPr lang="en-US" sz="1600" dirty="0"/>
          </a:p>
          <a:p>
            <a:r>
              <a:rPr lang="en-US" sz="1600" dirty="0"/>
              <a:t>X-rays </a:t>
            </a:r>
            <a:r>
              <a:rPr lang="en-US" sz="1600" dirty="0" smtClean="0"/>
              <a:t>measurements</a:t>
            </a:r>
          </a:p>
          <a:p>
            <a:pPr lvl="1"/>
            <a:r>
              <a:rPr lang="en-US" sz="1200" dirty="0" err="1"/>
              <a:t>X</a:t>
            </a:r>
            <a:r>
              <a:rPr lang="en-US" sz="1200" baseline="-25000" dirty="0" err="1"/>
              <a:t>rays</a:t>
            </a:r>
            <a:r>
              <a:rPr lang="en-US" sz="1200" dirty="0"/>
              <a:t> start </a:t>
            </a:r>
            <a:r>
              <a:rPr lang="mr-IN" sz="1200" dirty="0"/>
              <a:t>–</a:t>
            </a:r>
            <a:r>
              <a:rPr lang="en-US" sz="1200" dirty="0"/>
              <a:t> Value of gradient when radiation starts </a:t>
            </a:r>
            <a:r>
              <a:rPr lang="en-US" sz="1200" b="1" dirty="0"/>
              <a:t>[MV/m]</a:t>
            </a:r>
          </a:p>
          <a:p>
            <a:pPr lvl="1"/>
            <a:r>
              <a:rPr lang="en-US" sz="1200" dirty="0" err="1"/>
              <a:t>X</a:t>
            </a:r>
            <a:r>
              <a:rPr lang="en-US" sz="1200" baseline="-25000" dirty="0" err="1"/>
              <a:t>rays</a:t>
            </a:r>
            <a:r>
              <a:rPr lang="en-US" sz="1200" dirty="0"/>
              <a:t> quench </a:t>
            </a:r>
            <a:r>
              <a:rPr lang="mr-IN" sz="1200" dirty="0"/>
              <a:t>–</a:t>
            </a:r>
            <a:r>
              <a:rPr lang="en-US" sz="1200" dirty="0"/>
              <a:t> Value of radiation just before cavity quench </a:t>
            </a:r>
            <a:r>
              <a:rPr lang="en-US" sz="1200" b="1" dirty="0"/>
              <a:t>[</a:t>
            </a:r>
            <a:r>
              <a:rPr lang="en-US" sz="1200" b="1" dirty="0" err="1"/>
              <a:t>mGy</a:t>
            </a:r>
            <a:r>
              <a:rPr lang="en-US" sz="1200" b="1" dirty="0"/>
              <a:t>/min</a:t>
            </a:r>
            <a:r>
              <a:rPr lang="en-US" sz="1200" b="1" dirty="0" smtClean="0"/>
              <a:t>]</a:t>
            </a:r>
            <a:endParaRPr lang="en-US" sz="1200" dirty="0" smtClean="0"/>
          </a:p>
          <a:p>
            <a:r>
              <a:rPr lang="en-US" sz="1600" dirty="0"/>
              <a:t>Data storage, correlation with VT data Power Rise to nominal </a:t>
            </a:r>
            <a:r>
              <a:rPr lang="en-US" sz="1600" dirty="0" smtClean="0"/>
              <a:t>gradients</a:t>
            </a:r>
            <a:endParaRPr lang="en-US" sz="1600" dirty="0"/>
          </a:p>
          <a:p>
            <a:r>
              <a:rPr lang="en-US" sz="1600" dirty="0"/>
              <a:t>Optimization of the LLRF parameters</a:t>
            </a:r>
          </a:p>
          <a:p>
            <a:r>
              <a:rPr lang="en-US" sz="1600" dirty="0" smtClean="0"/>
              <a:t>Heat Loads measurements (1 </a:t>
            </a:r>
            <a:r>
              <a:rPr lang="en-US" sz="1600" dirty="0" smtClean="0"/>
              <a:t>day+)</a:t>
            </a:r>
            <a:endParaRPr lang="en-US" sz="1600" dirty="0" smtClean="0"/>
          </a:p>
          <a:p>
            <a:r>
              <a:rPr lang="en-US" sz="1600" dirty="0" smtClean="0"/>
              <a:t>Cavities </a:t>
            </a:r>
            <a:r>
              <a:rPr lang="en-US" sz="1600" dirty="0"/>
              <a:t>to parking </a:t>
            </a:r>
            <a:r>
              <a:rPr lang="en-US" sz="1600" dirty="0" smtClean="0"/>
              <a:t>position</a:t>
            </a:r>
          </a:p>
          <a:p>
            <a:r>
              <a:rPr lang="en-US" sz="1600" dirty="0" smtClean="0"/>
              <a:t>Fill test report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14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64088" y="2431098"/>
            <a:ext cx="3660555" cy="3954395"/>
          </a:xfrm>
          <a:prstGeom prst="rect">
            <a:avLst/>
          </a:prstGeom>
        </p:spPr>
      </p:pic>
      <p:sp>
        <p:nvSpPr>
          <p:cNvPr id="6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24955" y="6492875"/>
            <a:ext cx="3456384" cy="365125"/>
          </a:xfrm>
        </p:spPr>
        <p:txBody>
          <a:bodyPr/>
          <a:lstStyle/>
          <a:p>
            <a:r>
              <a:rPr lang="en-GB" noProof="0" dirty="0" smtClean="0"/>
              <a:t>Cecilia </a:t>
            </a:r>
            <a:r>
              <a:rPr lang="en-GB" noProof="0" dirty="0" err="1" smtClean="0"/>
              <a:t>Maiano</a:t>
            </a:r>
            <a:endParaRPr lang="en-GB" noProof="0" dirty="0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4716016" y="2060848"/>
            <a:ext cx="1080120" cy="864096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H="1">
            <a:off x="899592" y="2924944"/>
            <a:ext cx="3816424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5796136" y="1879079"/>
            <a:ext cx="89556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i="1" smtClean="0">
                <a:solidFill>
                  <a:srgbClr val="00B050"/>
                </a:solidFill>
              </a:rPr>
              <a:t>Acceptance</a:t>
            </a:r>
            <a:endParaRPr lang="en-US" sz="1200" i="1">
              <a:solidFill>
                <a:srgbClr val="00B050"/>
              </a:solidFill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4981394" y="1567946"/>
            <a:ext cx="3420616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b="1" dirty="0" smtClean="0">
                <a:solidFill>
                  <a:srgbClr val="FF0000"/>
                </a:solidFill>
              </a:rPr>
              <a:t> no experience so far </a:t>
            </a:r>
            <a:r>
              <a:rPr lang="en-US" sz="1400" b="1" smtClean="0">
                <a:solidFill>
                  <a:srgbClr val="FF0000"/>
                </a:solidFill>
              </a:rPr>
              <a:t>in module test </a:t>
            </a:r>
            <a:r>
              <a:rPr lang="en-US" sz="1400" b="1" dirty="0" smtClean="0">
                <a:solidFill>
                  <a:srgbClr val="FF0000"/>
                </a:solidFill>
              </a:rPr>
              <a:t>stands!</a:t>
            </a:r>
            <a:endParaRPr lang="en-US" sz="1400" b="1" dirty="0">
              <a:solidFill>
                <a:srgbClr val="FF0000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>
            <a:off x="4139952" y="1878286"/>
            <a:ext cx="1440160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5508680" y="2208650"/>
            <a:ext cx="351596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CEA coupler test </a:t>
            </a:r>
            <a:r>
              <a:rPr lang="en-US" sz="1400" smtClean="0"/>
              <a:t>stand conditioning sequence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7607410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Warm up (1 day)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15</a:t>
            </a:fld>
            <a:endParaRPr lang="en-GB" noProof="0"/>
          </a:p>
        </p:txBody>
      </p:sp>
      <p:pic>
        <p:nvPicPr>
          <p:cNvPr id="10" name="image1.png"/>
          <p:cNvPicPr preferRelativeResize="0"/>
          <p:nvPr/>
        </p:nvPicPr>
        <p:blipFill>
          <a:blip r:embed="rId3" cstate="print"/>
          <a:stretch>
            <a:fillRect/>
          </a:stretch>
        </p:blipFill>
        <p:spPr>
          <a:xfrm>
            <a:off x="5508104" y="1570360"/>
            <a:ext cx="3482528" cy="4968552"/>
          </a:xfrm>
          <a:prstGeom prst="rect">
            <a:avLst/>
          </a:prstGeom>
          <a:noFill/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8039" y="2564904"/>
            <a:ext cx="5297783" cy="3528392"/>
          </a:xfrm>
          <a:prstGeom prst="rect">
            <a:avLst/>
          </a:prstGeom>
        </p:spPr>
      </p:pic>
      <p:sp>
        <p:nvSpPr>
          <p:cNvPr id="12" name="Content Placeholder 2"/>
          <p:cNvSpPr>
            <a:spLocks noGrp="1"/>
          </p:cNvSpPr>
          <p:nvPr>
            <p:ph idx="1"/>
          </p:nvPr>
        </p:nvSpPr>
        <p:spPr>
          <a:xfrm>
            <a:off x="443508" y="1772816"/>
            <a:ext cx="4042792" cy="676671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2000" smtClean="0"/>
              <a:t>Warm up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10315896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Disconnection (1 day)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4042792" cy="334096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800" dirty="0" smtClean="0"/>
              <a:t>Perform disconnections</a:t>
            </a:r>
            <a:endParaRPr lang="en-US" sz="1800" dirty="0"/>
          </a:p>
          <a:p>
            <a:pPr lvl="1">
              <a:lnSpc>
                <a:spcPct val="150000"/>
              </a:lnSpc>
            </a:pPr>
            <a:r>
              <a:rPr lang="en-US" sz="1600" dirty="0"/>
              <a:t>Waveguides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Cryolines</a:t>
            </a:r>
          </a:p>
          <a:p>
            <a:pPr lvl="1">
              <a:lnSpc>
                <a:spcPct val="150000"/>
              </a:lnSpc>
            </a:pPr>
            <a:r>
              <a:rPr lang="en-US" sz="1600" dirty="0" smtClean="0"/>
              <a:t>Cooling water pipes</a:t>
            </a:r>
            <a:endParaRPr lang="en-US" sz="1600" dirty="0"/>
          </a:p>
          <a:p>
            <a:pPr lvl="1">
              <a:lnSpc>
                <a:spcPct val="150000"/>
              </a:lnSpc>
            </a:pPr>
            <a:r>
              <a:rPr lang="en-US" sz="1600" dirty="0"/>
              <a:t>Instrumentation</a:t>
            </a:r>
          </a:p>
          <a:p>
            <a:pPr lvl="1">
              <a:lnSpc>
                <a:spcPct val="150000"/>
              </a:lnSpc>
            </a:pPr>
            <a:r>
              <a:rPr lang="en-US" sz="1600" dirty="0"/>
              <a:t>Compressed </a:t>
            </a:r>
            <a:r>
              <a:rPr lang="en-US" sz="1600" dirty="0" smtClean="0"/>
              <a:t>air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16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0" b="10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2516898"/>
            <a:ext cx="5940152" cy="39601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90532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for dispatch (2 days)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en-US" sz="1600" dirty="0" smtClean="0"/>
              <a:t>Move Cryomodule outside bunker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Check </a:t>
            </a:r>
            <a:r>
              <a:rPr lang="en-US" sz="1600" dirty="0" smtClean="0"/>
              <a:t>frequencies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Remove </a:t>
            </a:r>
            <a:r>
              <a:rPr lang="en-US" sz="1600" dirty="0"/>
              <a:t>vacuum pumping groups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Cut cryogenic connections</a:t>
            </a:r>
          </a:p>
          <a:p>
            <a:pPr>
              <a:lnSpc>
                <a:spcPct val="150000"/>
              </a:lnSpc>
            </a:pPr>
            <a:r>
              <a:rPr lang="en-US" sz="1600" dirty="0"/>
              <a:t>Install blank </a:t>
            </a:r>
            <a:r>
              <a:rPr lang="en-US" sz="1600" dirty="0" smtClean="0"/>
              <a:t>flanges</a:t>
            </a:r>
          </a:p>
          <a:p>
            <a:pPr>
              <a:lnSpc>
                <a:spcPct val="150000"/>
              </a:lnSpc>
            </a:pPr>
            <a:r>
              <a:rPr lang="en-US" sz="1600" dirty="0" smtClean="0"/>
              <a:t>Fill outgoing report</a:t>
            </a:r>
            <a:endParaRPr lang="en-US" sz="1600" dirty="0"/>
          </a:p>
          <a:p>
            <a:pPr>
              <a:lnSpc>
                <a:spcPct val="150000"/>
              </a:lnSpc>
            </a:pPr>
            <a:r>
              <a:rPr lang="en-US" sz="1600" dirty="0" smtClean="0"/>
              <a:t>Dispatch</a:t>
            </a:r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17</a:t>
            </a:fld>
            <a:endParaRPr lang="en-GB" noProof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76225" y="2878255"/>
            <a:ext cx="7199784" cy="38432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1665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Summary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075240" cy="4525963"/>
          </a:xfrm>
        </p:spPr>
        <p:txBody>
          <a:bodyPr>
            <a:normAutofit/>
          </a:bodyPr>
          <a:lstStyle/>
          <a:p>
            <a:pPr algn="just">
              <a:lnSpc>
                <a:spcPct val="150000"/>
              </a:lnSpc>
            </a:pPr>
            <a:r>
              <a:rPr lang="en-GB" sz="2000" dirty="0"/>
              <a:t>Detailed testing procedures are </a:t>
            </a:r>
            <a:r>
              <a:rPr lang="en-GB" sz="2000" dirty="0" smtClean="0"/>
              <a:t>being written </a:t>
            </a:r>
            <a:r>
              <a:rPr lang="en-GB" sz="2000" dirty="0"/>
              <a:t>in collaboration between In-Kind partners, WP10 and SRF specialists</a:t>
            </a:r>
            <a:r>
              <a:rPr lang="en-GB" sz="2000" dirty="0" smtClean="0"/>
              <a:t>.</a:t>
            </a:r>
          </a:p>
          <a:p>
            <a:pPr algn="just">
              <a:lnSpc>
                <a:spcPct val="150000"/>
              </a:lnSpc>
            </a:pPr>
            <a:r>
              <a:rPr lang="en-GB" sz="2000" dirty="0" smtClean="0"/>
              <a:t>Cryomodule Acceptance Criteria comes from WP05.</a:t>
            </a:r>
          </a:p>
          <a:p>
            <a:pPr algn="just">
              <a:lnSpc>
                <a:spcPct val="150000"/>
              </a:lnSpc>
            </a:pPr>
            <a:r>
              <a:rPr lang="en-GB" sz="2000" dirty="0" smtClean="0"/>
              <a:t>Current schedule of 4 weeks/Cryomodule without shifts does not allow margin for retesting, equipment failures or personnel issues (estimated SAT time </a:t>
            </a:r>
            <a:r>
              <a:rPr lang="en-GB" sz="2000" dirty="0" smtClean="0"/>
              <a:t>24++ </a:t>
            </a:r>
            <a:r>
              <a:rPr lang="en-GB" sz="2000" dirty="0" smtClean="0"/>
              <a:t>days). </a:t>
            </a:r>
          </a:p>
          <a:p>
            <a:pPr lvl="1" algn="just">
              <a:lnSpc>
                <a:spcPct val="150000"/>
              </a:lnSpc>
            </a:pPr>
            <a:r>
              <a:rPr lang="en-GB" sz="1600" dirty="0" smtClean="0"/>
              <a:t>Coupler RF conditioning time has been estimated in 24 h, but there is no statistics in support of </a:t>
            </a:r>
            <a:r>
              <a:rPr lang="en-GB" sz="1600" dirty="0" smtClean="0"/>
              <a:t>that.</a:t>
            </a:r>
          </a:p>
          <a:p>
            <a:pPr lvl="1" algn="just">
              <a:lnSpc>
                <a:spcPct val="150000"/>
              </a:lnSpc>
            </a:pPr>
            <a:r>
              <a:rPr lang="en-GB" sz="1600" dirty="0" smtClean="0"/>
              <a:t>We need to gain experience with the ECCTD, also with the firsts series Cryomodules.</a:t>
            </a:r>
            <a:endParaRPr lang="en-GB" sz="16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18</a:t>
            </a:fld>
            <a:endParaRPr lang="en-GB" noProof="0"/>
          </a:p>
        </p:txBody>
      </p:sp>
    </p:spTree>
    <p:extLst>
      <p:ext uri="{BB962C8B-B14F-4D97-AF65-F5344CB8AC3E}">
        <p14:creationId xmlns:p14="http://schemas.microsoft.com/office/powerpoint/2010/main" val="2026188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Outline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0872" y="1844824"/>
            <a:ext cx="8553128" cy="4205064"/>
          </a:xfrm>
        </p:spPr>
        <p:txBody>
          <a:bodyPr numCol="2">
            <a:noAutofit/>
          </a:bodyPr>
          <a:lstStyle/>
          <a:p>
            <a:pPr>
              <a:lnSpc>
                <a:spcPct val="150000"/>
              </a:lnSpc>
            </a:pPr>
            <a:r>
              <a:rPr lang="en-GB" sz="2000" dirty="0" smtClean="0"/>
              <a:t>Prelude: Cavities Flow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Reception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Preparation for test stand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Initial RF measurements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Installation in test stand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Warm Tests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Cool down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LP Cold Tests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HP Cold Tests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Warm up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Disconnection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Preparation for dispatch</a:t>
            </a:r>
          </a:p>
          <a:p>
            <a:pPr>
              <a:lnSpc>
                <a:spcPct val="150000"/>
              </a:lnSpc>
            </a:pPr>
            <a:r>
              <a:rPr lang="en-GB" sz="2000" dirty="0" smtClean="0"/>
              <a:t>Dispatch</a:t>
            </a:r>
            <a:endParaRPr lang="en-GB" sz="20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90285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ounded Rectangle 6"/>
          <p:cNvSpPr/>
          <p:nvPr/>
        </p:nvSpPr>
        <p:spPr>
          <a:xfrm>
            <a:off x="7510246" y="4436394"/>
            <a:ext cx="1598258" cy="64544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29" name="Straight Connector 28"/>
          <p:cNvCxnSpPr/>
          <p:nvPr/>
        </p:nvCxnSpPr>
        <p:spPr>
          <a:xfrm>
            <a:off x="4291847" y="1539729"/>
            <a:ext cx="0" cy="5018741"/>
          </a:xfrm>
          <a:prstGeom prst="line">
            <a:avLst/>
          </a:prstGeom>
          <a:ln w="28575"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60648"/>
            <a:ext cx="7139136" cy="1143000"/>
          </a:xfrm>
        </p:spPr>
        <p:txBody>
          <a:bodyPr/>
          <a:lstStyle/>
          <a:p>
            <a:r>
              <a:rPr lang="en-US" dirty="0" smtClean="0"/>
              <a:t>Medium Beta Cavities Flow</a:t>
            </a:r>
            <a:endParaRPr lang="en-US" dirty="0"/>
          </a:p>
        </p:txBody>
      </p:sp>
      <p:sp>
        <p:nvSpPr>
          <p:cNvPr id="9" name="Oval 8"/>
          <p:cNvSpPr/>
          <p:nvPr/>
        </p:nvSpPr>
        <p:spPr>
          <a:xfrm>
            <a:off x="407876" y="1938398"/>
            <a:ext cx="187220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INFN</a:t>
            </a:r>
            <a:endParaRPr lang="en-US" dirty="0"/>
          </a:p>
        </p:txBody>
      </p:sp>
      <p:sp>
        <p:nvSpPr>
          <p:cNvPr id="10" name="Oval 9"/>
          <p:cNvSpPr/>
          <p:nvPr/>
        </p:nvSpPr>
        <p:spPr>
          <a:xfrm>
            <a:off x="457200" y="5229200"/>
            <a:ext cx="187220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DESY</a:t>
            </a:r>
            <a:endParaRPr lang="en-US" dirty="0"/>
          </a:p>
        </p:txBody>
      </p:sp>
      <p:sp>
        <p:nvSpPr>
          <p:cNvPr id="12" name="Oval 11"/>
          <p:cNvSpPr/>
          <p:nvPr/>
        </p:nvSpPr>
        <p:spPr>
          <a:xfrm>
            <a:off x="3355743" y="3346934"/>
            <a:ext cx="187220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CEA</a:t>
            </a:r>
            <a:endParaRPr lang="en-US" dirty="0"/>
          </a:p>
        </p:txBody>
      </p:sp>
      <p:sp>
        <p:nvSpPr>
          <p:cNvPr id="13" name="Up-Down Arrow 12"/>
          <p:cNvSpPr/>
          <p:nvPr/>
        </p:nvSpPr>
        <p:spPr>
          <a:xfrm>
            <a:off x="1163960" y="3068960"/>
            <a:ext cx="360040" cy="2113209"/>
          </a:xfrm>
          <a:prstGeom prst="up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ight Arrow 13"/>
          <p:cNvSpPr/>
          <p:nvPr/>
        </p:nvSpPr>
        <p:spPr>
          <a:xfrm rot="19243613">
            <a:off x="1969992" y="4656856"/>
            <a:ext cx="1732768" cy="360040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6372200" y="3323121"/>
            <a:ext cx="187220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ESS TS2</a:t>
            </a:r>
            <a:endParaRPr lang="en-US" dirty="0"/>
          </a:p>
        </p:txBody>
      </p:sp>
      <p:sp>
        <p:nvSpPr>
          <p:cNvPr id="17" name="Right Arrow 16"/>
          <p:cNvSpPr/>
          <p:nvPr/>
        </p:nvSpPr>
        <p:spPr>
          <a:xfrm>
            <a:off x="5333806" y="3677262"/>
            <a:ext cx="969805" cy="371838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/>
          <p:cNvSpPr/>
          <p:nvPr/>
        </p:nvSpPr>
        <p:spPr>
          <a:xfrm>
            <a:off x="6372200" y="5184372"/>
            <a:ext cx="187220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ESS </a:t>
            </a:r>
            <a:r>
              <a:rPr lang="en-US" dirty="0" err="1" smtClean="0"/>
              <a:t>Linac</a:t>
            </a:r>
            <a:endParaRPr lang="en-US" dirty="0"/>
          </a:p>
        </p:txBody>
      </p:sp>
      <p:sp>
        <p:nvSpPr>
          <p:cNvPr id="19" name="Down Arrow 18"/>
          <p:cNvSpPr/>
          <p:nvPr/>
        </p:nvSpPr>
        <p:spPr>
          <a:xfrm>
            <a:off x="7127877" y="4505774"/>
            <a:ext cx="360853" cy="5760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1524000" y="3065548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Out</a:t>
            </a:r>
            <a:endParaRPr lang="en-US" dirty="0"/>
          </a:p>
        </p:txBody>
      </p:sp>
      <p:sp>
        <p:nvSpPr>
          <p:cNvPr id="21" name="TextBox 20"/>
          <p:cNvSpPr txBox="1"/>
          <p:nvPr/>
        </p:nvSpPr>
        <p:spPr>
          <a:xfrm>
            <a:off x="1515995" y="4660235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2329281" y="5233331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Out</a:t>
            </a:r>
            <a:endParaRPr lang="en-US" dirty="0"/>
          </a:p>
        </p:txBody>
      </p:sp>
      <p:sp>
        <p:nvSpPr>
          <p:cNvPr id="23" name="TextBox 22"/>
          <p:cNvSpPr txBox="1"/>
          <p:nvPr/>
        </p:nvSpPr>
        <p:spPr>
          <a:xfrm>
            <a:off x="5203144" y="4067062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Out</a:t>
            </a:r>
            <a:endParaRPr lang="en-US" dirty="0"/>
          </a:p>
        </p:txBody>
      </p:sp>
      <p:sp>
        <p:nvSpPr>
          <p:cNvPr id="24" name="TextBox 23"/>
          <p:cNvSpPr txBox="1"/>
          <p:nvPr/>
        </p:nvSpPr>
        <p:spPr>
          <a:xfrm>
            <a:off x="3491860" y="4422523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882036" y="4067780"/>
            <a:ext cx="364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In</a:t>
            </a:r>
            <a:endParaRPr lang="en-US" dirty="0"/>
          </a:p>
        </p:txBody>
      </p:sp>
      <p:sp>
        <p:nvSpPr>
          <p:cNvPr id="26" name="TextBox 25"/>
          <p:cNvSpPr txBox="1"/>
          <p:nvPr/>
        </p:nvSpPr>
        <p:spPr>
          <a:xfrm>
            <a:off x="407876" y="1493352"/>
            <a:ext cx="215174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High </a:t>
            </a:r>
            <a:r>
              <a:rPr lang="en-US" smtClean="0"/>
              <a:t>Q Configuration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588609" y="1493352"/>
            <a:ext cx="18632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FPC Configuration</a:t>
            </a:r>
            <a:endParaRPr lang="en-US" dirty="0"/>
          </a:p>
        </p:txBody>
      </p:sp>
      <p:sp>
        <p:nvSpPr>
          <p:cNvPr id="30" name="TextBox 29"/>
          <p:cNvSpPr txBox="1"/>
          <p:nvPr/>
        </p:nvSpPr>
        <p:spPr>
          <a:xfrm>
            <a:off x="2310740" y="5876107"/>
            <a:ext cx="189481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ln>
                  <a:solidFill>
                    <a:srgbClr val="C00000"/>
                  </a:solidFill>
                </a:ln>
              </a:rPr>
              <a:t>VT Measurements</a:t>
            </a:r>
            <a:endParaRPr lang="en-US">
              <a:ln>
                <a:solidFill>
                  <a:srgbClr val="C00000"/>
                </a:solidFill>
              </a:ln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7510246" y="4437112"/>
            <a:ext cx="159825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>
                <a:ln>
                  <a:solidFill>
                    <a:srgbClr val="C00000"/>
                  </a:solidFill>
                </a:ln>
                <a:pattFill prst="pct5">
                  <a:fgClr>
                    <a:schemeClr val="tx1"/>
                  </a:fgClr>
                  <a:bgClr>
                    <a:schemeClr val="bg1"/>
                  </a:bgClr>
                </a:pattFill>
              </a:rPr>
              <a:t>CM</a:t>
            </a:r>
            <a:br>
              <a:rPr lang="en-US" dirty="0" smtClean="0">
                <a:ln>
                  <a:solidFill>
                    <a:srgbClr val="C00000"/>
                  </a:solidFill>
                </a:ln>
                <a:pattFill prst="pct5">
                  <a:fgClr>
                    <a:schemeClr val="tx1"/>
                  </a:fgClr>
                  <a:bgClr>
                    <a:schemeClr val="bg1"/>
                  </a:bgClr>
                </a:pattFill>
              </a:rPr>
            </a:br>
            <a:r>
              <a:rPr lang="en-US" dirty="0" smtClean="0">
                <a:ln>
                  <a:solidFill>
                    <a:srgbClr val="C00000"/>
                  </a:solidFill>
                </a:ln>
                <a:pattFill prst="pct5">
                  <a:fgClr>
                    <a:schemeClr val="tx1"/>
                  </a:fgClr>
                  <a:bgClr>
                    <a:schemeClr val="bg1"/>
                  </a:bgClr>
                </a:pattFill>
              </a:rPr>
              <a:t>Measurements</a:t>
            </a:r>
            <a:endParaRPr lang="en-US" dirty="0">
              <a:ln>
                <a:solidFill>
                  <a:srgbClr val="C00000"/>
                </a:solidFill>
              </a:ln>
              <a:pattFill prst="pct5">
                <a:fgClr>
                  <a:schemeClr val="tx1"/>
                </a:fgClr>
                <a:bgClr>
                  <a:schemeClr val="bg1"/>
                </a:bgClr>
              </a:pattFill>
            </a:endParaRPr>
          </a:p>
        </p:txBody>
      </p:sp>
      <p:cxnSp>
        <p:nvCxnSpPr>
          <p:cNvPr id="33" name="Straight Arrow Connector 32"/>
          <p:cNvCxnSpPr>
            <a:stCxn id="30" idx="3"/>
            <a:endCxn id="31" idx="1"/>
          </p:cNvCxnSpPr>
          <p:nvPr/>
        </p:nvCxnSpPr>
        <p:spPr>
          <a:xfrm flipV="1">
            <a:off x="4205554" y="4760278"/>
            <a:ext cx="3304692" cy="1300495"/>
          </a:xfrm>
          <a:prstGeom prst="straightConnector1">
            <a:avLst/>
          </a:prstGeom>
          <a:ln w="28575">
            <a:solidFill>
              <a:srgbClr val="C00000"/>
            </a:solidFill>
            <a:headEnd type="triangle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/>
        </p:nvSpPr>
        <p:spPr>
          <a:xfrm rot="20276574">
            <a:off x="5061650" y="5212590"/>
            <a:ext cx="8050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C00000"/>
                </a:solidFill>
              </a:rPr>
              <a:t>Assess</a:t>
            </a:r>
            <a:endParaRPr lang="en-US" b="1">
              <a:solidFill>
                <a:srgbClr val="C00000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2323715" y="2348801"/>
            <a:ext cx="1475532" cy="369332"/>
          </a:xfrm>
          <a:prstGeom prst="rect">
            <a:avLst/>
          </a:prstGeom>
          <a:noFill/>
          <a:ln>
            <a:noFill/>
          </a:ln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Ref f at warm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2310740" y="5647502"/>
            <a:ext cx="182287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>
                <a:solidFill>
                  <a:srgbClr val="00B050"/>
                </a:solidFill>
              </a:rPr>
              <a:t>Reference f @ 2K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37" name="TextBox 36"/>
          <p:cNvSpPr txBox="1"/>
          <p:nvPr/>
        </p:nvSpPr>
        <p:spPr>
          <a:xfrm>
            <a:off x="8057461" y="5877272"/>
            <a:ext cx="11507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smtClean="0">
                <a:solidFill>
                  <a:srgbClr val="00B050"/>
                </a:solidFill>
              </a:rPr>
              <a:t>Operation</a:t>
            </a:r>
          </a:p>
          <a:p>
            <a:pPr algn="ctr"/>
            <a:r>
              <a:rPr lang="en-US" b="1" dirty="0" smtClean="0">
                <a:solidFill>
                  <a:srgbClr val="00B050"/>
                </a:solidFill>
              </a:rPr>
              <a:t> f</a:t>
            </a:r>
            <a:endParaRPr lang="en-US" b="1" dirty="0">
              <a:solidFill>
                <a:srgbClr val="00B05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3</a:t>
            </a:fld>
            <a:endParaRPr lang="en-GB" noProof="0" dirty="0"/>
          </a:p>
        </p:txBody>
      </p:sp>
      <p:sp>
        <p:nvSpPr>
          <p:cNvPr id="32" name="TextBox 31"/>
          <p:cNvSpPr txBox="1"/>
          <p:nvPr/>
        </p:nvSpPr>
        <p:spPr>
          <a:xfrm>
            <a:off x="6668092" y="4329584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Out</a:t>
            </a:r>
            <a:endParaRPr lang="en-US" dirty="0"/>
          </a:p>
        </p:txBody>
      </p:sp>
      <p:sp>
        <p:nvSpPr>
          <p:cNvPr id="39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24955" y="6492875"/>
            <a:ext cx="3456384" cy="365125"/>
          </a:xfrm>
        </p:spPr>
        <p:txBody>
          <a:bodyPr/>
          <a:lstStyle/>
          <a:p>
            <a:r>
              <a:rPr lang="en-GB" noProof="0" dirty="0" smtClean="0"/>
              <a:t>Cecilia </a:t>
            </a:r>
            <a:r>
              <a:rPr lang="en-GB" noProof="0" dirty="0" err="1" smtClean="0"/>
              <a:t>Maiano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130575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15360"/>
            <a:ext cx="9144000" cy="364264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 smtClean="0"/>
              <a:t>Reception (</a:t>
            </a:r>
            <a:r>
              <a:rPr lang="en-GB" dirty="0" smtClean="0"/>
              <a:t>1 day</a:t>
            </a:r>
            <a:r>
              <a:rPr lang="en-GB" dirty="0" smtClean="0"/>
              <a:t>)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8229600" cy="1540767"/>
          </a:xfrm>
        </p:spPr>
        <p:txBody>
          <a:bodyPr numCol="2">
            <a:noAutofit/>
          </a:bodyPr>
          <a:lstStyle/>
          <a:p>
            <a:r>
              <a:rPr lang="en-GB" sz="1600" dirty="0" smtClean="0"/>
              <a:t>Prepare reception checklist</a:t>
            </a:r>
          </a:p>
          <a:p>
            <a:r>
              <a:rPr lang="en-GB" sz="1600" dirty="0" smtClean="0"/>
              <a:t>Check transportation documents</a:t>
            </a:r>
          </a:p>
          <a:p>
            <a:r>
              <a:rPr lang="en-GB" sz="1600" dirty="0" smtClean="0"/>
              <a:t>Check if CM is properly fixed in the container</a:t>
            </a:r>
          </a:p>
          <a:p>
            <a:r>
              <a:rPr lang="en-GB" sz="1600" dirty="0" smtClean="0"/>
              <a:t>Check utility box and its content</a:t>
            </a:r>
          </a:p>
          <a:p>
            <a:r>
              <a:rPr lang="en-GB" sz="1600" dirty="0" smtClean="0"/>
              <a:t>Read-out of shock loggers</a:t>
            </a:r>
          </a:p>
          <a:p>
            <a:r>
              <a:rPr lang="en-GB" sz="1600" dirty="0" smtClean="0"/>
              <a:t>Unload CM and place it in a support</a:t>
            </a:r>
          </a:p>
          <a:p>
            <a:r>
              <a:rPr lang="en-GB" sz="1600" dirty="0" smtClean="0"/>
              <a:t>Read-out beam </a:t>
            </a:r>
            <a:r>
              <a:rPr lang="en-GB" sz="1600" dirty="0" smtClean="0"/>
              <a:t>vacuum</a:t>
            </a:r>
          </a:p>
          <a:p>
            <a:r>
              <a:rPr lang="en-GB" sz="1600" dirty="0" smtClean="0"/>
              <a:t>Visual </a:t>
            </a:r>
            <a:r>
              <a:rPr lang="en-GB" sz="1600" dirty="0" smtClean="0"/>
              <a:t>inspection for damage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2481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6245" y="3284984"/>
            <a:ext cx="5400555" cy="3148459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Preparation for test stand </a:t>
            </a:r>
            <a:r>
              <a:rPr lang="en-US" dirty="0" smtClean="0"/>
              <a:t>(3 days+)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1600" dirty="0" smtClean="0">
                <a:solidFill>
                  <a:srgbClr val="FF0000"/>
                </a:solidFill>
              </a:rPr>
              <a:t>Mounting of door knobs with cavities at atmospheric pressure? (+3 days)</a:t>
            </a:r>
          </a:p>
          <a:p>
            <a:r>
              <a:rPr lang="en-US" sz="1600" dirty="0" smtClean="0"/>
              <a:t>Mounting </a:t>
            </a:r>
            <a:r>
              <a:rPr lang="en-US" sz="1600" dirty="0" smtClean="0"/>
              <a:t>and dismounting of parts</a:t>
            </a:r>
          </a:p>
          <a:p>
            <a:pPr lvl="1"/>
            <a:r>
              <a:rPr lang="en-US" sz="1400" dirty="0" smtClean="0"/>
              <a:t>Cavities supporting bar</a:t>
            </a:r>
          </a:p>
          <a:p>
            <a:pPr lvl="1"/>
            <a:r>
              <a:rPr lang="en-US" sz="1400" dirty="0" smtClean="0">
                <a:solidFill>
                  <a:srgbClr val="FF0000"/>
                </a:solidFill>
              </a:rPr>
              <a:t>Door knobs (</a:t>
            </a:r>
            <a:r>
              <a:rPr lang="en-US" sz="1400" dirty="0" smtClean="0">
                <a:solidFill>
                  <a:srgbClr val="FF0000"/>
                </a:solidFill>
              </a:rPr>
              <a:t>1 day+)</a:t>
            </a:r>
            <a:endParaRPr lang="en-US" sz="1600" dirty="0" smtClean="0"/>
          </a:p>
          <a:p>
            <a:r>
              <a:rPr lang="en-US" sz="1600" dirty="0"/>
              <a:t>Vacuum leak </a:t>
            </a:r>
            <a:r>
              <a:rPr lang="en-US" sz="1600" dirty="0" smtClean="0"/>
              <a:t>checks</a:t>
            </a:r>
            <a:endParaRPr lang="en-US" sz="1600" dirty="0" smtClean="0"/>
          </a:p>
          <a:p>
            <a:r>
              <a:rPr lang="en-US" sz="1600" dirty="0" smtClean="0"/>
              <a:t>Connect </a:t>
            </a:r>
            <a:r>
              <a:rPr lang="en-US" sz="1600" dirty="0" smtClean="0"/>
              <a:t>insulation vacuum pumping group</a:t>
            </a:r>
          </a:p>
          <a:p>
            <a:r>
              <a:rPr lang="en-US" sz="1600" dirty="0" smtClean="0"/>
              <a:t>Connect beam vacuum pumping group (clean room)</a:t>
            </a:r>
          </a:p>
          <a:p>
            <a:r>
              <a:rPr lang="en-US" sz="1600" dirty="0" smtClean="0"/>
              <a:t>Check electrical continuity</a:t>
            </a:r>
          </a:p>
          <a:p>
            <a:r>
              <a:rPr lang="en-US" sz="1600" dirty="0" smtClean="0"/>
              <a:t>Check nominal resistance values in temperature </a:t>
            </a:r>
            <a:r>
              <a:rPr lang="en-US" sz="1600" dirty="0" smtClean="0"/>
              <a:t>sensors</a:t>
            </a:r>
          </a:p>
          <a:p>
            <a:r>
              <a:rPr lang="en-US" sz="1600" dirty="0" smtClean="0"/>
              <a:t>Check step motors</a:t>
            </a:r>
            <a:endParaRPr lang="en-US" sz="1600" dirty="0" smtClean="0"/>
          </a:p>
          <a:p>
            <a:endParaRPr lang="en-US" sz="1600" dirty="0" smtClean="0"/>
          </a:p>
          <a:p>
            <a:endParaRPr lang="en-US" sz="16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5</a:t>
            </a:fld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>
            <a:off x="539552" y="4859213"/>
            <a:ext cx="2232248" cy="1384995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algn="just"/>
            <a:r>
              <a:rPr lang="en-US" sz="1200" dirty="0"/>
              <a:t>B</a:t>
            </a:r>
            <a:r>
              <a:rPr lang="en-US" sz="1200" dirty="0" smtClean="0"/>
              <a:t>efore </a:t>
            </a:r>
            <a:r>
              <a:rPr lang="en-US" sz="1200" b="1" dirty="0" smtClean="0"/>
              <a:t>Doorknob assembly</a:t>
            </a:r>
            <a:r>
              <a:rPr lang="en-US" sz="1200" dirty="0" smtClean="0"/>
              <a:t> </a:t>
            </a:r>
            <a:r>
              <a:rPr lang="en-US" sz="1200" dirty="0"/>
              <a:t>it is NOT possible to perform any RF measurement, unless CEA provides the </a:t>
            </a:r>
            <a:r>
              <a:rPr lang="en-US" sz="1200" dirty="0" smtClean="0"/>
              <a:t>temporary </a:t>
            </a:r>
            <a:r>
              <a:rPr lang="en-US" sz="1200" dirty="0"/>
              <a:t>antenna (used at </a:t>
            </a:r>
            <a:r>
              <a:rPr lang="en-US" sz="1200" dirty="0" err="1"/>
              <a:t>Saclay</a:t>
            </a:r>
            <a:r>
              <a:rPr lang="en-US" sz="1200" dirty="0"/>
              <a:t>).</a:t>
            </a:r>
          </a:p>
          <a:p>
            <a:pPr algn="just"/>
            <a:r>
              <a:rPr lang="en-US" sz="1200" b="1" dirty="0"/>
              <a:t>This “temporary” tool would be useful for the incoming check!</a:t>
            </a:r>
          </a:p>
        </p:txBody>
      </p:sp>
    </p:spTree>
    <p:extLst>
      <p:ext uri="{BB962C8B-B14F-4D97-AF65-F5344CB8AC3E}">
        <p14:creationId xmlns:p14="http://schemas.microsoft.com/office/powerpoint/2010/main" val="18805334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Initial RF measurements (1 </a:t>
            </a:r>
            <a:r>
              <a:rPr lang="en-US" dirty="0" smtClean="0"/>
              <a:t>day)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/>
          </a:bodyPr>
          <a:lstStyle/>
          <a:p>
            <a:r>
              <a:rPr lang="en-US" sz="1600" dirty="0" smtClean="0"/>
              <a:t>Measure </a:t>
            </a:r>
            <a:r>
              <a:rPr lang="en-US" sz="1600" dirty="0"/>
              <a:t>piezo </a:t>
            </a:r>
            <a:r>
              <a:rPr lang="en-US" sz="1600" dirty="0" smtClean="0"/>
              <a:t>capacitance/Tuner functionality (on short range)</a:t>
            </a:r>
          </a:p>
          <a:p>
            <a:r>
              <a:rPr lang="en-US" sz="1600" dirty="0" smtClean="0"/>
              <a:t>Measure inner </a:t>
            </a:r>
            <a:r>
              <a:rPr lang="en-US" sz="1600" dirty="0"/>
              <a:t>RF cabling (TDR), length and </a:t>
            </a:r>
            <a:r>
              <a:rPr lang="en-US" sz="1600" dirty="0" smtClean="0"/>
              <a:t>shorts</a:t>
            </a:r>
          </a:p>
          <a:p>
            <a:r>
              <a:rPr lang="en-US" sz="1600" dirty="0" smtClean="0"/>
              <a:t>Measure </a:t>
            </a:r>
            <a:r>
              <a:rPr lang="en-US" sz="1600" dirty="0"/>
              <a:t>Warm </a:t>
            </a:r>
            <a:r>
              <a:rPr lang="en-US" sz="1600" dirty="0" smtClean="0"/>
              <a:t>spectrum, transmissions </a:t>
            </a:r>
            <a:r>
              <a:rPr lang="en-US" sz="1600" dirty="0"/>
              <a:t>and dangerous HOM (WR1150-N transitions-PU flange)</a:t>
            </a:r>
          </a:p>
          <a:p>
            <a:r>
              <a:rPr lang="en-US" sz="1600" dirty="0" smtClean="0"/>
              <a:t>Compare results with CEA and cavity IKC</a:t>
            </a:r>
          </a:p>
          <a:p>
            <a:r>
              <a:rPr lang="en-GB" sz="1600" dirty="0"/>
              <a:t>Fill incoming inspection </a:t>
            </a:r>
            <a:r>
              <a:rPr lang="en-GB" sz="1600" dirty="0" smtClean="0"/>
              <a:t>report</a:t>
            </a:r>
            <a:endParaRPr lang="en-US" sz="1600" dirty="0"/>
          </a:p>
          <a:p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6</a:t>
            </a:fld>
            <a:endParaRPr lang="en-GB" noProof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3645024"/>
            <a:ext cx="4514706" cy="226298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4045743"/>
            <a:ext cx="3180407" cy="2262982"/>
          </a:xfrm>
          <a:prstGeom prst="rect">
            <a:avLst/>
          </a:prstGeom>
        </p:spPr>
      </p:pic>
      <p:sp>
        <p:nvSpPr>
          <p:cNvPr id="7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24955" y="6492875"/>
            <a:ext cx="3456384" cy="365125"/>
          </a:xfrm>
        </p:spPr>
        <p:txBody>
          <a:bodyPr/>
          <a:lstStyle/>
          <a:p>
            <a:r>
              <a:rPr lang="en-GB" noProof="0" dirty="0" smtClean="0"/>
              <a:t>Cecilia </a:t>
            </a:r>
            <a:r>
              <a:rPr lang="en-GB" noProof="0" dirty="0" err="1" smtClean="0"/>
              <a:t>Maiano</a:t>
            </a:r>
            <a:endParaRPr lang="en-GB" noProof="0" dirty="0"/>
          </a:p>
        </p:txBody>
      </p:sp>
      <p:sp>
        <p:nvSpPr>
          <p:cNvPr id="8" name="TextBox 7"/>
          <p:cNvSpPr txBox="1"/>
          <p:nvPr/>
        </p:nvSpPr>
        <p:spPr>
          <a:xfrm>
            <a:off x="4767126" y="3414837"/>
            <a:ext cx="4230314" cy="8002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 </a:t>
            </a:r>
            <a:r>
              <a:rPr lang="en-US" sz="1400" dirty="0" smtClean="0"/>
              <a:t>Online cavity data analysis (ex. from XFEL CAV DB)</a:t>
            </a:r>
            <a:endParaRPr lang="en-US" sz="1400" dirty="0"/>
          </a:p>
          <a:p>
            <a:pPr algn="ctr"/>
            <a:r>
              <a:rPr lang="en-US" sz="1400" dirty="0" smtClean="0"/>
              <a:t>At ESS being implemented by SRF in the CM3T from ICS</a:t>
            </a:r>
            <a:endParaRPr lang="en-US" sz="1400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208856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in test stand (3 </a:t>
            </a:r>
            <a:r>
              <a:rPr lang="en-US" dirty="0" smtClean="0"/>
              <a:t>days+)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7</a:t>
            </a:fld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4330824" cy="1972817"/>
          </a:xfrm>
        </p:spPr>
        <p:txBody>
          <a:bodyPr>
            <a:noAutofit/>
          </a:bodyPr>
          <a:lstStyle/>
          <a:p>
            <a:r>
              <a:rPr lang="en-US" sz="1600" dirty="0" smtClean="0"/>
              <a:t>Move Cryomodule inside bunker</a:t>
            </a:r>
          </a:p>
          <a:p>
            <a:r>
              <a:rPr lang="en-US" sz="1600" dirty="0" smtClean="0"/>
              <a:t>Perform and check interconnections</a:t>
            </a:r>
          </a:p>
          <a:p>
            <a:pPr lvl="1"/>
            <a:r>
              <a:rPr lang="en-US" sz="1400" dirty="0" smtClean="0"/>
              <a:t>Waveguides</a:t>
            </a:r>
          </a:p>
          <a:p>
            <a:pPr lvl="1"/>
            <a:r>
              <a:rPr lang="en-US" sz="1400" dirty="0" smtClean="0"/>
              <a:t>Cryolines</a:t>
            </a:r>
          </a:p>
          <a:p>
            <a:pPr lvl="1"/>
            <a:r>
              <a:rPr lang="en-US" sz="1400" dirty="0" smtClean="0"/>
              <a:t>Cooling water pipes</a:t>
            </a:r>
          </a:p>
          <a:p>
            <a:pPr lvl="1"/>
            <a:r>
              <a:rPr lang="en-US" sz="1400" dirty="0" smtClean="0"/>
              <a:t>Instrumentation</a:t>
            </a:r>
          </a:p>
          <a:p>
            <a:pPr lvl="1"/>
            <a:r>
              <a:rPr lang="en-US" sz="1400" dirty="0" smtClean="0"/>
              <a:t>Compressed air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2132856"/>
            <a:ext cx="6589456" cy="4388663"/>
          </a:xfrm>
          <a:prstGeom prst="rect">
            <a:avLst/>
          </a:prstGeom>
        </p:spPr>
      </p:pic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657571"/>
            <a:ext cx="3826768" cy="1067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Check </a:t>
            </a:r>
            <a:r>
              <a:rPr lang="en-US" sz="1600" dirty="0"/>
              <a:t>proper functioning </a:t>
            </a:r>
            <a:r>
              <a:rPr lang="en-US" sz="1600" dirty="0" smtClean="0"/>
              <a:t>of</a:t>
            </a:r>
          </a:p>
          <a:p>
            <a:pPr lvl="1"/>
            <a:r>
              <a:rPr lang="en-US" sz="1400" dirty="0" smtClean="0"/>
              <a:t>Interlocks</a:t>
            </a:r>
          </a:p>
          <a:p>
            <a:pPr lvl="1"/>
            <a:r>
              <a:rPr lang="en-US" sz="1400" dirty="0" smtClean="0"/>
              <a:t>Control System</a:t>
            </a:r>
          </a:p>
        </p:txBody>
      </p:sp>
    </p:spTree>
    <p:extLst>
      <p:ext uri="{BB962C8B-B14F-4D97-AF65-F5344CB8AC3E}">
        <p14:creationId xmlns:p14="http://schemas.microsoft.com/office/powerpoint/2010/main" val="1478432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Installation in test stand (3 </a:t>
            </a:r>
            <a:r>
              <a:rPr lang="en-US" dirty="0" smtClean="0"/>
              <a:t>days+)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8</a:t>
            </a:fld>
            <a:endParaRPr lang="en-GB" noProof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199"/>
            <a:ext cx="4330824" cy="1972817"/>
          </a:xfrm>
        </p:spPr>
        <p:txBody>
          <a:bodyPr>
            <a:noAutofit/>
          </a:bodyPr>
          <a:lstStyle/>
          <a:p>
            <a:r>
              <a:rPr lang="en-US" sz="1600" dirty="0" smtClean="0"/>
              <a:t>Move Cryomodule inside bunker</a:t>
            </a:r>
          </a:p>
          <a:p>
            <a:r>
              <a:rPr lang="en-US" sz="1600" dirty="0" smtClean="0"/>
              <a:t>Perform and check interconnections</a:t>
            </a:r>
          </a:p>
          <a:p>
            <a:pPr lvl="1"/>
            <a:r>
              <a:rPr lang="en-US" sz="1400" dirty="0" smtClean="0"/>
              <a:t>Waveguides</a:t>
            </a:r>
          </a:p>
          <a:p>
            <a:pPr lvl="1"/>
            <a:r>
              <a:rPr lang="en-US" sz="1400" dirty="0" smtClean="0"/>
              <a:t>Cryolines</a:t>
            </a:r>
          </a:p>
          <a:p>
            <a:pPr lvl="1"/>
            <a:r>
              <a:rPr lang="en-US" sz="1400" dirty="0" smtClean="0"/>
              <a:t>Cooling water pipes</a:t>
            </a:r>
          </a:p>
          <a:p>
            <a:pPr lvl="1"/>
            <a:r>
              <a:rPr lang="en-US" sz="1400" dirty="0" smtClean="0"/>
              <a:t>Instrumentation</a:t>
            </a:r>
          </a:p>
          <a:p>
            <a:pPr lvl="1"/>
            <a:r>
              <a:rPr lang="en-US" sz="1400" dirty="0" smtClean="0"/>
              <a:t>Compressed air</a:t>
            </a:r>
          </a:p>
        </p:txBody>
      </p:sp>
      <p:sp>
        <p:nvSpPr>
          <p:cNvPr id="9" name="Content Placeholder 2"/>
          <p:cNvSpPr txBox="1">
            <a:spLocks/>
          </p:cNvSpPr>
          <p:nvPr/>
        </p:nvSpPr>
        <p:spPr>
          <a:xfrm>
            <a:off x="457200" y="3657571"/>
            <a:ext cx="3826768" cy="10675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18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600" dirty="0" smtClean="0"/>
              <a:t>Check </a:t>
            </a:r>
            <a:r>
              <a:rPr lang="en-US" sz="1600" dirty="0"/>
              <a:t>proper functioning </a:t>
            </a:r>
            <a:r>
              <a:rPr lang="en-US" sz="1600" dirty="0" smtClean="0"/>
              <a:t>of</a:t>
            </a:r>
          </a:p>
          <a:p>
            <a:pPr lvl="1"/>
            <a:r>
              <a:rPr lang="en-US" sz="1400" dirty="0" smtClean="0"/>
              <a:t>Interlocks</a:t>
            </a:r>
          </a:p>
          <a:p>
            <a:pPr lvl="1"/>
            <a:r>
              <a:rPr lang="en-US" sz="1400" dirty="0" smtClean="0"/>
              <a:t>Control System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63888" y="2276872"/>
            <a:ext cx="5264130" cy="41654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28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noFill/>
        </p:spPr>
        <p:txBody>
          <a:bodyPr/>
          <a:lstStyle/>
          <a:p>
            <a:r>
              <a:rPr lang="en-US" dirty="0" smtClean="0"/>
              <a:t>Warm Tests </a:t>
            </a:r>
            <a:r>
              <a:rPr lang="en-US" dirty="0" smtClean="0"/>
              <a:t>(1 day+)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51115BC-487E-4422-894C-CB7CD3E79223}" type="slidenum">
              <a:rPr lang="en-GB" noProof="0" smtClean="0"/>
              <a:t>9</a:t>
            </a:fld>
            <a:endParaRPr lang="en-GB" noProof="0"/>
          </a:p>
        </p:txBody>
      </p:sp>
      <p:sp>
        <p:nvSpPr>
          <p:cNvPr id="6" name="TextBox 5"/>
          <p:cNvSpPr txBox="1"/>
          <p:nvPr/>
        </p:nvSpPr>
        <p:spPr>
          <a:xfrm>
            <a:off x="323528" y="1556792"/>
            <a:ext cx="8424936" cy="480131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 smtClean="0"/>
              <a:t>Spectra Measurements</a:t>
            </a:r>
          </a:p>
          <a:p>
            <a:r>
              <a:rPr lang="en-US" dirty="0"/>
              <a:t>VNA S21 </a:t>
            </a:r>
            <a:r>
              <a:rPr lang="en-US" dirty="0" smtClean="0"/>
              <a:t>Coupler/PU </a:t>
            </a:r>
            <a:r>
              <a:rPr lang="mr-IN" dirty="0" smtClean="0"/>
              <a:t>–</a:t>
            </a:r>
            <a:r>
              <a:rPr lang="en-US" dirty="0" smtClean="0"/>
              <a:t> two options: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Instruments Inside </a:t>
            </a:r>
            <a:r>
              <a:rPr lang="en-US" b="1" dirty="0"/>
              <a:t>bunker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WR1150-N at doorknob, PU on module flange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This means that waveguide </a:t>
            </a:r>
            <a:r>
              <a:rPr lang="en-US" i="1" dirty="0"/>
              <a:t>cannot</a:t>
            </a:r>
            <a:r>
              <a:rPr lang="en-US" dirty="0"/>
              <a:t> be connected in the previous </a:t>
            </a:r>
            <a:r>
              <a:rPr lang="en-US" dirty="0" smtClean="0"/>
              <a:t>point</a:t>
            </a:r>
          </a:p>
          <a:p>
            <a:pPr marL="342900" indent="-342900">
              <a:buFont typeface="+mj-lt"/>
              <a:buAutoNum type="arabicPeriod"/>
            </a:pPr>
            <a:r>
              <a:rPr lang="en-US" b="1" dirty="0" smtClean="0"/>
              <a:t>Instruments Outside bunker </a:t>
            </a:r>
            <a:r>
              <a:rPr lang="en-US" b="1" dirty="0" smtClean="0">
                <a:solidFill>
                  <a:schemeClr val="accent1"/>
                </a:solidFill>
              </a:rPr>
              <a:t>(preferable solution)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WR1150-N installed outside, PU signal available at some </a:t>
            </a:r>
            <a:r>
              <a:rPr lang="en-US" dirty="0">
                <a:solidFill>
                  <a:srgbClr val="FF0000"/>
                </a:solidFill>
              </a:rPr>
              <a:t>patch panel on RF rack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This means waveguide installation inside the bunker, but section outside needs to be opened </a:t>
            </a:r>
            <a:r>
              <a:rPr lang="en-US" dirty="0">
                <a:solidFill>
                  <a:srgbClr val="FF0000"/>
                </a:solidFill>
              </a:rPr>
              <a:t>(disconnecting </a:t>
            </a:r>
            <a:r>
              <a:rPr lang="en-US" dirty="0" smtClean="0">
                <a:solidFill>
                  <a:srgbClr val="FF0000"/>
                </a:solidFill>
              </a:rPr>
              <a:t>klystron)</a:t>
            </a:r>
            <a:endParaRPr lang="en-US" dirty="0">
              <a:solidFill>
                <a:srgbClr val="FF0000"/>
              </a:solidFill>
            </a:endParaRPr>
          </a:p>
          <a:p>
            <a:pPr marL="285750" indent="-285750">
              <a:buFont typeface="Arial" charset="0"/>
              <a:buChar char="•"/>
            </a:pPr>
            <a:r>
              <a:rPr lang="en-US" b="1" i="1" dirty="0" smtClean="0"/>
              <a:t>Static</a:t>
            </a:r>
            <a:r>
              <a:rPr lang="en-US" b="1" dirty="0" smtClean="0"/>
              <a:t> calibration</a:t>
            </a:r>
            <a:endParaRPr lang="en-US" b="1" dirty="0"/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Dir</a:t>
            </a:r>
            <a:r>
              <a:rPr lang="en-US" dirty="0"/>
              <a:t>. Couplers/Circulators: </a:t>
            </a:r>
            <a:r>
              <a:rPr lang="en-US" b="1" dirty="0"/>
              <a:t>get</a:t>
            </a:r>
            <a:r>
              <a:rPr lang="en-US" dirty="0"/>
              <a:t> calibration data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/>
              <a:t>Calibrate RF power measurement cables with attenuators</a:t>
            </a:r>
          </a:p>
          <a:p>
            <a:pPr marL="742950" lvl="1" indent="-285750">
              <a:buFont typeface="Arial" charset="0"/>
              <a:buChar char="•"/>
            </a:pPr>
            <a:r>
              <a:rPr lang="en-US" dirty="0" smtClean="0"/>
              <a:t>Document: RF </a:t>
            </a:r>
            <a:r>
              <a:rPr lang="en-US" dirty="0"/>
              <a:t>calibration summary </a:t>
            </a:r>
            <a:r>
              <a:rPr lang="en-US" dirty="0" smtClean="0"/>
              <a:t>table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Klystron/LLRF </a:t>
            </a:r>
            <a:r>
              <a:rPr lang="en-US" dirty="0"/>
              <a:t>check on the load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WGs </a:t>
            </a:r>
            <a:r>
              <a:rPr lang="en-US" dirty="0"/>
              <a:t>visual check</a:t>
            </a:r>
          </a:p>
          <a:p>
            <a:pPr marL="285750" indent="-285750">
              <a:buFont typeface="Arial" charset="0"/>
              <a:buChar char="•"/>
            </a:pPr>
            <a:r>
              <a:rPr lang="en-US" b="1" dirty="0"/>
              <a:t>System check / RF leak </a:t>
            </a:r>
            <a:r>
              <a:rPr lang="en-US" dirty="0"/>
              <a:t>check at low power (not if waveguide is not yet reconnected</a:t>
            </a:r>
            <a:r>
              <a:rPr lang="en-US" dirty="0" smtClean="0"/>
              <a:t>)</a:t>
            </a:r>
            <a:r>
              <a:rPr lang="en-US" b="1" dirty="0"/>
              <a:t/>
            </a:r>
            <a:br>
              <a:rPr lang="en-US" b="1" dirty="0"/>
            </a:br>
            <a:endParaRPr lang="en-US" b="1" dirty="0"/>
          </a:p>
        </p:txBody>
      </p:sp>
      <p:sp>
        <p:nvSpPr>
          <p:cNvPr id="8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824955" y="6492875"/>
            <a:ext cx="3456384" cy="365125"/>
          </a:xfrm>
        </p:spPr>
        <p:txBody>
          <a:bodyPr/>
          <a:lstStyle/>
          <a:p>
            <a:r>
              <a:rPr lang="en-GB" noProof="0" dirty="0" smtClean="0"/>
              <a:t>Cecilia </a:t>
            </a:r>
            <a:r>
              <a:rPr lang="en-GB" noProof="0" dirty="0" err="1" smtClean="0"/>
              <a:t>Maiano</a:t>
            </a:r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15808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5" id="{B44B2280-2390-4D03-8D38-6C24B0BAA245}" vid="{0B7C071A-F5F7-47CF-A93A-F42DBF6073EC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Chess Core Powerpoint</Template>
  <TotalTime>17176</TotalTime>
  <Words>1389</Words>
  <Application>Microsoft Macintosh PowerPoint</Application>
  <PresentationFormat>On-screen Show (4:3)</PresentationFormat>
  <Paragraphs>270</Paragraphs>
  <Slides>18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Calibri</vt:lpstr>
      <vt:lpstr>Mangal</vt:lpstr>
      <vt:lpstr>Arial</vt:lpstr>
      <vt:lpstr>Office Theme</vt:lpstr>
      <vt:lpstr>Test Plan for Cryomodule testing at ESS Test Stand 2</vt:lpstr>
      <vt:lpstr>Outline</vt:lpstr>
      <vt:lpstr>Medium Beta Cavities Flow</vt:lpstr>
      <vt:lpstr>Reception (1 day)</vt:lpstr>
      <vt:lpstr>Preparation for test stand (3 days+)</vt:lpstr>
      <vt:lpstr>Initial RF measurements (1 day)</vt:lpstr>
      <vt:lpstr>Installation in test stand (3 days+)</vt:lpstr>
      <vt:lpstr>Installation in test stand (3 days+)</vt:lpstr>
      <vt:lpstr>Warm Tests (1 day+)</vt:lpstr>
      <vt:lpstr>Power Coupler Conditioning (1 day+)</vt:lpstr>
      <vt:lpstr>Cooldown (2 days)</vt:lpstr>
      <vt:lpstr>LP Cold Tests: initial actions (1 day)</vt:lpstr>
      <vt:lpstr>LP Cold Tests (2 days+)</vt:lpstr>
      <vt:lpstr>HP Cold Tests (5 days+)</vt:lpstr>
      <vt:lpstr>Warm up (1 day)</vt:lpstr>
      <vt:lpstr>Disconnection (1 day)</vt:lpstr>
      <vt:lpstr>Preparation for dispatch (2 days)</vt:lpstr>
      <vt:lpstr>Summary</vt:lpstr>
    </vt:vector>
  </TitlesOfParts>
  <Company/>
  <LinksUpToDate>false</LinksUpToDate>
  <SharedDoc>false</SharedDoc>
  <HyperlinksChanged>false</HyperlinksChanged>
  <AppVersion>15.0040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Test Plan for Cryomodule testing at ESS Test Stand 2</dc:title>
  <dc:creator>Emilio Asensi</dc:creator>
  <cp:lastModifiedBy>Emilio Asensi</cp:lastModifiedBy>
  <cp:revision>82</cp:revision>
  <dcterms:created xsi:type="dcterms:W3CDTF">2017-11-02T09:26:13Z</dcterms:created>
  <dcterms:modified xsi:type="dcterms:W3CDTF">2017-11-28T15:26:02Z</dcterms:modified>
</cp:coreProperties>
</file>