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88" r:id="rId3"/>
    <p:sldId id="290" r:id="rId4"/>
    <p:sldId id="292" r:id="rId5"/>
    <p:sldId id="291" r:id="rId6"/>
    <p:sldId id="287" r:id="rId7"/>
    <p:sldId id="280" r:id="rId8"/>
    <p:sldId id="285" r:id="rId9"/>
    <p:sldId id="289" r:id="rId10"/>
    <p:sldId id="294" r:id="rId11"/>
    <p:sldId id="293" r:id="rId12"/>
    <p:sldId id="295" r:id="rId13"/>
    <p:sldId id="296"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5" autoAdjust="0"/>
    <p:restoredTop sz="77607" autoAdjust="0"/>
  </p:normalViewPr>
  <p:slideViewPr>
    <p:cSldViewPr>
      <p:cViewPr varScale="1">
        <p:scale>
          <a:sx n="109" d="100"/>
          <a:sy n="109" d="100"/>
        </p:scale>
        <p:origin x="143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2017-11-29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8962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90525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The procedure</a:t>
            </a:r>
            <a:r>
              <a:rPr lang="en-GB" baseline="0" noProof="0" dirty="0" smtClean="0"/>
              <a:t> of non-conformity and change request classifies the deviation in 3 levels. The first and second level are defined as minor deviations. The third level corresponds to the major deviation. </a:t>
            </a:r>
          </a:p>
          <a:p>
            <a:r>
              <a:rPr lang="en-GB" baseline="0" noProof="0" dirty="0" smtClean="0"/>
              <a:t>According to these levels, the way in the procedure is not the same. </a:t>
            </a:r>
          </a:p>
          <a:p>
            <a:endParaRPr lang="en-GB" baseline="0" noProof="0" dirty="0" smtClean="0"/>
          </a:p>
          <a:p>
            <a:r>
              <a:rPr lang="en-GB" b="1" baseline="0" noProof="0" dirty="0" smtClean="0"/>
              <a:t>The first level </a:t>
            </a:r>
            <a:r>
              <a:rPr lang="en-GB" baseline="0" noProof="0" dirty="0" smtClean="0"/>
              <a:t>corresponds to a deviation that will affect interfaces, performances and functional requirements WITHOUT impact at the ESS Level. For this L1,  for example a screw with dimensions which is not allowed the assembly. The way is like this. The corrective action could be changing the screw type. </a:t>
            </a:r>
          </a:p>
          <a:p>
            <a:endParaRPr lang="en-GB" baseline="0" noProof="0" dirty="0" smtClean="0"/>
          </a:p>
          <a:p>
            <a:r>
              <a:rPr lang="en-GB" b="1" baseline="0" noProof="0" dirty="0" smtClean="0"/>
              <a:t>The second level </a:t>
            </a:r>
            <a:r>
              <a:rPr lang="en-GB" baseline="0" noProof="0" dirty="0" smtClean="0"/>
              <a:t>corresponds to a deviation that will affect interfaces, safety, etc. WITH an impact at the ESS level but after implementation of corrective action, the deviation is compliant. For example, a motor of tuning system isn’t operating and after the switch of a new motor, the system is ok and compliant with the functional requirements.  So, the way for this level is like this. </a:t>
            </a:r>
          </a:p>
          <a:p>
            <a:endParaRPr lang="en-GB" baseline="0" noProof="0" dirty="0" smtClean="0"/>
          </a:p>
          <a:p>
            <a:r>
              <a:rPr lang="en-GB" b="1" baseline="0" noProof="0" dirty="0" smtClean="0"/>
              <a:t>The third and final level </a:t>
            </a:r>
            <a:r>
              <a:rPr lang="en-GB" baseline="0" noProof="0" dirty="0" smtClean="0"/>
              <a:t>corresponds to the deviation that will affect the same thing that the second level but there is a necessity to have the ESS approval to implement actions. It could be a coupler according to the ESS specifications. So, the way to process these deviations is like this. </a:t>
            </a:r>
            <a:endParaRPr lang="en-GB" noProof="0" dirty="0"/>
          </a:p>
        </p:txBody>
      </p:sp>
    </p:spTree>
    <p:extLst>
      <p:ext uri="{BB962C8B-B14F-4D97-AF65-F5344CB8AC3E}">
        <p14:creationId xmlns:p14="http://schemas.microsoft.com/office/powerpoint/2010/main" val="85865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29/11/2017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29/11/2017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29/11/2017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29/11/2017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Date Placeholder 3"/>
          <p:cNvSpPr>
            <a:spLocks noGrp="1"/>
          </p:cNvSpPr>
          <p:nvPr>
            <p:ph type="dt" sz="half" idx="10"/>
          </p:nvPr>
        </p:nvSpPr>
        <p:spPr/>
        <p:txBody>
          <a:bodyPr/>
          <a:lstStyle/>
          <a:p>
            <a:r>
              <a:rPr lang="sv-SE" noProof="0" smtClean="0"/>
              <a:t>2017-11-30</a:t>
            </a:r>
            <a:endParaRPr lang="en-GB" noProof="0"/>
          </a:p>
        </p:txBody>
      </p:sp>
      <p:sp>
        <p:nvSpPr>
          <p:cNvPr id="5" name="Footer Placeholder 4"/>
          <p:cNvSpPr>
            <a:spLocks noGrp="1"/>
          </p:cNvSpPr>
          <p:nvPr>
            <p:ph type="ftr" sz="quarter" idx="11"/>
          </p:nvPr>
        </p:nvSpPr>
        <p:spPr>
          <a:xfrm>
            <a:off x="2843808" y="6356350"/>
            <a:ext cx="3456384" cy="365125"/>
          </a:xfrm>
        </p:spPr>
        <p:txBody>
          <a:bodyPr/>
          <a:lstStyle/>
          <a:p>
            <a:r>
              <a:rPr lang="en-GB" noProof="0" smtClean="0"/>
              <a:t>SRF4TS2</a:t>
            </a:r>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69066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noProof="0" dirty="0" smtClean="0"/>
              <a:t>30/11/2017</a:t>
            </a:r>
            <a:endParaRPr lang="en-GB"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lgn="ctr"/>
            <a:r>
              <a:rPr lang="en-US" sz="4000" dirty="0" smtClean="0"/>
              <a:t>How Do We Define Acceptance of a Cryomodule</a:t>
            </a:r>
            <a:r>
              <a:rPr lang="en-US" sz="4000" dirty="0"/>
              <a:t>? - A </a:t>
            </a:r>
            <a:r>
              <a:rPr lang="en-US" sz="4000" dirty="0" smtClean="0"/>
              <a:t>Discussion</a:t>
            </a:r>
            <a:br>
              <a:rPr lang="en-US" sz="4000" dirty="0" smtClean="0"/>
            </a:br>
            <a:endParaRPr lang="en-GB" sz="4000" dirty="0"/>
          </a:p>
        </p:txBody>
      </p:sp>
      <p:sp>
        <p:nvSpPr>
          <p:cNvPr id="3" name="Subtitle 2"/>
          <p:cNvSpPr>
            <a:spLocks noGrp="1"/>
          </p:cNvSpPr>
          <p:nvPr>
            <p:ph type="subTitle" idx="1"/>
          </p:nvPr>
        </p:nvSpPr>
        <p:spPr>
          <a:xfrm>
            <a:off x="1115616" y="3886200"/>
            <a:ext cx="6912768" cy="1752600"/>
          </a:xfrm>
        </p:spPr>
        <p:txBody>
          <a:bodyPr>
            <a:noAutofit/>
          </a:bodyPr>
          <a:lstStyle/>
          <a:p>
            <a:r>
              <a:rPr lang="en-GB" sz="2000" dirty="0" smtClean="0">
                <a:solidFill>
                  <a:schemeClr val="bg1"/>
                </a:solidFill>
              </a:rPr>
              <a:t>Christine Darve</a:t>
            </a:r>
          </a:p>
          <a:p>
            <a:r>
              <a:rPr lang="en-GB" sz="2000" dirty="0" smtClean="0">
                <a:solidFill>
                  <a:schemeClr val="bg1"/>
                </a:solidFill>
              </a:rPr>
              <a:t>WP04 and WP05 deputy leader</a:t>
            </a:r>
          </a:p>
          <a:p>
            <a:endParaRPr lang="en-GB" sz="2000" dirty="0">
              <a:solidFill>
                <a:schemeClr val="bg1"/>
              </a:solidFill>
            </a:endParaRPr>
          </a:p>
          <a:p>
            <a:endParaRPr lang="en-GB" sz="2000" dirty="0" smtClean="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30 November, 2017</a:t>
            </a:r>
          </a:p>
        </p:txBody>
      </p:sp>
      <p:sp>
        <p:nvSpPr>
          <p:cNvPr id="5" name="Rectangle 4"/>
          <p:cNvSpPr/>
          <p:nvPr/>
        </p:nvSpPr>
        <p:spPr>
          <a:xfrm>
            <a:off x="1691680" y="4941168"/>
            <a:ext cx="6028060" cy="369332"/>
          </a:xfrm>
          <a:prstGeom prst="rect">
            <a:avLst/>
          </a:prstGeom>
        </p:spPr>
        <p:txBody>
          <a:bodyPr wrap="none">
            <a:spAutoFit/>
          </a:bodyPr>
          <a:lstStyle/>
          <a:p>
            <a:r>
              <a:rPr lang="en-US" dirty="0" smtClean="0"/>
              <a:t>Reference to Emilio (Elliptical) </a:t>
            </a:r>
            <a:r>
              <a:rPr lang="en-US" dirty="0"/>
              <a:t>and Roger </a:t>
            </a:r>
            <a:r>
              <a:rPr lang="en-US" smtClean="0"/>
              <a:t>(Spoke) presentations</a:t>
            </a:r>
            <a:endParaRPr lang="en-US"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 Mitigate AC</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pic>
        <p:nvPicPr>
          <p:cNvPr id="6" name="Picture 5"/>
          <p:cNvPicPr>
            <a:picLocks noChangeAspect="1"/>
          </p:cNvPicPr>
          <p:nvPr/>
        </p:nvPicPr>
        <p:blipFill>
          <a:blip r:embed="rId2"/>
          <a:stretch>
            <a:fillRect/>
          </a:stretch>
        </p:blipFill>
        <p:spPr>
          <a:xfrm>
            <a:off x="179512" y="1404379"/>
            <a:ext cx="4355976" cy="2750265"/>
          </a:xfrm>
          <a:prstGeom prst="rect">
            <a:avLst/>
          </a:prstGeom>
          <a:solidFill>
            <a:srgbClr val="FFFFFF">
              <a:shade val="85000"/>
            </a:srgbClr>
          </a:solidFill>
          <a:ln w="88900"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4026768" y="3832310"/>
            <a:ext cx="5053025" cy="3025690"/>
          </a:xfrm>
          <a:prstGeom prst="rect">
            <a:avLst/>
          </a:prstGeom>
          <a:solidFill>
            <a:srgbClr val="FFFFFF">
              <a:shade val="85000"/>
            </a:srgbClr>
          </a:solidFill>
          <a:ln w="88900"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814459" y="2779511"/>
            <a:ext cx="2502024" cy="738664"/>
          </a:xfrm>
          <a:prstGeom prst="rect">
            <a:avLst/>
          </a:prstGeom>
          <a:ln>
            <a:solidFill>
              <a:schemeClr val="tx1"/>
            </a:solidFill>
          </a:ln>
        </p:spPr>
        <p:txBody>
          <a:bodyPr wrap="square">
            <a:spAutoFit/>
          </a:bodyPr>
          <a:lstStyle/>
          <a:p>
            <a:r>
              <a:rPr lang="en-US" sz="1400" dirty="0" err="1">
                <a:latin typeface="Helvetica" charset="0"/>
              </a:rPr>
              <a:t>Nuno</a:t>
            </a:r>
            <a:r>
              <a:rPr lang="en-US" sz="1400" dirty="0">
                <a:latin typeface="Helvetica" charset="0"/>
              </a:rPr>
              <a:t> Elias, Paolo </a:t>
            </a:r>
            <a:r>
              <a:rPr lang="en-US" sz="1400" dirty="0" err="1">
                <a:latin typeface="Helvetica" charset="0"/>
              </a:rPr>
              <a:t>Pierini</a:t>
            </a:r>
            <a:r>
              <a:rPr lang="en-US" sz="1400" dirty="0">
                <a:latin typeface="Helvetica" charset="0"/>
              </a:rPr>
              <a:t>, Emilio </a:t>
            </a:r>
            <a:r>
              <a:rPr lang="en-US" sz="1400" dirty="0" err="1">
                <a:latin typeface="Helvetica" charset="0"/>
              </a:rPr>
              <a:t>Asensi</a:t>
            </a:r>
            <a:r>
              <a:rPr lang="en-US" sz="1400" dirty="0">
                <a:latin typeface="Helvetica" charset="0"/>
              </a:rPr>
              <a:t>, Inigo Alonso, Cecilia </a:t>
            </a:r>
            <a:r>
              <a:rPr lang="en-US" sz="1400" dirty="0" err="1">
                <a:latin typeface="Helvetica" charset="0"/>
              </a:rPr>
              <a:t>Maiano</a:t>
            </a:r>
            <a:endParaRPr lang="en-US" sz="1400" dirty="0">
              <a:effectLst/>
              <a:latin typeface="Helvetica" charset="0"/>
            </a:endParaRPr>
          </a:p>
        </p:txBody>
      </p:sp>
      <p:sp>
        <p:nvSpPr>
          <p:cNvPr id="10" name="Rectangle 9"/>
          <p:cNvSpPr/>
          <p:nvPr/>
        </p:nvSpPr>
        <p:spPr>
          <a:xfrm>
            <a:off x="117756" y="4564096"/>
            <a:ext cx="3518140" cy="1200329"/>
          </a:xfrm>
          <a:prstGeom prst="rect">
            <a:avLst/>
          </a:prstGeom>
        </p:spPr>
        <p:txBody>
          <a:bodyPr wrap="square">
            <a:spAutoFit/>
          </a:bodyPr>
          <a:lstStyle/>
          <a:p>
            <a:r>
              <a:rPr lang="en-US" dirty="0" smtClean="0">
                <a:latin typeface="Helvetica" charset="0"/>
              </a:rPr>
              <a:t>“</a:t>
            </a:r>
            <a:r>
              <a:rPr lang="en-US" dirty="0" err="1" smtClean="0">
                <a:latin typeface="Helvetica" charset="0"/>
              </a:rPr>
              <a:t>CryoModule</a:t>
            </a:r>
            <a:r>
              <a:rPr lang="en-US" dirty="0" smtClean="0">
                <a:latin typeface="Helvetica" charset="0"/>
              </a:rPr>
              <a:t> </a:t>
            </a:r>
            <a:r>
              <a:rPr lang="en-US" dirty="0">
                <a:latin typeface="Helvetica" charset="0"/>
              </a:rPr>
              <a:t>Calibration &amp; Measurements</a:t>
            </a:r>
          </a:p>
          <a:p>
            <a:r>
              <a:rPr lang="en-US" dirty="0">
                <a:latin typeface="Helvetica" charset="0"/>
              </a:rPr>
              <a:t>Configuration Management </a:t>
            </a:r>
            <a:r>
              <a:rPr lang="en-US" dirty="0" smtClean="0">
                <a:latin typeface="Helvetica" charset="0"/>
              </a:rPr>
              <a:t>Tools”  = CM3T</a:t>
            </a:r>
            <a:endParaRPr lang="en-US" dirty="0">
              <a:effectLst/>
              <a:latin typeface="Helvetica" charset="0"/>
            </a:endParaRPr>
          </a:p>
        </p:txBody>
      </p:sp>
    </p:spTree>
    <p:extLst>
      <p:ext uri="{BB962C8B-B14F-4D97-AF65-F5344CB8AC3E}">
        <p14:creationId xmlns:p14="http://schemas.microsoft.com/office/powerpoint/2010/main" val="186980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 Mitigate AC</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pic>
        <p:nvPicPr>
          <p:cNvPr id="5" name="Picture 4"/>
          <p:cNvPicPr>
            <a:picLocks noChangeAspect="1"/>
          </p:cNvPicPr>
          <p:nvPr/>
        </p:nvPicPr>
        <p:blipFill>
          <a:blip r:embed="rId2"/>
          <a:stretch>
            <a:fillRect/>
          </a:stretch>
        </p:blipFill>
        <p:spPr>
          <a:xfrm>
            <a:off x="433932" y="2104643"/>
            <a:ext cx="7812360" cy="4434269"/>
          </a:xfrm>
          <a:prstGeom prst="rect">
            <a:avLst/>
          </a:prstGeom>
        </p:spPr>
      </p:pic>
    </p:spTree>
    <p:extLst>
      <p:ext uri="{BB962C8B-B14F-4D97-AF65-F5344CB8AC3E}">
        <p14:creationId xmlns:p14="http://schemas.microsoft.com/office/powerpoint/2010/main" val="82818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spTree>
    <p:extLst>
      <p:ext uri="{BB962C8B-B14F-4D97-AF65-F5344CB8AC3E}">
        <p14:creationId xmlns:p14="http://schemas.microsoft.com/office/powerpoint/2010/main" val="105235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is-I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pic>
        <p:nvPicPr>
          <p:cNvPr id="6" name="Picture 5"/>
          <p:cNvPicPr>
            <a:picLocks noChangeAspect="1"/>
          </p:cNvPicPr>
          <p:nvPr/>
        </p:nvPicPr>
        <p:blipFill>
          <a:blip r:embed="rId2"/>
          <a:stretch>
            <a:fillRect/>
          </a:stretch>
        </p:blipFill>
        <p:spPr>
          <a:xfrm>
            <a:off x="29199" y="1544462"/>
            <a:ext cx="9144000" cy="5313538"/>
          </a:xfrm>
          <a:prstGeom prst="rect">
            <a:avLst/>
          </a:prstGeom>
        </p:spPr>
      </p:pic>
    </p:spTree>
    <p:extLst>
      <p:ext uri="{BB962C8B-B14F-4D97-AF65-F5344CB8AC3E}">
        <p14:creationId xmlns:p14="http://schemas.microsoft.com/office/powerpoint/2010/main" val="3288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7013"/>
            <a:ext cx="8280920" cy="1143000"/>
          </a:xfrm>
        </p:spPr>
        <p:txBody>
          <a:bodyPr>
            <a:normAutofit/>
          </a:bodyPr>
          <a:lstStyle/>
          <a:p>
            <a:r>
              <a:rPr lang="en-US" dirty="0" smtClean="0"/>
              <a:t>Acceptance Criteria (AC) </a:t>
            </a:r>
            <a:br>
              <a:rPr lang="en-US" dirty="0" smtClean="0"/>
            </a:br>
            <a:r>
              <a:rPr lang="en-US" dirty="0" smtClean="0"/>
              <a:t> Elements for discussion</a:t>
            </a:r>
            <a:endParaRPr lang="en-US" dirty="0"/>
          </a:p>
        </p:txBody>
      </p:sp>
      <p:sp>
        <p:nvSpPr>
          <p:cNvPr id="3" name="Content Placeholder 2"/>
          <p:cNvSpPr>
            <a:spLocks noGrp="1"/>
          </p:cNvSpPr>
          <p:nvPr>
            <p:ph idx="1"/>
          </p:nvPr>
        </p:nvSpPr>
        <p:spPr>
          <a:xfrm>
            <a:off x="457200" y="1600200"/>
            <a:ext cx="8507288" cy="4525963"/>
          </a:xfrm>
        </p:spPr>
        <p:txBody>
          <a:bodyPr>
            <a:normAutofit fontScale="85000" lnSpcReduction="20000"/>
          </a:bodyPr>
          <a:lstStyle/>
          <a:p>
            <a:r>
              <a:rPr lang="en-US" dirty="0" smtClean="0"/>
              <a:t>Identify AC – ESS Requirements to Validate</a:t>
            </a:r>
          </a:p>
          <a:p>
            <a:pPr lvl="1"/>
            <a:r>
              <a:rPr lang="en-US" dirty="0" smtClean="0"/>
              <a:t>L3, L4, Interface Requirements </a:t>
            </a:r>
          </a:p>
          <a:p>
            <a:pPr marL="457200" lvl="1" indent="0">
              <a:buNone/>
            </a:pPr>
            <a:r>
              <a:rPr lang="en-US" dirty="0" smtClean="0">
                <a:sym typeface="Wingdings"/>
              </a:rPr>
              <a:t> Matrix to be completed using Technology Demonstrators testing Phase</a:t>
            </a:r>
            <a:endParaRPr lang="en-US" dirty="0" smtClean="0"/>
          </a:p>
          <a:p>
            <a:pPr lvl="1"/>
            <a:endParaRPr lang="en-US" dirty="0" smtClean="0"/>
          </a:p>
          <a:p>
            <a:r>
              <a:rPr lang="en-US" dirty="0" smtClean="0"/>
              <a:t>Assess AC – Process for validation</a:t>
            </a:r>
          </a:p>
          <a:p>
            <a:pPr lvl="1"/>
            <a:r>
              <a:rPr lang="en-US" dirty="0" smtClean="0"/>
              <a:t>Strategy for acceptance along the product life cycle</a:t>
            </a:r>
          </a:p>
          <a:p>
            <a:pPr lvl="1"/>
            <a:r>
              <a:rPr lang="en-US" dirty="0" smtClean="0"/>
              <a:t>Test plans for TS2 and FREIA</a:t>
            </a:r>
          </a:p>
          <a:p>
            <a:pPr lvl="1"/>
            <a:r>
              <a:rPr lang="en-US" dirty="0" smtClean="0"/>
              <a:t>Measurements</a:t>
            </a:r>
          </a:p>
          <a:p>
            <a:endParaRPr lang="en-US" dirty="0" smtClean="0"/>
          </a:p>
          <a:p>
            <a:r>
              <a:rPr lang="en-US" dirty="0" smtClean="0"/>
              <a:t>Control/Mitigate AC – From data management to Operation readiness</a:t>
            </a:r>
          </a:p>
          <a:p>
            <a:pPr lvl="1"/>
            <a:r>
              <a:rPr lang="en-US" dirty="0" smtClean="0"/>
              <a:t>Calibration &amp; Measurement Configuration – CM3T</a:t>
            </a:r>
          </a:p>
          <a:p>
            <a:pPr lvl="1"/>
            <a:r>
              <a:rPr lang="en-US" dirty="0" smtClean="0"/>
              <a:t>Product Break-down Structure – History and configuration </a:t>
            </a:r>
          </a:p>
          <a:p>
            <a:pPr lvl="1"/>
            <a:r>
              <a:rPr lang="en-US" dirty="0" smtClean="0"/>
              <a:t>Non-conformity reports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a:p>
        </p:txBody>
      </p:sp>
    </p:spTree>
    <p:extLst>
      <p:ext uri="{BB962C8B-B14F-4D97-AF65-F5344CB8AC3E}">
        <p14:creationId xmlns:p14="http://schemas.microsoft.com/office/powerpoint/2010/main" val="165713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Cryomodules life-cycle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a:p>
        </p:txBody>
      </p:sp>
      <p:pic>
        <p:nvPicPr>
          <p:cNvPr id="5" name="Picture 4"/>
          <p:cNvPicPr>
            <a:picLocks noChangeAspect="1"/>
          </p:cNvPicPr>
          <p:nvPr/>
        </p:nvPicPr>
        <p:blipFill>
          <a:blip r:embed="rId2"/>
          <a:stretch>
            <a:fillRect/>
          </a:stretch>
        </p:blipFill>
        <p:spPr>
          <a:xfrm>
            <a:off x="1331640" y="1532304"/>
            <a:ext cx="5769198" cy="5189171"/>
          </a:xfrm>
          <a:prstGeom prst="rect">
            <a:avLst/>
          </a:prstGeom>
        </p:spPr>
      </p:pic>
      <p:sp>
        <p:nvSpPr>
          <p:cNvPr id="6" name="TextBox 5"/>
          <p:cNvSpPr txBox="1"/>
          <p:nvPr/>
        </p:nvSpPr>
        <p:spPr>
          <a:xfrm>
            <a:off x="107504" y="2780928"/>
            <a:ext cx="1059906" cy="338554"/>
          </a:xfrm>
          <a:prstGeom prst="rect">
            <a:avLst/>
          </a:prstGeom>
          <a:noFill/>
          <a:ln w="6350">
            <a:solidFill>
              <a:schemeClr val="tx1"/>
            </a:solidFill>
          </a:ln>
        </p:spPr>
        <p:txBody>
          <a:bodyPr wrap="none" rtlCol="0">
            <a:spAutoFit/>
          </a:bodyPr>
          <a:lstStyle/>
          <a:p>
            <a:r>
              <a:rPr lang="en-US" sz="1600" dirty="0" err="1" smtClean="0"/>
              <a:t>Nuno</a:t>
            </a:r>
            <a:r>
              <a:rPr lang="en-US" sz="1600" dirty="0" smtClean="0"/>
              <a:t> Elias</a:t>
            </a:r>
            <a:endParaRPr lang="en-US" sz="1600" dirty="0"/>
          </a:p>
        </p:txBody>
      </p:sp>
    </p:spTree>
    <p:extLst>
      <p:ext uri="{BB962C8B-B14F-4D97-AF65-F5344CB8AC3E}">
        <p14:creationId xmlns:p14="http://schemas.microsoft.com/office/powerpoint/2010/main" val="13186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76" y="139070"/>
            <a:ext cx="7416824" cy="1143000"/>
          </a:xfrm>
        </p:spPr>
        <p:txBody>
          <a:bodyPr>
            <a:normAutofit/>
          </a:bodyPr>
          <a:lstStyle/>
          <a:p>
            <a:r>
              <a:rPr lang="en-US" dirty="0" smtClean="0"/>
              <a:t>Identify AC - Requirements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pic>
        <p:nvPicPr>
          <p:cNvPr id="11" name="Picture 10"/>
          <p:cNvPicPr>
            <a:picLocks noChangeAspect="1"/>
          </p:cNvPicPr>
          <p:nvPr/>
        </p:nvPicPr>
        <p:blipFill>
          <a:blip r:embed="rId3"/>
          <a:stretch>
            <a:fillRect/>
          </a:stretch>
        </p:blipFill>
        <p:spPr>
          <a:xfrm>
            <a:off x="4564719" y="976767"/>
            <a:ext cx="4454181" cy="2722307"/>
          </a:xfrm>
          <a:prstGeom prst="rect">
            <a:avLst/>
          </a:prstGeom>
          <a:solidFill>
            <a:srgbClr val="FFFFFF">
              <a:shade val="85000"/>
            </a:srgbClr>
          </a:solidFill>
          <a:ln w="88900" cap="sq">
            <a:solidFill>
              <a:srgbClr val="FFFFFF"/>
            </a:solidFill>
            <a:miter lim="800000"/>
          </a:ln>
          <a:effectLst>
            <a:outerShdw blurRad="3429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p14="http://schemas.microsoft.com/office/powerpoint/2010/main" val="1414289529"/>
              </p:ext>
            </p:extLst>
          </p:nvPr>
        </p:nvGraphicFramePr>
        <p:xfrm>
          <a:off x="100221" y="3571085"/>
          <a:ext cx="8928995" cy="3286915"/>
        </p:xfrm>
        <a:graphic>
          <a:graphicData uri="http://schemas.openxmlformats.org/drawingml/2006/table">
            <a:tbl>
              <a:tblPr>
                <a:tableStyleId>{5C22544A-7EE6-4342-B048-85BDC9FD1C3A}</a:tableStyleId>
              </a:tblPr>
              <a:tblGrid>
                <a:gridCol w="206093"/>
                <a:gridCol w="441979"/>
                <a:gridCol w="432048"/>
                <a:gridCol w="792088"/>
                <a:gridCol w="1440160"/>
                <a:gridCol w="2232248"/>
                <a:gridCol w="504056"/>
                <a:gridCol w="576064"/>
                <a:gridCol w="432048"/>
                <a:gridCol w="290443"/>
                <a:gridCol w="412187"/>
                <a:gridCol w="412187"/>
                <a:gridCol w="325343"/>
                <a:gridCol w="432051"/>
              </a:tblGrid>
              <a:tr h="341845">
                <a:tc>
                  <a:txBody>
                    <a:bodyPr/>
                    <a:lstStyle/>
                    <a:p>
                      <a:pPr algn="l" fontAlgn="b"/>
                      <a:r>
                        <a:rPr lang="en-US" sz="900" u="none" strike="noStrike">
                          <a:effectLst/>
                        </a:rPr>
                        <a:t>id</a:t>
                      </a:r>
                      <a:endParaRPr lang="en-US" sz="900" b="1" i="0" u="none" strike="noStrike">
                        <a:effectLst/>
                        <a:latin typeface="Arial" charset="0"/>
                      </a:endParaRPr>
                    </a:p>
                  </a:txBody>
                  <a:tcPr marL="6330" marR="6330" marT="6330" marB="0" anchor="b"/>
                </a:tc>
                <a:tc>
                  <a:txBody>
                    <a:bodyPr/>
                    <a:lstStyle/>
                    <a:p>
                      <a:pPr algn="l" fontAlgn="b"/>
                      <a:r>
                        <a:rPr lang="en-US" sz="900" u="none" strike="noStrike" dirty="0">
                          <a:effectLst/>
                        </a:rPr>
                        <a:t>User ID</a:t>
                      </a:r>
                      <a:endParaRPr lang="en-US" sz="900" b="1" i="0" u="none" strike="noStrike" dirty="0">
                        <a:effectLst/>
                        <a:latin typeface="Arial" charset="0"/>
                      </a:endParaRPr>
                    </a:p>
                  </a:txBody>
                  <a:tcPr marL="6330" marR="6330" marT="6330" marB="0" anchor="b"/>
                </a:tc>
                <a:tc>
                  <a:txBody>
                    <a:bodyPr/>
                    <a:lstStyle/>
                    <a:p>
                      <a:pPr algn="l" fontAlgn="b"/>
                      <a:r>
                        <a:rPr lang="en-US" sz="900" u="none" strike="noStrike">
                          <a:effectLst/>
                        </a:rPr>
                        <a:t>DWA ID</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Name</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Primary Text</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Clarification</a:t>
                      </a:r>
                      <a:endParaRPr lang="en-US" sz="900" b="1" i="0" u="none" strike="noStrike">
                        <a:effectLst/>
                        <a:latin typeface="Arial" charset="0"/>
                      </a:endParaRPr>
                    </a:p>
                  </a:txBody>
                  <a:tcPr marL="6330" marR="6330" marT="6330" marB="0" anchor="b"/>
                </a:tc>
                <a:tc>
                  <a:txBody>
                    <a:bodyPr/>
                    <a:lstStyle/>
                    <a:p>
                      <a:pPr algn="l" fontAlgn="b"/>
                      <a:r>
                        <a:rPr lang="en-US" sz="900" u="none" strike="noStrike" dirty="0">
                          <a:effectLst/>
                        </a:rPr>
                        <a:t>Traced to</a:t>
                      </a:r>
                      <a:endParaRPr lang="en-US" sz="900" b="1" i="0" u="none" strike="noStrike" dirty="0">
                        <a:effectLst/>
                        <a:latin typeface="Arial" charset="0"/>
                      </a:endParaRPr>
                    </a:p>
                  </a:txBody>
                  <a:tcPr marL="6330" marR="6330" marT="6330" marB="0" anchor="b"/>
                </a:tc>
                <a:tc>
                  <a:txBody>
                    <a:bodyPr/>
                    <a:lstStyle/>
                    <a:p>
                      <a:pPr algn="l" fontAlgn="b"/>
                      <a:r>
                        <a:rPr lang="en-US" sz="900" u="none" strike="noStrike">
                          <a:effectLst/>
                        </a:rPr>
                        <a:t>Verify Method</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SysTags</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Units</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Min.</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Nominal</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Max.</a:t>
                      </a:r>
                      <a:endParaRPr lang="en-US" sz="900" b="1" i="0" u="none" strike="noStrike">
                        <a:effectLst/>
                        <a:latin typeface="Arial" charset="0"/>
                      </a:endParaRPr>
                    </a:p>
                  </a:txBody>
                  <a:tcPr marL="6330" marR="6330" marT="6330" marB="0" anchor="b"/>
                </a:tc>
                <a:tc>
                  <a:txBody>
                    <a:bodyPr/>
                    <a:lstStyle/>
                    <a:p>
                      <a:pPr algn="l" fontAlgn="b"/>
                      <a:r>
                        <a:rPr lang="en-US" sz="900" u="none" strike="noStrike">
                          <a:effectLst/>
                        </a:rPr>
                        <a:t>Phase</a:t>
                      </a:r>
                      <a:endParaRPr lang="en-US" sz="900" b="1" i="0" u="none" strike="noStrike">
                        <a:effectLst/>
                        <a:latin typeface="Arial" charset="0"/>
                      </a:endParaRPr>
                    </a:p>
                  </a:txBody>
                  <a:tcPr marL="6330" marR="6330" marT="6330" marB="0" anchor="b"/>
                </a:tc>
              </a:tr>
              <a:tr h="411480">
                <a:tc>
                  <a:txBody>
                    <a:bodyPr/>
                    <a:lstStyle/>
                    <a:p>
                      <a:pPr algn="l" fontAlgn="b"/>
                      <a:r>
                        <a:rPr lang="is-IS" sz="700" u="none" strike="noStrike">
                          <a:effectLst/>
                        </a:rPr>
                        <a:t>1220</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L4-MBL-EMR-010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MBL.EMR-49</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Resonant Frequency</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nominal resonant frequency of each medium beta elliptical cavity shall be 704.42 MHz.</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resonant frequency is defined as that for the cavity installed in the cryomodule, at the nominal operation temperature, with no RF or beam fields present, and within the operating range of the tuner.</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MBL.SyR-10</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Measurement</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en-US" sz="700" u="none" strike="noStrike" dirty="0">
                          <a:effectLst/>
                        </a:rPr>
                        <a:t>MHz</a:t>
                      </a:r>
                      <a:endParaRPr lang="en-US" sz="700" b="0" i="0" u="none" strike="noStrike" dirty="0">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is-IS" sz="700" u="none" strike="noStrike">
                          <a:effectLst/>
                        </a:rPr>
                        <a:t>704,42</a:t>
                      </a:r>
                      <a:endParaRPr lang="is-I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Design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1221</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L4-MBL-EMR-201</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MBL.EMR-79</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Accelerating mode tuning: Lower extreme</a:t>
                      </a:r>
                      <a:endParaRPr lang="en-US" sz="700" b="0" i="0" u="none" strike="noStrike">
                        <a:effectLst/>
                        <a:latin typeface="Arial" charset="0"/>
                      </a:endParaRPr>
                    </a:p>
                  </a:txBody>
                  <a:tcPr marL="6330" marR="6330" marT="6330" marB="0" anchor="b"/>
                </a:tc>
                <a:tc>
                  <a:txBody>
                    <a:bodyPr/>
                    <a:lstStyle/>
                    <a:p>
                      <a:pPr algn="l" fontAlgn="b"/>
                      <a:r>
                        <a:rPr lang="en-US" sz="700" u="none" strike="noStrike" dirty="0">
                          <a:effectLst/>
                        </a:rPr>
                        <a:t>The lower limit of the tuning range of the frequency of the accelerating mode shall be less than or equal to 704.37 MHz</a:t>
                      </a:r>
                      <a:endParaRPr lang="en-US" sz="700" b="0" i="0" u="none" strike="noStrike" dirty="0">
                        <a:effectLst/>
                        <a:latin typeface="Arial" charset="0"/>
                      </a:endParaRPr>
                    </a:p>
                  </a:txBody>
                  <a:tcPr marL="6330" marR="6330" marT="6330" marB="0" anchor="b"/>
                </a:tc>
                <a:tc>
                  <a:txBody>
                    <a:bodyPr/>
                    <a:lstStyle/>
                    <a:p>
                      <a:pPr algn="l" fontAlgn="b"/>
                      <a:r>
                        <a:rPr lang="en-US" sz="700" u="none" strike="noStrike">
                          <a:effectLst/>
                        </a:rPr>
                        <a:t>That is, the tuning system shall be capable of setting the resonant frequency of the cavity to a value &gt;=50 kHz below the nominal accelerating frequency</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Measurement</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MHz</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is-IS" sz="700" u="none" strike="noStrike">
                          <a:effectLst/>
                        </a:rPr>
                        <a:t>704,37</a:t>
                      </a:r>
                      <a:endParaRPr lang="is-IS" sz="700" b="0" i="0" u="none" strike="noStrike">
                        <a:effectLst/>
                        <a:latin typeface="Arial" charset="0"/>
                      </a:endParaRPr>
                    </a:p>
                  </a:txBody>
                  <a:tcPr marL="6330" marR="6330" marT="6330" marB="0" anchor="b"/>
                </a:tc>
                <a:tc>
                  <a:txBody>
                    <a:bodyPr/>
                    <a:lstStyle/>
                    <a:p>
                      <a:pPr algn="l" fontAlgn="b"/>
                      <a:r>
                        <a:rPr lang="en-US" sz="700" u="none" strike="noStrike">
                          <a:effectLst/>
                        </a:rPr>
                        <a:t>Operation</a:t>
                      </a:r>
                      <a:endParaRPr lang="en-US" sz="700" b="0" i="0" u="none" strike="noStrike">
                        <a:effectLst/>
                        <a:latin typeface="Arial" charset="0"/>
                      </a:endParaRPr>
                    </a:p>
                  </a:txBody>
                  <a:tcPr marL="6330" marR="6330" marT="6330" marB="0" anchor="b"/>
                </a:tc>
              </a:tr>
              <a:tr h="329184">
                <a:tc>
                  <a:txBody>
                    <a:bodyPr/>
                    <a:lstStyle/>
                    <a:p>
                      <a:pPr algn="l" fontAlgn="b"/>
                      <a:r>
                        <a:rPr lang="cs-CZ" sz="700" u="none" strike="noStrike">
                          <a:effectLst/>
                        </a:rPr>
                        <a:t>1222</a:t>
                      </a:r>
                      <a:endParaRPr lang="cs-CZ" sz="700" b="0" i="0" u="none" strike="noStrike">
                        <a:effectLst/>
                        <a:latin typeface="Arial" charset="0"/>
                      </a:endParaRPr>
                    </a:p>
                  </a:txBody>
                  <a:tcPr marL="6330" marR="6330" marT="6330" marB="0" anchor="b"/>
                </a:tc>
                <a:tc>
                  <a:txBody>
                    <a:bodyPr/>
                    <a:lstStyle/>
                    <a:p>
                      <a:pPr algn="l" fontAlgn="b"/>
                      <a:r>
                        <a:rPr lang="en-US" sz="700" u="none" strike="noStrike">
                          <a:effectLst/>
                        </a:rPr>
                        <a:t>L4-MBL-EMR-202</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MBL.EMR-80</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Accelerating mode tuning: Upper extreme</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upper limit of the tuning range of the frequency of the accelerating mode shall be greater than or equal to 704.47 MHz</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That is, the tuning system shall be capable of setting the resonant frequency of the cavity to a value &gt;=50 kHz above the nominal accelerating frequency</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Measurement</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MHz</a:t>
                      </a:r>
                      <a:endParaRPr lang="en-US" sz="700" b="0" i="0" u="none" strike="noStrike">
                        <a:effectLst/>
                        <a:latin typeface="Arial" charset="0"/>
                      </a:endParaRPr>
                    </a:p>
                  </a:txBody>
                  <a:tcPr marL="6330" marR="6330" marT="6330" marB="0" anchor="b"/>
                </a:tc>
                <a:tc>
                  <a:txBody>
                    <a:bodyPr/>
                    <a:lstStyle/>
                    <a:p>
                      <a:pPr algn="l" fontAlgn="b"/>
                      <a:r>
                        <a:rPr lang="is-IS" sz="700" u="none" strike="noStrike">
                          <a:effectLst/>
                        </a:rPr>
                        <a:t>704,47</a:t>
                      </a:r>
                      <a:endParaRPr lang="is-I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Operation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1223</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L4-MBL-EMR-020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MBL.EMR-50</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Number of Cavities per Cryomodule</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number of cavities per cryomodule shall be 4.</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This value shall be referred to in other documentation by the symbol, n_cav.</a:t>
                      </a:r>
                      <a:endParaRPr lang="en-US" sz="700" b="0" i="0" u="none" strike="noStrike">
                        <a:effectLst/>
                        <a:latin typeface="Arial" charset="0"/>
                      </a:endParaRPr>
                    </a:p>
                  </a:txBody>
                  <a:tcPr marL="6330" marR="6330" marT="6330" marB="0" anchor="b"/>
                </a:tc>
                <a:tc>
                  <a:txBody>
                    <a:bodyPr/>
                    <a:lstStyle/>
                    <a:p>
                      <a:pPr algn="l" fontAlgn="b"/>
                      <a:r>
                        <a:rPr lang="pt-BR" sz="700" u="none" strike="noStrike">
                          <a:effectLst/>
                        </a:rPr>
                        <a:t>ESS.SyR-470, ACC.SyR-27</a:t>
                      </a:r>
                      <a:endParaRPr lang="pt-BR" sz="700" b="0" i="0" u="none" strike="noStrike">
                        <a:effectLst/>
                        <a:latin typeface="Arial" charset="0"/>
                      </a:endParaRPr>
                    </a:p>
                  </a:txBody>
                  <a:tcPr marL="6330" marR="6330" marT="6330" marB="0" anchor="b"/>
                </a:tc>
                <a:tc>
                  <a:txBody>
                    <a:bodyPr/>
                    <a:lstStyle/>
                    <a:p>
                      <a:pPr algn="l" fontAlgn="b"/>
                      <a:r>
                        <a:rPr lang="en-US" sz="700" u="none" strike="noStrike">
                          <a:effectLst/>
                        </a:rPr>
                        <a:t>Inspection</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Quantity</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4</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Design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1224</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L4-MBL-EMR-030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MBL.EMR-51</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Cavity type - geometrical</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Each cavity shall be a series of elliptical cells coupled via their beam pipes</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I.e., so-called multi-cell elliptical cavities</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ACC.SyR-27</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Inspection</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Design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1225</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L4-MBL-EMR-040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MBL.EMR-52</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Cell count</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number of cells in each cavity shall be 6.</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ACC.SyR-27, MBL.SyR-11, MBL.SyR-14</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Inspection</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Quantity</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6</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Design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1226</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L4-MBL-EMR-050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MBL.EMR-53</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Accelerating mode type</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The accelerating mode shall be the pi-mode of the first monopole passband</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ACC.SyR-27, MBL.SyR-11, MBL.SyR-14</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Inspection</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a:effectLst/>
                        </a:rPr>
                        <a:t>Design</a:t>
                      </a:r>
                      <a:endParaRPr lang="en-US" sz="700" b="0" i="0" u="none" strike="noStrike">
                        <a:effectLst/>
                        <a:latin typeface="Arial" charset="0"/>
                      </a:endParaRPr>
                    </a:p>
                  </a:txBody>
                  <a:tcPr marL="6330" marR="6330" marT="6330" marB="0" anchor="b"/>
                </a:tc>
              </a:tr>
              <a:tr h="329184">
                <a:tc>
                  <a:txBody>
                    <a:bodyPr/>
                    <a:lstStyle/>
                    <a:p>
                      <a:pPr algn="l" fontAlgn="b"/>
                      <a:r>
                        <a:rPr lang="is-IS" sz="700" u="none" strike="noStrike">
                          <a:effectLst/>
                        </a:rPr>
                        <a:t>1227</a:t>
                      </a:r>
                      <a:endParaRPr lang="is-IS" sz="700" b="0" i="0" u="none" strike="noStrike">
                        <a:effectLst/>
                        <a:latin typeface="Arial" charset="0"/>
                      </a:endParaRPr>
                    </a:p>
                  </a:txBody>
                  <a:tcPr marL="6330" marR="6330" marT="6330" marB="0" anchor="b"/>
                </a:tc>
                <a:tc>
                  <a:txBody>
                    <a:bodyPr/>
                    <a:lstStyle/>
                    <a:p>
                      <a:pPr algn="l" fontAlgn="b"/>
                      <a:r>
                        <a:rPr lang="da-DK" sz="700" u="none" strike="noStrike">
                          <a:effectLst/>
                        </a:rPr>
                        <a:t>L4-MBL-EMR-060</a:t>
                      </a:r>
                      <a:endParaRPr lang="da-DK" sz="700" b="0" i="0" u="none" strike="noStrike">
                        <a:effectLst/>
                        <a:latin typeface="Arial" charset="0"/>
                      </a:endParaRPr>
                    </a:p>
                  </a:txBody>
                  <a:tcPr marL="6330" marR="6330" marT="6330" marB="0" anchor="b"/>
                </a:tc>
                <a:tc>
                  <a:txBody>
                    <a:bodyPr/>
                    <a:lstStyle/>
                    <a:p>
                      <a:pPr algn="l" fontAlgn="b"/>
                      <a:r>
                        <a:rPr lang="en-US" sz="700" u="none" strike="noStrike">
                          <a:effectLst/>
                        </a:rPr>
                        <a:t>MBL.EMR-54</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Geometric beta</a:t>
                      </a:r>
                      <a:endParaRPr lang="en-US" sz="700" b="0" i="0" u="none" strike="noStrike">
                        <a:effectLst/>
                        <a:latin typeface="Arial" charset="0"/>
                      </a:endParaRPr>
                    </a:p>
                  </a:txBody>
                  <a:tcPr marL="6330" marR="6330" marT="6330" marB="0" anchor="b"/>
                </a:tc>
                <a:tc>
                  <a:txBody>
                    <a:bodyPr/>
                    <a:lstStyle/>
                    <a:p>
                      <a:pPr algn="l" fontAlgn="b"/>
                      <a:r>
                        <a:rPr lang="en-US" sz="700" u="none" strike="noStrike" dirty="0">
                          <a:effectLst/>
                        </a:rPr>
                        <a:t>The geometric beta* of each cavity shall be 0.67</a:t>
                      </a:r>
                      <a:endParaRPr lang="en-US" sz="700" b="0" i="0" u="none" strike="noStrike" dirty="0">
                        <a:effectLst/>
                        <a:latin typeface="Arial" charset="0"/>
                      </a:endParaRPr>
                    </a:p>
                  </a:txBody>
                  <a:tcPr marL="6330" marR="6330" marT="6330" marB="0" anchor="b"/>
                </a:tc>
                <a:tc>
                  <a:txBody>
                    <a:bodyPr/>
                    <a:lstStyle/>
                    <a:p>
                      <a:pPr algn="l" fontAlgn="b"/>
                      <a:r>
                        <a:rPr lang="en-US" sz="700" u="none" strike="noStrike">
                          <a:effectLst/>
                        </a:rPr>
                        <a:t>*This is not the optimal beta</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ACC.SyR-27, MBL.SyR-11, MBL.SyR-14</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Inspection</a:t>
                      </a:r>
                      <a:endParaRPr lang="en-US" sz="700" b="0" i="0" u="none" strike="noStrike">
                        <a:effectLst/>
                        <a:latin typeface="Arial" charset="0"/>
                      </a:endParaRPr>
                    </a:p>
                  </a:txBody>
                  <a:tcPr marL="6330" marR="6330" marT="6330" marB="0" anchor="b"/>
                </a:tc>
                <a:tc>
                  <a:txBody>
                    <a:bodyPr/>
                    <a:lstStyle/>
                    <a:p>
                      <a:pPr algn="l" fontAlgn="b"/>
                      <a:r>
                        <a:rPr lang="en-US" sz="700" u="none" strike="noStrike">
                          <a:effectLst/>
                        </a:rPr>
                        <a:t>ACC.MBL.EMR</a:t>
                      </a:r>
                      <a:endParaRPr lang="en-U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is-IS" sz="700" u="none" strike="noStrike">
                          <a:effectLst/>
                        </a:rPr>
                        <a:t>0,67</a:t>
                      </a:r>
                      <a:endParaRPr lang="is-IS" sz="700" b="0" i="0" u="none" strike="noStrike">
                        <a:effectLst/>
                        <a:latin typeface="Arial" charset="0"/>
                      </a:endParaRPr>
                    </a:p>
                  </a:txBody>
                  <a:tcPr marL="6330" marR="6330" marT="6330" marB="0" anchor="b"/>
                </a:tc>
                <a:tc>
                  <a:txBody>
                    <a:bodyPr/>
                    <a:lstStyle/>
                    <a:p>
                      <a:pPr algn="l" fontAlgn="b"/>
                      <a:r>
                        <a:rPr lang="sk-SK" sz="700" u="none" strike="noStrike">
                          <a:effectLst/>
                        </a:rPr>
                        <a:t> </a:t>
                      </a:r>
                      <a:endParaRPr lang="sk-SK" sz="700" b="0" i="0" u="none" strike="noStrike">
                        <a:effectLst/>
                        <a:latin typeface="Arial" charset="0"/>
                      </a:endParaRPr>
                    </a:p>
                  </a:txBody>
                  <a:tcPr marL="6330" marR="6330" marT="6330" marB="0" anchor="b"/>
                </a:tc>
                <a:tc>
                  <a:txBody>
                    <a:bodyPr/>
                    <a:lstStyle/>
                    <a:p>
                      <a:pPr algn="l" fontAlgn="b"/>
                      <a:r>
                        <a:rPr lang="en-US" sz="700" u="none" strike="noStrike" dirty="0">
                          <a:effectLst/>
                        </a:rPr>
                        <a:t>Design</a:t>
                      </a:r>
                      <a:endParaRPr lang="en-US" sz="700" b="0" i="0" u="none" strike="noStrike" dirty="0">
                        <a:effectLst/>
                        <a:latin typeface="Arial" charset="0"/>
                      </a:endParaRPr>
                    </a:p>
                  </a:txBody>
                  <a:tcPr marL="6330" marR="6330" marT="6330" marB="0" anchor="b"/>
                </a:tc>
              </a:tr>
            </a:tbl>
          </a:graphicData>
        </a:graphic>
      </p:graphicFrame>
      <p:sp>
        <p:nvSpPr>
          <p:cNvPr id="3" name="Rectangle 2"/>
          <p:cNvSpPr/>
          <p:nvPr/>
        </p:nvSpPr>
        <p:spPr>
          <a:xfrm>
            <a:off x="142583" y="2802497"/>
            <a:ext cx="4404539" cy="646331"/>
          </a:xfrm>
          <a:prstGeom prst="rect">
            <a:avLst/>
          </a:prstGeom>
        </p:spPr>
        <p:txBody>
          <a:bodyPr wrap="none">
            <a:spAutoFit/>
          </a:bodyPr>
          <a:lstStyle/>
          <a:p>
            <a:r>
              <a:rPr lang="en-US" dirty="0" smtClean="0"/>
              <a:t>Requirements and Interface requirements</a:t>
            </a:r>
          </a:p>
          <a:p>
            <a:r>
              <a:rPr lang="en-US" dirty="0" smtClean="0"/>
              <a:t>https</a:t>
            </a:r>
            <a:r>
              <a:rPr lang="en-US" dirty="0"/>
              <a:t>://</a:t>
            </a:r>
            <a:r>
              <a:rPr lang="en-US" dirty="0" err="1"/>
              <a:t>confluence.esss.lu.se</a:t>
            </a:r>
            <a:r>
              <a:rPr lang="en-US" dirty="0"/>
              <a:t>/display/CRYOM</a:t>
            </a:r>
          </a:p>
        </p:txBody>
      </p:sp>
      <p:pic>
        <p:nvPicPr>
          <p:cNvPr id="5" name="Picture 4"/>
          <p:cNvPicPr>
            <a:picLocks noChangeAspect="1"/>
          </p:cNvPicPr>
          <p:nvPr/>
        </p:nvPicPr>
        <p:blipFill>
          <a:blip r:embed="rId4"/>
          <a:stretch>
            <a:fillRect/>
          </a:stretch>
        </p:blipFill>
        <p:spPr>
          <a:xfrm>
            <a:off x="382888" y="1067787"/>
            <a:ext cx="3923928" cy="1685655"/>
          </a:xfrm>
          <a:prstGeom prst="rect">
            <a:avLst/>
          </a:prstGeom>
        </p:spPr>
      </p:pic>
    </p:spTree>
    <p:extLst>
      <p:ext uri="{BB962C8B-B14F-4D97-AF65-F5344CB8AC3E}">
        <p14:creationId xmlns:p14="http://schemas.microsoft.com/office/powerpoint/2010/main" val="1236514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76" y="139070"/>
            <a:ext cx="7416824" cy="1143000"/>
          </a:xfrm>
        </p:spPr>
        <p:txBody>
          <a:bodyPr>
            <a:normAutofit/>
          </a:bodyPr>
          <a:lstStyle/>
          <a:p>
            <a:r>
              <a:rPr lang="en-US" dirty="0" smtClean="0"/>
              <a:t>Identify AC</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sp>
        <p:nvSpPr>
          <p:cNvPr id="9" name="TextBox 8"/>
          <p:cNvSpPr txBox="1"/>
          <p:nvPr/>
        </p:nvSpPr>
        <p:spPr>
          <a:xfrm>
            <a:off x="169930" y="1844824"/>
            <a:ext cx="2589100" cy="830997"/>
          </a:xfrm>
          <a:prstGeom prst="rect">
            <a:avLst/>
          </a:prstGeom>
          <a:noFill/>
          <a:ln>
            <a:solidFill>
              <a:schemeClr val="tx1"/>
            </a:solidFill>
          </a:ln>
        </p:spPr>
        <p:txBody>
          <a:bodyPr wrap="square" rtlCol="0">
            <a:spAutoFit/>
          </a:bodyPr>
          <a:lstStyle/>
          <a:p>
            <a:r>
              <a:rPr lang="en-US" sz="1600" dirty="0" smtClean="0"/>
              <a:t>Draft “Acceptance </a:t>
            </a:r>
            <a:r>
              <a:rPr lang="en-US" sz="1600" dirty="0"/>
              <a:t>criteria for the ESS medium beta </a:t>
            </a:r>
            <a:r>
              <a:rPr lang="en-US" sz="1600" dirty="0" smtClean="0"/>
              <a:t>cavities” by Felix </a:t>
            </a:r>
            <a:r>
              <a:rPr lang="en-US" sz="1600" dirty="0" err="1" smtClean="0"/>
              <a:t>Schlander</a:t>
            </a:r>
            <a:endParaRPr lang="en-US" sz="1600" dirty="0"/>
          </a:p>
        </p:txBody>
      </p:sp>
      <p:pic>
        <p:nvPicPr>
          <p:cNvPr id="14" name="Picture 13"/>
          <p:cNvPicPr>
            <a:picLocks noChangeAspect="1"/>
          </p:cNvPicPr>
          <p:nvPr/>
        </p:nvPicPr>
        <p:blipFill>
          <a:blip r:embed="rId3"/>
          <a:stretch>
            <a:fillRect/>
          </a:stretch>
        </p:blipFill>
        <p:spPr>
          <a:xfrm>
            <a:off x="3059832" y="478410"/>
            <a:ext cx="4215515" cy="6165304"/>
          </a:xfrm>
          <a:prstGeom prst="rect">
            <a:avLst/>
          </a:prstGeom>
          <a:ln>
            <a:solidFill>
              <a:schemeClr val="tx1"/>
            </a:solidFill>
          </a:ln>
        </p:spPr>
      </p:pic>
    </p:spTree>
    <p:extLst>
      <p:ext uri="{BB962C8B-B14F-4D97-AF65-F5344CB8AC3E}">
        <p14:creationId xmlns:p14="http://schemas.microsoft.com/office/powerpoint/2010/main" val="192741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510246" y="4436394"/>
            <a:ext cx="1598258" cy="645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4291847" y="1539729"/>
            <a:ext cx="0" cy="501874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7504" y="260648"/>
            <a:ext cx="8136904" cy="1143000"/>
          </a:xfrm>
        </p:spPr>
        <p:txBody>
          <a:bodyPr/>
          <a:lstStyle/>
          <a:p>
            <a:r>
              <a:rPr lang="en-US" dirty="0" smtClean="0"/>
              <a:t>e.g. - </a:t>
            </a:r>
            <a:r>
              <a:rPr lang="en-US" dirty="0" smtClean="0">
                <a:sym typeface="Wingdings"/>
              </a:rPr>
              <a:t>Main Acceptance Criteria: Frequency</a:t>
            </a:r>
            <a:endParaRPr lang="en-US" dirty="0"/>
          </a:p>
        </p:txBody>
      </p:sp>
      <p:sp>
        <p:nvSpPr>
          <p:cNvPr id="9" name="Oval 8"/>
          <p:cNvSpPr/>
          <p:nvPr/>
        </p:nvSpPr>
        <p:spPr>
          <a:xfrm>
            <a:off x="407876" y="1938398"/>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INFN</a:t>
            </a:r>
          </a:p>
          <a:p>
            <a:pPr algn="ctr"/>
            <a:r>
              <a:rPr lang="en-US" dirty="0" smtClean="0"/>
              <a:t>STFC</a:t>
            </a:r>
          </a:p>
          <a:p>
            <a:pPr algn="ctr"/>
            <a:r>
              <a:rPr lang="en-US" dirty="0" smtClean="0"/>
              <a:t>IPNO</a:t>
            </a:r>
            <a:endParaRPr lang="en-US" dirty="0"/>
          </a:p>
        </p:txBody>
      </p:sp>
      <p:sp>
        <p:nvSpPr>
          <p:cNvPr id="10" name="Oval 9"/>
          <p:cNvSpPr/>
          <p:nvPr/>
        </p:nvSpPr>
        <p:spPr>
          <a:xfrm>
            <a:off x="457200" y="5229200"/>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DESY</a:t>
            </a:r>
          </a:p>
          <a:p>
            <a:pPr algn="ctr"/>
            <a:r>
              <a:rPr lang="en-US" dirty="0" smtClean="0"/>
              <a:t>STFC</a:t>
            </a:r>
          </a:p>
          <a:p>
            <a:pPr algn="ctr"/>
            <a:r>
              <a:rPr lang="en-US" dirty="0" smtClean="0"/>
              <a:t>IPNO</a:t>
            </a:r>
            <a:endParaRPr lang="en-US" dirty="0"/>
          </a:p>
        </p:txBody>
      </p:sp>
      <p:sp>
        <p:nvSpPr>
          <p:cNvPr id="12" name="Oval 11"/>
          <p:cNvSpPr/>
          <p:nvPr/>
        </p:nvSpPr>
        <p:spPr>
          <a:xfrm>
            <a:off x="3355743" y="334693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CEA</a:t>
            </a:r>
          </a:p>
          <a:p>
            <a:pPr algn="ctr"/>
            <a:r>
              <a:rPr lang="en-US" dirty="0" smtClean="0"/>
              <a:t>IPNO</a:t>
            </a:r>
            <a:endParaRPr lang="en-US" dirty="0"/>
          </a:p>
        </p:txBody>
      </p:sp>
      <p:sp>
        <p:nvSpPr>
          <p:cNvPr id="13" name="Up-Down Arrow 12"/>
          <p:cNvSpPr/>
          <p:nvPr/>
        </p:nvSpPr>
        <p:spPr>
          <a:xfrm>
            <a:off x="1163960" y="3068960"/>
            <a:ext cx="360040" cy="211320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243613">
            <a:off x="1969992" y="4656856"/>
            <a:ext cx="173276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72200" y="3323121"/>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ESS </a:t>
            </a:r>
            <a:r>
              <a:rPr lang="en-US" dirty="0" smtClean="0"/>
              <a:t>TS2</a:t>
            </a:r>
          </a:p>
          <a:p>
            <a:pPr algn="ctr"/>
            <a:r>
              <a:rPr lang="en-US" dirty="0" smtClean="0"/>
              <a:t>FREIA</a:t>
            </a:r>
            <a:endParaRPr lang="en-US" dirty="0"/>
          </a:p>
        </p:txBody>
      </p:sp>
      <p:sp>
        <p:nvSpPr>
          <p:cNvPr id="17" name="Right Arrow 16"/>
          <p:cNvSpPr/>
          <p:nvPr/>
        </p:nvSpPr>
        <p:spPr>
          <a:xfrm>
            <a:off x="5333806" y="3677262"/>
            <a:ext cx="969805" cy="371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72200" y="5184372"/>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ESS </a:t>
            </a:r>
            <a:r>
              <a:rPr lang="en-US" dirty="0" err="1" smtClean="0"/>
              <a:t>Linac</a:t>
            </a:r>
            <a:endParaRPr lang="en-US" dirty="0"/>
          </a:p>
        </p:txBody>
      </p:sp>
      <p:sp>
        <p:nvSpPr>
          <p:cNvPr id="19" name="Down Arrow 18"/>
          <p:cNvSpPr/>
          <p:nvPr/>
        </p:nvSpPr>
        <p:spPr>
          <a:xfrm>
            <a:off x="7127877" y="4505774"/>
            <a:ext cx="360853"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065548"/>
            <a:ext cx="535724" cy="369332"/>
          </a:xfrm>
          <a:prstGeom prst="rect">
            <a:avLst/>
          </a:prstGeom>
          <a:noFill/>
        </p:spPr>
        <p:txBody>
          <a:bodyPr wrap="none" rtlCol="0">
            <a:spAutoFit/>
          </a:bodyPr>
          <a:lstStyle/>
          <a:p>
            <a:r>
              <a:rPr lang="en-US" smtClean="0"/>
              <a:t>Out</a:t>
            </a:r>
            <a:endParaRPr lang="en-US" dirty="0"/>
          </a:p>
        </p:txBody>
      </p:sp>
      <p:sp>
        <p:nvSpPr>
          <p:cNvPr id="21" name="TextBox 20"/>
          <p:cNvSpPr txBox="1"/>
          <p:nvPr/>
        </p:nvSpPr>
        <p:spPr>
          <a:xfrm>
            <a:off x="1515995" y="4660235"/>
            <a:ext cx="364202" cy="369332"/>
          </a:xfrm>
          <a:prstGeom prst="rect">
            <a:avLst/>
          </a:prstGeom>
          <a:noFill/>
        </p:spPr>
        <p:txBody>
          <a:bodyPr wrap="none" rtlCol="0">
            <a:spAutoFit/>
          </a:bodyPr>
          <a:lstStyle/>
          <a:p>
            <a:r>
              <a:rPr lang="en-US" smtClean="0"/>
              <a:t>In</a:t>
            </a:r>
            <a:endParaRPr lang="en-US" dirty="0"/>
          </a:p>
        </p:txBody>
      </p:sp>
      <p:sp>
        <p:nvSpPr>
          <p:cNvPr id="22" name="TextBox 21"/>
          <p:cNvSpPr txBox="1"/>
          <p:nvPr/>
        </p:nvSpPr>
        <p:spPr>
          <a:xfrm>
            <a:off x="2329281" y="5233331"/>
            <a:ext cx="535724" cy="369332"/>
          </a:xfrm>
          <a:prstGeom prst="rect">
            <a:avLst/>
          </a:prstGeom>
          <a:noFill/>
        </p:spPr>
        <p:txBody>
          <a:bodyPr wrap="none" rtlCol="0">
            <a:spAutoFit/>
          </a:bodyPr>
          <a:lstStyle/>
          <a:p>
            <a:r>
              <a:rPr lang="en-US" smtClean="0"/>
              <a:t>Out</a:t>
            </a:r>
            <a:endParaRPr lang="en-US" dirty="0"/>
          </a:p>
        </p:txBody>
      </p:sp>
      <p:sp>
        <p:nvSpPr>
          <p:cNvPr id="23" name="TextBox 22"/>
          <p:cNvSpPr txBox="1"/>
          <p:nvPr/>
        </p:nvSpPr>
        <p:spPr>
          <a:xfrm>
            <a:off x="5203144" y="4067062"/>
            <a:ext cx="535724" cy="369332"/>
          </a:xfrm>
          <a:prstGeom prst="rect">
            <a:avLst/>
          </a:prstGeom>
          <a:noFill/>
        </p:spPr>
        <p:txBody>
          <a:bodyPr wrap="none" rtlCol="0">
            <a:spAutoFit/>
          </a:bodyPr>
          <a:lstStyle/>
          <a:p>
            <a:r>
              <a:rPr lang="en-US" smtClean="0"/>
              <a:t>Out</a:t>
            </a:r>
            <a:endParaRPr lang="en-US" dirty="0"/>
          </a:p>
        </p:txBody>
      </p:sp>
      <p:sp>
        <p:nvSpPr>
          <p:cNvPr id="24" name="TextBox 23"/>
          <p:cNvSpPr txBox="1"/>
          <p:nvPr/>
        </p:nvSpPr>
        <p:spPr>
          <a:xfrm>
            <a:off x="3491860" y="4422523"/>
            <a:ext cx="364202" cy="369332"/>
          </a:xfrm>
          <a:prstGeom prst="rect">
            <a:avLst/>
          </a:prstGeom>
          <a:noFill/>
        </p:spPr>
        <p:txBody>
          <a:bodyPr wrap="none" rtlCol="0">
            <a:spAutoFit/>
          </a:bodyPr>
          <a:lstStyle/>
          <a:p>
            <a:r>
              <a:rPr lang="en-US" smtClean="0"/>
              <a:t>In</a:t>
            </a:r>
            <a:endParaRPr lang="en-US" dirty="0"/>
          </a:p>
        </p:txBody>
      </p:sp>
      <p:sp>
        <p:nvSpPr>
          <p:cNvPr id="25" name="TextBox 24"/>
          <p:cNvSpPr txBox="1"/>
          <p:nvPr/>
        </p:nvSpPr>
        <p:spPr>
          <a:xfrm>
            <a:off x="5882036" y="4067780"/>
            <a:ext cx="364202" cy="369332"/>
          </a:xfrm>
          <a:prstGeom prst="rect">
            <a:avLst/>
          </a:prstGeom>
          <a:noFill/>
        </p:spPr>
        <p:txBody>
          <a:bodyPr wrap="none" rtlCol="0">
            <a:spAutoFit/>
          </a:bodyPr>
          <a:lstStyle/>
          <a:p>
            <a:r>
              <a:rPr lang="en-US" smtClean="0"/>
              <a:t>In</a:t>
            </a:r>
            <a:endParaRPr lang="en-US" dirty="0"/>
          </a:p>
        </p:txBody>
      </p:sp>
      <p:sp>
        <p:nvSpPr>
          <p:cNvPr id="26" name="TextBox 25"/>
          <p:cNvSpPr txBox="1"/>
          <p:nvPr/>
        </p:nvSpPr>
        <p:spPr>
          <a:xfrm>
            <a:off x="407876" y="1493352"/>
            <a:ext cx="2151743" cy="369332"/>
          </a:xfrm>
          <a:prstGeom prst="rect">
            <a:avLst/>
          </a:prstGeom>
          <a:noFill/>
        </p:spPr>
        <p:txBody>
          <a:bodyPr wrap="none" rtlCol="0">
            <a:spAutoFit/>
          </a:bodyPr>
          <a:lstStyle/>
          <a:p>
            <a:r>
              <a:rPr lang="en-US" dirty="0" smtClean="0"/>
              <a:t>High </a:t>
            </a:r>
            <a:r>
              <a:rPr lang="en-US" smtClean="0"/>
              <a:t>Q Configuration</a:t>
            </a:r>
            <a:endParaRPr lang="en-US" dirty="0"/>
          </a:p>
        </p:txBody>
      </p:sp>
      <p:sp>
        <p:nvSpPr>
          <p:cNvPr id="27" name="TextBox 26"/>
          <p:cNvSpPr txBox="1"/>
          <p:nvPr/>
        </p:nvSpPr>
        <p:spPr>
          <a:xfrm>
            <a:off x="5588609" y="1493352"/>
            <a:ext cx="1863202" cy="369332"/>
          </a:xfrm>
          <a:prstGeom prst="rect">
            <a:avLst/>
          </a:prstGeom>
          <a:noFill/>
        </p:spPr>
        <p:txBody>
          <a:bodyPr wrap="none" rtlCol="0">
            <a:spAutoFit/>
          </a:bodyPr>
          <a:lstStyle/>
          <a:p>
            <a:r>
              <a:rPr lang="en-US" smtClean="0"/>
              <a:t>FPC Configuration</a:t>
            </a:r>
            <a:endParaRPr lang="en-US" dirty="0"/>
          </a:p>
        </p:txBody>
      </p:sp>
      <p:sp>
        <p:nvSpPr>
          <p:cNvPr id="30" name="TextBox 29"/>
          <p:cNvSpPr txBox="1"/>
          <p:nvPr/>
        </p:nvSpPr>
        <p:spPr>
          <a:xfrm>
            <a:off x="2310740" y="5876107"/>
            <a:ext cx="1894814" cy="369332"/>
          </a:xfrm>
          <a:prstGeom prst="rect">
            <a:avLst/>
          </a:prstGeom>
          <a:noFill/>
        </p:spPr>
        <p:txBody>
          <a:bodyPr wrap="none" rtlCol="0">
            <a:spAutoFit/>
          </a:bodyPr>
          <a:lstStyle/>
          <a:p>
            <a:r>
              <a:rPr lang="en-US" smtClean="0">
                <a:ln>
                  <a:solidFill>
                    <a:srgbClr val="C00000"/>
                  </a:solidFill>
                </a:ln>
              </a:rPr>
              <a:t>VT Measurements</a:t>
            </a:r>
            <a:endParaRPr lang="en-US">
              <a:ln>
                <a:solidFill>
                  <a:srgbClr val="C00000"/>
                </a:solidFill>
              </a:ln>
            </a:endParaRPr>
          </a:p>
        </p:txBody>
      </p:sp>
      <p:sp>
        <p:nvSpPr>
          <p:cNvPr id="31" name="TextBox 30"/>
          <p:cNvSpPr txBox="1"/>
          <p:nvPr/>
        </p:nvSpPr>
        <p:spPr>
          <a:xfrm>
            <a:off x="7510246" y="4437112"/>
            <a:ext cx="1598258" cy="646331"/>
          </a:xfrm>
          <a:prstGeom prst="rect">
            <a:avLst/>
          </a:prstGeom>
          <a:noFill/>
        </p:spPr>
        <p:txBody>
          <a:bodyPr wrap="none" rtlCol="0">
            <a:spAutoFit/>
          </a:bodyPr>
          <a:lstStyle/>
          <a:p>
            <a:pPr algn="ctr"/>
            <a:r>
              <a:rPr lang="en-US" dirty="0" smtClean="0">
                <a:ln>
                  <a:solidFill>
                    <a:srgbClr val="C00000"/>
                  </a:solidFill>
                </a:ln>
                <a:pattFill prst="pct5">
                  <a:fgClr>
                    <a:schemeClr val="tx1"/>
                  </a:fgClr>
                  <a:bgClr>
                    <a:schemeClr val="bg1"/>
                  </a:bgClr>
                </a:pattFill>
              </a:rPr>
              <a:t>CM</a:t>
            </a:r>
            <a:br>
              <a:rPr lang="en-US" dirty="0" smtClean="0">
                <a:ln>
                  <a:solidFill>
                    <a:srgbClr val="C00000"/>
                  </a:solidFill>
                </a:ln>
                <a:pattFill prst="pct5">
                  <a:fgClr>
                    <a:schemeClr val="tx1"/>
                  </a:fgClr>
                  <a:bgClr>
                    <a:schemeClr val="bg1"/>
                  </a:bgClr>
                </a:pattFill>
              </a:rPr>
            </a:br>
            <a:r>
              <a:rPr lang="en-US" dirty="0" smtClean="0">
                <a:ln>
                  <a:solidFill>
                    <a:srgbClr val="C00000"/>
                  </a:solidFill>
                </a:ln>
                <a:pattFill prst="pct5">
                  <a:fgClr>
                    <a:schemeClr val="tx1"/>
                  </a:fgClr>
                  <a:bgClr>
                    <a:schemeClr val="bg1"/>
                  </a:bgClr>
                </a:pattFill>
              </a:rPr>
              <a:t>Measurements</a:t>
            </a:r>
            <a:endParaRPr lang="en-US" dirty="0">
              <a:ln>
                <a:solidFill>
                  <a:srgbClr val="C00000"/>
                </a:solidFill>
              </a:ln>
              <a:pattFill prst="pct5">
                <a:fgClr>
                  <a:schemeClr val="tx1"/>
                </a:fgClr>
                <a:bgClr>
                  <a:schemeClr val="bg1"/>
                </a:bgClr>
              </a:pattFill>
            </a:endParaRPr>
          </a:p>
        </p:txBody>
      </p:sp>
      <p:cxnSp>
        <p:nvCxnSpPr>
          <p:cNvPr id="33" name="Straight Arrow Connector 32"/>
          <p:cNvCxnSpPr>
            <a:stCxn id="30" idx="3"/>
            <a:endCxn id="31" idx="1"/>
          </p:cNvCxnSpPr>
          <p:nvPr/>
        </p:nvCxnSpPr>
        <p:spPr>
          <a:xfrm flipV="1">
            <a:off x="4205554" y="4760278"/>
            <a:ext cx="3304692" cy="1300495"/>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0276574">
            <a:off x="5061650" y="5212590"/>
            <a:ext cx="805029" cy="369332"/>
          </a:xfrm>
          <a:prstGeom prst="rect">
            <a:avLst/>
          </a:prstGeom>
          <a:noFill/>
        </p:spPr>
        <p:txBody>
          <a:bodyPr wrap="none" rtlCol="0">
            <a:spAutoFit/>
          </a:bodyPr>
          <a:lstStyle/>
          <a:p>
            <a:r>
              <a:rPr lang="en-US" b="1" smtClean="0">
                <a:solidFill>
                  <a:srgbClr val="C00000"/>
                </a:solidFill>
              </a:rPr>
              <a:t>Assess</a:t>
            </a:r>
            <a:endParaRPr lang="en-US" b="1">
              <a:solidFill>
                <a:srgbClr val="C00000"/>
              </a:solidFill>
            </a:endParaRPr>
          </a:p>
        </p:txBody>
      </p:sp>
      <p:sp>
        <p:nvSpPr>
          <p:cNvPr id="35" name="TextBox 34"/>
          <p:cNvSpPr txBox="1"/>
          <p:nvPr/>
        </p:nvSpPr>
        <p:spPr>
          <a:xfrm>
            <a:off x="2323715" y="2348801"/>
            <a:ext cx="1475532" cy="369332"/>
          </a:xfrm>
          <a:prstGeom prst="rect">
            <a:avLst/>
          </a:prstGeom>
          <a:noFill/>
          <a:ln>
            <a:noFill/>
          </a:ln>
        </p:spPr>
        <p:txBody>
          <a:bodyPr wrap="none" rtlCol="0">
            <a:spAutoFit/>
          </a:bodyPr>
          <a:lstStyle/>
          <a:p>
            <a:r>
              <a:rPr lang="en-US" b="1" smtClean="0">
                <a:solidFill>
                  <a:srgbClr val="00B050"/>
                </a:solidFill>
              </a:rPr>
              <a:t>Ref f at warm</a:t>
            </a:r>
            <a:endParaRPr lang="en-US" b="1" dirty="0">
              <a:solidFill>
                <a:srgbClr val="00B050"/>
              </a:solidFill>
            </a:endParaRPr>
          </a:p>
        </p:txBody>
      </p:sp>
      <p:sp>
        <p:nvSpPr>
          <p:cNvPr id="36" name="TextBox 35"/>
          <p:cNvSpPr txBox="1"/>
          <p:nvPr/>
        </p:nvSpPr>
        <p:spPr>
          <a:xfrm>
            <a:off x="2310740" y="5647502"/>
            <a:ext cx="1822871" cy="369332"/>
          </a:xfrm>
          <a:prstGeom prst="rect">
            <a:avLst/>
          </a:prstGeom>
          <a:noFill/>
        </p:spPr>
        <p:txBody>
          <a:bodyPr wrap="none" rtlCol="0">
            <a:spAutoFit/>
          </a:bodyPr>
          <a:lstStyle/>
          <a:p>
            <a:r>
              <a:rPr lang="en-US" b="1" dirty="0" smtClean="0">
                <a:solidFill>
                  <a:srgbClr val="00B050"/>
                </a:solidFill>
              </a:rPr>
              <a:t>Reference f @ 2K</a:t>
            </a:r>
            <a:endParaRPr lang="en-US" b="1" dirty="0">
              <a:solidFill>
                <a:srgbClr val="00B050"/>
              </a:solidFill>
            </a:endParaRPr>
          </a:p>
        </p:txBody>
      </p:sp>
      <p:sp>
        <p:nvSpPr>
          <p:cNvPr id="37" name="TextBox 36"/>
          <p:cNvSpPr txBox="1"/>
          <p:nvPr/>
        </p:nvSpPr>
        <p:spPr>
          <a:xfrm>
            <a:off x="8057461" y="5877272"/>
            <a:ext cx="1150764" cy="646331"/>
          </a:xfrm>
          <a:prstGeom prst="rect">
            <a:avLst/>
          </a:prstGeom>
          <a:noFill/>
        </p:spPr>
        <p:txBody>
          <a:bodyPr wrap="none" rtlCol="0">
            <a:spAutoFit/>
          </a:bodyPr>
          <a:lstStyle/>
          <a:p>
            <a:r>
              <a:rPr lang="en-US" b="1" smtClean="0">
                <a:solidFill>
                  <a:srgbClr val="00B050"/>
                </a:solidFill>
              </a:rPr>
              <a:t>Operation</a:t>
            </a:r>
          </a:p>
          <a:p>
            <a:pPr algn="ctr"/>
            <a:r>
              <a:rPr lang="en-US" b="1" dirty="0" smtClean="0">
                <a:solidFill>
                  <a:srgbClr val="00B050"/>
                </a:solidFill>
              </a:rPr>
              <a:t> f</a:t>
            </a:r>
            <a:endParaRPr lang="en-US" b="1" dirty="0">
              <a:solidFill>
                <a:srgbClr val="00B050"/>
              </a:solidFill>
            </a:endParaRPr>
          </a:p>
        </p:txBody>
      </p:sp>
      <p:sp>
        <p:nvSpPr>
          <p:cNvPr id="5" name="Slide Number Placeholder 4"/>
          <p:cNvSpPr>
            <a:spLocks noGrp="1"/>
          </p:cNvSpPr>
          <p:nvPr>
            <p:ph type="sldNum" sz="quarter" idx="12"/>
          </p:nvPr>
        </p:nvSpPr>
        <p:spPr/>
        <p:txBody>
          <a:bodyPr/>
          <a:lstStyle/>
          <a:p>
            <a:fld id="{551115BC-487E-4422-894C-CB7CD3E79223}" type="slidenum">
              <a:rPr lang="en-GB" noProof="0" smtClean="0"/>
              <a:t>6</a:t>
            </a:fld>
            <a:endParaRPr lang="en-GB" noProof="0" dirty="0"/>
          </a:p>
        </p:txBody>
      </p:sp>
      <p:sp>
        <p:nvSpPr>
          <p:cNvPr id="32" name="TextBox 31"/>
          <p:cNvSpPr txBox="1"/>
          <p:nvPr/>
        </p:nvSpPr>
        <p:spPr>
          <a:xfrm>
            <a:off x="6668092" y="4329584"/>
            <a:ext cx="535724" cy="369332"/>
          </a:xfrm>
          <a:prstGeom prst="rect">
            <a:avLst/>
          </a:prstGeom>
          <a:noFill/>
        </p:spPr>
        <p:txBody>
          <a:bodyPr wrap="none" rtlCol="0">
            <a:spAutoFit/>
          </a:bodyPr>
          <a:lstStyle/>
          <a:p>
            <a:r>
              <a:rPr lang="en-US" smtClean="0"/>
              <a:t>Out</a:t>
            </a:r>
            <a:endParaRPr lang="en-US" dirty="0"/>
          </a:p>
        </p:txBody>
      </p:sp>
      <p:sp>
        <p:nvSpPr>
          <p:cNvPr id="39" name="Footer Placeholder 3"/>
          <p:cNvSpPr>
            <a:spLocks noGrp="1"/>
          </p:cNvSpPr>
          <p:nvPr>
            <p:ph type="ftr" sz="quarter" idx="11"/>
          </p:nvPr>
        </p:nvSpPr>
        <p:spPr>
          <a:xfrm>
            <a:off x="2824955" y="6492875"/>
            <a:ext cx="3456384" cy="365125"/>
          </a:xfrm>
        </p:spPr>
        <p:txBody>
          <a:bodyPr/>
          <a:lstStyle/>
          <a:p>
            <a:r>
              <a:rPr lang="en-GB" noProof="0" dirty="0" smtClean="0"/>
              <a:t>Cecilia </a:t>
            </a:r>
            <a:r>
              <a:rPr lang="en-GB" noProof="0" dirty="0" err="1" smtClean="0"/>
              <a:t>Maiano</a:t>
            </a:r>
            <a:endParaRPr lang="en-GB" noProof="0" dirty="0"/>
          </a:p>
        </p:txBody>
      </p:sp>
    </p:spTree>
    <p:extLst>
      <p:ext uri="{BB962C8B-B14F-4D97-AF65-F5344CB8AC3E}">
        <p14:creationId xmlns:p14="http://schemas.microsoft.com/office/powerpoint/2010/main" val="1760669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3281872" cy="1143000"/>
          </a:xfrm>
        </p:spPr>
        <p:txBody>
          <a:bodyPr/>
          <a:lstStyle/>
          <a:p>
            <a:r>
              <a:rPr lang="fr-CA" dirty="0" err="1" smtClean="0"/>
              <a:t>Assess</a:t>
            </a:r>
            <a:r>
              <a:rPr lang="fr-CA" dirty="0" smtClean="0"/>
              <a:t> – </a:t>
            </a:r>
            <a:r>
              <a:rPr lang="fr-CA" dirty="0" err="1" smtClean="0"/>
              <a:t>e.g</a:t>
            </a:r>
            <a:r>
              <a:rPr lang="fr-CA" dirty="0" smtClean="0"/>
              <a:t>. LASA/CEA/ESS</a:t>
            </a:r>
            <a:endParaRPr lang="fr-CA"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7</a:t>
            </a:fld>
            <a:endParaRPr lang="sv-SE" dirty="0"/>
          </a:p>
        </p:txBody>
      </p:sp>
      <p:graphicFrame>
        <p:nvGraphicFramePr>
          <p:cNvPr id="7" name="Object 6"/>
          <p:cNvGraphicFramePr>
            <a:graphicFrameLocks noChangeAspect="1"/>
          </p:cNvGraphicFramePr>
          <p:nvPr>
            <p:extLst/>
          </p:nvPr>
        </p:nvGraphicFramePr>
        <p:xfrm>
          <a:off x="3389376" y="116632"/>
          <a:ext cx="5609616" cy="6742074"/>
        </p:xfrm>
        <a:graphic>
          <a:graphicData uri="http://schemas.openxmlformats.org/presentationml/2006/ole">
            <mc:AlternateContent xmlns:mc="http://schemas.openxmlformats.org/markup-compatibility/2006">
              <mc:Choice xmlns:v="urn:schemas-microsoft-com:vml" Requires="v">
                <p:oleObj spid="_x0000_s1039" name="Document" r:id="rId3" imgW="6032500" imgH="7251700" progId="Word.Document.12">
                  <p:embed/>
                </p:oleObj>
              </mc:Choice>
              <mc:Fallback>
                <p:oleObj name="Document" r:id="rId3" imgW="6032500" imgH="7251700" progId="Word.Document.12">
                  <p:embed/>
                  <p:pic>
                    <p:nvPicPr>
                      <p:cNvPr id="0" name=""/>
                      <p:cNvPicPr/>
                      <p:nvPr/>
                    </p:nvPicPr>
                    <p:blipFill>
                      <a:blip r:embed="rId4"/>
                      <a:stretch>
                        <a:fillRect/>
                      </a:stretch>
                    </p:blipFill>
                    <p:spPr>
                      <a:xfrm>
                        <a:off x="3389376" y="116632"/>
                        <a:ext cx="5609616" cy="6742074"/>
                      </a:xfrm>
                      <a:prstGeom prst="rect">
                        <a:avLst/>
                      </a:prstGeom>
                    </p:spPr>
                  </p:pic>
                </p:oleObj>
              </mc:Fallback>
            </mc:AlternateContent>
          </a:graphicData>
        </a:graphic>
      </p:graphicFrame>
      <p:pic>
        <p:nvPicPr>
          <p:cNvPr id="8" name="Image 5"/>
          <p:cNvPicPr/>
          <p:nvPr/>
        </p:nvPicPr>
        <p:blipFill>
          <a:blip r:embed="rId5"/>
          <a:stretch>
            <a:fillRect/>
          </a:stretch>
        </p:blipFill>
        <p:spPr>
          <a:xfrm>
            <a:off x="-36512" y="1246331"/>
            <a:ext cx="4584065" cy="5567045"/>
          </a:xfrm>
          <a:prstGeom prst="rect">
            <a:avLst/>
          </a:prstGeom>
        </p:spPr>
      </p:pic>
    </p:spTree>
    <p:extLst>
      <p:ext uri="{BB962C8B-B14F-4D97-AF65-F5344CB8AC3E}">
        <p14:creationId xmlns:p14="http://schemas.microsoft.com/office/powerpoint/2010/main" val="60626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en angle 5"/>
          <p:cNvCxnSpPr>
            <a:stCxn id="10" idx="3"/>
            <a:endCxn id="26" idx="0"/>
          </p:cNvCxnSpPr>
          <p:nvPr/>
        </p:nvCxnSpPr>
        <p:spPr>
          <a:xfrm>
            <a:off x="3788267" y="2228133"/>
            <a:ext cx="2806472" cy="18849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43951" y="1124744"/>
            <a:ext cx="3240360" cy="615266"/>
          </a:xfrm>
          <a:prstGeom prst="rect">
            <a:avLst/>
          </a:prstGeom>
          <a:ln w="12700"/>
        </p:spPr>
        <p:style>
          <a:lnRef idx="1">
            <a:schemeClr val="dk1"/>
          </a:lnRef>
          <a:fillRef idx="2">
            <a:schemeClr val="dk1"/>
          </a:fillRef>
          <a:effectRef idx="1">
            <a:schemeClr val="dk1"/>
          </a:effectRef>
          <a:fontRef idx="minor">
            <a:schemeClr val="dk1"/>
          </a:fontRef>
        </p:style>
        <p:txBody>
          <a:bodyPr lIns="36000" rtlCol="0" anchor="ctr"/>
          <a:lstStyle/>
          <a:p>
            <a:pPr algn="ctr">
              <a:tabLst>
                <a:tab pos="72000" algn="l"/>
              </a:tabLst>
            </a:pPr>
            <a:r>
              <a:rPr lang="en-GB" sz="1400" dirty="0" smtClean="0"/>
              <a:t>Detect and record the deviation </a:t>
            </a:r>
            <a:endParaRPr lang="en-GB" sz="1400" dirty="0"/>
          </a:p>
        </p:txBody>
      </p:sp>
      <p:sp>
        <p:nvSpPr>
          <p:cNvPr id="9" name="Rectangle 8"/>
          <p:cNvSpPr/>
          <p:nvPr/>
        </p:nvSpPr>
        <p:spPr>
          <a:xfrm>
            <a:off x="4974379" y="5643328"/>
            <a:ext cx="3240360" cy="738000"/>
          </a:xfrm>
          <a:prstGeom prst="rect">
            <a:avLst/>
          </a:prstGeom>
          <a:ln/>
        </p:spPr>
        <p:style>
          <a:lnRef idx="1">
            <a:schemeClr val="dk1"/>
          </a:lnRef>
          <a:fillRef idx="2">
            <a:schemeClr val="dk1"/>
          </a:fillRef>
          <a:effectRef idx="1">
            <a:schemeClr val="dk1"/>
          </a:effectRef>
          <a:fontRef idx="minor">
            <a:schemeClr val="dk1"/>
          </a:fontRef>
        </p:style>
        <p:txBody>
          <a:bodyPr lIns="36000" rtlCol="0" anchor="ctr"/>
          <a:lstStyle/>
          <a:p>
            <a:pPr algn="ctr">
              <a:tabLst>
                <a:tab pos="72000" algn="l"/>
              </a:tabLst>
            </a:pPr>
            <a:r>
              <a:rPr lang="en-GB" sz="1400" dirty="0" smtClean="0"/>
              <a:t>Implement the actions</a:t>
            </a:r>
          </a:p>
          <a:p>
            <a:pPr algn="ctr">
              <a:tabLst>
                <a:tab pos="72000" algn="l"/>
              </a:tabLst>
            </a:pPr>
            <a:r>
              <a:rPr lang="en-GB" sz="1400" dirty="0" smtClean="0"/>
              <a:t>Check the actions </a:t>
            </a:r>
            <a:br>
              <a:rPr lang="en-GB" sz="1400" dirty="0" smtClean="0"/>
            </a:br>
            <a:r>
              <a:rPr lang="en-GB" sz="1400" dirty="0" smtClean="0"/>
              <a:t>Close the report</a:t>
            </a:r>
            <a:endParaRPr lang="en-GB" sz="1400" dirty="0"/>
          </a:p>
        </p:txBody>
      </p:sp>
      <p:sp>
        <p:nvSpPr>
          <p:cNvPr id="10" name="Organigramme : Décision 9"/>
          <p:cNvSpPr/>
          <p:nvPr/>
        </p:nvSpPr>
        <p:spPr>
          <a:xfrm>
            <a:off x="1339995" y="1916832"/>
            <a:ext cx="2448272" cy="622601"/>
          </a:xfrm>
          <a:prstGeom prst="flowChartDecisi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err="1" smtClean="0"/>
              <a:t>Deviation</a:t>
            </a:r>
            <a:r>
              <a:rPr lang="fr-FR" sz="1400" dirty="0" smtClean="0"/>
              <a:t> classification</a:t>
            </a:r>
            <a:endParaRPr lang="fr-FR" sz="1400" dirty="0"/>
          </a:p>
        </p:txBody>
      </p:sp>
      <p:sp>
        <p:nvSpPr>
          <p:cNvPr id="11" name="Organigramme : Décision 10"/>
          <p:cNvSpPr/>
          <p:nvPr/>
        </p:nvSpPr>
        <p:spPr>
          <a:xfrm>
            <a:off x="1330143" y="4388145"/>
            <a:ext cx="2448272" cy="622601"/>
          </a:xfrm>
          <a:prstGeom prst="flowChartDecisi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Impact at </a:t>
            </a:r>
            <a:r>
              <a:rPr lang="fr-FR" sz="1400" dirty="0" err="1" smtClean="0"/>
              <a:t>higher</a:t>
            </a:r>
            <a:r>
              <a:rPr lang="fr-FR" sz="1400" dirty="0" smtClean="0"/>
              <a:t> </a:t>
            </a:r>
            <a:r>
              <a:rPr lang="fr-FR" sz="1400" dirty="0" err="1" smtClean="0"/>
              <a:t>level</a:t>
            </a:r>
            <a:endParaRPr lang="fr-FR" sz="1400" dirty="0"/>
          </a:p>
        </p:txBody>
      </p:sp>
      <p:cxnSp>
        <p:nvCxnSpPr>
          <p:cNvPr id="13" name="Connecteur droit avec flèche 12"/>
          <p:cNvCxnSpPr>
            <a:stCxn id="8" idx="2"/>
            <a:endCxn id="11" idx="0"/>
          </p:cNvCxnSpPr>
          <p:nvPr/>
        </p:nvCxnSpPr>
        <p:spPr>
          <a:xfrm flipH="1">
            <a:off x="2554279" y="4077072"/>
            <a:ext cx="9852" cy="311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7" idx="2"/>
            <a:endCxn id="10" idx="0"/>
          </p:cNvCxnSpPr>
          <p:nvPr/>
        </p:nvCxnSpPr>
        <p:spPr>
          <a:xfrm>
            <a:off x="2564131" y="1740010"/>
            <a:ext cx="0" cy="176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0" idx="2"/>
            <a:endCxn id="24" idx="0"/>
          </p:cNvCxnSpPr>
          <p:nvPr/>
        </p:nvCxnSpPr>
        <p:spPr>
          <a:xfrm flipH="1">
            <a:off x="2563951" y="2539433"/>
            <a:ext cx="180" cy="5458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1" idx="3"/>
            <a:endCxn id="14" idx="1"/>
          </p:cNvCxnSpPr>
          <p:nvPr/>
        </p:nvCxnSpPr>
        <p:spPr>
          <a:xfrm flipV="1">
            <a:off x="3778415" y="4699445"/>
            <a:ext cx="119596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243682" y="2071881"/>
            <a:ext cx="349776" cy="261610"/>
          </a:xfrm>
          <a:prstGeom prst="rect">
            <a:avLst/>
          </a:prstGeom>
          <a:solidFill>
            <a:schemeClr val="bg1"/>
          </a:solidFill>
        </p:spPr>
        <p:txBody>
          <a:bodyPr wrap="none" rtlCol="0">
            <a:spAutoFit/>
          </a:bodyPr>
          <a:lstStyle/>
          <a:p>
            <a:r>
              <a:rPr lang="fr-FR" sz="1100" b="1" dirty="0" smtClean="0">
                <a:solidFill>
                  <a:schemeClr val="tx2">
                    <a:lumMod val="75000"/>
                  </a:schemeClr>
                </a:solidFill>
              </a:rPr>
              <a:t>L1</a:t>
            </a:r>
            <a:endParaRPr lang="fr-FR" sz="1400" b="1" dirty="0">
              <a:solidFill>
                <a:schemeClr val="tx2">
                  <a:lumMod val="75000"/>
                </a:schemeClr>
              </a:solidFill>
            </a:endParaRPr>
          </a:p>
        </p:txBody>
      </p:sp>
      <p:sp>
        <p:nvSpPr>
          <p:cNvPr id="20" name="ZoneTexte 19"/>
          <p:cNvSpPr txBox="1"/>
          <p:nvPr/>
        </p:nvSpPr>
        <p:spPr>
          <a:xfrm>
            <a:off x="1874363" y="2589282"/>
            <a:ext cx="1368152" cy="430887"/>
          </a:xfrm>
          <a:prstGeom prst="rect">
            <a:avLst/>
          </a:prstGeom>
          <a:solidFill>
            <a:schemeClr val="bg1"/>
          </a:solidFill>
        </p:spPr>
        <p:txBody>
          <a:bodyPr wrap="square" rtlCol="0">
            <a:spAutoFit/>
          </a:bodyPr>
          <a:lstStyle/>
          <a:p>
            <a:pPr algn="ctr"/>
            <a:r>
              <a:rPr lang="fr-FR" sz="1100" b="1" dirty="0" smtClean="0">
                <a:solidFill>
                  <a:schemeClr val="tx2">
                    <a:lumMod val="75000"/>
                  </a:schemeClr>
                </a:solidFill>
              </a:rPr>
              <a:t>Not L1 </a:t>
            </a:r>
            <a:br>
              <a:rPr lang="fr-FR" sz="1100" b="1" dirty="0" smtClean="0">
                <a:solidFill>
                  <a:schemeClr val="tx2">
                    <a:lumMod val="75000"/>
                  </a:schemeClr>
                </a:solidFill>
              </a:rPr>
            </a:br>
            <a:r>
              <a:rPr lang="fr-FR" sz="1100" b="1" dirty="0" smtClean="0">
                <a:solidFill>
                  <a:schemeClr val="tx2">
                    <a:lumMod val="75000"/>
                  </a:schemeClr>
                </a:solidFill>
              </a:rPr>
              <a:t>but L2 or L3</a:t>
            </a:r>
            <a:endParaRPr lang="fr-FR" sz="1100" b="1" dirty="0">
              <a:solidFill>
                <a:schemeClr val="tx2">
                  <a:lumMod val="75000"/>
                </a:schemeClr>
              </a:solidFill>
            </a:endParaRPr>
          </a:p>
        </p:txBody>
      </p:sp>
      <p:sp>
        <p:nvSpPr>
          <p:cNvPr id="21" name="ZoneTexte 20"/>
          <p:cNvSpPr txBox="1"/>
          <p:nvPr/>
        </p:nvSpPr>
        <p:spPr>
          <a:xfrm>
            <a:off x="4243682" y="4573389"/>
            <a:ext cx="349776" cy="261610"/>
          </a:xfrm>
          <a:prstGeom prst="rect">
            <a:avLst/>
          </a:prstGeom>
          <a:solidFill>
            <a:schemeClr val="bg1"/>
          </a:solidFill>
        </p:spPr>
        <p:txBody>
          <a:bodyPr wrap="none" rtlCol="0">
            <a:spAutoFit/>
          </a:bodyPr>
          <a:lstStyle/>
          <a:p>
            <a:r>
              <a:rPr lang="fr-FR" sz="1100" b="1" dirty="0" smtClean="0">
                <a:solidFill>
                  <a:schemeClr val="tx2">
                    <a:lumMod val="75000"/>
                  </a:schemeClr>
                </a:solidFill>
              </a:rPr>
              <a:t>L2</a:t>
            </a:r>
            <a:endParaRPr lang="fr-FR" sz="1200" b="1" dirty="0">
              <a:solidFill>
                <a:schemeClr val="tx2">
                  <a:lumMod val="75000"/>
                </a:schemeClr>
              </a:solidFill>
            </a:endParaRPr>
          </a:p>
        </p:txBody>
      </p:sp>
      <p:cxnSp>
        <p:nvCxnSpPr>
          <p:cNvPr id="23" name="Connecteur droit avec flèche 22"/>
          <p:cNvCxnSpPr>
            <a:stCxn id="14" idx="2"/>
            <a:endCxn id="9" idx="0"/>
          </p:cNvCxnSpPr>
          <p:nvPr/>
        </p:nvCxnSpPr>
        <p:spPr>
          <a:xfrm>
            <a:off x="6594559" y="5115701"/>
            <a:ext cx="0" cy="527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943951" y="3085310"/>
            <a:ext cx="3240360" cy="991762"/>
            <a:chOff x="943951" y="3085310"/>
            <a:chExt cx="3240360" cy="991762"/>
          </a:xfrm>
        </p:grpSpPr>
        <p:sp>
          <p:nvSpPr>
            <p:cNvPr id="8" name="Rectangle 7"/>
            <p:cNvSpPr/>
            <p:nvPr/>
          </p:nvSpPr>
          <p:spPr>
            <a:xfrm>
              <a:off x="943951" y="3265310"/>
              <a:ext cx="3240360" cy="811762"/>
            </a:xfrm>
            <a:prstGeom prst="rect">
              <a:avLst/>
            </a:prstGeom>
            <a:ln w="12700"/>
          </p:spPr>
          <p:style>
            <a:lnRef idx="1">
              <a:schemeClr val="dk1"/>
            </a:lnRef>
            <a:fillRef idx="2">
              <a:schemeClr val="dk1"/>
            </a:fillRef>
            <a:effectRef idx="1">
              <a:schemeClr val="dk1"/>
            </a:effectRef>
            <a:fontRef idx="minor">
              <a:schemeClr val="dk1"/>
            </a:fontRef>
          </p:style>
          <p:txBody>
            <a:bodyPr lIns="36000" rtlCol="0" anchor="ctr"/>
            <a:lstStyle/>
            <a:p>
              <a:pPr algn="ctr">
                <a:tabLst>
                  <a:tab pos="36000" algn="l"/>
                  <a:tab pos="72000" algn="l"/>
                </a:tabLst>
              </a:pPr>
              <a:r>
                <a:rPr lang="en-GB" sz="1400" dirty="0" smtClean="0"/>
                <a:t>Analyse the root causes</a:t>
              </a:r>
              <a:br>
                <a:rPr lang="en-GB" sz="1400" dirty="0" smtClean="0"/>
              </a:br>
              <a:r>
                <a:rPr lang="en-GB" sz="1400" dirty="0" smtClean="0"/>
                <a:t> and the consequences</a:t>
              </a:r>
            </a:p>
            <a:p>
              <a:pPr algn="ctr">
                <a:tabLst>
                  <a:tab pos="36000" algn="l"/>
                  <a:tab pos="72000" algn="l"/>
                </a:tabLst>
              </a:pPr>
              <a:r>
                <a:rPr lang="en-GB" sz="1400" dirty="0" smtClean="0"/>
                <a:t>Propose corrective and preventive actions</a:t>
              </a:r>
            </a:p>
          </p:txBody>
        </p:sp>
        <p:sp>
          <p:nvSpPr>
            <p:cNvPr id="24" name="Rectangle 23"/>
            <p:cNvSpPr/>
            <p:nvPr/>
          </p:nvSpPr>
          <p:spPr>
            <a:xfrm>
              <a:off x="943951" y="3085310"/>
              <a:ext cx="3240000" cy="1800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lIns="36000" rtlCol="0" anchor="ctr"/>
            <a:lstStyle/>
            <a:p>
              <a:pPr algn="ctr">
                <a:tabLst>
                  <a:tab pos="36000" algn="l"/>
                  <a:tab pos="72000" algn="l"/>
                </a:tabLst>
              </a:pPr>
              <a:r>
                <a:rPr lang="en-GB" sz="1200" b="1" dirty="0" smtClean="0"/>
                <a:t>CEA PMO &amp; WP</a:t>
              </a:r>
            </a:p>
          </p:txBody>
        </p:sp>
      </p:grpSp>
      <p:grpSp>
        <p:nvGrpSpPr>
          <p:cNvPr id="28" name="Groupe 27"/>
          <p:cNvGrpSpPr/>
          <p:nvPr/>
        </p:nvGrpSpPr>
        <p:grpSpPr>
          <a:xfrm>
            <a:off x="934099" y="5481248"/>
            <a:ext cx="3240360" cy="900080"/>
            <a:chOff x="934099" y="5481248"/>
            <a:chExt cx="3240360" cy="900080"/>
          </a:xfrm>
        </p:grpSpPr>
        <p:sp>
          <p:nvSpPr>
            <p:cNvPr id="12" name="Rectangle 11"/>
            <p:cNvSpPr/>
            <p:nvPr/>
          </p:nvSpPr>
          <p:spPr>
            <a:xfrm>
              <a:off x="934099" y="5642138"/>
              <a:ext cx="3240360" cy="739190"/>
            </a:xfrm>
            <a:prstGeom prst="rect">
              <a:avLst/>
            </a:prstGeom>
            <a:ln/>
          </p:spPr>
          <p:style>
            <a:lnRef idx="1">
              <a:schemeClr val="dk1"/>
            </a:lnRef>
            <a:fillRef idx="2">
              <a:schemeClr val="dk1"/>
            </a:fillRef>
            <a:effectRef idx="1">
              <a:schemeClr val="dk1"/>
            </a:effectRef>
            <a:fontRef idx="minor">
              <a:schemeClr val="dk1"/>
            </a:fontRef>
          </p:style>
          <p:txBody>
            <a:bodyPr lIns="36000" rtlCol="0" anchor="ctr"/>
            <a:lstStyle/>
            <a:p>
              <a:pPr algn="ctr">
                <a:tabLst>
                  <a:tab pos="36000" algn="l"/>
                  <a:tab pos="72000" algn="l"/>
                </a:tabLst>
              </a:pPr>
              <a:r>
                <a:rPr lang="en-GB" sz="1400" dirty="0" smtClean="0"/>
                <a:t>Analyse the root causes and the consequences / Validate the corrective and preventive actions                                                                </a:t>
              </a:r>
              <a:endParaRPr lang="en-GB" sz="1400" dirty="0"/>
            </a:p>
          </p:txBody>
        </p:sp>
        <p:sp>
          <p:nvSpPr>
            <p:cNvPr id="25" name="Rectangle 24"/>
            <p:cNvSpPr/>
            <p:nvPr/>
          </p:nvSpPr>
          <p:spPr>
            <a:xfrm>
              <a:off x="934459" y="5481248"/>
              <a:ext cx="3240000" cy="180000"/>
            </a:xfrm>
            <a:prstGeom prst="rect">
              <a:avLst/>
            </a:prstGeom>
            <a:ln/>
          </p:spPr>
          <p:style>
            <a:lnRef idx="1">
              <a:schemeClr val="accent4"/>
            </a:lnRef>
            <a:fillRef idx="3">
              <a:schemeClr val="accent4"/>
            </a:fillRef>
            <a:effectRef idx="2">
              <a:schemeClr val="accent4"/>
            </a:effectRef>
            <a:fontRef idx="minor">
              <a:schemeClr val="lt1"/>
            </a:fontRef>
          </p:style>
          <p:txBody>
            <a:bodyPr lIns="36000" rtlCol="0" anchor="ctr"/>
            <a:lstStyle/>
            <a:p>
              <a:pPr algn="ctr">
                <a:tabLst>
                  <a:tab pos="36000" algn="l"/>
                  <a:tab pos="72000" algn="l"/>
                </a:tabLst>
              </a:pPr>
              <a:r>
                <a:rPr lang="en-GB" sz="1200" b="1" dirty="0" smtClean="0"/>
                <a:t>ESS - CEA</a:t>
              </a:r>
            </a:p>
          </p:txBody>
        </p:sp>
      </p:grpSp>
      <p:grpSp>
        <p:nvGrpSpPr>
          <p:cNvPr id="3" name="Groupe 2"/>
          <p:cNvGrpSpPr/>
          <p:nvPr/>
        </p:nvGrpSpPr>
        <p:grpSpPr>
          <a:xfrm>
            <a:off x="4974379" y="4113096"/>
            <a:ext cx="3240360" cy="1002605"/>
            <a:chOff x="4974379" y="4113096"/>
            <a:chExt cx="3240360" cy="1002605"/>
          </a:xfrm>
        </p:grpSpPr>
        <p:sp>
          <p:nvSpPr>
            <p:cNvPr id="14" name="Rectangle 13"/>
            <p:cNvSpPr/>
            <p:nvPr/>
          </p:nvSpPr>
          <p:spPr>
            <a:xfrm>
              <a:off x="4974379" y="4283189"/>
              <a:ext cx="3240360" cy="832512"/>
            </a:xfrm>
            <a:prstGeom prst="rect">
              <a:avLst/>
            </a:prstGeom>
            <a:ln w="12700"/>
          </p:spPr>
          <p:style>
            <a:lnRef idx="1">
              <a:schemeClr val="dk1"/>
            </a:lnRef>
            <a:fillRef idx="2">
              <a:schemeClr val="dk1"/>
            </a:fillRef>
            <a:effectRef idx="1">
              <a:schemeClr val="dk1"/>
            </a:effectRef>
            <a:fontRef idx="minor">
              <a:schemeClr val="dk1"/>
            </a:fontRef>
          </p:style>
          <p:txBody>
            <a:bodyPr lIns="36000" rtlCol="0" anchor="ctr"/>
            <a:lstStyle/>
            <a:p>
              <a:pPr algn="ctr">
                <a:tabLst>
                  <a:tab pos="36000" algn="l"/>
                  <a:tab pos="72000" algn="l"/>
                </a:tabLst>
              </a:pPr>
              <a:r>
                <a:rPr lang="en-GB" sz="1400" dirty="0" smtClean="0"/>
                <a:t>Analyse the root causes and the consequences / Validate the corrective and preventive actions                                                                </a:t>
              </a:r>
              <a:endParaRPr lang="en-GB" sz="1400" dirty="0"/>
            </a:p>
          </p:txBody>
        </p:sp>
        <p:sp>
          <p:nvSpPr>
            <p:cNvPr id="26" name="Rectangle 25"/>
            <p:cNvSpPr/>
            <p:nvPr/>
          </p:nvSpPr>
          <p:spPr>
            <a:xfrm>
              <a:off x="4974739" y="4113096"/>
              <a:ext cx="3240000" cy="180000"/>
            </a:xfrm>
            <a:prstGeom prst="rect">
              <a:avLst/>
            </a:prstGeom>
            <a:solidFill>
              <a:schemeClr val="tx2"/>
            </a:solidFill>
            <a:ln/>
          </p:spPr>
          <p:style>
            <a:lnRef idx="1">
              <a:schemeClr val="accent4"/>
            </a:lnRef>
            <a:fillRef idx="3">
              <a:schemeClr val="accent4"/>
            </a:fillRef>
            <a:effectRef idx="2">
              <a:schemeClr val="accent4"/>
            </a:effectRef>
            <a:fontRef idx="minor">
              <a:schemeClr val="lt1"/>
            </a:fontRef>
          </p:style>
          <p:txBody>
            <a:bodyPr lIns="36000" rtlCol="0" anchor="ctr"/>
            <a:lstStyle/>
            <a:p>
              <a:pPr algn="ctr">
                <a:tabLst>
                  <a:tab pos="36000" algn="l"/>
                  <a:tab pos="72000" algn="l"/>
                </a:tabLst>
              </a:pPr>
              <a:r>
                <a:rPr lang="en-GB" sz="1200" b="1" dirty="0" smtClean="0"/>
                <a:t>CEA WP</a:t>
              </a:r>
            </a:p>
          </p:txBody>
        </p:sp>
      </p:grpSp>
      <p:cxnSp>
        <p:nvCxnSpPr>
          <p:cNvPr id="27" name="Connecteur droit avec flèche 26"/>
          <p:cNvCxnSpPr>
            <a:stCxn id="12" idx="3"/>
            <a:endCxn id="9" idx="1"/>
          </p:cNvCxnSpPr>
          <p:nvPr/>
        </p:nvCxnSpPr>
        <p:spPr>
          <a:xfrm>
            <a:off x="4174459" y="6011733"/>
            <a:ext cx="799920" cy="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11" idx="2"/>
            <a:endCxn id="25" idx="0"/>
          </p:cNvCxnSpPr>
          <p:nvPr/>
        </p:nvCxnSpPr>
        <p:spPr>
          <a:xfrm>
            <a:off x="2554279" y="5010746"/>
            <a:ext cx="180" cy="470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396341" y="5091539"/>
            <a:ext cx="349776" cy="261610"/>
          </a:xfrm>
          <a:prstGeom prst="rect">
            <a:avLst/>
          </a:prstGeom>
          <a:solidFill>
            <a:schemeClr val="bg1"/>
          </a:solidFill>
        </p:spPr>
        <p:txBody>
          <a:bodyPr wrap="none" rtlCol="0">
            <a:spAutoFit/>
          </a:bodyPr>
          <a:lstStyle/>
          <a:p>
            <a:r>
              <a:rPr lang="fr-FR" sz="1100" b="1" dirty="0" smtClean="0">
                <a:solidFill>
                  <a:schemeClr val="tx2">
                    <a:lumMod val="75000"/>
                  </a:schemeClr>
                </a:solidFill>
              </a:rPr>
              <a:t>L3</a:t>
            </a:r>
            <a:endParaRPr lang="fr-FR" sz="1100" b="1" dirty="0">
              <a:solidFill>
                <a:schemeClr val="tx2">
                  <a:lumMod val="75000"/>
                </a:schemeClr>
              </a:solidFill>
            </a:endParaRPr>
          </a:p>
        </p:txBody>
      </p:sp>
      <p:sp>
        <p:nvSpPr>
          <p:cNvPr id="40" name="ZoneTexte 39"/>
          <p:cNvSpPr txBox="1"/>
          <p:nvPr/>
        </p:nvSpPr>
        <p:spPr>
          <a:xfrm>
            <a:off x="4974379" y="1750839"/>
            <a:ext cx="3858400" cy="1354217"/>
          </a:xfrm>
          <a:prstGeom prst="rect">
            <a:avLst/>
          </a:prstGeom>
          <a:solidFill>
            <a:schemeClr val="bg1"/>
          </a:solidFill>
          <a:ln w="19050">
            <a:solidFill>
              <a:schemeClr val="tx2"/>
            </a:solidFill>
          </a:ln>
        </p:spPr>
        <p:txBody>
          <a:bodyPr wrap="square" rtlCol="0">
            <a:spAutoFit/>
          </a:bodyPr>
          <a:lstStyle/>
          <a:p>
            <a:r>
              <a:rPr lang="fr-FR" sz="1600" b="1" dirty="0">
                <a:solidFill>
                  <a:srgbClr val="FF0000"/>
                </a:solidFill>
              </a:rPr>
              <a:t>L1</a:t>
            </a:r>
            <a:r>
              <a:rPr lang="fr-FR" sz="1600" dirty="0"/>
              <a:t> : </a:t>
            </a:r>
            <a:r>
              <a:rPr lang="fr-FR" sz="1600" dirty="0">
                <a:solidFill>
                  <a:schemeClr val="tx1">
                    <a:lumMod val="65000"/>
                    <a:lumOff val="35000"/>
                  </a:schemeClr>
                </a:solidFill>
              </a:rPr>
              <a:t>NCR or CR </a:t>
            </a:r>
            <a:r>
              <a:rPr lang="fr-FR" sz="1600" dirty="0" err="1">
                <a:solidFill>
                  <a:schemeClr val="tx1">
                    <a:lumMod val="65000"/>
                    <a:lumOff val="35000"/>
                  </a:schemeClr>
                </a:solidFill>
              </a:rPr>
              <a:t>that</a:t>
            </a:r>
            <a:r>
              <a:rPr lang="fr-FR" sz="1600" dirty="0">
                <a:solidFill>
                  <a:schemeClr val="tx1">
                    <a:lumMod val="65000"/>
                    <a:lumOff val="35000"/>
                  </a:schemeClr>
                </a:solidFill>
              </a:rPr>
              <a:t> </a:t>
            </a:r>
            <a:r>
              <a:rPr lang="fr-FR" sz="1600" dirty="0" err="1">
                <a:solidFill>
                  <a:schemeClr val="tx1">
                    <a:lumMod val="65000"/>
                    <a:lumOff val="35000"/>
                  </a:schemeClr>
                </a:solidFill>
              </a:rPr>
              <a:t>will</a:t>
            </a:r>
            <a:r>
              <a:rPr lang="fr-FR" sz="1600" dirty="0">
                <a:solidFill>
                  <a:schemeClr val="tx1">
                    <a:lumMod val="65000"/>
                    <a:lumOff val="35000"/>
                  </a:schemeClr>
                </a:solidFill>
              </a:rPr>
              <a:t> affect </a:t>
            </a:r>
            <a:r>
              <a:rPr lang="fr-FR" sz="1600" dirty="0" err="1">
                <a:solidFill>
                  <a:schemeClr val="tx1">
                    <a:lumMod val="65000"/>
                    <a:lumOff val="35000"/>
                  </a:schemeClr>
                </a:solidFill>
              </a:rPr>
              <a:t>internal</a:t>
            </a:r>
            <a:r>
              <a:rPr lang="fr-FR" sz="1600" dirty="0">
                <a:solidFill>
                  <a:schemeClr val="tx1">
                    <a:lumMod val="65000"/>
                    <a:lumOff val="35000"/>
                  </a:schemeClr>
                </a:solidFill>
              </a:rPr>
              <a:t> interfaces, performances and </a:t>
            </a:r>
            <a:r>
              <a:rPr lang="fr-FR" sz="1600" dirty="0" err="1">
                <a:solidFill>
                  <a:schemeClr val="tx1">
                    <a:lumMod val="65000"/>
                    <a:lumOff val="35000"/>
                  </a:schemeClr>
                </a:solidFill>
              </a:rPr>
              <a:t>functional</a:t>
            </a:r>
            <a:r>
              <a:rPr lang="fr-FR" sz="1600" dirty="0">
                <a:solidFill>
                  <a:schemeClr val="tx1">
                    <a:lumMod val="65000"/>
                    <a:lumOff val="35000"/>
                  </a:schemeClr>
                </a:solidFill>
              </a:rPr>
              <a:t> </a:t>
            </a:r>
            <a:r>
              <a:rPr lang="fr-FR" sz="1600" dirty="0" err="1">
                <a:solidFill>
                  <a:schemeClr val="tx1">
                    <a:lumMod val="65000"/>
                    <a:lumOff val="35000"/>
                  </a:schemeClr>
                </a:solidFill>
              </a:rPr>
              <a:t>requirements</a:t>
            </a:r>
            <a:r>
              <a:rPr lang="fr-FR" sz="1600" dirty="0">
                <a:solidFill>
                  <a:schemeClr val="tx1">
                    <a:lumMod val="65000"/>
                    <a:lumOff val="35000"/>
                  </a:schemeClr>
                </a:solidFill>
              </a:rPr>
              <a:t> </a:t>
            </a:r>
            <a:r>
              <a:rPr lang="fr-FR" sz="1600" dirty="0" err="1">
                <a:solidFill>
                  <a:schemeClr val="tx1">
                    <a:lumMod val="65000"/>
                    <a:lumOff val="35000"/>
                  </a:schemeClr>
                </a:solidFill>
              </a:rPr>
              <a:t>without</a:t>
            </a:r>
            <a:r>
              <a:rPr lang="fr-FR" sz="1600" dirty="0">
                <a:solidFill>
                  <a:schemeClr val="tx1">
                    <a:lumMod val="65000"/>
                    <a:lumOff val="35000"/>
                  </a:schemeClr>
                </a:solidFill>
              </a:rPr>
              <a:t> </a:t>
            </a:r>
            <a:r>
              <a:rPr lang="fr-FR" sz="1600" dirty="0" smtClean="0">
                <a:solidFill>
                  <a:schemeClr val="tx1">
                    <a:lumMod val="65000"/>
                    <a:lumOff val="35000"/>
                  </a:schemeClr>
                </a:solidFill>
              </a:rPr>
              <a:t>impact at </a:t>
            </a:r>
            <a:r>
              <a:rPr lang="fr-FR" sz="1600" dirty="0">
                <a:solidFill>
                  <a:schemeClr val="tx1">
                    <a:lumMod val="65000"/>
                    <a:lumOff val="35000"/>
                  </a:schemeClr>
                </a:solidFill>
              </a:rPr>
              <a:t>the ESS </a:t>
            </a:r>
            <a:r>
              <a:rPr lang="fr-FR" sz="1600" dirty="0" err="1">
                <a:solidFill>
                  <a:schemeClr val="tx1">
                    <a:lumMod val="65000"/>
                    <a:lumOff val="35000"/>
                  </a:schemeClr>
                </a:solidFill>
              </a:rPr>
              <a:t>level</a:t>
            </a:r>
            <a:r>
              <a:rPr lang="fr-FR" sz="1600" dirty="0">
                <a:solidFill>
                  <a:schemeClr val="tx1">
                    <a:lumMod val="65000"/>
                    <a:lumOff val="35000"/>
                  </a:schemeClr>
                </a:solidFill>
              </a:rPr>
              <a:t>.</a:t>
            </a:r>
          </a:p>
          <a:p>
            <a:pPr algn="ctr"/>
            <a:r>
              <a:rPr lang="fr-FR" sz="1600" dirty="0">
                <a:solidFill>
                  <a:schemeClr val="tx1">
                    <a:lumMod val="65000"/>
                    <a:lumOff val="35000"/>
                  </a:schemeClr>
                </a:solidFill>
              </a:rPr>
              <a:t>(CEA </a:t>
            </a:r>
            <a:r>
              <a:rPr lang="fr-FR" sz="1600" dirty="0" err="1">
                <a:solidFill>
                  <a:schemeClr val="tx1">
                    <a:lumMod val="65000"/>
                    <a:lumOff val="35000"/>
                  </a:schemeClr>
                </a:solidFill>
              </a:rPr>
              <a:t>responsibility</a:t>
            </a:r>
            <a:r>
              <a:rPr lang="fr-FR" sz="1600" dirty="0">
                <a:solidFill>
                  <a:schemeClr val="tx1">
                    <a:lumMod val="65000"/>
                    <a:lumOff val="35000"/>
                  </a:schemeClr>
                </a:solidFill>
              </a:rPr>
              <a:t>)</a:t>
            </a:r>
          </a:p>
        </p:txBody>
      </p:sp>
      <p:grpSp>
        <p:nvGrpSpPr>
          <p:cNvPr id="29" name="Groupe 28"/>
          <p:cNvGrpSpPr/>
          <p:nvPr/>
        </p:nvGrpSpPr>
        <p:grpSpPr>
          <a:xfrm>
            <a:off x="4639726" y="1154136"/>
            <a:ext cx="4324762" cy="2336114"/>
            <a:chOff x="4974018" y="1528881"/>
            <a:chExt cx="3858761" cy="1776465"/>
          </a:xfrm>
        </p:grpSpPr>
        <p:sp>
          <p:nvSpPr>
            <p:cNvPr id="31" name="ZoneTexte 30"/>
            <p:cNvSpPr txBox="1"/>
            <p:nvPr/>
          </p:nvSpPr>
          <p:spPr>
            <a:xfrm>
              <a:off x="4974378" y="1528881"/>
              <a:ext cx="3858401" cy="1217030"/>
            </a:xfrm>
            <a:prstGeom prst="rect">
              <a:avLst/>
            </a:prstGeom>
            <a:solidFill>
              <a:schemeClr val="bg1"/>
            </a:solidFill>
            <a:ln w="19050">
              <a:solidFill>
                <a:srgbClr val="FF0000"/>
              </a:solidFill>
            </a:ln>
          </p:spPr>
          <p:txBody>
            <a:bodyPr wrap="square" rtlCol="0">
              <a:spAutoFit/>
            </a:bodyPr>
            <a:lstStyle/>
            <a:p>
              <a:pPr algn="just"/>
              <a:r>
                <a:rPr lang="fr-FR" sz="1400" b="1" dirty="0">
                  <a:solidFill>
                    <a:srgbClr val="FF0000"/>
                  </a:solidFill>
                  <a:latin typeface="ArialMT"/>
                </a:rPr>
                <a:t>L2 </a:t>
              </a:r>
              <a:r>
                <a:rPr lang="fr-FR" sz="1400" b="1" dirty="0" smtClean="0">
                  <a:solidFill>
                    <a:srgbClr val="FF0000"/>
                  </a:solidFill>
                  <a:latin typeface="ArialMT"/>
                </a:rPr>
                <a:t>: </a:t>
              </a:r>
              <a:r>
                <a:rPr lang="fr-FR" sz="1400" dirty="0" smtClean="0">
                  <a:solidFill>
                    <a:schemeClr val="tx1">
                      <a:lumMod val="65000"/>
                      <a:lumOff val="35000"/>
                    </a:schemeClr>
                  </a:solidFill>
                  <a:latin typeface="ArialMT"/>
                </a:rPr>
                <a:t>NCR </a:t>
              </a:r>
              <a:r>
                <a:rPr lang="fr-FR" sz="1400" dirty="0">
                  <a:solidFill>
                    <a:schemeClr val="tx1">
                      <a:lumMod val="65000"/>
                      <a:lumOff val="35000"/>
                    </a:schemeClr>
                  </a:solidFill>
                  <a:latin typeface="ArialMT"/>
                </a:rPr>
                <a:t>or CR </a:t>
              </a:r>
              <a:r>
                <a:rPr lang="fr-FR" sz="1400" dirty="0" err="1">
                  <a:solidFill>
                    <a:schemeClr val="tx1">
                      <a:lumMod val="65000"/>
                      <a:lumOff val="35000"/>
                    </a:schemeClr>
                  </a:solidFill>
                  <a:latin typeface="ArialMT"/>
                </a:rPr>
                <a:t>that</a:t>
              </a:r>
              <a:r>
                <a:rPr lang="fr-FR" sz="1400" dirty="0">
                  <a:solidFill>
                    <a:schemeClr val="tx1">
                      <a:lumMod val="65000"/>
                      <a:lumOff val="35000"/>
                    </a:schemeClr>
                  </a:solidFill>
                  <a:latin typeface="ArialMT"/>
                </a:rPr>
                <a:t> </a:t>
              </a:r>
              <a:r>
                <a:rPr lang="fr-FR" sz="1400" dirty="0" err="1">
                  <a:solidFill>
                    <a:schemeClr val="tx1">
                      <a:lumMod val="65000"/>
                      <a:lumOff val="35000"/>
                    </a:schemeClr>
                  </a:solidFill>
                  <a:latin typeface="ArialMT"/>
                </a:rPr>
                <a:t>will</a:t>
              </a:r>
              <a:r>
                <a:rPr lang="fr-FR" sz="1400" dirty="0">
                  <a:solidFill>
                    <a:schemeClr val="tx1">
                      <a:lumMod val="65000"/>
                      <a:lumOff val="35000"/>
                    </a:schemeClr>
                  </a:solidFill>
                  <a:latin typeface="ArialMT"/>
                </a:rPr>
                <a:t> affect </a:t>
              </a:r>
              <a:r>
                <a:rPr lang="fr-FR" sz="1400" dirty="0" smtClean="0">
                  <a:solidFill>
                    <a:schemeClr val="tx1">
                      <a:lumMod val="65000"/>
                      <a:lumOff val="35000"/>
                    </a:schemeClr>
                  </a:solidFill>
                  <a:latin typeface="ArialMT"/>
                </a:rPr>
                <a:t>interfaces, </a:t>
              </a:r>
              <a:r>
                <a:rPr lang="fr-FR" sz="1400" dirty="0" err="1" smtClean="0">
                  <a:solidFill>
                    <a:schemeClr val="tx1">
                      <a:lumMod val="65000"/>
                      <a:lumOff val="35000"/>
                    </a:schemeClr>
                  </a:solidFill>
                  <a:latin typeface="ArialMT"/>
                </a:rPr>
                <a:t>safety</a:t>
              </a:r>
              <a:r>
                <a:rPr lang="fr-FR" sz="1400" dirty="0" smtClean="0">
                  <a:solidFill>
                    <a:schemeClr val="tx1">
                      <a:lumMod val="65000"/>
                      <a:lumOff val="35000"/>
                    </a:schemeClr>
                  </a:solidFill>
                  <a:latin typeface="ArialMT"/>
                </a:rPr>
                <a:t>, </a:t>
              </a:r>
              <a:r>
                <a:rPr lang="fr-FR" sz="1400" dirty="0" err="1" smtClean="0">
                  <a:solidFill>
                    <a:schemeClr val="tx1">
                      <a:lumMod val="65000"/>
                      <a:lumOff val="35000"/>
                    </a:schemeClr>
                  </a:solidFill>
                  <a:latin typeface="ArialMT"/>
                </a:rPr>
                <a:t>lifetime</a:t>
              </a:r>
              <a:r>
                <a:rPr lang="fr-FR" sz="1400" dirty="0" smtClean="0">
                  <a:solidFill>
                    <a:schemeClr val="tx1">
                      <a:lumMod val="65000"/>
                      <a:lumOff val="35000"/>
                    </a:schemeClr>
                  </a:solidFill>
                  <a:latin typeface="ArialMT"/>
                </a:rPr>
                <a:t>, performances, </a:t>
              </a:r>
              <a:r>
                <a:rPr lang="fr-FR" sz="1400" dirty="0" err="1" smtClean="0">
                  <a:solidFill>
                    <a:schemeClr val="tx1">
                      <a:lumMod val="65000"/>
                      <a:lumOff val="35000"/>
                    </a:schemeClr>
                  </a:solidFill>
                  <a:latin typeface="ArialMT"/>
                </a:rPr>
                <a:t>functional</a:t>
              </a:r>
              <a:r>
                <a:rPr lang="fr-FR" sz="1400" dirty="0" smtClean="0">
                  <a:solidFill>
                    <a:schemeClr val="tx1">
                      <a:lumMod val="65000"/>
                      <a:lumOff val="35000"/>
                    </a:schemeClr>
                  </a:solidFill>
                  <a:latin typeface="ArialMT"/>
                </a:rPr>
                <a:t> </a:t>
              </a:r>
              <a:r>
                <a:rPr lang="fr-FR" sz="1400" dirty="0" err="1">
                  <a:solidFill>
                    <a:schemeClr val="tx1">
                      <a:lumMod val="65000"/>
                      <a:lumOff val="35000"/>
                    </a:schemeClr>
                  </a:solidFill>
                  <a:latin typeface="ArialMT"/>
                </a:rPr>
                <a:t>requirements</a:t>
              </a:r>
              <a:r>
                <a:rPr lang="fr-FR" sz="1400" dirty="0">
                  <a:solidFill>
                    <a:schemeClr val="tx1">
                      <a:lumMod val="65000"/>
                      <a:lumOff val="35000"/>
                    </a:schemeClr>
                  </a:solidFill>
                  <a:latin typeface="ArialMT"/>
                </a:rPr>
                <a:t> </a:t>
              </a:r>
              <a:r>
                <a:rPr lang="fr-FR" sz="1400" b="1" dirty="0" err="1">
                  <a:solidFill>
                    <a:schemeClr val="tx1">
                      <a:lumMod val="65000"/>
                      <a:lumOff val="35000"/>
                    </a:schemeClr>
                  </a:solidFill>
                  <a:latin typeface="ArialMT"/>
                </a:rPr>
                <a:t>with</a:t>
              </a:r>
              <a:r>
                <a:rPr lang="fr-FR" sz="1400" b="1" dirty="0">
                  <a:solidFill>
                    <a:schemeClr val="tx1">
                      <a:lumMod val="65000"/>
                      <a:lumOff val="35000"/>
                    </a:schemeClr>
                  </a:solidFill>
                  <a:latin typeface="ArialMT"/>
                </a:rPr>
                <a:t> an impact at ESS </a:t>
              </a:r>
              <a:r>
                <a:rPr lang="fr-FR" sz="1400" b="1" dirty="0" err="1" smtClean="0">
                  <a:solidFill>
                    <a:schemeClr val="tx1">
                      <a:lumMod val="65000"/>
                      <a:lumOff val="35000"/>
                    </a:schemeClr>
                  </a:solidFill>
                  <a:latin typeface="ArialMT"/>
                </a:rPr>
                <a:t>level</a:t>
              </a:r>
              <a:r>
                <a:rPr lang="fr-FR" sz="1400" dirty="0" smtClean="0">
                  <a:solidFill>
                    <a:schemeClr val="tx1">
                      <a:lumMod val="65000"/>
                      <a:lumOff val="35000"/>
                    </a:schemeClr>
                  </a:solidFill>
                  <a:latin typeface="ArialMT"/>
                </a:rPr>
                <a:t>.</a:t>
              </a:r>
            </a:p>
            <a:p>
              <a:pPr algn="just"/>
              <a:endParaRPr lang="fr-FR" sz="1400" dirty="0">
                <a:solidFill>
                  <a:schemeClr val="tx1">
                    <a:lumMod val="65000"/>
                    <a:lumOff val="35000"/>
                  </a:schemeClr>
                </a:solidFill>
                <a:latin typeface="ArialMT"/>
              </a:endParaRPr>
            </a:p>
            <a:p>
              <a:pPr algn="just"/>
              <a:r>
                <a:rPr lang="fr-FR" sz="1400" b="1" dirty="0" err="1">
                  <a:solidFill>
                    <a:schemeClr val="tx1">
                      <a:lumMod val="65000"/>
                      <a:lumOff val="35000"/>
                    </a:schemeClr>
                  </a:solidFill>
                  <a:latin typeface="ArialMT"/>
                </a:rPr>
                <a:t>After</a:t>
              </a:r>
              <a:r>
                <a:rPr lang="fr-FR" sz="1400" b="1" dirty="0">
                  <a:solidFill>
                    <a:schemeClr val="tx1">
                      <a:lumMod val="65000"/>
                      <a:lumOff val="35000"/>
                    </a:schemeClr>
                  </a:solidFill>
                  <a:latin typeface="ArialMT"/>
                </a:rPr>
                <a:t> corrective actions,  the item </a:t>
              </a:r>
              <a:r>
                <a:rPr lang="fr-FR" sz="1400" b="1" dirty="0" err="1">
                  <a:solidFill>
                    <a:schemeClr val="tx1">
                      <a:lumMod val="65000"/>
                      <a:lumOff val="35000"/>
                    </a:schemeClr>
                  </a:solidFill>
                  <a:latin typeface="ArialMT"/>
                </a:rPr>
                <a:t>is</a:t>
              </a:r>
              <a:r>
                <a:rPr lang="fr-FR" sz="1400" b="1" dirty="0">
                  <a:solidFill>
                    <a:schemeClr val="tx1">
                      <a:lumMod val="65000"/>
                      <a:lumOff val="35000"/>
                    </a:schemeClr>
                  </a:solidFill>
                  <a:latin typeface="ArialMT"/>
                </a:rPr>
                <a:t> </a:t>
              </a:r>
              <a:r>
                <a:rPr lang="fr-FR" sz="1400" b="1" dirty="0" err="1">
                  <a:solidFill>
                    <a:schemeClr val="tx1">
                      <a:lumMod val="65000"/>
                      <a:lumOff val="35000"/>
                    </a:schemeClr>
                  </a:solidFill>
                  <a:latin typeface="ArialMT"/>
                </a:rPr>
                <a:t>compliant</a:t>
              </a:r>
              <a:r>
                <a:rPr lang="fr-FR" sz="1400" b="1" dirty="0">
                  <a:solidFill>
                    <a:schemeClr val="tx1">
                      <a:lumMod val="65000"/>
                      <a:lumOff val="35000"/>
                    </a:schemeClr>
                  </a:solidFill>
                  <a:latin typeface="ArialMT"/>
                </a:rPr>
                <a:t> to all </a:t>
              </a:r>
              <a:r>
                <a:rPr lang="fr-FR" sz="1400" b="1" dirty="0" err="1">
                  <a:solidFill>
                    <a:schemeClr val="tx1">
                      <a:lumMod val="65000"/>
                      <a:lumOff val="35000"/>
                    </a:schemeClr>
                  </a:solidFill>
                  <a:latin typeface="ArialMT"/>
                </a:rPr>
                <a:t>specified</a:t>
              </a:r>
              <a:r>
                <a:rPr lang="fr-FR" sz="1400" b="1" dirty="0">
                  <a:solidFill>
                    <a:schemeClr val="tx1">
                      <a:lumMod val="65000"/>
                      <a:lumOff val="35000"/>
                    </a:schemeClr>
                  </a:solidFill>
                  <a:latin typeface="ArialMT"/>
                </a:rPr>
                <a:t>  </a:t>
              </a:r>
              <a:r>
                <a:rPr lang="fr-FR" sz="1400" b="1" dirty="0" err="1">
                  <a:solidFill>
                    <a:schemeClr val="tx1">
                      <a:lumMod val="65000"/>
                      <a:lumOff val="35000"/>
                    </a:schemeClr>
                  </a:solidFill>
                  <a:latin typeface="ArialMT"/>
                </a:rPr>
                <a:t>requirements</a:t>
              </a:r>
              <a:r>
                <a:rPr lang="fr-FR" sz="1400" b="1" dirty="0">
                  <a:solidFill>
                    <a:schemeClr val="tx1">
                      <a:lumMod val="65000"/>
                      <a:lumOff val="35000"/>
                    </a:schemeClr>
                  </a:solidFill>
                  <a:latin typeface="ArialMT"/>
                </a:rPr>
                <a:t>.</a:t>
              </a:r>
            </a:p>
            <a:p>
              <a:pPr algn="just"/>
              <a:r>
                <a:rPr lang="fr-FR" sz="1400" dirty="0" smtClean="0">
                  <a:solidFill>
                    <a:schemeClr val="tx1">
                      <a:lumMod val="65000"/>
                      <a:lumOff val="35000"/>
                    </a:schemeClr>
                  </a:solidFill>
                  <a:latin typeface="ArialMT"/>
                </a:rPr>
                <a:t>Actions </a:t>
              </a:r>
              <a:r>
                <a:rPr lang="fr-FR" sz="1400" dirty="0" err="1" smtClean="0">
                  <a:solidFill>
                    <a:schemeClr val="tx1">
                      <a:lumMod val="65000"/>
                      <a:lumOff val="35000"/>
                    </a:schemeClr>
                  </a:solidFill>
                  <a:latin typeface="ArialMT"/>
                </a:rPr>
                <a:t>implemented</a:t>
              </a:r>
              <a:r>
                <a:rPr lang="fr-FR" sz="1400" dirty="0" smtClean="0">
                  <a:solidFill>
                    <a:schemeClr val="tx1">
                      <a:lumMod val="65000"/>
                      <a:lumOff val="35000"/>
                    </a:schemeClr>
                  </a:solidFill>
                  <a:latin typeface="ArialMT"/>
                </a:rPr>
                <a:t> </a:t>
              </a:r>
              <a:r>
                <a:rPr lang="fr-FR" sz="1400" dirty="0" err="1" smtClean="0">
                  <a:solidFill>
                    <a:schemeClr val="tx1">
                      <a:lumMod val="65000"/>
                      <a:lumOff val="35000"/>
                    </a:schemeClr>
                  </a:solidFill>
                  <a:latin typeface="ArialMT"/>
                </a:rPr>
                <a:t>after</a:t>
              </a:r>
              <a:r>
                <a:rPr lang="fr-FR" sz="1400" dirty="0" smtClean="0">
                  <a:solidFill>
                    <a:schemeClr val="tx1">
                      <a:lumMod val="65000"/>
                      <a:lumOff val="35000"/>
                    </a:schemeClr>
                  </a:solidFill>
                  <a:latin typeface="ArialMT"/>
                </a:rPr>
                <a:t> the </a:t>
              </a:r>
              <a:r>
                <a:rPr lang="fr-FR" sz="1400" b="1" dirty="0" smtClean="0">
                  <a:solidFill>
                    <a:schemeClr val="tx1">
                      <a:lumMod val="65000"/>
                      <a:lumOff val="35000"/>
                    </a:schemeClr>
                  </a:solidFill>
                  <a:latin typeface="ArialMT"/>
                </a:rPr>
                <a:t>CEA </a:t>
              </a:r>
              <a:r>
                <a:rPr lang="fr-FR" sz="1400" b="1" dirty="0" err="1" smtClean="0">
                  <a:solidFill>
                    <a:schemeClr val="tx1">
                      <a:lumMod val="65000"/>
                      <a:lumOff val="35000"/>
                    </a:schemeClr>
                  </a:solidFill>
                  <a:latin typeface="ArialMT"/>
                </a:rPr>
                <a:t>approval</a:t>
              </a:r>
              <a:r>
                <a:rPr lang="fr-FR" sz="1400" b="1" dirty="0" smtClean="0">
                  <a:solidFill>
                    <a:schemeClr val="tx1">
                      <a:lumMod val="65000"/>
                      <a:lumOff val="35000"/>
                    </a:schemeClr>
                  </a:solidFill>
                  <a:latin typeface="ArialMT"/>
                </a:rPr>
                <a:t>.</a:t>
              </a:r>
            </a:p>
          </p:txBody>
        </p:sp>
        <p:sp>
          <p:nvSpPr>
            <p:cNvPr id="32" name="ZoneTexte 31"/>
            <p:cNvSpPr txBox="1"/>
            <p:nvPr/>
          </p:nvSpPr>
          <p:spPr>
            <a:xfrm>
              <a:off x="4974018" y="2907471"/>
              <a:ext cx="3858761" cy="397875"/>
            </a:xfrm>
            <a:prstGeom prst="rect">
              <a:avLst/>
            </a:prstGeom>
            <a:solidFill>
              <a:schemeClr val="bg1"/>
            </a:solidFill>
            <a:ln w="19050">
              <a:solidFill>
                <a:srgbClr val="FF0000"/>
              </a:solidFill>
            </a:ln>
          </p:spPr>
          <p:txBody>
            <a:bodyPr wrap="square" rtlCol="0">
              <a:spAutoFit/>
            </a:bodyPr>
            <a:lstStyle/>
            <a:p>
              <a:r>
                <a:rPr lang="fr-FR" sz="1400" dirty="0" smtClean="0">
                  <a:solidFill>
                    <a:srgbClr val="666666"/>
                  </a:solidFill>
                  <a:latin typeface="ArialMT"/>
                </a:rPr>
                <a:t>List of </a:t>
              </a:r>
              <a:r>
                <a:rPr lang="fr-FR" sz="1400" dirty="0" err="1" smtClean="0">
                  <a:solidFill>
                    <a:srgbClr val="666666"/>
                  </a:solidFill>
                  <a:latin typeface="ArialMT"/>
                </a:rPr>
                <a:t>level</a:t>
              </a:r>
              <a:r>
                <a:rPr lang="fr-FR" sz="1400" dirty="0" smtClean="0">
                  <a:solidFill>
                    <a:srgbClr val="666666"/>
                  </a:solidFill>
                  <a:latin typeface="ArialMT"/>
                </a:rPr>
                <a:t> 2 NCR/CR sent to ESS </a:t>
              </a:r>
              <a:r>
                <a:rPr lang="fr-FR" sz="1400" dirty="0" err="1" smtClean="0">
                  <a:solidFill>
                    <a:srgbClr val="666666"/>
                  </a:solidFill>
                  <a:latin typeface="ArialMT"/>
                </a:rPr>
                <a:t>every</a:t>
              </a:r>
              <a:r>
                <a:rPr lang="fr-FR" sz="1400" dirty="0" smtClean="0">
                  <a:solidFill>
                    <a:srgbClr val="666666"/>
                  </a:solidFill>
                  <a:latin typeface="ArialMT"/>
                </a:rPr>
                <a:t> </a:t>
              </a:r>
              <a:r>
                <a:rPr lang="fr-FR" sz="1400" dirty="0" err="1" smtClean="0">
                  <a:solidFill>
                    <a:srgbClr val="666666"/>
                  </a:solidFill>
                  <a:latin typeface="ArialMT"/>
                </a:rPr>
                <a:t>two</a:t>
              </a:r>
              <a:r>
                <a:rPr lang="fr-FR" sz="1400" dirty="0" smtClean="0">
                  <a:solidFill>
                    <a:srgbClr val="666666"/>
                  </a:solidFill>
                  <a:latin typeface="ArialMT"/>
                </a:rPr>
                <a:t> </a:t>
              </a:r>
              <a:r>
                <a:rPr lang="fr-FR" sz="1400" dirty="0" err="1" smtClean="0">
                  <a:solidFill>
                    <a:srgbClr val="666666"/>
                  </a:solidFill>
                  <a:latin typeface="ArialMT"/>
                </a:rPr>
                <a:t>months</a:t>
              </a:r>
              <a:endParaRPr lang="fr-FR" sz="1400" dirty="0">
                <a:solidFill>
                  <a:srgbClr val="666666"/>
                </a:solidFill>
                <a:latin typeface="ArialMT"/>
              </a:endParaRPr>
            </a:p>
          </p:txBody>
        </p:sp>
      </p:grpSp>
      <p:grpSp>
        <p:nvGrpSpPr>
          <p:cNvPr id="30" name="Groupe 29"/>
          <p:cNvGrpSpPr/>
          <p:nvPr/>
        </p:nvGrpSpPr>
        <p:grpSpPr>
          <a:xfrm>
            <a:off x="4639725" y="1564175"/>
            <a:ext cx="4324763" cy="1936833"/>
            <a:chOff x="4639725" y="1564175"/>
            <a:chExt cx="4324763" cy="1936833"/>
          </a:xfrm>
        </p:grpSpPr>
        <p:sp>
          <p:nvSpPr>
            <p:cNvPr id="34" name="ZoneTexte 33"/>
            <p:cNvSpPr txBox="1"/>
            <p:nvPr/>
          </p:nvSpPr>
          <p:spPr>
            <a:xfrm>
              <a:off x="4639725" y="1564175"/>
              <a:ext cx="4324763" cy="1169551"/>
            </a:xfrm>
            <a:prstGeom prst="rect">
              <a:avLst/>
            </a:prstGeom>
            <a:solidFill>
              <a:schemeClr val="bg1"/>
            </a:solidFill>
            <a:ln w="19050">
              <a:solidFill>
                <a:srgbClr val="FF0000"/>
              </a:solidFill>
            </a:ln>
          </p:spPr>
          <p:txBody>
            <a:bodyPr wrap="square" rtlCol="0">
              <a:spAutoFit/>
            </a:bodyPr>
            <a:lstStyle/>
            <a:p>
              <a:pPr algn="just"/>
              <a:r>
                <a:rPr lang="fr-FR" sz="1400" b="1" dirty="0">
                  <a:solidFill>
                    <a:srgbClr val="FF0000"/>
                  </a:solidFill>
                  <a:latin typeface="ArialMT"/>
                </a:rPr>
                <a:t>L3 : </a:t>
              </a:r>
              <a:r>
                <a:rPr lang="fr-FR" sz="1400" dirty="0" smtClean="0">
                  <a:solidFill>
                    <a:srgbClr val="666666"/>
                  </a:solidFill>
                  <a:latin typeface="ArialMT"/>
                </a:rPr>
                <a:t>NCR</a:t>
              </a:r>
              <a:r>
                <a:rPr lang="fr-FR" sz="1400" b="1" dirty="0" smtClean="0">
                  <a:solidFill>
                    <a:srgbClr val="FF0000"/>
                  </a:solidFill>
                  <a:latin typeface="ArialMT"/>
                </a:rPr>
                <a:t> </a:t>
              </a:r>
              <a:r>
                <a:rPr lang="fr-FR" sz="1400" dirty="0">
                  <a:solidFill>
                    <a:schemeClr val="tx1">
                      <a:lumMod val="65000"/>
                      <a:lumOff val="35000"/>
                    </a:schemeClr>
                  </a:solidFill>
                  <a:latin typeface="ArialMT"/>
                </a:rPr>
                <a:t>or </a:t>
              </a:r>
              <a:r>
                <a:rPr lang="fr-FR" sz="1400" dirty="0" smtClean="0">
                  <a:solidFill>
                    <a:schemeClr val="tx1">
                      <a:lumMod val="65000"/>
                      <a:lumOff val="35000"/>
                    </a:schemeClr>
                  </a:solidFill>
                  <a:latin typeface="ArialMT"/>
                </a:rPr>
                <a:t>CR </a:t>
              </a:r>
              <a:r>
                <a:rPr lang="fr-FR" sz="1400" dirty="0" err="1">
                  <a:solidFill>
                    <a:schemeClr val="tx1">
                      <a:lumMod val="65000"/>
                      <a:lumOff val="35000"/>
                    </a:schemeClr>
                  </a:solidFill>
                  <a:latin typeface="ArialMT"/>
                </a:rPr>
                <a:t>that</a:t>
              </a:r>
              <a:r>
                <a:rPr lang="fr-FR" sz="1400" dirty="0">
                  <a:solidFill>
                    <a:schemeClr val="tx1">
                      <a:lumMod val="65000"/>
                      <a:lumOff val="35000"/>
                    </a:schemeClr>
                  </a:solidFill>
                  <a:latin typeface="ArialMT"/>
                </a:rPr>
                <a:t> </a:t>
              </a:r>
              <a:r>
                <a:rPr lang="fr-FR" sz="1400" dirty="0" err="1">
                  <a:solidFill>
                    <a:schemeClr val="tx1">
                      <a:lumMod val="65000"/>
                      <a:lumOff val="35000"/>
                    </a:schemeClr>
                  </a:solidFill>
                  <a:latin typeface="ArialMT"/>
                </a:rPr>
                <a:t>will</a:t>
              </a:r>
              <a:r>
                <a:rPr lang="fr-FR" sz="1400" dirty="0">
                  <a:solidFill>
                    <a:schemeClr val="tx1">
                      <a:lumMod val="65000"/>
                      <a:lumOff val="35000"/>
                    </a:schemeClr>
                  </a:solidFill>
                  <a:latin typeface="ArialMT"/>
                </a:rPr>
                <a:t> affect interfaces, </a:t>
              </a:r>
              <a:r>
                <a:rPr lang="fr-FR" sz="1400" dirty="0" err="1">
                  <a:solidFill>
                    <a:schemeClr val="tx1">
                      <a:lumMod val="65000"/>
                      <a:lumOff val="35000"/>
                    </a:schemeClr>
                  </a:solidFill>
                  <a:latin typeface="ArialMT"/>
                </a:rPr>
                <a:t>safety</a:t>
              </a:r>
              <a:r>
                <a:rPr lang="fr-FR" sz="1400" dirty="0">
                  <a:solidFill>
                    <a:schemeClr val="tx1">
                      <a:lumMod val="65000"/>
                      <a:lumOff val="35000"/>
                    </a:schemeClr>
                  </a:solidFill>
                  <a:latin typeface="ArialMT"/>
                </a:rPr>
                <a:t>, </a:t>
              </a:r>
              <a:r>
                <a:rPr lang="fr-FR" sz="1400" dirty="0" err="1">
                  <a:solidFill>
                    <a:schemeClr val="tx1">
                      <a:lumMod val="65000"/>
                      <a:lumOff val="35000"/>
                    </a:schemeClr>
                  </a:solidFill>
                  <a:latin typeface="ArialMT"/>
                </a:rPr>
                <a:t>lifetime</a:t>
              </a:r>
              <a:r>
                <a:rPr lang="fr-FR" sz="1400" dirty="0">
                  <a:solidFill>
                    <a:schemeClr val="tx1">
                      <a:lumMod val="65000"/>
                      <a:lumOff val="35000"/>
                    </a:schemeClr>
                  </a:solidFill>
                  <a:latin typeface="ArialMT"/>
                </a:rPr>
                <a:t>, performances, </a:t>
              </a:r>
              <a:r>
                <a:rPr lang="fr-FR" sz="1400" dirty="0" err="1">
                  <a:solidFill>
                    <a:schemeClr val="tx1">
                      <a:lumMod val="65000"/>
                      <a:lumOff val="35000"/>
                    </a:schemeClr>
                  </a:solidFill>
                  <a:latin typeface="ArialMT"/>
                </a:rPr>
                <a:t>functional</a:t>
              </a:r>
              <a:r>
                <a:rPr lang="fr-FR" sz="1400" dirty="0">
                  <a:solidFill>
                    <a:schemeClr val="tx1">
                      <a:lumMod val="65000"/>
                      <a:lumOff val="35000"/>
                    </a:schemeClr>
                  </a:solidFill>
                  <a:latin typeface="ArialMT"/>
                </a:rPr>
                <a:t> </a:t>
              </a:r>
              <a:r>
                <a:rPr lang="fr-FR" sz="1400" dirty="0" err="1">
                  <a:solidFill>
                    <a:schemeClr val="tx1">
                      <a:lumMod val="65000"/>
                      <a:lumOff val="35000"/>
                    </a:schemeClr>
                  </a:solidFill>
                  <a:latin typeface="ArialMT"/>
                </a:rPr>
                <a:t>requirements</a:t>
              </a:r>
              <a:r>
                <a:rPr lang="fr-FR" sz="1400" dirty="0">
                  <a:solidFill>
                    <a:schemeClr val="tx1">
                      <a:lumMod val="65000"/>
                      <a:lumOff val="35000"/>
                    </a:schemeClr>
                  </a:solidFill>
                  <a:latin typeface="ArialMT"/>
                </a:rPr>
                <a:t> </a:t>
              </a:r>
              <a:r>
                <a:rPr lang="fr-FR" sz="1400" b="1" dirty="0" err="1">
                  <a:solidFill>
                    <a:schemeClr val="tx1">
                      <a:lumMod val="65000"/>
                      <a:lumOff val="35000"/>
                    </a:schemeClr>
                  </a:solidFill>
                  <a:latin typeface="ArialMT"/>
                </a:rPr>
                <a:t>with</a:t>
              </a:r>
              <a:r>
                <a:rPr lang="fr-FR" sz="1400" b="1" dirty="0">
                  <a:solidFill>
                    <a:schemeClr val="tx1">
                      <a:lumMod val="65000"/>
                      <a:lumOff val="35000"/>
                    </a:schemeClr>
                  </a:solidFill>
                  <a:latin typeface="ArialMT"/>
                </a:rPr>
                <a:t> an impact at ESS </a:t>
              </a:r>
              <a:r>
                <a:rPr lang="fr-FR" sz="1400" b="1" dirty="0" err="1">
                  <a:solidFill>
                    <a:schemeClr val="tx1">
                      <a:lumMod val="65000"/>
                      <a:lumOff val="35000"/>
                    </a:schemeClr>
                  </a:solidFill>
                  <a:latin typeface="ArialMT"/>
                </a:rPr>
                <a:t>level</a:t>
              </a:r>
              <a:r>
                <a:rPr lang="fr-FR" sz="1400" dirty="0">
                  <a:solidFill>
                    <a:schemeClr val="tx1">
                      <a:lumMod val="65000"/>
                      <a:lumOff val="35000"/>
                    </a:schemeClr>
                  </a:solidFill>
                  <a:latin typeface="ArialMT"/>
                </a:rPr>
                <a:t>.</a:t>
              </a:r>
            </a:p>
            <a:p>
              <a:pPr algn="just"/>
              <a:endParaRPr lang="fr-FR" sz="1400" dirty="0">
                <a:solidFill>
                  <a:schemeClr val="tx1">
                    <a:lumMod val="65000"/>
                    <a:lumOff val="35000"/>
                  </a:schemeClr>
                </a:solidFill>
                <a:latin typeface="ArialMT"/>
              </a:endParaRPr>
            </a:p>
            <a:p>
              <a:pPr algn="just"/>
              <a:r>
                <a:rPr lang="fr-FR" sz="1400" dirty="0" smtClean="0">
                  <a:solidFill>
                    <a:schemeClr val="tx1">
                      <a:lumMod val="65000"/>
                      <a:lumOff val="35000"/>
                    </a:schemeClr>
                  </a:solidFill>
                  <a:latin typeface="ArialMT"/>
                </a:rPr>
                <a:t>Actions </a:t>
              </a:r>
              <a:r>
                <a:rPr lang="fr-FR" sz="1400" dirty="0" err="1">
                  <a:solidFill>
                    <a:schemeClr val="tx1">
                      <a:lumMod val="65000"/>
                      <a:lumOff val="35000"/>
                    </a:schemeClr>
                  </a:solidFill>
                  <a:latin typeface="ArialMT"/>
                </a:rPr>
                <a:t>implemented</a:t>
              </a:r>
              <a:r>
                <a:rPr lang="fr-FR" sz="1400" dirty="0">
                  <a:solidFill>
                    <a:schemeClr val="tx1">
                      <a:lumMod val="65000"/>
                      <a:lumOff val="35000"/>
                    </a:schemeClr>
                  </a:solidFill>
                  <a:latin typeface="ArialMT"/>
                </a:rPr>
                <a:t> </a:t>
              </a:r>
              <a:r>
                <a:rPr lang="fr-FR" sz="1400" dirty="0" err="1">
                  <a:solidFill>
                    <a:schemeClr val="tx1">
                      <a:lumMod val="65000"/>
                      <a:lumOff val="35000"/>
                    </a:schemeClr>
                  </a:solidFill>
                  <a:latin typeface="ArialMT"/>
                </a:rPr>
                <a:t>after</a:t>
              </a:r>
              <a:r>
                <a:rPr lang="fr-FR" sz="1400" dirty="0">
                  <a:solidFill>
                    <a:schemeClr val="tx1">
                      <a:lumMod val="65000"/>
                      <a:lumOff val="35000"/>
                    </a:schemeClr>
                  </a:solidFill>
                  <a:latin typeface="ArialMT"/>
                </a:rPr>
                <a:t> the </a:t>
              </a:r>
              <a:r>
                <a:rPr lang="fr-FR" sz="1400" b="1" dirty="0">
                  <a:solidFill>
                    <a:schemeClr val="tx1">
                      <a:lumMod val="65000"/>
                      <a:lumOff val="35000"/>
                    </a:schemeClr>
                  </a:solidFill>
                  <a:latin typeface="ArialMT"/>
                </a:rPr>
                <a:t>ESS </a:t>
              </a:r>
              <a:r>
                <a:rPr lang="fr-FR" sz="1400" b="1" dirty="0" err="1">
                  <a:solidFill>
                    <a:schemeClr val="tx1">
                      <a:lumMod val="65000"/>
                      <a:lumOff val="35000"/>
                    </a:schemeClr>
                  </a:solidFill>
                  <a:latin typeface="ArialMT"/>
                </a:rPr>
                <a:t>approval</a:t>
              </a:r>
              <a:r>
                <a:rPr lang="fr-FR" sz="1400" dirty="0">
                  <a:solidFill>
                    <a:schemeClr val="tx1">
                      <a:lumMod val="65000"/>
                      <a:lumOff val="35000"/>
                    </a:schemeClr>
                  </a:solidFill>
                  <a:latin typeface="ArialMT"/>
                </a:rPr>
                <a:t>. </a:t>
              </a:r>
            </a:p>
          </p:txBody>
        </p:sp>
        <p:sp>
          <p:nvSpPr>
            <p:cNvPr id="35" name="ZoneTexte 34"/>
            <p:cNvSpPr txBox="1"/>
            <p:nvPr/>
          </p:nvSpPr>
          <p:spPr>
            <a:xfrm>
              <a:off x="4639725" y="2977788"/>
              <a:ext cx="4324763" cy="523220"/>
            </a:xfrm>
            <a:prstGeom prst="rect">
              <a:avLst/>
            </a:prstGeom>
            <a:solidFill>
              <a:schemeClr val="bg1"/>
            </a:solidFill>
            <a:ln w="19050">
              <a:solidFill>
                <a:srgbClr val="FF0000"/>
              </a:solidFill>
            </a:ln>
          </p:spPr>
          <p:txBody>
            <a:bodyPr wrap="square" rtlCol="0">
              <a:spAutoFit/>
            </a:bodyPr>
            <a:lstStyle/>
            <a:p>
              <a:r>
                <a:rPr lang="en-US" sz="1400" dirty="0">
                  <a:solidFill>
                    <a:srgbClr val="595959"/>
                  </a:solidFill>
                  <a:latin typeface="ArialMT"/>
                </a:rPr>
                <a:t>Define </a:t>
              </a:r>
              <a:r>
                <a:rPr lang="en-US" sz="1400" dirty="0" smtClean="0">
                  <a:solidFill>
                    <a:srgbClr val="595959"/>
                  </a:solidFill>
                  <a:latin typeface="ArialMT"/>
                </a:rPr>
                <a:t>a process </a:t>
              </a:r>
              <a:r>
                <a:rPr lang="en-US" sz="1400" dirty="0">
                  <a:solidFill>
                    <a:srgbClr val="595959"/>
                  </a:solidFill>
                  <a:latin typeface="ArialMT"/>
                </a:rPr>
                <a:t>to manage deviations between CEA and ESS</a:t>
              </a:r>
              <a:r>
                <a:rPr lang="fr-FR" sz="1400" dirty="0" smtClean="0">
                  <a:solidFill>
                    <a:srgbClr val="666666"/>
                  </a:solidFill>
                  <a:latin typeface="ArialMT"/>
                </a:rPr>
                <a:t> </a:t>
              </a:r>
              <a:endParaRPr lang="fr-FR" sz="1400" dirty="0">
                <a:solidFill>
                  <a:srgbClr val="666666"/>
                </a:solidFill>
                <a:latin typeface="ArialMT"/>
              </a:endParaRPr>
            </a:p>
          </p:txBody>
        </p:sp>
      </p:grpSp>
      <p:pic>
        <p:nvPicPr>
          <p:cNvPr id="36" name="Picture 35"/>
          <p:cNvPicPr>
            <a:picLocks noChangeAspect="1"/>
          </p:cNvPicPr>
          <p:nvPr/>
        </p:nvPicPr>
        <p:blipFill>
          <a:blip r:embed="rId3"/>
          <a:stretch>
            <a:fillRect/>
          </a:stretch>
        </p:blipFill>
        <p:spPr>
          <a:xfrm>
            <a:off x="114300" y="144408"/>
            <a:ext cx="6019800" cy="546100"/>
          </a:xfrm>
          <a:prstGeom prst="rect">
            <a:avLst/>
          </a:prstGeom>
        </p:spPr>
      </p:pic>
      <p:sp>
        <p:nvSpPr>
          <p:cNvPr id="41" name="Espace réservé du pied de page 4"/>
          <p:cNvSpPr txBox="1">
            <a:spLocks/>
          </p:cNvSpPr>
          <p:nvPr/>
        </p:nvSpPr>
        <p:spPr>
          <a:xfrm>
            <a:off x="654735" y="693788"/>
            <a:ext cx="5939824"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smtClean="0">
                <a:solidFill>
                  <a:srgbClr val="FF0000"/>
                </a:solidFill>
              </a:rPr>
              <a:t>CEA Saclay/Irfu projet ESS | 04/04/2017</a:t>
            </a:r>
            <a:endParaRPr lang="fr-FR" sz="2400" dirty="0">
              <a:solidFill>
                <a:srgbClr val="FF0000"/>
              </a:solidFill>
            </a:endParaRPr>
          </a:p>
        </p:txBody>
      </p:sp>
    </p:spTree>
    <p:extLst>
      <p:ext uri="{BB962C8B-B14F-4D97-AF65-F5344CB8AC3E}">
        <p14:creationId xmlns:p14="http://schemas.microsoft.com/office/powerpoint/2010/main" val="21255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22" presetClass="entr" presetSubtype="1" fill="hold" grpId="0" nodeType="withEffect">
                                  <p:stCondLst>
                                    <p:cond delay="30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par>
                                <p:cTn id="22" presetID="22" presetClass="entr" presetSubtype="1"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1" fill="hold" nodeType="withEffect">
                                  <p:stCondLst>
                                    <p:cond delay="3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2" presetClass="entr" presetSubtype="1" fill="hold" grpId="0" nodeType="withEffect">
                                  <p:stCondLst>
                                    <p:cond delay="30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22" presetClass="entr" presetSubtype="1" fill="hold" nodeType="withEffect">
                                  <p:stCondLst>
                                    <p:cond delay="30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1" fill="hold"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par>
                                <p:cTn id="64" presetID="22" presetClass="entr" presetSubtype="8"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8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par>
                                <p:cTn id="74" presetID="22" presetClass="entr" presetSubtype="1"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up)">
                                      <p:cBhvr>
                                        <p:cTn id="76" dur="500"/>
                                        <p:tgtEl>
                                          <p:spTgt spid="23"/>
                                        </p:tgtEl>
                                      </p:cBhvr>
                                    </p:animEffect>
                                  </p:childTnLst>
                                </p:cTn>
                              </p:par>
                              <p:par>
                                <p:cTn id="77" presetID="22" presetClass="entr" presetSubtype="1" fill="hold" grpId="1"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up)">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3"/>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3"/>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1"/>
                                        </p:tgtEl>
                                        <p:attrNameLst>
                                          <p:attrName>style.visibility</p:attrName>
                                        </p:attrNameLst>
                                      </p:cBhvr>
                                      <p:to>
                                        <p:strVal val="hidden"/>
                                      </p:to>
                                    </p:set>
                                  </p:childTnLst>
                                </p:cTn>
                              </p:par>
                              <p:par>
                                <p:cTn id="90" presetID="1" presetClass="exit" presetSubtype="0" fill="hold" grpId="4" nodeType="withEffect">
                                  <p:stCondLst>
                                    <p:cond delay="0"/>
                                  </p:stCondLst>
                                  <p:childTnLst>
                                    <p:set>
                                      <p:cBhvr>
                                        <p:cTn id="91" dur="1" fill="hold">
                                          <p:stCondLst>
                                            <p:cond delay="0"/>
                                          </p:stCondLst>
                                        </p:cTn>
                                        <p:tgtEl>
                                          <p:spTgt spid="9"/>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2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up)">
                                      <p:cBhvr>
                                        <p:cTn id="98" dur="500"/>
                                        <p:tgtEl>
                                          <p:spTgt spid="3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up)">
                                      <p:cBhvr>
                                        <p:cTn id="101" dur="500"/>
                                        <p:tgtEl>
                                          <p:spTgt spid="22"/>
                                        </p:tgtEl>
                                      </p:cBhvr>
                                    </p:animEffect>
                                  </p:childTnLst>
                                </p:cTn>
                              </p:par>
                              <p:par>
                                <p:cTn id="102" presetID="1" presetClass="entr" presetSubtype="0" fill="hold" nodeType="withEffect">
                                  <p:stCondLst>
                                    <p:cond delay="0"/>
                                  </p:stCondLst>
                                  <p:childTnLst>
                                    <p:set>
                                      <p:cBhvr>
                                        <p:cTn id="103" dur="1" fill="hold">
                                          <p:stCondLst>
                                            <p:cond delay="0"/>
                                          </p:stCondLst>
                                        </p:cTn>
                                        <p:tgtEl>
                                          <p:spTgt spid="30"/>
                                        </p:tgtEl>
                                        <p:attrNameLst>
                                          <p:attrName>style.visibility</p:attrName>
                                        </p:attrNameLst>
                                      </p:cBhvr>
                                      <p:to>
                                        <p:strVal val="visible"/>
                                      </p:to>
                                    </p:set>
                                  </p:childTnLst>
                                </p:cTn>
                              </p:par>
                              <p:par>
                                <p:cTn id="104" presetID="22" presetClass="entr" presetSubtype="1"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up)">
                                      <p:cBhvr>
                                        <p:cTn id="106" dur="500"/>
                                        <p:tgtEl>
                                          <p:spTgt spid="28"/>
                                        </p:tgtEl>
                                      </p:cBhvr>
                                    </p:animEffect>
                                  </p:childTnLst>
                                </p:cTn>
                              </p:par>
                            </p:childTnLst>
                          </p:cTn>
                        </p:par>
                        <p:par>
                          <p:cTn id="107" fill="hold">
                            <p:stCondLst>
                              <p:cond delay="500"/>
                            </p:stCondLst>
                            <p:childTnLst>
                              <p:par>
                                <p:cTn id="108" presetID="22" presetClass="entr" presetSubtype="8" fill="hold" grpId="3"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left)">
                                      <p:cBhvr>
                                        <p:cTn id="110" dur="500"/>
                                        <p:tgtEl>
                                          <p:spTgt spid="9"/>
                                        </p:tgtEl>
                                      </p:cBhvr>
                                    </p:animEffect>
                                  </p:childTnLst>
                                </p:cTn>
                              </p:par>
                              <p:par>
                                <p:cTn id="111" presetID="22" presetClass="entr" presetSubtype="8" fill="hold"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left)">
                                      <p:cBhvr>
                                        <p:cTn id="1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9" grpId="2" animBg="1"/>
      <p:bldP spid="9" grpId="3" animBg="1"/>
      <p:bldP spid="9" grpId="4" animBg="1"/>
      <p:bldP spid="10" grpId="0" animBg="1"/>
      <p:bldP spid="11" grpId="0" animBg="1"/>
      <p:bldP spid="19" grpId="0" animBg="1"/>
      <p:bldP spid="19" grpId="1" animBg="1"/>
      <p:bldP spid="20" grpId="0" animBg="1"/>
      <p:bldP spid="21" grpId="0" animBg="1"/>
      <p:bldP spid="21" grpId="1" animBg="1"/>
      <p:bldP spid="22" grpId="0"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 Test plan, e.g. Elliptical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pic>
        <p:nvPicPr>
          <p:cNvPr id="5" name="Picture 4"/>
          <p:cNvPicPr>
            <a:picLocks noChangeAspect="1"/>
          </p:cNvPicPr>
          <p:nvPr/>
        </p:nvPicPr>
        <p:blipFill>
          <a:blip r:embed="rId2"/>
          <a:stretch>
            <a:fillRect/>
          </a:stretch>
        </p:blipFill>
        <p:spPr>
          <a:xfrm>
            <a:off x="251520" y="1454757"/>
            <a:ext cx="5335054" cy="5373216"/>
          </a:xfrm>
          <a:prstGeom prst="rect">
            <a:avLst/>
          </a:prstGeom>
        </p:spPr>
      </p:pic>
      <p:pic>
        <p:nvPicPr>
          <p:cNvPr id="6" name="Picture 5"/>
          <p:cNvPicPr>
            <a:picLocks noChangeAspect="1"/>
          </p:cNvPicPr>
          <p:nvPr/>
        </p:nvPicPr>
        <p:blipFill>
          <a:blip r:embed="rId3"/>
          <a:stretch>
            <a:fillRect/>
          </a:stretch>
        </p:blipFill>
        <p:spPr>
          <a:xfrm>
            <a:off x="3563888" y="1124744"/>
            <a:ext cx="5457304" cy="3088895"/>
          </a:xfrm>
          <a:prstGeom prst="rect">
            <a:avLst/>
          </a:prstGeom>
        </p:spPr>
      </p:pic>
    </p:spTree>
    <p:extLst>
      <p:ext uri="{BB962C8B-B14F-4D97-AF65-F5344CB8AC3E}">
        <p14:creationId xmlns:p14="http://schemas.microsoft.com/office/powerpoint/2010/main" val="1910829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11636</TotalTime>
  <Words>1055</Words>
  <Application>Microsoft Macintosh PowerPoint</Application>
  <PresentationFormat>On-screen Show (4:3)</PresentationFormat>
  <Paragraphs>241</Paragraphs>
  <Slides>13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ArialMT</vt:lpstr>
      <vt:lpstr>Calibri</vt:lpstr>
      <vt:lpstr>Helvetica</vt:lpstr>
      <vt:lpstr>Wingdings</vt:lpstr>
      <vt:lpstr>Arial</vt:lpstr>
      <vt:lpstr>Office Theme</vt:lpstr>
      <vt:lpstr>Document</vt:lpstr>
      <vt:lpstr>How Do We Define Acceptance of a Cryomodule? - A Discussion </vt:lpstr>
      <vt:lpstr>Acceptance Criteria (AC)   Elements for discussion</vt:lpstr>
      <vt:lpstr>Recall: Cryomodules life-cycle</vt:lpstr>
      <vt:lpstr>Identify AC - Requirements</vt:lpstr>
      <vt:lpstr>Identify AC</vt:lpstr>
      <vt:lpstr>e.g. - Main Acceptance Criteria: Frequency</vt:lpstr>
      <vt:lpstr>Assess – e.g. LASA/CEA/ESS</vt:lpstr>
      <vt:lpstr>PowerPoint Presentation</vt:lpstr>
      <vt:lpstr>Assess – Test plan, e.g. Elliptical </vt:lpstr>
      <vt:lpstr>Control / Mitigate AC</vt:lpstr>
      <vt:lpstr>Control / Mitigate AC</vt:lpstr>
      <vt:lpstr>Extra</vt:lpstr>
      <vt:lpstr>Goal ….</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Plan for Cryomodule testing at ESS Test Stand 2</dc:title>
  <dc:creator>Emilio Asensi</dc:creator>
  <cp:lastModifiedBy>Christine Darve</cp:lastModifiedBy>
  <cp:revision>85</cp:revision>
  <cp:lastPrinted>2017-11-27T09:38:42Z</cp:lastPrinted>
  <dcterms:created xsi:type="dcterms:W3CDTF">2017-11-02T09:26:13Z</dcterms:created>
  <dcterms:modified xsi:type="dcterms:W3CDTF">2017-11-29T18:30:27Z</dcterms:modified>
</cp:coreProperties>
</file>