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905" r:id="rId2"/>
    <p:sldId id="615" r:id="rId3"/>
    <p:sldId id="1053" r:id="rId4"/>
    <p:sldId id="614" r:id="rId5"/>
    <p:sldId id="1054" r:id="rId6"/>
    <p:sldId id="1102" r:id="rId7"/>
    <p:sldId id="1065" r:id="rId8"/>
    <p:sldId id="1057" r:id="rId9"/>
    <p:sldId id="1133" r:id="rId10"/>
    <p:sldId id="1058" r:id="rId11"/>
    <p:sldId id="1059" r:id="rId12"/>
    <p:sldId id="1060" r:id="rId13"/>
    <p:sldId id="1064" r:id="rId14"/>
    <p:sldId id="1066" r:id="rId15"/>
    <p:sldId id="1067" r:id="rId16"/>
    <p:sldId id="1179" r:id="rId17"/>
    <p:sldId id="1181" r:id="rId18"/>
    <p:sldId id="1182" r:id="rId19"/>
    <p:sldId id="1183" r:id="rId20"/>
    <p:sldId id="1180" r:id="rId21"/>
    <p:sldId id="1191" r:id="rId22"/>
    <p:sldId id="986" r:id="rId23"/>
    <p:sldId id="1190" r:id="rId24"/>
    <p:sldId id="1111" r:id="rId25"/>
    <p:sldId id="1173" r:id="rId26"/>
    <p:sldId id="1174" r:id="rId27"/>
    <p:sldId id="1175" r:id="rId28"/>
    <p:sldId id="1162" r:id="rId29"/>
    <p:sldId id="1169" r:id="rId30"/>
    <p:sldId id="945" r:id="rId31"/>
    <p:sldId id="985" r:id="rId32"/>
    <p:sldId id="1184" r:id="rId33"/>
    <p:sldId id="989" r:id="rId34"/>
    <p:sldId id="993" r:id="rId35"/>
    <p:sldId id="1107" r:id="rId36"/>
    <p:sldId id="1135" r:id="rId37"/>
    <p:sldId id="1136" r:id="rId38"/>
    <p:sldId id="1137" r:id="rId39"/>
    <p:sldId id="1139" r:id="rId40"/>
    <p:sldId id="1166" r:id="rId41"/>
    <p:sldId id="1004" r:id="rId42"/>
    <p:sldId id="1010" r:id="rId43"/>
    <p:sldId id="1164" r:id="rId44"/>
    <p:sldId id="1115" r:id="rId45"/>
    <p:sldId id="1116" r:id="rId46"/>
    <p:sldId id="1117" r:id="rId47"/>
    <p:sldId id="1118" r:id="rId48"/>
    <p:sldId id="1120" r:id="rId49"/>
    <p:sldId id="1122" r:id="rId50"/>
    <p:sldId id="1124" r:id="rId51"/>
    <p:sldId id="1126" r:id="rId52"/>
    <p:sldId id="1034" r:id="rId53"/>
    <p:sldId id="1127" r:id="rId54"/>
    <p:sldId id="1177" r:id="rId55"/>
    <p:sldId id="1141" r:id="rId56"/>
    <p:sldId id="1170" r:id="rId57"/>
    <p:sldId id="1039" r:id="rId58"/>
    <p:sldId id="1176" r:id="rId59"/>
    <p:sldId id="1165" r:id="rId60"/>
    <p:sldId id="1051" r:id="rId61"/>
    <p:sldId id="1042" r:id="rId62"/>
    <p:sldId id="1043" r:id="rId63"/>
    <p:sldId id="1129" r:id="rId64"/>
    <p:sldId id="1128" r:id="rId65"/>
    <p:sldId id="1160" r:id="rId66"/>
    <p:sldId id="1131" r:id="rId67"/>
    <p:sldId id="1161" r:id="rId68"/>
    <p:sldId id="1185" r:id="rId69"/>
    <p:sldId id="1192" r:id="rId70"/>
    <p:sldId id="1193" r:id="rId71"/>
    <p:sldId id="1194" r:id="rId72"/>
    <p:sldId id="1050" r:id="rId73"/>
    <p:sldId id="1142" r:id="rId74"/>
    <p:sldId id="1157" r:id="rId75"/>
    <p:sldId id="1144" r:id="rId76"/>
    <p:sldId id="1145" r:id="rId77"/>
    <p:sldId id="1146" r:id="rId78"/>
    <p:sldId id="1147" r:id="rId79"/>
    <p:sldId id="1154" r:id="rId80"/>
    <p:sldId id="1152" r:id="rId81"/>
    <p:sldId id="1168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BCD"/>
    <a:srgbClr val="5CDA38"/>
    <a:srgbClr val="A752C7"/>
    <a:srgbClr val="00AC00"/>
    <a:srgbClr val="43AC3C"/>
    <a:srgbClr val="FFE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7" autoAdjust="0"/>
    <p:restoredTop sz="98873" autoAdjust="0"/>
  </p:normalViewPr>
  <p:slideViewPr>
    <p:cSldViewPr snapToGrid="0" snapToObjects="1">
      <p:cViewPr>
        <p:scale>
          <a:sx n="90" d="100"/>
          <a:sy n="90" d="100"/>
        </p:scale>
        <p:origin x="144" y="7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191C0-378F-014B-9472-E16B1FAAF22A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A3E2C-CDA8-4748-9D60-853D33246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6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2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1E20-8897-B145-A037-A4E734E016E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3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7.png"/><Relationship Id="rId10" Type="http://schemas.openxmlformats.org/officeDocument/2006/relationships/image" Target="../media/image4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6.emf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7.png"/><Relationship Id="rId9" Type="http://schemas.openxmlformats.org/officeDocument/2006/relationships/image" Target="../media/image4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tif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35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1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1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0.jpe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jpeg"/><Relationship Id="rId5" Type="http://schemas.openxmlformats.org/officeDocument/2006/relationships/image" Target="../media/image61.emf"/><Relationship Id="rId6" Type="http://schemas.openxmlformats.org/officeDocument/2006/relationships/image" Target="../media/image62.jpeg"/><Relationship Id="rId7" Type="http://schemas.openxmlformats.org/officeDocument/2006/relationships/image" Target="../media/image63.emf"/><Relationship Id="rId8" Type="http://schemas.openxmlformats.org/officeDocument/2006/relationships/image" Target="../media/image64.jpeg"/><Relationship Id="rId9" Type="http://schemas.openxmlformats.org/officeDocument/2006/relationships/image" Target="../media/image7.png"/><Relationship Id="rId10" Type="http://schemas.openxmlformats.org/officeDocument/2006/relationships/image" Target="../media/image4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43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1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4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8.png"/><Relationship Id="rId9" Type="http://schemas.openxmlformats.org/officeDocument/2006/relationships/image" Target="../media/image37.jpeg"/><Relationship Id="rId10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3200" b="1" dirty="0" smtClean="0">
                <a:latin typeface="Avenir Book"/>
                <a:cs typeface="Avenir Book"/>
              </a:rPr>
              <a:t>Multi-Blade </a:t>
            </a:r>
            <a:r>
              <a:rPr lang="en-US" sz="3200" baseline="30000" dirty="0" smtClean="0">
                <a:latin typeface="Avenir Book"/>
                <a:cs typeface="Avenir Book"/>
              </a:rPr>
              <a:t>10</a:t>
            </a:r>
            <a:r>
              <a:rPr lang="en-US" sz="3200" dirty="0" smtClean="0">
                <a:latin typeface="Avenir Book"/>
                <a:cs typeface="Avenir Book"/>
              </a:rPr>
              <a:t>B-based detector for </a:t>
            </a:r>
          </a:p>
          <a:p>
            <a:pPr algn="ctr"/>
            <a:r>
              <a:rPr lang="en-US" sz="3200" b="1" dirty="0" smtClean="0">
                <a:latin typeface="Avenir Book"/>
                <a:cs typeface="Avenir Book"/>
              </a:rPr>
              <a:t>neutron</a:t>
            </a:r>
            <a:r>
              <a:rPr lang="en-US" sz="3200" dirty="0" smtClean="0">
                <a:latin typeface="Avenir Book"/>
                <a:cs typeface="Avenir Book"/>
              </a:rPr>
              <a:t> </a:t>
            </a:r>
            <a:r>
              <a:rPr lang="en-US" sz="3200" b="1" dirty="0" smtClean="0">
                <a:latin typeface="Avenir Book"/>
                <a:cs typeface="Avenir Book"/>
              </a:rPr>
              <a:t>reflectometry </a:t>
            </a:r>
            <a:r>
              <a:rPr lang="en-US" sz="3200" dirty="0">
                <a:latin typeface="Avenir Book"/>
                <a:cs typeface="Avenir Book"/>
              </a:rPr>
              <a:t>at ESS: </a:t>
            </a:r>
          </a:p>
          <a:p>
            <a:pPr algn="ctr"/>
            <a:r>
              <a:rPr lang="en-US" sz="3200" dirty="0">
                <a:latin typeface="Avenir Book"/>
                <a:cs typeface="Avenir Book"/>
              </a:rPr>
              <a:t>tests at the</a:t>
            </a:r>
          </a:p>
          <a:p>
            <a:pPr algn="ctr"/>
            <a:r>
              <a:rPr lang="en-US" sz="3200" dirty="0">
                <a:latin typeface="Avenir Book"/>
                <a:cs typeface="Avenir Book"/>
              </a:rPr>
              <a:t>CRISP reflectometer at </a:t>
            </a:r>
            <a:r>
              <a:rPr lang="en-US" sz="3200" dirty="0" smtClean="0">
                <a:latin typeface="Avenir Book"/>
                <a:cs typeface="Avenir Book"/>
              </a:rPr>
              <a:t>ISIS - RAL </a:t>
            </a:r>
            <a:r>
              <a:rPr lang="en-US" sz="3200" dirty="0">
                <a:latin typeface="Avenir Book"/>
                <a:cs typeface="Avenir Book"/>
              </a:rPr>
              <a:t>(UK)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dirty="0">
                <a:latin typeface="Avenir Book"/>
                <a:cs typeface="Avenir Book"/>
              </a:rPr>
              <a:t>Francesco Piscitelli </a:t>
            </a:r>
          </a:p>
          <a:p>
            <a:pPr algn="ctr"/>
            <a:r>
              <a:rPr lang="fr-FR" dirty="0">
                <a:latin typeface="Avenir Book"/>
                <a:cs typeface="Avenir Book"/>
              </a:rPr>
              <a:t>on </a:t>
            </a:r>
            <a:r>
              <a:rPr lang="fr-FR" dirty="0" err="1">
                <a:latin typeface="Avenir Book"/>
                <a:cs typeface="Avenir Book"/>
              </a:rPr>
              <a:t>behalf</a:t>
            </a:r>
            <a:r>
              <a:rPr lang="fr-FR" dirty="0">
                <a:latin typeface="Avenir Book"/>
                <a:cs typeface="Avenir Book"/>
              </a:rPr>
              <a:t> of </a:t>
            </a:r>
          </a:p>
          <a:p>
            <a:pPr algn="ctr"/>
            <a:r>
              <a:rPr lang="fr-FR" dirty="0">
                <a:latin typeface="Avenir Book"/>
                <a:cs typeface="Avenir Book"/>
              </a:rPr>
              <a:t>ESS / Wigner / Lund </a:t>
            </a:r>
            <a:r>
              <a:rPr lang="fr-FR" dirty="0" err="1">
                <a:latin typeface="Avenir Book"/>
                <a:cs typeface="Avenir Book"/>
              </a:rPr>
              <a:t>University</a:t>
            </a:r>
            <a:r>
              <a:rPr lang="fr-FR" dirty="0">
                <a:latin typeface="Avenir Book"/>
                <a:cs typeface="Avenir Book"/>
              </a:rPr>
              <a:t> / Linköping </a:t>
            </a:r>
            <a:r>
              <a:rPr lang="fr-FR" dirty="0" err="1">
                <a:latin typeface="Avenir Book"/>
                <a:cs typeface="Avenir Book"/>
              </a:rPr>
              <a:t>University</a:t>
            </a:r>
            <a:r>
              <a:rPr lang="fr-FR" dirty="0">
                <a:latin typeface="Avenir Book"/>
                <a:cs typeface="Avenir Book"/>
              </a:rPr>
              <a:t> collaboration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IEEE NSS Atlanta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2017/10/26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340" y="144659"/>
            <a:ext cx="1517279" cy="816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811" y="262104"/>
            <a:ext cx="1210394" cy="447846"/>
          </a:xfrm>
          <a:prstGeom prst="rect">
            <a:avLst/>
          </a:prstGeom>
        </p:spPr>
      </p:pic>
      <p:pic>
        <p:nvPicPr>
          <p:cNvPr id="10" name="Picture 9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33" y="301339"/>
            <a:ext cx="2062011" cy="503065"/>
          </a:xfrm>
          <a:prstGeom prst="rect">
            <a:avLst/>
          </a:prstGeom>
        </p:spPr>
      </p:pic>
      <p:pic>
        <p:nvPicPr>
          <p:cNvPr id="18" name="Picture 17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770" y="6045888"/>
            <a:ext cx="1892904" cy="4164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98954" y="709950"/>
            <a:ext cx="1789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venir Book"/>
                <a:cs typeface="Avenir Book"/>
              </a:rPr>
              <a:t>Wigner Research Institute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0" y="64401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Building research infrastructure and synergies for highest scientific impact on ESS</a:t>
            </a:r>
          </a:p>
        </p:txBody>
      </p:sp>
      <p:pic>
        <p:nvPicPr>
          <p:cNvPr id="11" name="Picture 10" descr="linkopings_universitet_logo_detail_blue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228" y="239224"/>
            <a:ext cx="557258" cy="5572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63828" y="891324"/>
            <a:ext cx="1568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71" y="110954"/>
            <a:ext cx="1097024" cy="96719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26017" y="5836418"/>
            <a:ext cx="11739966" cy="1738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6017" y="1220705"/>
            <a:ext cx="11739966" cy="1738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486145" y="1606049"/>
            <a:ext cx="5102817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Why the </a:t>
            </a:r>
            <a:r>
              <a:rPr lang="en-US" u="sng" dirty="0">
                <a:solidFill>
                  <a:srgbClr val="FF0000"/>
                </a:solidFill>
                <a:latin typeface="Avenir Book"/>
                <a:cs typeface="Avenir Book"/>
              </a:rPr>
              <a:t>counting rate capability</a:t>
            </a:r>
            <a:r>
              <a:rPr lang="en-US" u="sng" dirty="0">
                <a:latin typeface="Avenir Book"/>
                <a:cs typeface="Avenir Book"/>
              </a:rPr>
              <a:t> is improved?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venir Book"/>
                <a:cs typeface="Avenir Book"/>
              </a:rPr>
              <a:t>The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 intensity is spread </a:t>
            </a:r>
            <a:r>
              <a:rPr lang="en-US" dirty="0">
                <a:latin typeface="Avenir Book"/>
                <a:cs typeface="Avenir Book"/>
              </a:rPr>
              <a:t>over a wider surface (5 degrees ~ factor </a:t>
            </a:r>
            <a:r>
              <a:rPr lang="en-US" dirty="0" smtClean="0">
                <a:latin typeface="Avenir Book"/>
                <a:cs typeface="Avenir Book"/>
              </a:rPr>
              <a:t>x10)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Thin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gap </a:t>
            </a:r>
            <a:r>
              <a:rPr lang="en-US" dirty="0">
                <a:latin typeface="Avenir Book"/>
                <a:cs typeface="Avenir Book"/>
              </a:rPr>
              <a:t>MWPC (</a:t>
            </a:r>
            <a:r>
              <a:rPr lang="en-US" dirty="0" smtClean="0">
                <a:latin typeface="Avenir Book"/>
                <a:cs typeface="Avenir Book"/>
              </a:rPr>
              <a:t>4mm)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Low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gas gain </a:t>
            </a:r>
            <a:r>
              <a:rPr lang="en-US" dirty="0">
                <a:latin typeface="Avenir Book"/>
                <a:cs typeface="Avenir Book"/>
              </a:rPr>
              <a:t>operation </a:t>
            </a:r>
            <a:r>
              <a:rPr lang="en-US" dirty="0" smtClean="0">
                <a:latin typeface="Avenir Book"/>
                <a:cs typeface="Avenir Book"/>
              </a:rPr>
              <a:t>G~20</a:t>
            </a:r>
          </a:p>
          <a:p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     (max 0.2pC avalanches)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82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4" name="Rectangle 38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5" name="Picture 384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86" name="Picture 385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7" name="Picture 38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3" name="Rectangle 372"/>
          <p:cNvSpPr/>
          <p:nvPr/>
        </p:nvSpPr>
        <p:spPr>
          <a:xfrm>
            <a:off x="992641" y="526360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counting rate capability 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spatial resolution</a:t>
            </a:r>
            <a:endParaRPr lang="en-US" sz="2000" dirty="0"/>
          </a:p>
        </p:txBody>
      </p:sp>
      <p:sp>
        <p:nvSpPr>
          <p:cNvPr id="376" name="Rectangle 375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0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5" descr="CassetteExpl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73" y="1079724"/>
            <a:ext cx="2517946" cy="2918996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77" name="Rectangle 83"/>
          <p:cNvSpPr>
            <a:spLocks noChangeArrowheads="1"/>
          </p:cNvSpPr>
          <p:nvPr/>
        </p:nvSpPr>
        <p:spPr bwMode="auto">
          <a:xfrm rot="16200000">
            <a:off x="-50934" y="230885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379" name="Rectangle 83"/>
          <p:cNvSpPr>
            <a:spLocks noChangeArrowheads="1"/>
          </p:cNvSpPr>
          <p:nvPr/>
        </p:nvSpPr>
        <p:spPr bwMode="auto">
          <a:xfrm rot="16200000">
            <a:off x="1878322" y="230130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380" name="Rectangle 83"/>
          <p:cNvSpPr>
            <a:spLocks noChangeArrowheads="1"/>
          </p:cNvSpPr>
          <p:nvPr/>
        </p:nvSpPr>
        <p:spPr bwMode="auto">
          <a:xfrm rot="16200000">
            <a:off x="982916" y="215142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381" name="Rectangle 83"/>
          <p:cNvSpPr>
            <a:spLocks noChangeArrowheads="1"/>
          </p:cNvSpPr>
          <p:nvPr/>
        </p:nvSpPr>
        <p:spPr bwMode="auto">
          <a:xfrm rot="2062127">
            <a:off x="144301" y="127054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2" name="Rectangle 1"/>
          <p:cNvSpPr/>
          <p:nvPr/>
        </p:nvSpPr>
        <p:spPr>
          <a:xfrm rot="1984564">
            <a:off x="1882994" y="838224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2" name="Group 38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3" name="Rectangle 38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4" name="Picture 383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85" name="Picture 384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6" name="Picture 385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3" name="Rectangle 372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56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pic>
        <p:nvPicPr>
          <p:cNvPr id="373" name="Picture 372" descr="CassetteExpl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73" y="1079724"/>
            <a:ext cx="2517946" cy="2918996"/>
          </a:xfrm>
          <a:prstGeom prst="rect">
            <a:avLst/>
          </a:prstGeom>
        </p:spPr>
      </p:pic>
      <p:sp>
        <p:nvSpPr>
          <p:cNvPr id="377" name="Rectangle 83"/>
          <p:cNvSpPr>
            <a:spLocks noChangeArrowheads="1"/>
          </p:cNvSpPr>
          <p:nvPr/>
        </p:nvSpPr>
        <p:spPr bwMode="auto">
          <a:xfrm rot="16200000">
            <a:off x="-50934" y="230885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379" name="Rectangle 83"/>
          <p:cNvSpPr>
            <a:spLocks noChangeArrowheads="1"/>
          </p:cNvSpPr>
          <p:nvPr/>
        </p:nvSpPr>
        <p:spPr bwMode="auto">
          <a:xfrm rot="16200000">
            <a:off x="1878322" y="230130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380" name="Rectangle 83"/>
          <p:cNvSpPr>
            <a:spLocks noChangeArrowheads="1"/>
          </p:cNvSpPr>
          <p:nvPr/>
        </p:nvSpPr>
        <p:spPr bwMode="auto">
          <a:xfrm rot="16200000">
            <a:off x="982916" y="215142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381" name="Rectangle 83"/>
          <p:cNvSpPr>
            <a:spLocks noChangeArrowheads="1"/>
          </p:cNvSpPr>
          <p:nvPr/>
        </p:nvSpPr>
        <p:spPr bwMode="auto">
          <a:xfrm rot="2062127">
            <a:off x="144301" y="127054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2" name="Rectangle 1"/>
          <p:cNvSpPr/>
          <p:nvPr/>
        </p:nvSpPr>
        <p:spPr>
          <a:xfrm rot="1984564">
            <a:off x="1882994" y="838224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5" name="Picture 37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288" y="1672815"/>
            <a:ext cx="2479454" cy="1579629"/>
          </a:xfrm>
          <a:prstGeom prst="rect">
            <a:avLst/>
          </a:prstGeom>
        </p:spPr>
      </p:pic>
      <p:pic>
        <p:nvPicPr>
          <p:cNvPr id="376" name="Picture 375" descr="IMG_6700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093" y="3305790"/>
            <a:ext cx="2486587" cy="1707162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554" y="38369"/>
            <a:ext cx="2468233" cy="1579372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5480" y="4084389"/>
            <a:ext cx="2407650" cy="2071958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199" y="5051286"/>
            <a:ext cx="1884119" cy="1279622"/>
          </a:xfrm>
          <a:prstGeom prst="rect">
            <a:avLst/>
          </a:prstGeom>
        </p:spPr>
      </p:pic>
      <p:sp>
        <p:nvSpPr>
          <p:cNvPr id="386" name="Rectangle 83"/>
          <p:cNvSpPr>
            <a:spLocks noChangeArrowheads="1"/>
          </p:cNvSpPr>
          <p:nvPr/>
        </p:nvSpPr>
        <p:spPr bwMode="auto">
          <a:xfrm>
            <a:off x="3009515" y="636879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Ti</a:t>
            </a:r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 blades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88" name="Rectangle 83"/>
          <p:cNvSpPr>
            <a:spLocks noChangeArrowheads="1"/>
          </p:cNvSpPr>
          <p:nvPr/>
        </p:nvSpPr>
        <p:spPr bwMode="auto">
          <a:xfrm>
            <a:off x="3401704" y="179694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89" name="Rectangle 83"/>
          <p:cNvSpPr>
            <a:spLocks noChangeArrowheads="1"/>
          </p:cNvSpPr>
          <p:nvPr/>
        </p:nvSpPr>
        <p:spPr bwMode="auto">
          <a:xfrm>
            <a:off x="3378183" y="565000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32 Wires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90" name="Rectangle 83"/>
          <p:cNvSpPr>
            <a:spLocks noChangeArrowheads="1"/>
          </p:cNvSpPr>
          <p:nvPr/>
        </p:nvSpPr>
        <p:spPr bwMode="auto">
          <a:xfrm>
            <a:off x="1281061" y="5275239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91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92" name="Group 39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93" name="Rectangle 39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4" name="Picture 393" descr="Screen Shot 2014-10-14 at 09.12.54.png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95" name="Picture 394" descr="brightnessGreenXLarg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96" name="Picture 395" descr="Screen Shot 2014-10-14 at 09.12.54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85" name="Rectangle 384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  <p:sp>
        <p:nvSpPr>
          <p:cNvPr id="387" name="Rectangle 83"/>
          <p:cNvSpPr>
            <a:spLocks noChangeArrowheads="1"/>
          </p:cNvSpPr>
          <p:nvPr/>
        </p:nvSpPr>
        <p:spPr bwMode="auto">
          <a:xfrm>
            <a:off x="3658469" y="3689875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688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" name="Rectangle 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1" name="Picture 10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pic>
        <p:nvPicPr>
          <p:cNvPr id="373" name="Picture 372" descr="IMG_6699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68049" y="4172057"/>
            <a:ext cx="1704593" cy="1984797"/>
          </a:xfrm>
          <a:prstGeom prst="rect">
            <a:avLst/>
          </a:prstGeom>
        </p:spPr>
      </p:pic>
      <p:pic>
        <p:nvPicPr>
          <p:cNvPr id="375" name="Picture 374" descr="IMG_6701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6258" y="4135101"/>
            <a:ext cx="1704590" cy="2057161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8013" y="883828"/>
            <a:ext cx="3825949" cy="2869462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21" y="391408"/>
            <a:ext cx="2884967" cy="3846622"/>
          </a:xfrm>
          <a:prstGeom prst="rect">
            <a:avLst/>
          </a:prstGeom>
        </p:spPr>
      </p:pic>
      <p:cxnSp>
        <p:nvCxnSpPr>
          <p:cNvPr id="379" name="Straight Arrow Connector 378"/>
          <p:cNvCxnSpPr/>
          <p:nvPr/>
        </p:nvCxnSpPr>
        <p:spPr>
          <a:xfrm flipH="1" flipV="1">
            <a:off x="2117147" y="2421537"/>
            <a:ext cx="1354714" cy="440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/>
          <p:nvPr/>
        </p:nvCxnSpPr>
        <p:spPr>
          <a:xfrm flipH="1" flipV="1">
            <a:off x="4744568" y="2700763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Rectangle 83"/>
          <p:cNvSpPr>
            <a:spLocks noChangeArrowheads="1"/>
          </p:cNvSpPr>
          <p:nvPr/>
        </p:nvSpPr>
        <p:spPr bwMode="auto">
          <a:xfrm rot="942712">
            <a:off x="2582078" y="248638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84" name="Rectangle 83"/>
          <p:cNvSpPr>
            <a:spLocks noChangeArrowheads="1"/>
          </p:cNvSpPr>
          <p:nvPr/>
        </p:nvSpPr>
        <p:spPr bwMode="auto">
          <a:xfrm rot="2018313">
            <a:off x="5162024" y="304605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6" name="Freeform 5"/>
          <p:cNvSpPr/>
          <p:nvPr/>
        </p:nvSpPr>
        <p:spPr>
          <a:xfrm>
            <a:off x="3812054" y="1304260"/>
            <a:ext cx="1514690" cy="2296633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 rot="5400000">
            <a:off x="4899499" y="2256146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6" name="Rectangle 385"/>
          <p:cNvSpPr/>
          <p:nvPr/>
        </p:nvSpPr>
        <p:spPr>
          <a:xfrm rot="20638159">
            <a:off x="4211358" y="3752089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0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82" name="Rectangle 83"/>
          <p:cNvSpPr>
            <a:spLocks noChangeArrowheads="1"/>
          </p:cNvSpPr>
          <p:nvPr/>
        </p:nvSpPr>
        <p:spPr bwMode="auto">
          <a:xfrm>
            <a:off x="3421661" y="5142515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32 wires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(front)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87" name="Rectangle 83"/>
          <p:cNvSpPr>
            <a:spLocks noChangeArrowheads="1"/>
          </p:cNvSpPr>
          <p:nvPr/>
        </p:nvSpPr>
        <p:spPr bwMode="auto">
          <a:xfrm>
            <a:off x="1331171" y="5006342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(back)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89" name="Rectangle 83"/>
          <p:cNvSpPr>
            <a:spLocks noChangeArrowheads="1"/>
          </p:cNvSpPr>
          <p:nvPr/>
        </p:nvSpPr>
        <p:spPr bwMode="auto">
          <a:xfrm rot="16200000">
            <a:off x="531213" y="203345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  <a:latin typeface="Avenir Book"/>
                <a:cs typeface="Avenir Book"/>
              </a:rPr>
              <a:t>9 units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498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373" name="Picture 372" descr="IMG_6699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68049" y="4172057"/>
            <a:ext cx="1704593" cy="1984797"/>
          </a:xfrm>
          <a:prstGeom prst="rect">
            <a:avLst/>
          </a:prstGeom>
        </p:spPr>
      </p:pic>
      <p:pic>
        <p:nvPicPr>
          <p:cNvPr id="375" name="Picture 374" descr="IMG_6701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6258" y="4135101"/>
            <a:ext cx="1704590" cy="2057161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8013" y="883828"/>
            <a:ext cx="3825949" cy="2869462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21" y="391408"/>
            <a:ext cx="2884967" cy="3846622"/>
          </a:xfrm>
          <a:prstGeom prst="rect">
            <a:avLst/>
          </a:prstGeom>
        </p:spPr>
      </p:pic>
      <p:cxnSp>
        <p:nvCxnSpPr>
          <p:cNvPr id="379" name="Straight Arrow Connector 378"/>
          <p:cNvCxnSpPr/>
          <p:nvPr/>
        </p:nvCxnSpPr>
        <p:spPr>
          <a:xfrm flipH="1" flipV="1">
            <a:off x="2117147" y="2421537"/>
            <a:ext cx="1354714" cy="440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/>
          <p:nvPr/>
        </p:nvCxnSpPr>
        <p:spPr>
          <a:xfrm flipH="1" flipV="1">
            <a:off x="4744568" y="2700763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Rectangle 83"/>
          <p:cNvSpPr>
            <a:spLocks noChangeArrowheads="1"/>
          </p:cNvSpPr>
          <p:nvPr/>
        </p:nvSpPr>
        <p:spPr bwMode="auto">
          <a:xfrm rot="942712">
            <a:off x="2582078" y="248638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84" name="Rectangle 83"/>
          <p:cNvSpPr>
            <a:spLocks noChangeArrowheads="1"/>
          </p:cNvSpPr>
          <p:nvPr/>
        </p:nvSpPr>
        <p:spPr bwMode="auto">
          <a:xfrm rot="2018313">
            <a:off x="5162024" y="304605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6" name="Freeform 5"/>
          <p:cNvSpPr/>
          <p:nvPr/>
        </p:nvSpPr>
        <p:spPr>
          <a:xfrm>
            <a:off x="3812054" y="1304260"/>
            <a:ext cx="1514690" cy="2296633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 rot="5400000">
            <a:off x="4899499" y="2256146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6" name="Rectangle 385"/>
          <p:cNvSpPr/>
          <p:nvPr/>
        </p:nvSpPr>
        <p:spPr>
          <a:xfrm rot="20638159">
            <a:off x="4211358" y="3752089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80" name="Picture 37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5583"/>
            <a:ext cx="2929354" cy="3905803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267" y="382433"/>
            <a:ext cx="2746633" cy="3938865"/>
          </a:xfrm>
          <a:prstGeom prst="rect">
            <a:avLst/>
          </a:prstGeom>
        </p:spPr>
      </p:pic>
      <p:cxnSp>
        <p:nvCxnSpPr>
          <p:cNvPr id="390" name="Straight Arrow Connector 389"/>
          <p:cNvCxnSpPr/>
          <p:nvPr/>
        </p:nvCxnSpPr>
        <p:spPr>
          <a:xfrm flipV="1">
            <a:off x="6505386" y="2721579"/>
            <a:ext cx="624957" cy="310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/>
          <p:nvPr/>
        </p:nvCxnSpPr>
        <p:spPr>
          <a:xfrm flipV="1">
            <a:off x="9403352" y="3039954"/>
            <a:ext cx="493934" cy="322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83"/>
          <p:cNvSpPr>
            <a:spLocks noChangeArrowheads="1"/>
          </p:cNvSpPr>
          <p:nvPr/>
        </p:nvSpPr>
        <p:spPr bwMode="auto">
          <a:xfrm>
            <a:off x="1331171" y="5006342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(back)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531213" y="203345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  <a:latin typeface="Avenir Book"/>
                <a:cs typeface="Avenir Book"/>
              </a:rPr>
              <a:t>9 units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>
            <a:off x="3421661" y="5142515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32 wires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(front)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9820644" y="434444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Avenir Book"/>
                <a:cs typeface="Avenir Book"/>
              </a:rPr>
              <a:t>vessel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5" name="Rectangle 3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 descr="Screen Shot 2014-10-14 at 09.12.54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" name="Picture 36" descr="brightnessGreenXLarg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" name="Picture 37" descr="Screen Shot 2014-10-14 at 09.12.5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2114" y="4371252"/>
            <a:ext cx="2272176" cy="1704132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2483" y="421611"/>
            <a:ext cx="4817785" cy="3613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61" y="4090339"/>
            <a:ext cx="2432551" cy="175438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6" name="Rectangle 2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8" name="Picture 27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4" name="Picture 33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5583"/>
            <a:ext cx="2929354" cy="3905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267" y="382433"/>
            <a:ext cx="2746633" cy="3938865"/>
          </a:xfrm>
          <a:prstGeom prst="rect">
            <a:avLst/>
          </a:prstGeom>
        </p:spPr>
      </p:pic>
      <p:sp>
        <p:nvSpPr>
          <p:cNvPr id="38" name="Rectangle 83"/>
          <p:cNvSpPr>
            <a:spLocks noChangeArrowheads="1"/>
          </p:cNvSpPr>
          <p:nvPr/>
        </p:nvSpPr>
        <p:spPr bwMode="auto">
          <a:xfrm>
            <a:off x="9820644" y="434444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Avenir Book"/>
                <a:cs typeface="Avenir Book"/>
              </a:rPr>
              <a:t>vessel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505386" y="2721579"/>
            <a:ext cx="624957" cy="310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403352" y="3039954"/>
            <a:ext cx="493934" cy="322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888266" y="446693"/>
            <a:ext cx="1760867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wires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47625" y="2305133"/>
            <a:ext cx="1766894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strips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43" name="Rectangle 83"/>
          <p:cNvSpPr>
            <a:spLocks noChangeArrowheads="1"/>
          </p:cNvSpPr>
          <p:nvPr/>
        </p:nvSpPr>
        <p:spPr bwMode="auto">
          <a:xfrm>
            <a:off x="618928" y="5868642"/>
            <a:ext cx="28668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32ch front-end boards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851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2483" y="421611"/>
            <a:ext cx="4817785" cy="36133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8266" y="446693"/>
            <a:ext cx="1760867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wires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7625" y="2305133"/>
            <a:ext cx="1766894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strips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38375" y="2066290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4" name="Rectangle 23"/>
          <p:cNvSpPr/>
          <p:nvPr/>
        </p:nvSpPr>
        <p:spPr>
          <a:xfrm>
            <a:off x="5438375" y="25318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5" name="Rectangle 24"/>
          <p:cNvSpPr/>
          <p:nvPr/>
        </p:nvSpPr>
        <p:spPr>
          <a:xfrm>
            <a:off x="5438375" y="2164788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6" name="Rectangle 25"/>
          <p:cNvSpPr/>
          <p:nvPr/>
        </p:nvSpPr>
        <p:spPr>
          <a:xfrm>
            <a:off x="5438375" y="19795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7" name="Rectangle 26"/>
          <p:cNvSpPr/>
          <p:nvPr/>
        </p:nvSpPr>
        <p:spPr>
          <a:xfrm>
            <a:off x="5438375" y="1801725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8" name="Rectangle 27"/>
          <p:cNvSpPr/>
          <p:nvPr/>
        </p:nvSpPr>
        <p:spPr>
          <a:xfrm>
            <a:off x="5438375" y="2613756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34" name="Rectangle 33"/>
          <p:cNvSpPr/>
          <p:nvPr/>
        </p:nvSpPr>
        <p:spPr>
          <a:xfrm>
            <a:off x="6057584" y="1857078"/>
            <a:ext cx="149654" cy="8269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35" name="Straight Connector 34"/>
          <p:cNvCxnSpPr/>
          <p:nvPr/>
        </p:nvCxnSpPr>
        <p:spPr>
          <a:xfrm>
            <a:off x="5507021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70177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82070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33335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89144" y="2663813"/>
            <a:ext cx="706857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38375" y="1560908"/>
            <a:ext cx="713269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5998081" y="2179235"/>
            <a:ext cx="726093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strips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31040" y="2587470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47" y="1058248"/>
            <a:ext cx="721516" cy="4357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4" name="TextBox 43"/>
          <p:cNvSpPr txBox="1"/>
          <p:nvPr/>
        </p:nvSpPr>
        <p:spPr>
          <a:xfrm>
            <a:off x="5590096" y="1172958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6478881" y="2134095"/>
            <a:ext cx="721516" cy="4357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6" name="Rectangle 45"/>
          <p:cNvSpPr/>
          <p:nvPr/>
        </p:nvSpPr>
        <p:spPr>
          <a:xfrm>
            <a:off x="5350511" y="1501179"/>
            <a:ext cx="1249318" cy="1426649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7" name="Up Arrow 46"/>
          <p:cNvSpPr/>
          <p:nvPr/>
        </p:nvSpPr>
        <p:spPr>
          <a:xfrm>
            <a:off x="5582076" y="99148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8" name="Up Arrow 47"/>
          <p:cNvSpPr/>
          <p:nvPr/>
        </p:nvSpPr>
        <p:spPr>
          <a:xfrm rot="5400000">
            <a:off x="6913587" y="2290698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9" name="Up Arrow 48"/>
          <p:cNvSpPr/>
          <p:nvPr/>
        </p:nvSpPr>
        <p:spPr>
          <a:xfrm>
            <a:off x="5582076" y="148445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0" name="Up Arrow 49"/>
          <p:cNvSpPr/>
          <p:nvPr/>
        </p:nvSpPr>
        <p:spPr>
          <a:xfrm rot="5400000">
            <a:off x="6257309" y="224622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1" name="TextBox 50"/>
          <p:cNvSpPr txBox="1"/>
          <p:nvPr/>
        </p:nvSpPr>
        <p:spPr>
          <a:xfrm>
            <a:off x="6157730" y="1236167"/>
            <a:ext cx="57060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92776" y="2213146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81084" y="1740631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21237" y="751607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17079" y="1755210"/>
            <a:ext cx="1200582" cy="43989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32x9 outputs</a:t>
            </a:r>
          </a:p>
          <a:p>
            <a:r>
              <a:rPr lang="en-US" sz="1143" dirty="0">
                <a:latin typeface="Avenir Book"/>
                <a:cs typeface="Avenir Book"/>
              </a:rPr>
              <a:t> from FEE strips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27525" y="4062928"/>
            <a:ext cx="2786401" cy="642130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Each blade has 32 wires and 32 strips </a:t>
            </a:r>
          </a:p>
          <a:p>
            <a:r>
              <a:rPr lang="en-US" sz="1200" dirty="0">
                <a:latin typeface="Avenir Book"/>
                <a:cs typeface="Avenir Book"/>
              </a:rPr>
              <a:t>readout individually, </a:t>
            </a:r>
            <a:endParaRPr lang="en-US" sz="1200" dirty="0" smtClean="0">
              <a:latin typeface="Avenir Book"/>
              <a:cs typeface="Avenir Book"/>
            </a:endParaRPr>
          </a:p>
          <a:p>
            <a:r>
              <a:rPr lang="en-US" sz="1200" dirty="0" smtClean="0">
                <a:latin typeface="Avenir Book"/>
                <a:cs typeface="Avenir Book"/>
              </a:rPr>
              <a:t>in </a:t>
            </a:r>
            <a:r>
              <a:rPr lang="en-US" sz="1200" dirty="0">
                <a:latin typeface="Avenir Book"/>
                <a:cs typeface="Avenir Book"/>
              </a:rPr>
              <a:t>total 9 units (64x9 channels</a:t>
            </a:r>
            <a:r>
              <a:rPr lang="en-US" sz="1200" dirty="0" smtClean="0">
                <a:latin typeface="Avenir Book"/>
                <a:cs typeface="Avenir Book"/>
              </a:rPr>
              <a:t>)</a:t>
            </a:r>
            <a:endParaRPr lang="en-US" sz="1200" dirty="0">
              <a:latin typeface="Avenir Book"/>
              <a:cs typeface="Avenir Book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272149" y="1172958"/>
            <a:ext cx="2176132" cy="567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312939" y="2313157"/>
            <a:ext cx="1112357" cy="9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346251" y="1240899"/>
            <a:ext cx="3161361" cy="459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438469" y="3163288"/>
            <a:ext cx="3289862" cy="7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728331" y="2706426"/>
            <a:ext cx="63996" cy="464817"/>
          </a:xfrm>
          <a:prstGeom prst="straightConnector1">
            <a:avLst/>
          </a:prstGeom>
          <a:ln>
            <a:solidFill>
              <a:srgbClr val="FF0000"/>
            </a:solidFill>
            <a:headEnd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5526" y="2901426"/>
            <a:ext cx="3182623" cy="326366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818" y="1189418"/>
            <a:ext cx="345661" cy="162682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9094479" y="1386492"/>
            <a:ext cx="2274594" cy="791658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CAEN </a:t>
            </a:r>
            <a:endParaRPr lang="en-US" sz="1143" dirty="0" smtClean="0">
              <a:latin typeface="Avenir Book"/>
              <a:cs typeface="Avenir Book"/>
            </a:endParaRPr>
          </a:p>
          <a:p>
            <a:r>
              <a:rPr lang="en-US" sz="1143" dirty="0" smtClean="0">
                <a:latin typeface="Avenir Book"/>
                <a:cs typeface="Avenir Book"/>
              </a:rPr>
              <a:t>V1740D </a:t>
            </a:r>
          </a:p>
          <a:p>
            <a:endParaRPr lang="en-US" sz="1143" dirty="0">
              <a:latin typeface="Avenir Book"/>
              <a:cs typeface="Avenir Book"/>
            </a:endParaRPr>
          </a:p>
          <a:p>
            <a:r>
              <a:rPr lang="en-US" sz="1143" dirty="0">
                <a:latin typeface="Avenir Book"/>
                <a:cs typeface="Avenir Book"/>
              </a:rPr>
              <a:t>One </a:t>
            </a:r>
            <a:r>
              <a:rPr lang="en-US" sz="1143" dirty="0" err="1">
                <a:latin typeface="Avenir Book"/>
                <a:cs typeface="Avenir Book"/>
              </a:rPr>
              <a:t>Digitser</a:t>
            </a:r>
            <a:r>
              <a:rPr lang="en-US" sz="1143" dirty="0">
                <a:latin typeface="Avenir Book"/>
                <a:cs typeface="Avenir Book"/>
              </a:rPr>
              <a:t> (64ch is 1 cassette)</a:t>
            </a:r>
          </a:p>
        </p:txBody>
      </p:sp>
      <p:sp>
        <p:nvSpPr>
          <p:cNvPr id="74" name="Up Arrow 73"/>
          <p:cNvSpPr/>
          <p:nvPr/>
        </p:nvSpPr>
        <p:spPr>
          <a:xfrm rot="5400000">
            <a:off x="8296855" y="191473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8916776" y="739028"/>
            <a:ext cx="2426" cy="365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650827" y="443079"/>
            <a:ext cx="2118497" cy="264014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TTL for time stamp reset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8" name="Rectangle 5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60" name="Picture 59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61" name="Picture 60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2114" y="4371252"/>
            <a:ext cx="2272176" cy="17041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61" y="4090339"/>
            <a:ext cx="2432551" cy="17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Summary</a:t>
            </a:r>
            <a:endParaRPr lang="en-US" sz="1600" u="sng" dirty="0">
              <a:latin typeface="Avenir Book"/>
              <a:cs typeface="Avenir Book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0.75mm 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5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Summary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0.75mm 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2" y="1397052"/>
            <a:ext cx="291780" cy="33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2219802"/>
            <a:ext cx="291780" cy="337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3006058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25" y="3928653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63" y="4653175"/>
            <a:ext cx="291780" cy="337850"/>
          </a:xfrm>
          <a:prstGeom prst="rect">
            <a:avLst/>
          </a:prstGeom>
        </p:spPr>
      </p:pic>
      <p:sp>
        <p:nvSpPr>
          <p:cNvPr id="26" name="Rectangle 83"/>
          <p:cNvSpPr>
            <a:spLocks noChangeArrowheads="1"/>
          </p:cNvSpPr>
          <p:nvPr/>
        </p:nvSpPr>
        <p:spPr bwMode="auto">
          <a:xfrm rot="16200000">
            <a:off x="1542072" y="2579198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046" y="5019152"/>
            <a:ext cx="291780" cy="3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0.75mm 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2" y="1397052"/>
            <a:ext cx="291780" cy="33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2219802"/>
            <a:ext cx="291780" cy="337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3006058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25" y="3928653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63" y="4653175"/>
            <a:ext cx="291780" cy="337850"/>
          </a:xfrm>
          <a:prstGeom prst="rect">
            <a:avLst/>
          </a:prstGeom>
        </p:spPr>
      </p:pic>
      <p:sp>
        <p:nvSpPr>
          <p:cNvPr id="26" name="Rectangle 83"/>
          <p:cNvSpPr>
            <a:spLocks noChangeArrowheads="1"/>
          </p:cNvSpPr>
          <p:nvPr/>
        </p:nvSpPr>
        <p:spPr bwMode="auto">
          <a:xfrm rot="16200000">
            <a:off x="1542072" y="2579198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</a:p>
        </p:txBody>
      </p:sp>
      <p:sp>
        <p:nvSpPr>
          <p:cNvPr id="29" name="Striped Right Arrow 28"/>
          <p:cNvSpPr/>
          <p:nvPr/>
        </p:nvSpPr>
        <p:spPr>
          <a:xfrm>
            <a:off x="3242846" y="2668614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9"/>
          <p:cNvSpPr/>
          <p:nvPr/>
        </p:nvSpPr>
        <p:spPr>
          <a:xfrm>
            <a:off x="3242549" y="3433431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046" y="5019152"/>
            <a:ext cx="291780" cy="337850"/>
          </a:xfrm>
          <a:prstGeom prst="rect">
            <a:avLst/>
          </a:prstGeom>
        </p:spPr>
      </p:pic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62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8" name="Rectangle 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" name="Picture 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3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Summary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39955"/>
              </p:ext>
            </p:extLst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0.75mm 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2" y="1397052"/>
            <a:ext cx="291780" cy="33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2219802"/>
            <a:ext cx="291780" cy="337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3006058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25" y="3928653"/>
            <a:ext cx="291780" cy="3378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80097" y="2250774"/>
            <a:ext cx="3135465" cy="3447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63" y="4653175"/>
            <a:ext cx="291780" cy="3378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072146" y="3353992"/>
            <a:ext cx="3135465" cy="5808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83"/>
          <p:cNvSpPr>
            <a:spLocks noChangeArrowheads="1"/>
          </p:cNvSpPr>
          <p:nvPr/>
        </p:nvSpPr>
        <p:spPr bwMode="auto">
          <a:xfrm rot="16200000">
            <a:off x="1542072" y="2579198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</a:p>
        </p:txBody>
      </p:sp>
      <p:sp>
        <p:nvSpPr>
          <p:cNvPr id="27" name="Rectangle 83"/>
          <p:cNvSpPr>
            <a:spLocks noChangeArrowheads="1"/>
          </p:cNvSpPr>
          <p:nvPr/>
        </p:nvSpPr>
        <p:spPr bwMode="auto">
          <a:xfrm>
            <a:off x="9219134" y="2138106"/>
            <a:ext cx="2178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x3 better than </a:t>
            </a:r>
          </a:p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9219134" y="3322556"/>
            <a:ext cx="1930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x10 better than </a:t>
            </a:r>
          </a:p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29" name="Striped Right Arrow 28"/>
          <p:cNvSpPr/>
          <p:nvPr/>
        </p:nvSpPr>
        <p:spPr>
          <a:xfrm>
            <a:off x="3242846" y="2668614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9"/>
          <p:cNvSpPr/>
          <p:nvPr/>
        </p:nvSpPr>
        <p:spPr>
          <a:xfrm>
            <a:off x="3242549" y="3433431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046" y="5019152"/>
            <a:ext cx="291780" cy="3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1" name="Picture 3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9104105" y="372022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Reflectometers @ ESS: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pic>
        <p:nvPicPr>
          <p:cNvPr id="35" name="Picture 34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251" y="762680"/>
            <a:ext cx="1124844" cy="512797"/>
          </a:xfrm>
          <a:prstGeom prst="rect">
            <a:avLst/>
          </a:prstGeom>
        </p:spPr>
      </p:pic>
      <p:pic>
        <p:nvPicPr>
          <p:cNvPr id="36" name="Picture 35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027" y="1321927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47" y="423086"/>
            <a:ext cx="1449466" cy="127793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21222" y="1727105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1" name="Picture 3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9104105" y="372022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Reflectometers @ ESS: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pic>
        <p:nvPicPr>
          <p:cNvPr id="35" name="Picture 34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251" y="762680"/>
            <a:ext cx="1124844" cy="512797"/>
          </a:xfrm>
          <a:prstGeom prst="rect">
            <a:avLst/>
          </a:prstGeom>
        </p:spPr>
      </p:pic>
      <p:pic>
        <p:nvPicPr>
          <p:cNvPr id="36" name="Picture 35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027" y="1321927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47" y="423086"/>
            <a:ext cx="1449466" cy="127793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21222" y="1727105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62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1" name="Picture 3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9937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670" y="402957"/>
            <a:ext cx="4024049" cy="2715737"/>
          </a:xfrm>
          <a:prstGeom prst="rect">
            <a:avLst/>
          </a:prstGeom>
        </p:spPr>
      </p:pic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2"/>
          <a:stretch/>
        </p:blipFill>
        <p:spPr>
          <a:xfrm>
            <a:off x="4533469" y="225878"/>
            <a:ext cx="3591716" cy="28402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ttangolo 47"/>
          <p:cNvSpPr/>
          <p:nvPr/>
        </p:nvSpPr>
        <p:spPr>
          <a:xfrm>
            <a:off x="8817372" y="2218519"/>
            <a:ext cx="308494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254" y="2244101"/>
            <a:ext cx="681705" cy="401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254" y="2645948"/>
            <a:ext cx="622785" cy="327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670" y="402957"/>
            <a:ext cx="4024049" cy="2715737"/>
          </a:xfrm>
          <a:prstGeom prst="rect">
            <a:avLst/>
          </a:prstGeom>
        </p:spPr>
      </p:pic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2"/>
          <a:stretch/>
        </p:blipFill>
        <p:spPr>
          <a:xfrm>
            <a:off x="4533469" y="225878"/>
            <a:ext cx="3591716" cy="28402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ttangolo 47"/>
          <p:cNvSpPr/>
          <p:nvPr/>
        </p:nvSpPr>
        <p:spPr>
          <a:xfrm>
            <a:off x="8817372" y="2218519"/>
            <a:ext cx="308494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254" y="2244101"/>
            <a:ext cx="681705" cy="401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254" y="2645948"/>
            <a:ext cx="622785" cy="327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905117" y="543047"/>
            <a:ext cx="2719127" cy="793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903353" y="1664203"/>
            <a:ext cx="2720892" cy="5461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1229013" y="1447616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314613" y="1447616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9324013" y="1447616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200385" y="4830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116972" y="-224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978300" y="4830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690018" y="474037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75610" y="4771198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631601" y="4791182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737674" y="5453297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28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57359" y="541956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2800" b="1" baseline="-25000" dirty="0" smtClean="0">
                <a:solidFill>
                  <a:srgbClr val="5CDA38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5CDA38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690521" y="5429817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2800" b="1" baseline="-25000" dirty="0" smtClean="0">
                <a:solidFill>
                  <a:srgbClr val="0F3BCD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0F3BCD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8899083" y="2730872"/>
            <a:ext cx="0" cy="94525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9891028" y="3449492"/>
            <a:ext cx="0" cy="453275"/>
          </a:xfrm>
          <a:prstGeom prst="straightConnector1">
            <a:avLst/>
          </a:prstGeom>
          <a:ln w="31750">
            <a:solidFill>
              <a:srgbClr val="5CDA38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806444" y="3398602"/>
            <a:ext cx="3681" cy="329242"/>
          </a:xfrm>
          <a:prstGeom prst="straightConnector1">
            <a:avLst/>
          </a:prstGeom>
          <a:ln w="31750">
            <a:solidFill>
              <a:srgbClr val="0F3BCD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8124896" y="5991339"/>
            <a:ext cx="1594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Faster neutrons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306774" y="6006483"/>
            <a:ext cx="16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Slower neutrons</a:t>
            </a:r>
            <a:endParaRPr lang="en-US" sz="1600" dirty="0">
              <a:solidFill>
                <a:srgbClr val="0F3BCD"/>
              </a:solidFill>
              <a:latin typeface="Avenir Book"/>
              <a:cs typeface="Avenir Book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415936" y="4506490"/>
            <a:ext cx="932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Larger </a:t>
            </a:r>
            <a:r>
              <a:rPr lang="en-US" sz="1600" dirty="0" smtClean="0">
                <a:solidFill>
                  <a:srgbClr val="0F3BCD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sz="1600" dirty="0">
              <a:solidFill>
                <a:srgbClr val="0F3BCD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362696" y="4537805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Smaller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sz="16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29546" y="3066348"/>
            <a:ext cx="232973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Avenir Book"/>
                <a:cs typeface="Avenir Book"/>
              </a:rPr>
              <a:t>∝1/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venir Book"/>
                <a:cs typeface="Avenir Book"/>
              </a:rPr>
              <a:t>= </a:t>
            </a:r>
            <a:r>
              <a:rPr lang="en-US" sz="1600" dirty="0" err="1" smtClean="0">
                <a:latin typeface="Avenir Book"/>
                <a:cs typeface="Avenir Book"/>
              </a:rPr>
              <a:t>ToF</a:t>
            </a:r>
            <a:r>
              <a:rPr lang="en-US" sz="1600" dirty="0" smtClean="0">
                <a:latin typeface="Avenir Book"/>
                <a:cs typeface="Avenir Book"/>
              </a:rPr>
              <a:t> / Distance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505504" y="5419564"/>
            <a:ext cx="3111450" cy="709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0351996" y="3721543"/>
            <a:ext cx="17024" cy="220855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465355" y="3683431"/>
            <a:ext cx="20884" cy="224666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8036791" y="4900697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solidFill>
                  <a:srgbClr val="FF0000"/>
                </a:solidFill>
                <a:latin typeface="Avenir Book"/>
                <a:cs typeface="Avenir Book"/>
              </a:rPr>
              <a:t>(0.5Å)</a:t>
            </a:r>
            <a:endParaRPr lang="en-US" sz="16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1015336" y="4874010"/>
            <a:ext cx="545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(6Å)</a:t>
            </a:r>
            <a:endParaRPr lang="en-US" sz="1600" dirty="0">
              <a:solidFill>
                <a:srgbClr val="0F3BCD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2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3035" y="3916592"/>
            <a:ext cx="2235200" cy="6685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944235" y="3805113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029835" y="3805113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039235" y="380511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915607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832194" y="312653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693522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95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3291840" y="1864867"/>
            <a:ext cx="5842616" cy="20164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8449228" y="4490675"/>
            <a:ext cx="3111450" cy="709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8684891" y="3962004"/>
            <a:ext cx="51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250809" y="3698066"/>
            <a:ext cx="1247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Smaller </a:t>
            </a:r>
            <a:r>
              <a:rPr lang="en-US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ToF</a:t>
            </a:r>
            <a:endParaRPr lang="en-US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0353642" y="3645153"/>
            <a:ext cx="1150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Larger </a:t>
            </a:r>
            <a:r>
              <a:rPr lang="en-US" sz="1600" dirty="0" err="1" smtClean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ToF</a:t>
            </a:r>
            <a:endParaRPr lang="en-US" sz="1600" dirty="0">
              <a:solidFill>
                <a:srgbClr val="0F3BCD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671059" y="3940927"/>
            <a:ext cx="51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800" b="1" baseline="-25000" dirty="0">
                <a:solidFill>
                  <a:srgbClr val="5CDA38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5CDA38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574147" y="3931970"/>
            <a:ext cx="51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800" b="1" baseline="-25000" dirty="0">
                <a:solidFill>
                  <a:srgbClr val="0F3BCD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F3B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6892425" y="3923443"/>
            <a:ext cx="22404" cy="227179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6726776" y="6087169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6914829" y="4242343"/>
            <a:ext cx="2892685" cy="1759112"/>
          </a:xfrm>
          <a:custGeom>
            <a:avLst/>
            <a:gdLst>
              <a:gd name="connsiteX0" fmla="*/ 0 w 2892685"/>
              <a:gd name="connsiteY0" fmla="*/ 65302 h 1723754"/>
              <a:gd name="connsiteX1" fmla="*/ 305731 w 2892685"/>
              <a:gd name="connsiteY1" fmla="*/ 30027 h 1723754"/>
              <a:gd name="connsiteX2" fmla="*/ 505632 w 2892685"/>
              <a:gd name="connsiteY2" fmla="*/ 41785 h 1723754"/>
              <a:gd name="connsiteX3" fmla="*/ 611462 w 2892685"/>
              <a:gd name="connsiteY3" fmla="*/ 535632 h 1723754"/>
              <a:gd name="connsiteX4" fmla="*/ 670256 w 2892685"/>
              <a:gd name="connsiteY4" fmla="*/ 371016 h 1723754"/>
              <a:gd name="connsiteX5" fmla="*/ 834881 w 2892685"/>
              <a:gd name="connsiteY5" fmla="*/ 723764 h 1723754"/>
              <a:gd name="connsiteX6" fmla="*/ 905434 w 2892685"/>
              <a:gd name="connsiteY6" fmla="*/ 606181 h 1723754"/>
              <a:gd name="connsiteX7" fmla="*/ 1058299 w 2892685"/>
              <a:gd name="connsiteY7" fmla="*/ 1052995 h 1723754"/>
              <a:gd name="connsiteX8" fmla="*/ 1105335 w 2892685"/>
              <a:gd name="connsiteY8" fmla="*/ 794313 h 1723754"/>
              <a:gd name="connsiteX9" fmla="*/ 1305236 w 2892685"/>
              <a:gd name="connsiteY9" fmla="*/ 1252885 h 1723754"/>
              <a:gd name="connsiteX10" fmla="*/ 1352271 w 2892685"/>
              <a:gd name="connsiteY10" fmla="*/ 1052995 h 1723754"/>
              <a:gd name="connsiteX11" fmla="*/ 1493378 w 2892685"/>
              <a:gd name="connsiteY11" fmla="*/ 1429259 h 1723754"/>
              <a:gd name="connsiteX12" fmla="*/ 1552172 w 2892685"/>
              <a:gd name="connsiteY12" fmla="*/ 1229369 h 1723754"/>
              <a:gd name="connsiteX13" fmla="*/ 1716797 w 2892685"/>
              <a:gd name="connsiteY13" fmla="*/ 1570358 h 1723754"/>
              <a:gd name="connsiteX14" fmla="*/ 1728556 w 2892685"/>
              <a:gd name="connsiteY14" fmla="*/ 1335193 h 1723754"/>
              <a:gd name="connsiteX15" fmla="*/ 1893180 w 2892685"/>
              <a:gd name="connsiteY15" fmla="*/ 1617391 h 1723754"/>
              <a:gd name="connsiteX16" fmla="*/ 1940216 w 2892685"/>
              <a:gd name="connsiteY16" fmla="*/ 1417501 h 1723754"/>
              <a:gd name="connsiteX17" fmla="*/ 2104840 w 2892685"/>
              <a:gd name="connsiteY17" fmla="*/ 1687941 h 1723754"/>
              <a:gd name="connsiteX18" fmla="*/ 2175393 w 2892685"/>
              <a:gd name="connsiteY18" fmla="*/ 1476292 h 1723754"/>
              <a:gd name="connsiteX19" fmla="*/ 2292982 w 2892685"/>
              <a:gd name="connsiteY19" fmla="*/ 1723215 h 1723754"/>
              <a:gd name="connsiteX20" fmla="*/ 2363535 w 2892685"/>
              <a:gd name="connsiteY20" fmla="*/ 1546842 h 1723754"/>
              <a:gd name="connsiteX21" fmla="*/ 2492883 w 2892685"/>
              <a:gd name="connsiteY21" fmla="*/ 1699699 h 1723754"/>
              <a:gd name="connsiteX22" fmla="*/ 2598713 w 2892685"/>
              <a:gd name="connsiteY22" fmla="*/ 1629149 h 1723754"/>
              <a:gd name="connsiteX23" fmla="*/ 2810373 w 2892685"/>
              <a:gd name="connsiteY23" fmla="*/ 1687941 h 1723754"/>
              <a:gd name="connsiteX24" fmla="*/ 2892685 w 2892685"/>
              <a:gd name="connsiteY24" fmla="*/ 1629149 h 17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2685" h="1723754">
                <a:moveTo>
                  <a:pt x="0" y="65302"/>
                </a:moveTo>
                <a:cubicBezTo>
                  <a:pt x="110729" y="49624"/>
                  <a:pt x="221459" y="33946"/>
                  <a:pt x="305731" y="30027"/>
                </a:cubicBezTo>
                <a:cubicBezTo>
                  <a:pt x="390003" y="26107"/>
                  <a:pt x="454677" y="-42482"/>
                  <a:pt x="505632" y="41785"/>
                </a:cubicBezTo>
                <a:cubicBezTo>
                  <a:pt x="556587" y="126052"/>
                  <a:pt x="584025" y="480760"/>
                  <a:pt x="611462" y="535632"/>
                </a:cubicBezTo>
                <a:cubicBezTo>
                  <a:pt x="638899" y="590504"/>
                  <a:pt x="633020" y="339661"/>
                  <a:pt x="670256" y="371016"/>
                </a:cubicBezTo>
                <a:cubicBezTo>
                  <a:pt x="707492" y="402371"/>
                  <a:pt x="795685" y="684570"/>
                  <a:pt x="834881" y="723764"/>
                </a:cubicBezTo>
                <a:cubicBezTo>
                  <a:pt x="874077" y="762958"/>
                  <a:pt x="868198" y="551309"/>
                  <a:pt x="905434" y="606181"/>
                </a:cubicBezTo>
                <a:cubicBezTo>
                  <a:pt x="942670" y="661053"/>
                  <a:pt x="1024982" y="1021640"/>
                  <a:pt x="1058299" y="1052995"/>
                </a:cubicBezTo>
                <a:cubicBezTo>
                  <a:pt x="1091616" y="1084350"/>
                  <a:pt x="1064179" y="760998"/>
                  <a:pt x="1105335" y="794313"/>
                </a:cubicBezTo>
                <a:cubicBezTo>
                  <a:pt x="1146491" y="827628"/>
                  <a:pt x="1264080" y="1209771"/>
                  <a:pt x="1305236" y="1252885"/>
                </a:cubicBezTo>
                <a:cubicBezTo>
                  <a:pt x="1346392" y="1295999"/>
                  <a:pt x="1320914" y="1023599"/>
                  <a:pt x="1352271" y="1052995"/>
                </a:cubicBezTo>
                <a:cubicBezTo>
                  <a:pt x="1383628" y="1082391"/>
                  <a:pt x="1460061" y="1399863"/>
                  <a:pt x="1493378" y="1429259"/>
                </a:cubicBezTo>
                <a:cubicBezTo>
                  <a:pt x="1526695" y="1458655"/>
                  <a:pt x="1514936" y="1205853"/>
                  <a:pt x="1552172" y="1229369"/>
                </a:cubicBezTo>
                <a:cubicBezTo>
                  <a:pt x="1589408" y="1252885"/>
                  <a:pt x="1687400" y="1552721"/>
                  <a:pt x="1716797" y="1570358"/>
                </a:cubicBezTo>
                <a:cubicBezTo>
                  <a:pt x="1746194" y="1587995"/>
                  <a:pt x="1699159" y="1327354"/>
                  <a:pt x="1728556" y="1335193"/>
                </a:cubicBezTo>
                <a:cubicBezTo>
                  <a:pt x="1757953" y="1343032"/>
                  <a:pt x="1857903" y="1603673"/>
                  <a:pt x="1893180" y="1617391"/>
                </a:cubicBezTo>
                <a:cubicBezTo>
                  <a:pt x="1928457" y="1631109"/>
                  <a:pt x="1904939" y="1405743"/>
                  <a:pt x="1940216" y="1417501"/>
                </a:cubicBezTo>
                <a:cubicBezTo>
                  <a:pt x="1975493" y="1429259"/>
                  <a:pt x="2065644" y="1678142"/>
                  <a:pt x="2104840" y="1687941"/>
                </a:cubicBezTo>
                <a:cubicBezTo>
                  <a:pt x="2144036" y="1697740"/>
                  <a:pt x="2144036" y="1470413"/>
                  <a:pt x="2175393" y="1476292"/>
                </a:cubicBezTo>
                <a:cubicBezTo>
                  <a:pt x="2206750" y="1482171"/>
                  <a:pt x="2261625" y="1711457"/>
                  <a:pt x="2292982" y="1723215"/>
                </a:cubicBezTo>
                <a:cubicBezTo>
                  <a:pt x="2324339" y="1734973"/>
                  <a:pt x="2330218" y="1550761"/>
                  <a:pt x="2363535" y="1546842"/>
                </a:cubicBezTo>
                <a:cubicBezTo>
                  <a:pt x="2396852" y="1542923"/>
                  <a:pt x="2453687" y="1685981"/>
                  <a:pt x="2492883" y="1699699"/>
                </a:cubicBezTo>
                <a:cubicBezTo>
                  <a:pt x="2532079" y="1713417"/>
                  <a:pt x="2545798" y="1631109"/>
                  <a:pt x="2598713" y="1629149"/>
                </a:cubicBezTo>
                <a:cubicBezTo>
                  <a:pt x="2651628" y="1627189"/>
                  <a:pt x="2761378" y="1687941"/>
                  <a:pt x="2810373" y="1687941"/>
                </a:cubicBezTo>
                <a:cubicBezTo>
                  <a:pt x="2859368" y="1687941"/>
                  <a:pt x="2892685" y="1629149"/>
                  <a:pt x="2892685" y="162914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546475" y="4755293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197225" y="4152043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894233" y="514116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25825" y="39234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035425" y="48378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730626" y="438064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892425" y="3322063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>
                <a:latin typeface="Avenir Book"/>
                <a:cs typeface="Avenir Book"/>
              </a:rPr>
              <a:t>q =(4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latin typeface="Avenir Book"/>
                <a:cs typeface="Avenir Book"/>
              </a:rPr>
              <a:t>/</a:t>
            </a:r>
            <a:r>
              <a:rPr lang="en-US" sz="2800" dirty="0">
                <a:latin typeface="Symbol" charset="2"/>
                <a:cs typeface="Symbol" charset="2"/>
              </a:rPr>
              <a:t>l) </a:t>
            </a:r>
            <a:r>
              <a:rPr lang="en-US" sz="2800" dirty="0">
                <a:latin typeface="Avenir Book"/>
                <a:cs typeface="Avenir Book"/>
              </a:rPr>
              <a:t>sin</a:t>
            </a:r>
            <a:r>
              <a:rPr lang="en-US" sz="2800" dirty="0">
                <a:latin typeface="Symbol" charset="2"/>
                <a:cs typeface="Symbol" charset="2"/>
              </a:rPr>
              <a:t>(q)</a:t>
            </a:r>
            <a:r>
              <a:rPr lang="en-US" sz="2800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110" name="Up Arrow 109"/>
          <p:cNvSpPr/>
          <p:nvPr/>
        </p:nvSpPr>
        <p:spPr>
          <a:xfrm rot="10800000">
            <a:off x="7880163" y="2904989"/>
            <a:ext cx="609600" cy="371443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9779660" y="3911659"/>
            <a:ext cx="18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Incidence angle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9268664" y="3643486"/>
            <a:ext cx="510996" cy="452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9640531" y="3342970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Neutron wavelength </a:t>
            </a:r>
          </a:p>
        </p:txBody>
      </p:sp>
      <p:cxnSp>
        <p:nvCxnSpPr>
          <p:cNvPr id="114" name="Straight Arrow Connector 113"/>
          <p:cNvCxnSpPr>
            <a:stCxn id="61" idx="1"/>
          </p:cNvCxnSpPr>
          <p:nvPr/>
        </p:nvCxnSpPr>
        <p:spPr>
          <a:xfrm flipH="1">
            <a:off x="8248717" y="3235625"/>
            <a:ext cx="1380829" cy="2301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545562" y="3928012"/>
            <a:ext cx="130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/>
                <a:cs typeface="Avenir Book"/>
              </a:rPr>
              <a:t>Log R = </a:t>
            </a:r>
            <a:endParaRPr lang="en-US" dirty="0" smtClean="0">
              <a:latin typeface="Avenir Book"/>
              <a:cs typeface="Avenir Book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= reflected 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/ incoming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951481" y="582555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q</a:t>
            </a:r>
            <a:endParaRPr lang="en-US" sz="2800" dirty="0"/>
          </a:p>
        </p:txBody>
      </p:sp>
      <p:sp>
        <p:nvSpPr>
          <p:cNvPr id="61" name="Rectangle 60"/>
          <p:cNvSpPr/>
          <p:nvPr/>
        </p:nvSpPr>
        <p:spPr>
          <a:xfrm>
            <a:off x="9629546" y="3066348"/>
            <a:ext cx="232973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Avenir Book"/>
                <a:cs typeface="Avenir Book"/>
              </a:rPr>
              <a:t>∝1/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venir Book"/>
                <a:cs typeface="Avenir Book"/>
              </a:rPr>
              <a:t>= </a:t>
            </a:r>
            <a:r>
              <a:rPr lang="en-US" sz="1600" dirty="0" err="1" smtClean="0">
                <a:latin typeface="Avenir Book"/>
                <a:cs typeface="Avenir Book"/>
              </a:rPr>
              <a:t>ToF</a:t>
            </a:r>
            <a:r>
              <a:rPr lang="en-US" sz="1600" dirty="0" smtClean="0">
                <a:latin typeface="Avenir Book"/>
                <a:cs typeface="Avenir Book"/>
              </a:rPr>
              <a:t> / Distance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3" name="Picture 62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63035" y="3916592"/>
            <a:ext cx="2235200" cy="6685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44235" y="3805113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029835" y="3805113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39235" y="380511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5607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832194" y="312653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93522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06" y="4634197"/>
            <a:ext cx="2400019" cy="353377"/>
          </a:xfrm>
          <a:prstGeom prst="rect">
            <a:avLst/>
          </a:prstGeom>
        </p:spPr>
      </p:pic>
      <p:sp>
        <p:nvSpPr>
          <p:cNvPr id="86" name="Freeform 85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</a:t>
            </a:r>
            <a:r>
              <a:rPr lang="it-IT" sz="1400" b="1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0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smtClean="0">
                <a:latin typeface="Avenir Book" charset="0"/>
                <a:ea typeface="Avenir Book" charset="0"/>
                <a:cs typeface="Avenir Book" charset="0"/>
              </a:rPr>
              <a:t>0.5                                   </a:t>
            </a:r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2724667">
            <a:off x="1945978" y="2766977"/>
            <a:ext cx="191323" cy="22555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748689" y="2861453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60563" y="3138439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∝sin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(q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)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/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4706713" y="3407341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Momentum transfer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07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test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48" y="-453393"/>
            <a:ext cx="3986696" cy="6676850"/>
          </a:xfrm>
          <a:prstGeom prst="rect">
            <a:avLst/>
          </a:prstGeom>
        </p:spPr>
      </p:pic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8" y="542315"/>
            <a:ext cx="3350612" cy="2104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91" y="1143363"/>
            <a:ext cx="1144210" cy="61697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1146" y="10122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ESS will be several times 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brighter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than existing facilities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 rot="19873600">
            <a:off x="1605733" y="3236745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Linear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proton accelerator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872874" y="2409736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target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980818" y="1632597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instruments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4021736" y="4437664"/>
            <a:ext cx="149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August 2015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941884" y="70923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Powerful neutron instruments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9" name="Rectangle 1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1" name="Picture 20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2" name="Picture 21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1" y="136642"/>
            <a:ext cx="3979993" cy="3562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539" y="1751615"/>
            <a:ext cx="569503" cy="307085"/>
          </a:xfrm>
          <a:prstGeom prst="rect">
            <a:avLst/>
          </a:prstGeom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0292833" y="783130"/>
            <a:ext cx="15844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venir Book"/>
                <a:cs typeface="Avenir Book"/>
              </a:rPr>
              <a:t>Sweden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414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489" y="619046"/>
            <a:ext cx="3026566" cy="601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89" y="1319881"/>
            <a:ext cx="3124200" cy="260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39" y="638814"/>
            <a:ext cx="5522030" cy="40523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" name="Rectangle 1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9" name="Picture 1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0" name="Picture 1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0" y="5588601"/>
            <a:ext cx="12191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Tests performed 2 weeks ago on the CRISP reflectometer at ISIS</a:t>
            </a:r>
            <a:endParaRPr lang="en-US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10334" y="1145354"/>
            <a:ext cx="4052315" cy="30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506037"/>
              </p:ext>
            </p:extLst>
          </p:nvPr>
        </p:nvGraphicFramePr>
        <p:xfrm>
          <a:off x="248070" y="2360134"/>
          <a:ext cx="5092369" cy="243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8640"/>
                <a:gridCol w="20037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Neutron Reflectometer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Neutron</a:t>
                      </a:r>
                      <a:r>
                        <a:rPr lang="en-US" sz="1600" baseline="0" dirty="0" smtClean="0"/>
                        <a:t> wavelength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 – 6.5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50Hz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(0.5 – 13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25Hz)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 range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0.005 – 1.1 Å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Moderator - sample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10.25m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-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1.87m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- MB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2.33m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377447" y="2796967"/>
            <a:ext cx="1874312" cy="2320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8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0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2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49000"/>
              </p:ext>
            </p:extLst>
          </p:nvPr>
        </p:nvGraphicFramePr>
        <p:xfrm>
          <a:off x="248070" y="2360134"/>
          <a:ext cx="5092369" cy="243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8640"/>
                <a:gridCol w="20037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Neutron Reflectometer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Neutron</a:t>
                      </a:r>
                      <a:r>
                        <a:rPr lang="en-US" sz="1600" baseline="0" dirty="0" smtClean="0"/>
                        <a:t> wavelength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 – 6.5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50Hz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(0.5 – 13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25Hz)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 range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0.005 – 1.1 Å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Moderator - sample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10.25m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-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1.87m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- MB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2.33m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377447" y="2796967"/>
            <a:ext cx="1874312" cy="2320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8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0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2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7386584" y="74400"/>
            <a:ext cx="4709720" cy="3607270"/>
            <a:chOff x="6746868" y="2568271"/>
            <a:chExt cx="4709720" cy="360727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51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ttangolo 47"/>
            <p:cNvSpPr/>
            <p:nvPr/>
          </p:nvSpPr>
          <p:spPr>
            <a:xfrm>
              <a:off x="7132291" y="4404264"/>
              <a:ext cx="9605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56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  <a:endPara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8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386584" y="74400"/>
            <a:ext cx="4709720" cy="3607270"/>
            <a:chOff x="6746868" y="2568271"/>
            <a:chExt cx="4709720" cy="36072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29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47"/>
            <p:cNvSpPr/>
            <p:nvPr/>
          </p:nvSpPr>
          <p:spPr>
            <a:xfrm>
              <a:off x="6816671" y="4456360"/>
              <a:ext cx="1330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MB 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5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  <a:endPara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7" name="Picture 4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8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9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1" name="Rectangle 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Triangle 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92" name="Rectangle 9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ight Triangle 9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33" name="Rectangle 1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Triangle 1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74" name="Rectangle 17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ight Triangle 17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15" name="Rectangle 2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ight Triangle 21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56" name="Rectangle 2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ight Triangle 2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0225" y="3035602"/>
            <a:ext cx="2625664" cy="40394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1391" y="2075584"/>
            <a:ext cx="3786267" cy="4326902"/>
          </a:xfrm>
          <a:prstGeom prst="rect">
            <a:avLst/>
          </a:prstGeom>
        </p:spPr>
      </p:pic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386584" y="74400"/>
            <a:ext cx="4709720" cy="3607270"/>
            <a:chOff x="6746868" y="2568271"/>
            <a:chExt cx="4709720" cy="36072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29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47"/>
            <p:cNvSpPr/>
            <p:nvPr/>
          </p:nvSpPr>
          <p:spPr>
            <a:xfrm>
              <a:off x="6816671" y="4456360"/>
              <a:ext cx="1330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MB 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5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  <a:endPara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582" y="215603"/>
            <a:ext cx="1932167" cy="205982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582" y="2351336"/>
            <a:ext cx="1932167" cy="1629913"/>
          </a:xfrm>
          <a:prstGeom prst="rect">
            <a:avLst/>
          </a:prstGeom>
        </p:spPr>
      </p:pic>
      <p:cxnSp>
        <p:nvCxnSpPr>
          <p:cNvPr id="46" name="Connettore 2 29"/>
          <p:cNvCxnSpPr/>
          <p:nvPr/>
        </p:nvCxnSpPr>
        <p:spPr>
          <a:xfrm flipH="1" flipV="1">
            <a:off x="10497319" y="4931038"/>
            <a:ext cx="920187" cy="4406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29"/>
          <p:cNvCxnSpPr/>
          <p:nvPr/>
        </p:nvCxnSpPr>
        <p:spPr>
          <a:xfrm flipH="1" flipV="1">
            <a:off x="2409401" y="4546421"/>
            <a:ext cx="31287" cy="1195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4" name="Rectangle 5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8" name="Picture 57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59" name="Picture 58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60" name="Picture 59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61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64" name="Rectangle 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ight Triangle 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05" name="Rectangle 10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Triangle 10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46" name="Rectangle 14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ight Triangle 15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87" name="Rectangle 18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ight Triangle 19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28" name="Rectangle 22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ight Triangle 23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8" name="Group 267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69" name="Rectangle 26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ight Triangle 27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054100" y="3241642"/>
            <a:ext cx="3009472" cy="2018154"/>
          </a:xfrm>
          <a:custGeom>
            <a:avLst/>
            <a:gdLst>
              <a:gd name="connsiteX0" fmla="*/ 12700 w 1689100"/>
              <a:gd name="connsiteY0" fmla="*/ 0 h 1155700"/>
              <a:gd name="connsiteX1" fmla="*/ 1689100 w 1689100"/>
              <a:gd name="connsiteY1" fmla="*/ 38100 h 1155700"/>
              <a:gd name="connsiteX2" fmla="*/ 1651000 w 1689100"/>
              <a:gd name="connsiteY2" fmla="*/ 1155700 h 1155700"/>
              <a:gd name="connsiteX3" fmla="*/ 0 w 1689100"/>
              <a:gd name="connsiteY3" fmla="*/ 1155700 h 1155700"/>
              <a:gd name="connsiteX4" fmla="*/ 12700 w 1689100"/>
              <a:gd name="connsiteY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100" h="1155700">
                <a:moveTo>
                  <a:pt x="12700" y="0"/>
                </a:moveTo>
                <a:lnTo>
                  <a:pt x="1689100" y="38100"/>
                </a:lnTo>
                <a:lnTo>
                  <a:pt x="1651000" y="1155700"/>
                </a:lnTo>
                <a:lnTo>
                  <a:pt x="0" y="1155700"/>
                </a:lnTo>
                <a:lnTo>
                  <a:pt x="1270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2080227" y="2953537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 rot="5400000">
            <a:off x="3679078" y="3977443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2" name="Rettangolo 48"/>
          <p:cNvSpPr/>
          <p:nvPr/>
        </p:nvSpPr>
        <p:spPr>
          <a:xfrm>
            <a:off x="4822340" y="4045791"/>
            <a:ext cx="2289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The cassette (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units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) </a:t>
            </a: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are 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placed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horizontally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4870220" y="4638976"/>
            <a:ext cx="2247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Resolution 0.5mm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14" name="Connettore 2 29"/>
          <p:cNvCxnSpPr/>
          <p:nvPr/>
        </p:nvCxnSpPr>
        <p:spPr>
          <a:xfrm>
            <a:off x="3114351" y="4782525"/>
            <a:ext cx="1839447" cy="854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ttore 2 29"/>
          <p:cNvCxnSpPr/>
          <p:nvPr/>
        </p:nvCxnSpPr>
        <p:spPr>
          <a:xfrm>
            <a:off x="3114351" y="4842496"/>
            <a:ext cx="1839447" cy="854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>
            <a:off x="2476443" y="2289839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Resolution 4mm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17" name="Connettore 2 29"/>
          <p:cNvCxnSpPr/>
          <p:nvPr/>
        </p:nvCxnSpPr>
        <p:spPr>
          <a:xfrm>
            <a:off x="3473642" y="2654806"/>
            <a:ext cx="688" cy="1128613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nettore 2 29"/>
          <p:cNvCxnSpPr/>
          <p:nvPr/>
        </p:nvCxnSpPr>
        <p:spPr>
          <a:xfrm flipH="1">
            <a:off x="3694329" y="2654806"/>
            <a:ext cx="11953" cy="112000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7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4" name="Rectangle 1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6" name="Picture 15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2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4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6" name="Rectangle 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77" name="Rectangle 7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Triangle 8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18" name="Rectangle 11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ight Triangle 12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59" name="Rectangle 1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ight Triangle 16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00" name="Rectangle 19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ight Triangle 2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41" name="Rectangle 2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ight Triangle 2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Freeform 2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24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7" name="Rectangle 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78" name="Rectangle 7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Triangle 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19" name="Rectangle 11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ight Triangle 1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60" name="Rectangle 15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ight Triangle 1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01" name="Rectangle 20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ight Triangle 20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1" name="Group 240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42" name="Rectangle 24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ight Triangle 24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Freeform 24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2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 rot="5400000">
            <a:off x="2823621" y="396285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83"/>
          <p:cNvSpPr>
            <a:spLocks noChangeArrowheads="1"/>
          </p:cNvSpPr>
          <p:nvPr/>
        </p:nvSpPr>
        <p:spPr bwMode="auto">
          <a:xfrm>
            <a:off x="3314228" y="303896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9" name="Rectangle 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80" name="Rectangle 7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Triangle 8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21" name="Rectangle 12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ight Triangle 12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62" name="Rectangle 16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ight Triangle 16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03" name="Rectangle 20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Triangle 20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44" name="Rectangle 2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ight Triangle 2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Freeform 2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4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8648" y="627059"/>
            <a:ext cx="3729438" cy="2795435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0392131">
            <a:off x="10543115" y="1506722"/>
            <a:ext cx="1642278" cy="243921"/>
            <a:chOff x="2850515" y="2977176"/>
            <a:chExt cx="2730765" cy="451824"/>
          </a:xfrm>
        </p:grpSpPr>
        <p:sp>
          <p:nvSpPr>
            <p:cNvPr id="44" name="Rectangle 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Rectangle 288"/>
          <p:cNvSpPr/>
          <p:nvPr/>
        </p:nvSpPr>
        <p:spPr>
          <a:xfrm rot="20336632">
            <a:off x="11595512" y="665509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90" name="Rectangle 289"/>
          <p:cNvSpPr/>
          <p:nvPr/>
        </p:nvSpPr>
        <p:spPr>
          <a:xfrm rot="20478990">
            <a:off x="10436508" y="676966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0" name="Straight Arrow Connector 339"/>
          <p:cNvCxnSpPr/>
          <p:nvPr/>
        </p:nvCxnSpPr>
        <p:spPr>
          <a:xfrm>
            <a:off x="10208247" y="61633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1" name="Connettore 2 30"/>
          <p:cNvCxnSpPr/>
          <p:nvPr/>
        </p:nvCxnSpPr>
        <p:spPr>
          <a:xfrm flipV="1">
            <a:off x="7956318" y="2826046"/>
            <a:ext cx="3677277" cy="39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tangle 83"/>
          <p:cNvSpPr>
            <a:spLocks noChangeArrowheads="1"/>
          </p:cNvSpPr>
          <p:nvPr/>
        </p:nvSpPr>
        <p:spPr bwMode="auto">
          <a:xfrm>
            <a:off x="11392005" y="29975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pSp>
        <p:nvGrpSpPr>
          <p:cNvPr id="380" name="Group 379"/>
          <p:cNvGrpSpPr/>
          <p:nvPr/>
        </p:nvGrpSpPr>
        <p:grpSpPr>
          <a:xfrm rot="20392131">
            <a:off x="10509808" y="681718"/>
            <a:ext cx="1642278" cy="243921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1" name="Rectangle 420"/>
          <p:cNvSpPr/>
          <p:nvPr/>
        </p:nvSpPr>
        <p:spPr>
          <a:xfrm rot="20488696">
            <a:off x="10797359" y="80355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2" name="Rectangle 421"/>
          <p:cNvSpPr/>
          <p:nvPr/>
        </p:nvSpPr>
        <p:spPr>
          <a:xfrm rot="20426334">
            <a:off x="11406002" y="52983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3" name="Group 422"/>
          <p:cNvGrpSpPr/>
          <p:nvPr/>
        </p:nvGrpSpPr>
        <p:grpSpPr>
          <a:xfrm rot="20392131">
            <a:off x="10544611" y="1113093"/>
            <a:ext cx="1642278" cy="243921"/>
            <a:chOff x="2850515" y="2977176"/>
            <a:chExt cx="2730765" cy="451824"/>
          </a:xfrm>
        </p:grpSpPr>
        <p:sp>
          <p:nvSpPr>
            <p:cNvPr id="424" name="Rectangle 42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Triangle 42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4" name="Group 463"/>
          <p:cNvGrpSpPr/>
          <p:nvPr/>
        </p:nvGrpSpPr>
        <p:grpSpPr>
          <a:xfrm rot="20392131">
            <a:off x="10499056" y="231499"/>
            <a:ext cx="1642278" cy="243921"/>
            <a:chOff x="2850515" y="2977176"/>
            <a:chExt cx="2730765" cy="451824"/>
          </a:xfrm>
        </p:grpSpPr>
        <p:sp>
          <p:nvSpPr>
            <p:cNvPr id="465" name="Rectangle 46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5" name="Straight Arrow Connector 504"/>
          <p:cNvCxnSpPr/>
          <p:nvPr/>
        </p:nvCxnSpPr>
        <p:spPr>
          <a:xfrm>
            <a:off x="10204703" y="104465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>
            <a:off x="10212258" y="148750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>
            <a:off x="10214645" y="191085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8" name="Group 507"/>
          <p:cNvGrpSpPr/>
          <p:nvPr/>
        </p:nvGrpSpPr>
        <p:grpSpPr>
          <a:xfrm rot="20392131">
            <a:off x="10545815" y="1948692"/>
            <a:ext cx="1642278" cy="243921"/>
            <a:chOff x="2850515" y="2977176"/>
            <a:chExt cx="2730765" cy="451824"/>
          </a:xfrm>
        </p:grpSpPr>
        <p:sp>
          <p:nvSpPr>
            <p:cNvPr id="509" name="Rectangle 5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Triangle 5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9" name="Straight Arrow Connector 548"/>
          <p:cNvCxnSpPr/>
          <p:nvPr/>
        </p:nvCxnSpPr>
        <p:spPr>
          <a:xfrm>
            <a:off x="10217345" y="235282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 rot="20392131">
            <a:off x="10539039" y="2389701"/>
            <a:ext cx="1642278" cy="243921"/>
            <a:chOff x="2850515" y="2977176"/>
            <a:chExt cx="2730765" cy="451824"/>
          </a:xfrm>
        </p:grpSpPr>
        <p:sp>
          <p:nvSpPr>
            <p:cNvPr id="551" name="Rectangle 5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Triangle 5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1" name="Straight Arrow Connector 590"/>
          <p:cNvCxnSpPr/>
          <p:nvPr/>
        </p:nvCxnSpPr>
        <p:spPr>
          <a:xfrm>
            <a:off x="10210569" y="279383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2" name="Group 591"/>
          <p:cNvGrpSpPr/>
          <p:nvPr/>
        </p:nvGrpSpPr>
        <p:grpSpPr>
          <a:xfrm rot="20392131">
            <a:off x="10532576" y="2836096"/>
            <a:ext cx="1642278" cy="243921"/>
            <a:chOff x="2850515" y="2977176"/>
            <a:chExt cx="2730765" cy="451824"/>
          </a:xfrm>
        </p:grpSpPr>
        <p:sp>
          <p:nvSpPr>
            <p:cNvPr id="593" name="Rectangle 5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Triangle 5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3" name="Straight Arrow Connector 632"/>
          <p:cNvCxnSpPr/>
          <p:nvPr/>
        </p:nvCxnSpPr>
        <p:spPr>
          <a:xfrm>
            <a:off x="10204106" y="3240233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" name="Oval 633"/>
          <p:cNvSpPr/>
          <p:nvPr/>
        </p:nvSpPr>
        <p:spPr>
          <a:xfrm rot="5400000">
            <a:off x="2823621" y="396285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5" name="Rectangle 83"/>
          <p:cNvSpPr>
            <a:spLocks noChangeArrowheads="1"/>
          </p:cNvSpPr>
          <p:nvPr/>
        </p:nvSpPr>
        <p:spPr bwMode="auto">
          <a:xfrm>
            <a:off x="3314228" y="303896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</a:p>
        </p:txBody>
      </p:sp>
      <p:cxnSp>
        <p:nvCxnSpPr>
          <p:cNvPr id="636" name="Connettore 2 30"/>
          <p:cNvCxnSpPr/>
          <p:nvPr/>
        </p:nvCxnSpPr>
        <p:spPr>
          <a:xfrm flipV="1">
            <a:off x="7969609" y="2784185"/>
            <a:ext cx="2621502" cy="16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Oval 636"/>
          <p:cNvSpPr/>
          <p:nvPr/>
        </p:nvSpPr>
        <p:spPr>
          <a:xfrm rot="20690324">
            <a:off x="11482242" y="2507711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38" name="Connettore 2 30"/>
          <p:cNvCxnSpPr>
            <a:endCxn id="621" idx="2"/>
          </p:cNvCxnSpPr>
          <p:nvPr/>
        </p:nvCxnSpPr>
        <p:spPr>
          <a:xfrm flipV="1">
            <a:off x="10635691" y="2760292"/>
            <a:ext cx="942364" cy="9295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Oval 341"/>
          <p:cNvSpPr/>
          <p:nvPr/>
        </p:nvSpPr>
        <p:spPr>
          <a:xfrm>
            <a:off x="8098675" y="246224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54" name="Group 35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79" name="Rectangle 3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ight Triangle 64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Freeform 64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8" name="Group 67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679" name="Rectangle 6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ectangle 67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ight Triangle 68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Freeform 68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Oval 68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9" name="Group 71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720" name="Rectangle 71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Oval 72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Oval 72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ight Triangle 72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Freeform 72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Oval 72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Oval 72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Oval 73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Oval 73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Oval 73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Oval 73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Oval 73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Oval 73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Oval 73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0" name="Group 75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761" name="Rectangle 76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Oval 76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Oval 76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ight Triangle 76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Freeform 76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Oval 76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Oval 77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Oval 77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Oval 77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1" name="Group 80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802" name="Rectangle 80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ight Triangle 80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Freeform 80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Oval 81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Oval 81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Oval 81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Oval 81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Oval 81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Oval 81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Oval 82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Oval 82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2" name="Group 84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843" name="Rectangle 84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ight Triangle 84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Freeform 84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Oval 85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Oval 85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Oval 85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Oval 85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Oval 86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Oval 86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Oval 86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Oval 86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Oval 86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Oval 86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Oval 86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Oval 86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Oval 86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Oval 87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Oval 87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3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test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48" y="-453393"/>
            <a:ext cx="3986696" cy="6676850"/>
          </a:xfrm>
          <a:prstGeom prst="rect">
            <a:avLst/>
          </a:prstGeom>
        </p:spPr>
      </p:pic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8" y="542315"/>
            <a:ext cx="3350612" cy="2104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91" y="1143363"/>
            <a:ext cx="1144210" cy="61697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1146" y="10122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ESS will be several times 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brighter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than existing facilities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41884" y="70923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Powerful neutron instruments</a:t>
            </a:r>
          </a:p>
        </p:txBody>
      </p:sp>
      <p:sp>
        <p:nvSpPr>
          <p:cNvPr id="3" name="Oval 2"/>
          <p:cNvSpPr/>
          <p:nvPr/>
        </p:nvSpPr>
        <p:spPr>
          <a:xfrm>
            <a:off x="5577940" y="1589576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05102" y="1976639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 rot="19873600">
            <a:off x="1605733" y="3236745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Linear proton accelerator</a:t>
            </a: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872874" y="2409736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target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9211341" y="1007115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Reflectometers: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980818" y="1632597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instruments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4021736" y="4437664"/>
            <a:ext cx="149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August 2015</a:t>
            </a:r>
          </a:p>
        </p:txBody>
      </p:sp>
      <p:pic>
        <p:nvPicPr>
          <p:cNvPr id="72" name="Picture 71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87" y="1397773"/>
            <a:ext cx="1124844" cy="512797"/>
          </a:xfrm>
          <a:prstGeom prst="rect">
            <a:avLst/>
          </a:prstGeom>
        </p:spPr>
      </p:pic>
      <p:pic>
        <p:nvPicPr>
          <p:cNvPr id="73" name="Picture 72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263" y="1957020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2" name="Rectangle 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4" name="Picture 23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5" name="Picture 24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94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roup 810"/>
          <p:cNvGrpSpPr/>
          <p:nvPr/>
        </p:nvGrpSpPr>
        <p:grpSpPr>
          <a:xfrm>
            <a:off x="8472185" y="5292705"/>
            <a:ext cx="640161" cy="903678"/>
            <a:chOff x="7670438" y="3688205"/>
            <a:chExt cx="527446" cy="1210421"/>
          </a:xfrm>
        </p:grpSpPr>
        <p:sp>
          <p:nvSpPr>
            <p:cNvPr id="815" name="Freeform 814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7" name="Straight Arrow Connector 856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Straight Arrow Connector 857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Arrow Connector 858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Arrow Connector 859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Arrow Connector 860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2" name="Straight Arrow Connector 861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3" name="Connettore 2 30"/>
          <p:cNvCxnSpPr/>
          <p:nvPr/>
        </p:nvCxnSpPr>
        <p:spPr>
          <a:xfrm flipH="1" flipV="1">
            <a:off x="9138420" y="5974975"/>
            <a:ext cx="8467" cy="402071"/>
          </a:xfrm>
          <a:prstGeom prst="straightConnector1">
            <a:avLst/>
          </a:prstGeom>
          <a:ln w="254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4" name="Group 863"/>
          <p:cNvGrpSpPr/>
          <p:nvPr/>
        </p:nvGrpSpPr>
        <p:grpSpPr>
          <a:xfrm>
            <a:off x="9124342" y="5311607"/>
            <a:ext cx="640161" cy="903678"/>
            <a:chOff x="7670438" y="3688205"/>
            <a:chExt cx="527446" cy="1210421"/>
          </a:xfrm>
        </p:grpSpPr>
        <p:sp>
          <p:nvSpPr>
            <p:cNvPr id="865" name="Freeform 864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6" name="Straight Arrow Connector 865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7" name="Straight Arrow Connector 866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8" name="Straight Arrow Connector 867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9" name="Straight Arrow Connector 868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0" name="Straight Arrow Connector 869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1" name="Straight Arrow Connector 870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1" name="Picture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8648" y="627059"/>
            <a:ext cx="3729438" cy="2795435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0392131">
            <a:off x="10543115" y="1506722"/>
            <a:ext cx="1642278" cy="243921"/>
            <a:chOff x="2850515" y="2977176"/>
            <a:chExt cx="2730765" cy="451824"/>
          </a:xfrm>
        </p:grpSpPr>
        <p:sp>
          <p:nvSpPr>
            <p:cNvPr id="44" name="Rectangle 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Rectangle 288"/>
          <p:cNvSpPr/>
          <p:nvPr/>
        </p:nvSpPr>
        <p:spPr>
          <a:xfrm rot="20336632">
            <a:off x="11595512" y="665509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90" name="Rectangle 289"/>
          <p:cNvSpPr/>
          <p:nvPr/>
        </p:nvSpPr>
        <p:spPr>
          <a:xfrm rot="20478990">
            <a:off x="10436508" y="676966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0" name="Straight Arrow Connector 339"/>
          <p:cNvCxnSpPr/>
          <p:nvPr/>
        </p:nvCxnSpPr>
        <p:spPr>
          <a:xfrm>
            <a:off x="10208247" y="61633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1" name="Connettore 2 30"/>
          <p:cNvCxnSpPr/>
          <p:nvPr/>
        </p:nvCxnSpPr>
        <p:spPr>
          <a:xfrm flipV="1">
            <a:off x="7956318" y="2826046"/>
            <a:ext cx="3677277" cy="39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tangle 83"/>
          <p:cNvSpPr>
            <a:spLocks noChangeArrowheads="1"/>
          </p:cNvSpPr>
          <p:nvPr/>
        </p:nvSpPr>
        <p:spPr bwMode="auto">
          <a:xfrm>
            <a:off x="11392005" y="29975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9" name="Rectangle 83"/>
          <p:cNvSpPr>
            <a:spLocks noChangeArrowheads="1"/>
          </p:cNvSpPr>
          <p:nvPr/>
        </p:nvSpPr>
        <p:spPr bwMode="auto">
          <a:xfrm>
            <a:off x="5240390" y="3598795"/>
            <a:ext cx="6463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Not a dead area but the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overlap</a:t>
            </a:r>
            <a:r>
              <a:rPr lang="en-US" sz="1600" dirty="0" smtClean="0">
                <a:latin typeface="Avenir Book"/>
                <a:cs typeface="Avenir Book"/>
              </a:rPr>
              <a:t> avoids dead zones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0" name="Group 379"/>
          <p:cNvGrpSpPr/>
          <p:nvPr/>
        </p:nvGrpSpPr>
        <p:grpSpPr>
          <a:xfrm rot="20392131">
            <a:off x="10509808" y="681718"/>
            <a:ext cx="1642278" cy="243921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1" name="Rectangle 420"/>
          <p:cNvSpPr/>
          <p:nvPr/>
        </p:nvSpPr>
        <p:spPr>
          <a:xfrm rot="20488696">
            <a:off x="10797359" y="80355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2" name="Rectangle 421"/>
          <p:cNvSpPr/>
          <p:nvPr/>
        </p:nvSpPr>
        <p:spPr>
          <a:xfrm rot="20426334">
            <a:off x="11406002" y="52983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3" name="Group 422"/>
          <p:cNvGrpSpPr/>
          <p:nvPr/>
        </p:nvGrpSpPr>
        <p:grpSpPr>
          <a:xfrm rot="20392131">
            <a:off x="10544611" y="1113093"/>
            <a:ext cx="1642278" cy="243921"/>
            <a:chOff x="2850515" y="2977176"/>
            <a:chExt cx="2730765" cy="451824"/>
          </a:xfrm>
        </p:grpSpPr>
        <p:sp>
          <p:nvSpPr>
            <p:cNvPr id="424" name="Rectangle 42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Triangle 42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4" name="Group 463"/>
          <p:cNvGrpSpPr/>
          <p:nvPr/>
        </p:nvGrpSpPr>
        <p:grpSpPr>
          <a:xfrm rot="20392131">
            <a:off x="10499056" y="231499"/>
            <a:ext cx="1642278" cy="243921"/>
            <a:chOff x="2850515" y="2977176"/>
            <a:chExt cx="2730765" cy="451824"/>
          </a:xfrm>
        </p:grpSpPr>
        <p:sp>
          <p:nvSpPr>
            <p:cNvPr id="465" name="Rectangle 46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5" name="Straight Arrow Connector 504"/>
          <p:cNvCxnSpPr/>
          <p:nvPr/>
        </p:nvCxnSpPr>
        <p:spPr>
          <a:xfrm>
            <a:off x="10204703" y="104465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>
            <a:off x="10212258" y="148750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>
            <a:off x="10214645" y="191085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8" name="Group 507"/>
          <p:cNvGrpSpPr/>
          <p:nvPr/>
        </p:nvGrpSpPr>
        <p:grpSpPr>
          <a:xfrm rot="20392131">
            <a:off x="10545815" y="1948692"/>
            <a:ext cx="1642278" cy="243921"/>
            <a:chOff x="2850515" y="2977176"/>
            <a:chExt cx="2730765" cy="451824"/>
          </a:xfrm>
        </p:grpSpPr>
        <p:sp>
          <p:nvSpPr>
            <p:cNvPr id="509" name="Rectangle 5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Triangle 5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9" name="Straight Arrow Connector 548"/>
          <p:cNvCxnSpPr/>
          <p:nvPr/>
        </p:nvCxnSpPr>
        <p:spPr>
          <a:xfrm>
            <a:off x="10217345" y="235282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 rot="20392131">
            <a:off x="10539039" y="2389701"/>
            <a:ext cx="1642278" cy="243921"/>
            <a:chOff x="2850515" y="2977176"/>
            <a:chExt cx="2730765" cy="451824"/>
          </a:xfrm>
        </p:grpSpPr>
        <p:sp>
          <p:nvSpPr>
            <p:cNvPr id="551" name="Rectangle 5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Triangle 5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1" name="Straight Arrow Connector 590"/>
          <p:cNvCxnSpPr/>
          <p:nvPr/>
        </p:nvCxnSpPr>
        <p:spPr>
          <a:xfrm>
            <a:off x="10210569" y="279383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2" name="Group 591"/>
          <p:cNvGrpSpPr/>
          <p:nvPr/>
        </p:nvGrpSpPr>
        <p:grpSpPr>
          <a:xfrm rot="20392131">
            <a:off x="10532576" y="2836096"/>
            <a:ext cx="1642278" cy="243921"/>
            <a:chOff x="2850515" y="2977176"/>
            <a:chExt cx="2730765" cy="451824"/>
          </a:xfrm>
        </p:grpSpPr>
        <p:sp>
          <p:nvSpPr>
            <p:cNvPr id="593" name="Rectangle 5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Triangle 5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3" name="Straight Arrow Connector 632"/>
          <p:cNvCxnSpPr/>
          <p:nvPr/>
        </p:nvCxnSpPr>
        <p:spPr>
          <a:xfrm>
            <a:off x="10204106" y="3240233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" name="Oval 633"/>
          <p:cNvSpPr/>
          <p:nvPr/>
        </p:nvSpPr>
        <p:spPr>
          <a:xfrm rot="5400000">
            <a:off x="2823621" y="396285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5" name="Rectangle 83"/>
          <p:cNvSpPr>
            <a:spLocks noChangeArrowheads="1"/>
          </p:cNvSpPr>
          <p:nvPr/>
        </p:nvSpPr>
        <p:spPr bwMode="auto">
          <a:xfrm>
            <a:off x="3314228" y="303896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</a:p>
        </p:txBody>
      </p:sp>
      <p:cxnSp>
        <p:nvCxnSpPr>
          <p:cNvPr id="636" name="Connettore 2 30"/>
          <p:cNvCxnSpPr/>
          <p:nvPr/>
        </p:nvCxnSpPr>
        <p:spPr>
          <a:xfrm flipV="1">
            <a:off x="7969609" y="2784185"/>
            <a:ext cx="2621502" cy="16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Oval 636"/>
          <p:cNvSpPr/>
          <p:nvPr/>
        </p:nvSpPr>
        <p:spPr>
          <a:xfrm rot="20690324">
            <a:off x="11482242" y="2507711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38" name="Connettore 2 30"/>
          <p:cNvCxnSpPr>
            <a:endCxn id="621" idx="2"/>
          </p:cNvCxnSpPr>
          <p:nvPr/>
        </p:nvCxnSpPr>
        <p:spPr>
          <a:xfrm flipV="1">
            <a:off x="10635691" y="2760292"/>
            <a:ext cx="942364" cy="9295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Rectangle 83"/>
          <p:cNvSpPr>
            <a:spLocks noChangeArrowheads="1"/>
          </p:cNvSpPr>
          <p:nvPr/>
        </p:nvSpPr>
        <p:spPr bwMode="auto">
          <a:xfrm>
            <a:off x="11344836" y="447710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grpSp>
        <p:nvGrpSpPr>
          <p:cNvPr id="640" name="Group 639"/>
          <p:cNvGrpSpPr/>
          <p:nvPr/>
        </p:nvGrpSpPr>
        <p:grpSpPr>
          <a:xfrm rot="20392131">
            <a:off x="10491870" y="3824327"/>
            <a:ext cx="1642278" cy="243921"/>
            <a:chOff x="2850515" y="2977176"/>
            <a:chExt cx="2730765" cy="451824"/>
          </a:xfrm>
        </p:grpSpPr>
        <p:sp>
          <p:nvSpPr>
            <p:cNvPr id="641" name="Rectangle 6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ight Triangle 6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Freeform 6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1" name="Group 680"/>
          <p:cNvGrpSpPr/>
          <p:nvPr/>
        </p:nvGrpSpPr>
        <p:grpSpPr>
          <a:xfrm rot="20392131">
            <a:off x="10485407" y="4315692"/>
            <a:ext cx="1642278" cy="243921"/>
            <a:chOff x="2850515" y="2977176"/>
            <a:chExt cx="2730765" cy="451824"/>
          </a:xfrm>
        </p:grpSpPr>
        <p:sp>
          <p:nvSpPr>
            <p:cNvPr id="682" name="Rectangle 6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ight Triangle 6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Freeform 6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2" name="Oval 721"/>
          <p:cNvSpPr/>
          <p:nvPr/>
        </p:nvSpPr>
        <p:spPr>
          <a:xfrm rot="20690324">
            <a:off x="11435073" y="3987307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24" name="Connettore 2 30"/>
          <p:cNvCxnSpPr/>
          <p:nvPr/>
        </p:nvCxnSpPr>
        <p:spPr>
          <a:xfrm flipV="1">
            <a:off x="9923228" y="4284393"/>
            <a:ext cx="1611355" cy="43737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ttore 2 30"/>
          <p:cNvCxnSpPr>
            <a:endCxn id="682" idx="0"/>
          </p:cNvCxnSpPr>
          <p:nvPr/>
        </p:nvCxnSpPr>
        <p:spPr>
          <a:xfrm>
            <a:off x="9923228" y="4229606"/>
            <a:ext cx="1374565" cy="172521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ttore 2 30"/>
          <p:cNvCxnSpPr/>
          <p:nvPr/>
        </p:nvCxnSpPr>
        <p:spPr>
          <a:xfrm flipV="1">
            <a:off x="9923228" y="4184715"/>
            <a:ext cx="1941557" cy="239431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8" name="Rectangle 83"/>
          <p:cNvSpPr>
            <a:spLocks noChangeArrowheads="1"/>
          </p:cNvSpPr>
          <p:nvPr/>
        </p:nvSpPr>
        <p:spPr bwMode="auto">
          <a:xfrm>
            <a:off x="10980854" y="6004435"/>
            <a:ext cx="1526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No shadow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770" name="Group 769"/>
          <p:cNvGrpSpPr/>
          <p:nvPr/>
        </p:nvGrpSpPr>
        <p:grpSpPr>
          <a:xfrm rot="20392131">
            <a:off x="10465979" y="5694346"/>
            <a:ext cx="1642278" cy="243921"/>
            <a:chOff x="2850515" y="2977176"/>
            <a:chExt cx="2730765" cy="451824"/>
          </a:xfrm>
        </p:grpSpPr>
        <p:sp>
          <p:nvSpPr>
            <p:cNvPr id="771" name="Rectangle 7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ight Triangle 7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Freeform 7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12" name="Connettore 2 30"/>
          <p:cNvCxnSpPr/>
          <p:nvPr/>
        </p:nvCxnSpPr>
        <p:spPr>
          <a:xfrm>
            <a:off x="10058400" y="5644961"/>
            <a:ext cx="1456755" cy="18086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Connettore 2 30"/>
          <p:cNvCxnSpPr/>
          <p:nvPr/>
        </p:nvCxnSpPr>
        <p:spPr>
          <a:xfrm>
            <a:off x="10058400" y="5550049"/>
            <a:ext cx="1219965" cy="230732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Connettore 2 30"/>
          <p:cNvCxnSpPr/>
          <p:nvPr/>
        </p:nvCxnSpPr>
        <p:spPr>
          <a:xfrm flipV="1">
            <a:off x="10058400" y="5455634"/>
            <a:ext cx="2091480" cy="2984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6" name="Group 815"/>
          <p:cNvGrpSpPr/>
          <p:nvPr/>
        </p:nvGrpSpPr>
        <p:grpSpPr>
          <a:xfrm rot="20392131">
            <a:off x="10483911" y="5093423"/>
            <a:ext cx="1642278" cy="243921"/>
            <a:chOff x="2850515" y="2977176"/>
            <a:chExt cx="2730765" cy="451824"/>
          </a:xfrm>
        </p:grpSpPr>
        <p:sp>
          <p:nvSpPr>
            <p:cNvPr id="817" name="Rectangle 8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tangle 8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ight Triangle 8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Freeform 8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0" name="Connettore 2 30"/>
          <p:cNvCxnSpPr/>
          <p:nvPr/>
        </p:nvCxnSpPr>
        <p:spPr>
          <a:xfrm flipV="1">
            <a:off x="10503420" y="5490512"/>
            <a:ext cx="1495582" cy="30949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Connettore 2 30"/>
          <p:cNvCxnSpPr/>
          <p:nvPr/>
        </p:nvCxnSpPr>
        <p:spPr>
          <a:xfrm flipV="1">
            <a:off x="10567152" y="4235613"/>
            <a:ext cx="1134066" cy="12715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02861" y="3931947"/>
            <a:ext cx="640161" cy="903678"/>
            <a:chOff x="7670438" y="3688205"/>
            <a:chExt cx="527446" cy="1210421"/>
          </a:xfrm>
        </p:grpSpPr>
        <p:sp>
          <p:nvSpPr>
            <p:cNvPr id="723" name="Freeform 722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7" name="Straight Arrow Connector 726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Arrow Connector 731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Arrow Connector 732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Straight Arrow Connector 733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Arrow Connector 734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0" name="Connettore 2 30"/>
          <p:cNvCxnSpPr/>
          <p:nvPr/>
        </p:nvCxnSpPr>
        <p:spPr>
          <a:xfrm flipH="1" flipV="1">
            <a:off x="9057782" y="4614217"/>
            <a:ext cx="8467" cy="402071"/>
          </a:xfrm>
          <a:prstGeom prst="straightConnector1">
            <a:avLst/>
          </a:prstGeom>
          <a:ln w="254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2" name="Group 761"/>
          <p:cNvGrpSpPr/>
          <p:nvPr/>
        </p:nvGrpSpPr>
        <p:grpSpPr>
          <a:xfrm>
            <a:off x="8964194" y="3950849"/>
            <a:ext cx="640161" cy="903678"/>
            <a:chOff x="7670438" y="3688205"/>
            <a:chExt cx="527446" cy="1210421"/>
          </a:xfrm>
        </p:grpSpPr>
        <p:sp>
          <p:nvSpPr>
            <p:cNvPr id="763" name="Freeform 762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4" name="Straight Arrow Connector 763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Straight Arrow Connector 764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Straight Arrow Connector 765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Arrow Connector 766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Arrow Connector 767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Arrow Connector 768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2" name="Oval 871"/>
          <p:cNvSpPr/>
          <p:nvPr/>
        </p:nvSpPr>
        <p:spPr>
          <a:xfrm>
            <a:off x="8098675" y="246224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38" name="Group 73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39" name="Rectangle 7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ight Triangle 7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Freeform 7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Oval 7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1" name="Group 89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892" name="Rectangle 89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tangle 89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Oval 89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ight Triangle 89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Freeform 89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Oval 89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Oval 89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Oval 90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Oval 90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Oval 90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Oval 90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Oval 90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Oval 90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Oval 90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Oval 90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Oval 90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Oval 91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Oval 91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Oval 91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Oval 91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Oval 91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Oval 91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Oval 91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Oval 91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Oval 91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Oval 91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Oval 92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Oval 92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Oval 92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Oval 92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Oval 9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Oval 9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Oval 9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2" name="Group 93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933" name="Rectangle 9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Oval 9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Oval 9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ight Triangle 9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Freeform 9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Oval 9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Oval 9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Oval 9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Oval 9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Oval 9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Oval 9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Oval 9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Oval 9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Oval 9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Oval 9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Oval 9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Oval 9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Oval 9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Oval 9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Oval 9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Oval 9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Oval 9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Oval 9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Oval 9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Oval 9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Oval 9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Oval 9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Oval 9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Oval 9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Oval 9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Oval 9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Oval 9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Oval 9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Oval 9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Oval 9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Oval 9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3" name="Group 97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974" name="Rectangle 97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Oval 97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Oval 97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Oval 97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ight Triangle 97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Freeform 97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Oval 98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Oval 98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Oval 98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Oval 98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Oval 98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Oval 98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Oval 98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Oval 98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Oval 98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Oval 98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Oval 99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Oval 99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Oval 99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Oval 99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Oval 99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Oval 99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Oval 99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Oval 100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Oval 100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Oval 100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Oval 100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Oval 100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Oval 100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Oval 100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Oval 100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Oval 100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Oval 100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Oval 101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Oval 101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Oval 101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4" name="Group 101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1015" name="Rectangle 10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tangle 101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Oval 101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Oval 101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Oval 10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ight Triangle 101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Freeform 102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Oval 102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Oval 102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Oval 102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Oval 102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Oval 102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Oval 102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Oval 102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Oval 103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Oval 103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Oval 103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Oval 103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Oval 104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Oval 104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Oval 104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Oval 104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Oval 105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5" name="Group 105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1056" name="Rectangle 10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tangle 10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ight Triangle 10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Freeform 10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Oval 10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Oval 10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Oval 10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Oval 10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Oval 10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Oval 10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Oval 10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Oval 10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Oval 10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Oval 10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Oval 10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Oval 10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Oval 10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Oval 10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Oval 10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Oval 10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Oval 10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Oval 10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Oval 10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Oval 10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Oval 10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Oval 10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Oval 10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Oval 10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6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446" y="417535"/>
            <a:ext cx="2349252" cy="250005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437156" y="928026"/>
            <a:ext cx="1549831" cy="12039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85" y="3112772"/>
            <a:ext cx="4208689" cy="3154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286" y="1669351"/>
            <a:ext cx="1658824" cy="1617352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745" y="3331323"/>
            <a:ext cx="3500997" cy="2624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37895" y="422440"/>
            <a:ext cx="2518475" cy="24991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687656" y="766366"/>
            <a:ext cx="1549831" cy="12039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6" y="3420875"/>
            <a:ext cx="4004733" cy="21538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3702" y="12517"/>
            <a:ext cx="2570882" cy="33713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11678" y="1372091"/>
            <a:ext cx="2378991" cy="96197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9891359" y="49024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9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30" name="Connettore 2 30"/>
          <p:cNvCxnSpPr/>
          <p:nvPr/>
        </p:nvCxnSpPr>
        <p:spPr>
          <a:xfrm flipH="1">
            <a:off x="8227670" y="3331323"/>
            <a:ext cx="18745" cy="244181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6200000">
            <a:off x="7933924" y="4179433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venir Book"/>
                <a:cs typeface="Avenir Book"/>
              </a:rPr>
              <a:t>6</a:t>
            </a:r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4326" y="3571119"/>
            <a:ext cx="2822199" cy="170059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73157" y="3337475"/>
            <a:ext cx="2960096" cy="250608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140611" y="3527016"/>
            <a:ext cx="2460341" cy="204769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27820" y="1958657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1.5mm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6" name="Connettore 2 30"/>
          <p:cNvCxnSpPr/>
          <p:nvPr/>
        </p:nvCxnSpPr>
        <p:spPr>
          <a:xfrm flipH="1">
            <a:off x="6718852" y="2040731"/>
            <a:ext cx="1594693" cy="116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30"/>
          <p:cNvCxnSpPr/>
          <p:nvPr/>
        </p:nvCxnSpPr>
        <p:spPr>
          <a:xfrm flipH="1">
            <a:off x="6631388" y="2193131"/>
            <a:ext cx="1682157" cy="17334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" name="Rectangle 3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 descr="Screen Shot 2014-10-14 at 09.12.54.png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0" name="Picture 39" descr="brightnessGreenXLarg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2" name="Picture 41" descr="Screen Shot 2014-10-14 at 09.12.54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4" name="Oval 43"/>
          <p:cNvSpPr/>
          <p:nvPr/>
        </p:nvSpPr>
        <p:spPr>
          <a:xfrm>
            <a:off x="914400" y="3505795"/>
            <a:ext cx="2067339" cy="194964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2630" y="3166701"/>
            <a:ext cx="1652336" cy="394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47"/>
          <p:cNvSpPr/>
          <p:nvPr/>
        </p:nvSpPr>
        <p:spPr>
          <a:xfrm>
            <a:off x="4590753" y="30238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46" name="Connettore 2 30"/>
          <p:cNvCxnSpPr/>
          <p:nvPr/>
        </p:nvCxnSpPr>
        <p:spPr>
          <a:xfrm flipV="1">
            <a:off x="4673157" y="6288700"/>
            <a:ext cx="2960096" cy="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43651" y="5964294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20455" y="1161793"/>
            <a:ext cx="1344511" cy="133344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89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398" name="Picture 39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7838" y="2726345"/>
            <a:ext cx="2612856" cy="3718612"/>
          </a:xfrm>
          <a:prstGeom prst="rect">
            <a:avLst/>
          </a:prstGeom>
        </p:spPr>
      </p:pic>
      <p:cxnSp>
        <p:nvCxnSpPr>
          <p:cNvPr id="399" name="Connettore 2 30"/>
          <p:cNvCxnSpPr/>
          <p:nvPr/>
        </p:nvCxnSpPr>
        <p:spPr>
          <a:xfrm flipV="1">
            <a:off x="344960" y="4827048"/>
            <a:ext cx="1731835" cy="2061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Connettore 2 30"/>
          <p:cNvCxnSpPr/>
          <p:nvPr/>
        </p:nvCxnSpPr>
        <p:spPr>
          <a:xfrm flipV="1">
            <a:off x="2864424" y="3849287"/>
            <a:ext cx="1199148" cy="668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402" name="TextBox 401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403" name="Arc 402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Arc 40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0" name="Rectangle 3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2" name="Picture 41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3" name="Picture 42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4" name="Rettangolo 48"/>
          <p:cNvSpPr/>
          <p:nvPr/>
        </p:nvSpPr>
        <p:spPr>
          <a:xfrm>
            <a:off x="800305" y="3324448"/>
            <a:ext cx="651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Fe/Si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5" name="Rettangolo 48"/>
          <p:cNvSpPr/>
          <p:nvPr/>
        </p:nvSpPr>
        <p:spPr>
          <a:xfrm>
            <a:off x="1898683" y="3695583"/>
            <a:ext cx="306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endParaRPr lang="it-IT" sz="16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2517" y="4687471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Si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7" name="Rectangle 4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89" name="Rectangle 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ight Triangle 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30" name="Rectangle 12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ight Triangle 13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71" name="Rectangle 1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ight Triangle 1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12" name="Rectangle 21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ight Triangle 21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53" name="Rectangle 25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ight Triangle 2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4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6892425" y="3923443"/>
            <a:ext cx="22404" cy="227179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6726776" y="6087169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6914829" y="4242343"/>
            <a:ext cx="2892685" cy="1759112"/>
          </a:xfrm>
          <a:custGeom>
            <a:avLst/>
            <a:gdLst>
              <a:gd name="connsiteX0" fmla="*/ 0 w 2892685"/>
              <a:gd name="connsiteY0" fmla="*/ 65302 h 1723754"/>
              <a:gd name="connsiteX1" fmla="*/ 305731 w 2892685"/>
              <a:gd name="connsiteY1" fmla="*/ 30027 h 1723754"/>
              <a:gd name="connsiteX2" fmla="*/ 505632 w 2892685"/>
              <a:gd name="connsiteY2" fmla="*/ 41785 h 1723754"/>
              <a:gd name="connsiteX3" fmla="*/ 611462 w 2892685"/>
              <a:gd name="connsiteY3" fmla="*/ 535632 h 1723754"/>
              <a:gd name="connsiteX4" fmla="*/ 670256 w 2892685"/>
              <a:gd name="connsiteY4" fmla="*/ 371016 h 1723754"/>
              <a:gd name="connsiteX5" fmla="*/ 834881 w 2892685"/>
              <a:gd name="connsiteY5" fmla="*/ 723764 h 1723754"/>
              <a:gd name="connsiteX6" fmla="*/ 905434 w 2892685"/>
              <a:gd name="connsiteY6" fmla="*/ 606181 h 1723754"/>
              <a:gd name="connsiteX7" fmla="*/ 1058299 w 2892685"/>
              <a:gd name="connsiteY7" fmla="*/ 1052995 h 1723754"/>
              <a:gd name="connsiteX8" fmla="*/ 1105335 w 2892685"/>
              <a:gd name="connsiteY8" fmla="*/ 794313 h 1723754"/>
              <a:gd name="connsiteX9" fmla="*/ 1305236 w 2892685"/>
              <a:gd name="connsiteY9" fmla="*/ 1252885 h 1723754"/>
              <a:gd name="connsiteX10" fmla="*/ 1352271 w 2892685"/>
              <a:gd name="connsiteY10" fmla="*/ 1052995 h 1723754"/>
              <a:gd name="connsiteX11" fmla="*/ 1493378 w 2892685"/>
              <a:gd name="connsiteY11" fmla="*/ 1429259 h 1723754"/>
              <a:gd name="connsiteX12" fmla="*/ 1552172 w 2892685"/>
              <a:gd name="connsiteY12" fmla="*/ 1229369 h 1723754"/>
              <a:gd name="connsiteX13" fmla="*/ 1716797 w 2892685"/>
              <a:gd name="connsiteY13" fmla="*/ 1570358 h 1723754"/>
              <a:gd name="connsiteX14" fmla="*/ 1728556 w 2892685"/>
              <a:gd name="connsiteY14" fmla="*/ 1335193 h 1723754"/>
              <a:gd name="connsiteX15" fmla="*/ 1893180 w 2892685"/>
              <a:gd name="connsiteY15" fmla="*/ 1617391 h 1723754"/>
              <a:gd name="connsiteX16" fmla="*/ 1940216 w 2892685"/>
              <a:gd name="connsiteY16" fmla="*/ 1417501 h 1723754"/>
              <a:gd name="connsiteX17" fmla="*/ 2104840 w 2892685"/>
              <a:gd name="connsiteY17" fmla="*/ 1687941 h 1723754"/>
              <a:gd name="connsiteX18" fmla="*/ 2175393 w 2892685"/>
              <a:gd name="connsiteY18" fmla="*/ 1476292 h 1723754"/>
              <a:gd name="connsiteX19" fmla="*/ 2292982 w 2892685"/>
              <a:gd name="connsiteY19" fmla="*/ 1723215 h 1723754"/>
              <a:gd name="connsiteX20" fmla="*/ 2363535 w 2892685"/>
              <a:gd name="connsiteY20" fmla="*/ 1546842 h 1723754"/>
              <a:gd name="connsiteX21" fmla="*/ 2492883 w 2892685"/>
              <a:gd name="connsiteY21" fmla="*/ 1699699 h 1723754"/>
              <a:gd name="connsiteX22" fmla="*/ 2598713 w 2892685"/>
              <a:gd name="connsiteY22" fmla="*/ 1629149 h 1723754"/>
              <a:gd name="connsiteX23" fmla="*/ 2810373 w 2892685"/>
              <a:gd name="connsiteY23" fmla="*/ 1687941 h 1723754"/>
              <a:gd name="connsiteX24" fmla="*/ 2892685 w 2892685"/>
              <a:gd name="connsiteY24" fmla="*/ 1629149 h 17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2685" h="1723754">
                <a:moveTo>
                  <a:pt x="0" y="65302"/>
                </a:moveTo>
                <a:cubicBezTo>
                  <a:pt x="110729" y="49624"/>
                  <a:pt x="221459" y="33946"/>
                  <a:pt x="305731" y="30027"/>
                </a:cubicBezTo>
                <a:cubicBezTo>
                  <a:pt x="390003" y="26107"/>
                  <a:pt x="454677" y="-42482"/>
                  <a:pt x="505632" y="41785"/>
                </a:cubicBezTo>
                <a:cubicBezTo>
                  <a:pt x="556587" y="126052"/>
                  <a:pt x="584025" y="480760"/>
                  <a:pt x="611462" y="535632"/>
                </a:cubicBezTo>
                <a:cubicBezTo>
                  <a:pt x="638899" y="590504"/>
                  <a:pt x="633020" y="339661"/>
                  <a:pt x="670256" y="371016"/>
                </a:cubicBezTo>
                <a:cubicBezTo>
                  <a:pt x="707492" y="402371"/>
                  <a:pt x="795685" y="684570"/>
                  <a:pt x="834881" y="723764"/>
                </a:cubicBezTo>
                <a:cubicBezTo>
                  <a:pt x="874077" y="762958"/>
                  <a:pt x="868198" y="551309"/>
                  <a:pt x="905434" y="606181"/>
                </a:cubicBezTo>
                <a:cubicBezTo>
                  <a:pt x="942670" y="661053"/>
                  <a:pt x="1024982" y="1021640"/>
                  <a:pt x="1058299" y="1052995"/>
                </a:cubicBezTo>
                <a:cubicBezTo>
                  <a:pt x="1091616" y="1084350"/>
                  <a:pt x="1064179" y="760998"/>
                  <a:pt x="1105335" y="794313"/>
                </a:cubicBezTo>
                <a:cubicBezTo>
                  <a:pt x="1146491" y="827628"/>
                  <a:pt x="1264080" y="1209771"/>
                  <a:pt x="1305236" y="1252885"/>
                </a:cubicBezTo>
                <a:cubicBezTo>
                  <a:pt x="1346392" y="1295999"/>
                  <a:pt x="1320914" y="1023599"/>
                  <a:pt x="1352271" y="1052995"/>
                </a:cubicBezTo>
                <a:cubicBezTo>
                  <a:pt x="1383628" y="1082391"/>
                  <a:pt x="1460061" y="1399863"/>
                  <a:pt x="1493378" y="1429259"/>
                </a:cubicBezTo>
                <a:cubicBezTo>
                  <a:pt x="1526695" y="1458655"/>
                  <a:pt x="1514936" y="1205853"/>
                  <a:pt x="1552172" y="1229369"/>
                </a:cubicBezTo>
                <a:cubicBezTo>
                  <a:pt x="1589408" y="1252885"/>
                  <a:pt x="1687400" y="1552721"/>
                  <a:pt x="1716797" y="1570358"/>
                </a:cubicBezTo>
                <a:cubicBezTo>
                  <a:pt x="1746194" y="1587995"/>
                  <a:pt x="1699159" y="1327354"/>
                  <a:pt x="1728556" y="1335193"/>
                </a:cubicBezTo>
                <a:cubicBezTo>
                  <a:pt x="1757953" y="1343032"/>
                  <a:pt x="1857903" y="1603673"/>
                  <a:pt x="1893180" y="1617391"/>
                </a:cubicBezTo>
                <a:cubicBezTo>
                  <a:pt x="1928457" y="1631109"/>
                  <a:pt x="1904939" y="1405743"/>
                  <a:pt x="1940216" y="1417501"/>
                </a:cubicBezTo>
                <a:cubicBezTo>
                  <a:pt x="1975493" y="1429259"/>
                  <a:pt x="2065644" y="1678142"/>
                  <a:pt x="2104840" y="1687941"/>
                </a:cubicBezTo>
                <a:cubicBezTo>
                  <a:pt x="2144036" y="1697740"/>
                  <a:pt x="2144036" y="1470413"/>
                  <a:pt x="2175393" y="1476292"/>
                </a:cubicBezTo>
                <a:cubicBezTo>
                  <a:pt x="2206750" y="1482171"/>
                  <a:pt x="2261625" y="1711457"/>
                  <a:pt x="2292982" y="1723215"/>
                </a:cubicBezTo>
                <a:cubicBezTo>
                  <a:pt x="2324339" y="1734973"/>
                  <a:pt x="2330218" y="1550761"/>
                  <a:pt x="2363535" y="1546842"/>
                </a:cubicBezTo>
                <a:cubicBezTo>
                  <a:pt x="2396852" y="1542923"/>
                  <a:pt x="2453687" y="1685981"/>
                  <a:pt x="2492883" y="1699699"/>
                </a:cubicBezTo>
                <a:cubicBezTo>
                  <a:pt x="2532079" y="1713417"/>
                  <a:pt x="2545798" y="1631109"/>
                  <a:pt x="2598713" y="1629149"/>
                </a:cubicBezTo>
                <a:cubicBezTo>
                  <a:pt x="2651628" y="1627189"/>
                  <a:pt x="2761378" y="1687941"/>
                  <a:pt x="2810373" y="1687941"/>
                </a:cubicBezTo>
                <a:cubicBezTo>
                  <a:pt x="2859368" y="1687941"/>
                  <a:pt x="2892685" y="1629149"/>
                  <a:pt x="2892685" y="162914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546475" y="4755293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197225" y="4152043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894233" y="514116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25825" y="39234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035425" y="48378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730626" y="438064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892425" y="3322063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>
                <a:latin typeface="Avenir Book"/>
                <a:cs typeface="Avenir Book"/>
              </a:rPr>
              <a:t>q =(4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latin typeface="Avenir Book"/>
                <a:cs typeface="Avenir Book"/>
              </a:rPr>
              <a:t>/</a:t>
            </a:r>
            <a:r>
              <a:rPr lang="en-US" sz="2800" dirty="0">
                <a:latin typeface="Symbol" charset="2"/>
                <a:cs typeface="Symbol" charset="2"/>
              </a:rPr>
              <a:t>l) </a:t>
            </a:r>
            <a:r>
              <a:rPr lang="en-US" sz="2800" dirty="0">
                <a:latin typeface="Avenir Book"/>
                <a:cs typeface="Avenir Book"/>
              </a:rPr>
              <a:t>sin</a:t>
            </a:r>
            <a:r>
              <a:rPr lang="en-US" sz="2800" dirty="0">
                <a:latin typeface="Symbol" charset="2"/>
                <a:cs typeface="Symbol" charset="2"/>
              </a:rPr>
              <a:t>(q)</a:t>
            </a:r>
            <a:r>
              <a:rPr lang="en-US" sz="2800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110" name="Up Arrow 109"/>
          <p:cNvSpPr/>
          <p:nvPr/>
        </p:nvSpPr>
        <p:spPr>
          <a:xfrm rot="10800000">
            <a:off x="7880163" y="2904989"/>
            <a:ext cx="609600" cy="371443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9779660" y="3911659"/>
            <a:ext cx="18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Incidence angle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9268664" y="3643486"/>
            <a:ext cx="510996" cy="452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9640531" y="3342970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Neutron wavelength </a:t>
            </a:r>
          </a:p>
        </p:txBody>
      </p:sp>
      <p:cxnSp>
        <p:nvCxnSpPr>
          <p:cNvPr id="114" name="Straight Arrow Connector 113"/>
          <p:cNvCxnSpPr>
            <a:stCxn id="61" idx="1"/>
          </p:cNvCxnSpPr>
          <p:nvPr/>
        </p:nvCxnSpPr>
        <p:spPr>
          <a:xfrm flipH="1">
            <a:off x="8248717" y="3235625"/>
            <a:ext cx="1380829" cy="2301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545562" y="3928012"/>
            <a:ext cx="130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/>
                <a:cs typeface="Avenir Book"/>
              </a:rPr>
              <a:t>Log R = </a:t>
            </a:r>
            <a:endParaRPr lang="en-US" dirty="0" smtClean="0">
              <a:latin typeface="Avenir Book"/>
              <a:cs typeface="Avenir Book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= reflected 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/ incoming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951481" y="582555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q</a:t>
            </a:r>
            <a:endParaRPr lang="en-US" sz="2800" dirty="0"/>
          </a:p>
        </p:txBody>
      </p:sp>
      <p:sp>
        <p:nvSpPr>
          <p:cNvPr id="61" name="Rectangle 60"/>
          <p:cNvSpPr/>
          <p:nvPr/>
        </p:nvSpPr>
        <p:spPr>
          <a:xfrm>
            <a:off x="9629546" y="3066348"/>
            <a:ext cx="232973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Avenir Book"/>
                <a:cs typeface="Avenir Book"/>
              </a:rPr>
              <a:t>∝1/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venir Book"/>
                <a:cs typeface="Avenir Book"/>
              </a:rPr>
              <a:t>= </a:t>
            </a:r>
            <a:r>
              <a:rPr lang="en-US" sz="1600" dirty="0" err="1" smtClean="0">
                <a:latin typeface="Avenir Book"/>
                <a:cs typeface="Avenir Book"/>
              </a:rPr>
              <a:t>ToF</a:t>
            </a:r>
            <a:r>
              <a:rPr lang="en-US" sz="1600" dirty="0" smtClean="0">
                <a:latin typeface="Avenir Book"/>
                <a:cs typeface="Avenir Book"/>
              </a:rPr>
              <a:t> / Distance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3" name="Picture 62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63035" y="3916592"/>
            <a:ext cx="2235200" cy="6685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44235" y="3805113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029835" y="3805113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39235" y="380511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5607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832194" y="312653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93522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3670433" y="1255817"/>
            <a:ext cx="1214189" cy="908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3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ctangle 93"/>
          <p:cNvSpPr/>
          <p:nvPr/>
        </p:nvSpPr>
        <p:spPr>
          <a:xfrm rot="2724667">
            <a:off x="1945978" y="2766977"/>
            <a:ext cx="191323" cy="22555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748689" y="2861453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260563" y="3138439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∝sin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(q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)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/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706713" y="3407341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Momentum transfer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14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444" y="3228934"/>
            <a:ext cx="3814956" cy="2984092"/>
          </a:xfrm>
          <a:prstGeom prst="rect">
            <a:avLst/>
          </a:prstGeom>
        </p:spPr>
      </p:pic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7331" y="3115913"/>
            <a:ext cx="3289726" cy="2220159"/>
            <a:chOff x="187331" y="3115913"/>
            <a:chExt cx="3289726" cy="2220159"/>
          </a:xfrm>
        </p:grpSpPr>
        <p:pic>
          <p:nvPicPr>
            <p:cNvPr id="53" name="Picture 52" descr="Screen Shot 2015-10-28 at 11.08.57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31" y="3115913"/>
              <a:ext cx="3289726" cy="2220159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951746" y="3220913"/>
              <a:ext cx="2235200" cy="5827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63035" y="3916592"/>
              <a:ext cx="2235200" cy="668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5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ttangolo 48"/>
          <p:cNvSpPr/>
          <p:nvPr/>
        </p:nvSpPr>
        <p:spPr>
          <a:xfrm>
            <a:off x="8414408" y="3706278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7" name="Rettangolo 38"/>
          <p:cNvSpPr/>
          <p:nvPr/>
        </p:nvSpPr>
        <p:spPr>
          <a:xfrm flipV="1">
            <a:off x="8660373" y="4113751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9" name="Rectangle 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39" name="Rectangle 1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ight Triangle 1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80" name="Rectangle 17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Triangle 18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0" name="Group 21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21" name="Rectangle 22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ight Triangle 22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2" name="Rectangle 26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ight Triangle 26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3" name="Rectangle 30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ight Triangle 30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3" name="Rettangolo 48"/>
          <p:cNvSpPr/>
          <p:nvPr/>
        </p:nvSpPr>
        <p:spPr>
          <a:xfrm>
            <a:off x="6878261" y="5507657"/>
            <a:ext cx="1485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Theoretical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87331" y="3115913"/>
            <a:ext cx="3289726" cy="2220159"/>
            <a:chOff x="187331" y="3115913"/>
            <a:chExt cx="3289726" cy="2220159"/>
          </a:xfrm>
        </p:grpSpPr>
        <p:pic>
          <p:nvPicPr>
            <p:cNvPr id="71" name="Picture 70" descr="Screen Shot 2015-10-28 at 11.08.57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31" y="3115913"/>
              <a:ext cx="3289726" cy="2220159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951746" y="3220913"/>
              <a:ext cx="2235200" cy="5827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515" y="3395489"/>
            <a:ext cx="3787132" cy="28386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3395489"/>
            <a:ext cx="3541138" cy="2769908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9283090" y="3326717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902725" y="333609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0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1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2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05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6" name="TextBox 105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8" name="Arc 107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963035" y="3916593"/>
            <a:ext cx="2235200" cy="2344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963035" y="4300729"/>
            <a:ext cx="2235200" cy="278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Connettore 2 30"/>
          <p:cNvCxnSpPr/>
          <p:nvPr/>
        </p:nvCxnSpPr>
        <p:spPr>
          <a:xfrm>
            <a:off x="3258610" y="4251991"/>
            <a:ext cx="1274858" cy="327351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30"/>
          <p:cNvCxnSpPr/>
          <p:nvPr/>
        </p:nvCxnSpPr>
        <p:spPr>
          <a:xfrm flipV="1">
            <a:off x="3243468" y="2706573"/>
            <a:ext cx="1690039" cy="1121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589733" y="394033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293044" y="307520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76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8" name="Rectangle 7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Triangle 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58" name="Rectangle 15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ight Triangle 16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9" name="Rectangle 19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Triangle 20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40" name="Rectangle 23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ight Triangle 24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81" name="Rectangle 2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ight Triangle 2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Freeform 2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1" name="Group 320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22" name="Rectangle 32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ight Triangle 32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Freeform 32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6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4" name="Up Arrow 53"/>
          <p:cNvSpPr/>
          <p:nvPr/>
        </p:nvSpPr>
        <p:spPr>
          <a:xfrm rot="10800000">
            <a:off x="8034977" y="3093487"/>
            <a:ext cx="609600" cy="44199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829918" y="5913532"/>
            <a:ext cx="2725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1600" dirty="0">
                <a:latin typeface="Avenir Book"/>
                <a:cs typeface="Avenir Book"/>
              </a:rPr>
              <a:t>q 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>
                <a:latin typeface="Avenir Book"/>
                <a:cs typeface="Avenir Book"/>
              </a:rPr>
              <a:t>sin</a:t>
            </a:r>
            <a:r>
              <a:rPr lang="en-US" sz="1600" dirty="0">
                <a:latin typeface="Symbol" charset="2"/>
                <a:cs typeface="Symbol" charset="2"/>
              </a:rPr>
              <a:t>(q)</a:t>
            </a:r>
            <a:r>
              <a:rPr lang="en-US" sz="1600" dirty="0">
                <a:latin typeface="Avenir Book"/>
                <a:cs typeface="Avenir Book"/>
              </a:rPr>
              <a:t> 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6892425" y="3923443"/>
            <a:ext cx="22404" cy="227179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726776" y="6087169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6914829" y="4242343"/>
            <a:ext cx="2892685" cy="1759112"/>
          </a:xfrm>
          <a:custGeom>
            <a:avLst/>
            <a:gdLst>
              <a:gd name="connsiteX0" fmla="*/ 0 w 2892685"/>
              <a:gd name="connsiteY0" fmla="*/ 65302 h 1723754"/>
              <a:gd name="connsiteX1" fmla="*/ 305731 w 2892685"/>
              <a:gd name="connsiteY1" fmla="*/ 30027 h 1723754"/>
              <a:gd name="connsiteX2" fmla="*/ 505632 w 2892685"/>
              <a:gd name="connsiteY2" fmla="*/ 41785 h 1723754"/>
              <a:gd name="connsiteX3" fmla="*/ 611462 w 2892685"/>
              <a:gd name="connsiteY3" fmla="*/ 535632 h 1723754"/>
              <a:gd name="connsiteX4" fmla="*/ 670256 w 2892685"/>
              <a:gd name="connsiteY4" fmla="*/ 371016 h 1723754"/>
              <a:gd name="connsiteX5" fmla="*/ 834881 w 2892685"/>
              <a:gd name="connsiteY5" fmla="*/ 723764 h 1723754"/>
              <a:gd name="connsiteX6" fmla="*/ 905434 w 2892685"/>
              <a:gd name="connsiteY6" fmla="*/ 606181 h 1723754"/>
              <a:gd name="connsiteX7" fmla="*/ 1058299 w 2892685"/>
              <a:gd name="connsiteY7" fmla="*/ 1052995 h 1723754"/>
              <a:gd name="connsiteX8" fmla="*/ 1105335 w 2892685"/>
              <a:gd name="connsiteY8" fmla="*/ 794313 h 1723754"/>
              <a:gd name="connsiteX9" fmla="*/ 1305236 w 2892685"/>
              <a:gd name="connsiteY9" fmla="*/ 1252885 h 1723754"/>
              <a:gd name="connsiteX10" fmla="*/ 1352271 w 2892685"/>
              <a:gd name="connsiteY10" fmla="*/ 1052995 h 1723754"/>
              <a:gd name="connsiteX11" fmla="*/ 1493378 w 2892685"/>
              <a:gd name="connsiteY11" fmla="*/ 1429259 h 1723754"/>
              <a:gd name="connsiteX12" fmla="*/ 1552172 w 2892685"/>
              <a:gd name="connsiteY12" fmla="*/ 1229369 h 1723754"/>
              <a:gd name="connsiteX13" fmla="*/ 1716797 w 2892685"/>
              <a:gd name="connsiteY13" fmla="*/ 1570358 h 1723754"/>
              <a:gd name="connsiteX14" fmla="*/ 1728556 w 2892685"/>
              <a:gd name="connsiteY14" fmla="*/ 1335193 h 1723754"/>
              <a:gd name="connsiteX15" fmla="*/ 1893180 w 2892685"/>
              <a:gd name="connsiteY15" fmla="*/ 1617391 h 1723754"/>
              <a:gd name="connsiteX16" fmla="*/ 1940216 w 2892685"/>
              <a:gd name="connsiteY16" fmla="*/ 1417501 h 1723754"/>
              <a:gd name="connsiteX17" fmla="*/ 2104840 w 2892685"/>
              <a:gd name="connsiteY17" fmla="*/ 1687941 h 1723754"/>
              <a:gd name="connsiteX18" fmla="*/ 2175393 w 2892685"/>
              <a:gd name="connsiteY18" fmla="*/ 1476292 h 1723754"/>
              <a:gd name="connsiteX19" fmla="*/ 2292982 w 2892685"/>
              <a:gd name="connsiteY19" fmla="*/ 1723215 h 1723754"/>
              <a:gd name="connsiteX20" fmla="*/ 2363535 w 2892685"/>
              <a:gd name="connsiteY20" fmla="*/ 1546842 h 1723754"/>
              <a:gd name="connsiteX21" fmla="*/ 2492883 w 2892685"/>
              <a:gd name="connsiteY21" fmla="*/ 1699699 h 1723754"/>
              <a:gd name="connsiteX22" fmla="*/ 2598713 w 2892685"/>
              <a:gd name="connsiteY22" fmla="*/ 1629149 h 1723754"/>
              <a:gd name="connsiteX23" fmla="*/ 2810373 w 2892685"/>
              <a:gd name="connsiteY23" fmla="*/ 1687941 h 1723754"/>
              <a:gd name="connsiteX24" fmla="*/ 2892685 w 2892685"/>
              <a:gd name="connsiteY24" fmla="*/ 1629149 h 17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2685" h="1723754">
                <a:moveTo>
                  <a:pt x="0" y="65302"/>
                </a:moveTo>
                <a:cubicBezTo>
                  <a:pt x="110729" y="49624"/>
                  <a:pt x="221459" y="33946"/>
                  <a:pt x="305731" y="30027"/>
                </a:cubicBezTo>
                <a:cubicBezTo>
                  <a:pt x="390003" y="26107"/>
                  <a:pt x="454677" y="-42482"/>
                  <a:pt x="505632" y="41785"/>
                </a:cubicBezTo>
                <a:cubicBezTo>
                  <a:pt x="556587" y="126052"/>
                  <a:pt x="584025" y="480760"/>
                  <a:pt x="611462" y="535632"/>
                </a:cubicBezTo>
                <a:cubicBezTo>
                  <a:pt x="638899" y="590504"/>
                  <a:pt x="633020" y="339661"/>
                  <a:pt x="670256" y="371016"/>
                </a:cubicBezTo>
                <a:cubicBezTo>
                  <a:pt x="707492" y="402371"/>
                  <a:pt x="795685" y="684570"/>
                  <a:pt x="834881" y="723764"/>
                </a:cubicBezTo>
                <a:cubicBezTo>
                  <a:pt x="874077" y="762958"/>
                  <a:pt x="868198" y="551309"/>
                  <a:pt x="905434" y="606181"/>
                </a:cubicBezTo>
                <a:cubicBezTo>
                  <a:pt x="942670" y="661053"/>
                  <a:pt x="1024982" y="1021640"/>
                  <a:pt x="1058299" y="1052995"/>
                </a:cubicBezTo>
                <a:cubicBezTo>
                  <a:pt x="1091616" y="1084350"/>
                  <a:pt x="1064179" y="760998"/>
                  <a:pt x="1105335" y="794313"/>
                </a:cubicBezTo>
                <a:cubicBezTo>
                  <a:pt x="1146491" y="827628"/>
                  <a:pt x="1264080" y="1209771"/>
                  <a:pt x="1305236" y="1252885"/>
                </a:cubicBezTo>
                <a:cubicBezTo>
                  <a:pt x="1346392" y="1295999"/>
                  <a:pt x="1320914" y="1023599"/>
                  <a:pt x="1352271" y="1052995"/>
                </a:cubicBezTo>
                <a:cubicBezTo>
                  <a:pt x="1383628" y="1082391"/>
                  <a:pt x="1460061" y="1399863"/>
                  <a:pt x="1493378" y="1429259"/>
                </a:cubicBezTo>
                <a:cubicBezTo>
                  <a:pt x="1526695" y="1458655"/>
                  <a:pt x="1514936" y="1205853"/>
                  <a:pt x="1552172" y="1229369"/>
                </a:cubicBezTo>
                <a:cubicBezTo>
                  <a:pt x="1589408" y="1252885"/>
                  <a:pt x="1687400" y="1552721"/>
                  <a:pt x="1716797" y="1570358"/>
                </a:cubicBezTo>
                <a:cubicBezTo>
                  <a:pt x="1746194" y="1587995"/>
                  <a:pt x="1699159" y="1327354"/>
                  <a:pt x="1728556" y="1335193"/>
                </a:cubicBezTo>
                <a:cubicBezTo>
                  <a:pt x="1757953" y="1343032"/>
                  <a:pt x="1857903" y="1603673"/>
                  <a:pt x="1893180" y="1617391"/>
                </a:cubicBezTo>
                <a:cubicBezTo>
                  <a:pt x="1928457" y="1631109"/>
                  <a:pt x="1904939" y="1405743"/>
                  <a:pt x="1940216" y="1417501"/>
                </a:cubicBezTo>
                <a:cubicBezTo>
                  <a:pt x="1975493" y="1429259"/>
                  <a:pt x="2065644" y="1678142"/>
                  <a:pt x="2104840" y="1687941"/>
                </a:cubicBezTo>
                <a:cubicBezTo>
                  <a:pt x="2144036" y="1697740"/>
                  <a:pt x="2144036" y="1470413"/>
                  <a:pt x="2175393" y="1476292"/>
                </a:cubicBezTo>
                <a:cubicBezTo>
                  <a:pt x="2206750" y="1482171"/>
                  <a:pt x="2261625" y="1711457"/>
                  <a:pt x="2292982" y="1723215"/>
                </a:cubicBezTo>
                <a:cubicBezTo>
                  <a:pt x="2324339" y="1734973"/>
                  <a:pt x="2330218" y="1550761"/>
                  <a:pt x="2363535" y="1546842"/>
                </a:cubicBezTo>
                <a:cubicBezTo>
                  <a:pt x="2396852" y="1542923"/>
                  <a:pt x="2453687" y="1685981"/>
                  <a:pt x="2492883" y="1699699"/>
                </a:cubicBezTo>
                <a:cubicBezTo>
                  <a:pt x="2532079" y="1713417"/>
                  <a:pt x="2545798" y="1631109"/>
                  <a:pt x="2598713" y="1629149"/>
                </a:cubicBezTo>
                <a:cubicBezTo>
                  <a:pt x="2651628" y="1627189"/>
                  <a:pt x="2761378" y="1687941"/>
                  <a:pt x="2810373" y="1687941"/>
                </a:cubicBezTo>
                <a:cubicBezTo>
                  <a:pt x="2859368" y="1687941"/>
                  <a:pt x="2892685" y="1629149"/>
                  <a:pt x="2892685" y="162914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460851" y="4585183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167558" y="4166029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02449" y="498515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25825" y="39234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84760" y="4659562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647672" y="426571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545562" y="3928012"/>
            <a:ext cx="130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/>
                <a:cs typeface="Avenir Book"/>
              </a:rPr>
              <a:t>Log R = </a:t>
            </a:r>
            <a:endParaRPr lang="en-US" dirty="0" smtClean="0">
              <a:latin typeface="Avenir Book"/>
              <a:cs typeface="Avenir Book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= reflected 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/ incoming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951481" y="582555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q</a:t>
            </a:r>
            <a:endParaRPr lang="en-US" sz="2800" dirty="0"/>
          </a:p>
        </p:txBody>
      </p:sp>
      <p:sp>
        <p:nvSpPr>
          <p:cNvPr id="93" name="Oval 92"/>
          <p:cNvSpPr/>
          <p:nvPr/>
        </p:nvSpPr>
        <p:spPr>
          <a:xfrm>
            <a:off x="8311522" y="5498360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005764" y="5158389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725996" y="572332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8264031" y="491580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858696" y="526330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496347" y="519389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 rot="19231671">
            <a:off x="7964172" y="3720758"/>
            <a:ext cx="354344" cy="1321916"/>
          </a:xfrm>
          <a:prstGeom prst="rightBrace">
            <a:avLst>
              <a:gd name="adj1" fmla="val 7476"/>
              <a:gd name="adj2" fmla="val 50000"/>
            </a:avLst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Brace 99"/>
          <p:cNvSpPr/>
          <p:nvPr/>
        </p:nvSpPr>
        <p:spPr>
          <a:xfrm rot="18308139">
            <a:off x="8828281" y="4707638"/>
            <a:ext cx="354344" cy="1056981"/>
          </a:xfrm>
          <a:prstGeom prst="rightBrace">
            <a:avLst>
              <a:gd name="adj1" fmla="val 7476"/>
              <a:gd name="adj2" fmla="val 50000"/>
            </a:avLst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8259515" y="39025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905544" y="4610271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63035" y="3916593"/>
            <a:ext cx="2235200" cy="2344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963035" y="4300729"/>
            <a:ext cx="2235200" cy="278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Connettore 2 30"/>
          <p:cNvCxnSpPr/>
          <p:nvPr/>
        </p:nvCxnSpPr>
        <p:spPr>
          <a:xfrm>
            <a:off x="3258610" y="4251991"/>
            <a:ext cx="1274858" cy="327351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ttore 2 30"/>
          <p:cNvCxnSpPr/>
          <p:nvPr/>
        </p:nvCxnSpPr>
        <p:spPr>
          <a:xfrm flipV="1">
            <a:off x="3243468" y="2706573"/>
            <a:ext cx="1690039" cy="1121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3589733" y="394033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293044" y="307520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2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3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87" name="Rectangle 8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ight Triangle 9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90" name="Rectangle 18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Triangle 1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31" name="Rectangle 2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ight Triangle 2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72" name="Rectangle 2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Triangle 2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2" name="Group 31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313" name="Rectangle 3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ight Triangle 3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3" name="Group 35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54" name="Rectangle 3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ight Triangle 3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Freeform 3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9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683" y="3041052"/>
            <a:ext cx="4544718" cy="337607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 descr="Screen Shot 2015-10-28 at 11.08.57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951746" y="3220914"/>
            <a:ext cx="2235200" cy="270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63035" y="4300730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963035" y="4468712"/>
            <a:ext cx="2235200" cy="1318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3243468" y="4230224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 </a:t>
            </a:r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0.2deg</a:t>
            </a:r>
            <a:endParaRPr lang="en-US" sz="24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Rectangle 83"/>
          <p:cNvSpPr/>
          <p:nvPr/>
        </p:nvSpPr>
        <p:spPr>
          <a:xfrm>
            <a:off x="963035" y="415685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963035" y="400642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964269" y="385319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964533" y="368654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3035" y="356067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213173" y="3311375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latin typeface="Symbol" charset="2"/>
                <a:cs typeface="Symbol" charset="2"/>
              </a:rPr>
              <a:t>7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0.8deg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297251" y="361393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Symbol" charset="2"/>
                <a:cs typeface="Symbol" charset="2"/>
              </a:rPr>
              <a:t>…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5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7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8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0" name="Rectangle 6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ight Triangle 7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0" name="Rectangle 16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ight Triangle 17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Group 20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1" name="Rectangle 2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ight Triangle 2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2" name="Rectangle 25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ight Triangle 25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Freeform 25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2" name="Group 29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3" name="Rectangle 2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ight Triangle 2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Freeform 2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3" name="Group 33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4" name="Rectangle 33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ight Triangle 33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Freeform 33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3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683" y="3041052"/>
            <a:ext cx="4544718" cy="337607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 descr="Screen Shot 2015-10-28 at 11.08.57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951746" y="3220914"/>
            <a:ext cx="2235200" cy="270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63035" y="4300730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963035" y="4468712"/>
            <a:ext cx="2235200" cy="1318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3243468" y="4230224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 </a:t>
            </a:r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0.2deg</a:t>
            </a:r>
            <a:endParaRPr lang="en-US" sz="24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Rectangle 83"/>
          <p:cNvSpPr/>
          <p:nvPr/>
        </p:nvSpPr>
        <p:spPr>
          <a:xfrm>
            <a:off x="963035" y="415685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963035" y="400642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964269" y="385319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964533" y="368654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3035" y="356067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213173" y="3311375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latin typeface="Symbol" charset="2"/>
                <a:cs typeface="Symbol" charset="2"/>
              </a:rPr>
              <a:t>7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0.8deg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297251" y="361393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Symbol" charset="2"/>
                <a:cs typeface="Symbol" charset="2"/>
              </a:rPr>
              <a:t>…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56163" y="4357087"/>
            <a:ext cx="2642376" cy="156697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0102340" y="4906711"/>
            <a:ext cx="1828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7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8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2" name="Rectangle 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2" name="Rectangle 1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ight Triangle 1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3" name="Rectangle 2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Triangle 2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4" name="Rectangle 2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ight Triangle 2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5" name="Rectangle 2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ight Triangle 29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6" name="Rectangle 3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ight Triangle 3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eform 3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4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8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60" name="Rectangle 5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ight Triangle 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47" name="Rectangle 14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Triangle 15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0" name="Rectangle 18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Triangle 1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31" name="Rectangle 2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ight Triangle 2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72" name="Rectangle 2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Triangle 2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2" name="Group 31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13" name="Rectangle 3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ight Triangle 3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3" name="Rettangolo 47"/>
          <p:cNvSpPr/>
          <p:nvPr/>
        </p:nvSpPr>
        <p:spPr>
          <a:xfrm>
            <a:off x="4839385" y="2890689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test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48" y="-453393"/>
            <a:ext cx="3986696" cy="6676850"/>
          </a:xfrm>
          <a:prstGeom prst="rect">
            <a:avLst/>
          </a:prstGeom>
        </p:spPr>
      </p:pic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8" y="542315"/>
            <a:ext cx="3350612" cy="2104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91" y="1143363"/>
            <a:ext cx="1144210" cy="61697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1146" y="10122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ESS will be several times 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brighter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than existing facilities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41884" y="70923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Powerful neutron instruments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51116" y="3483688"/>
            <a:ext cx="27778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High detector requirements 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793549" y="4509691"/>
            <a:ext cx="4063285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817081" y="4557261"/>
            <a:ext cx="4096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1			10			100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4971" y="4920019"/>
            <a:ext cx="1920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1 = state-of-the-art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34420" y="4179419"/>
            <a:ext cx="1572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Instantaneous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Rate Capability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77024" y="3901015"/>
            <a:ext cx="1420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100 kHz/mm</a:t>
            </a:r>
            <a:r>
              <a:rPr lang="en-US" sz="1600" b="1" baseline="30000" dirty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861247" y="5555975"/>
            <a:ext cx="579543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1	           2	              3		         4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25904" y="5222469"/>
            <a:ext cx="1159932" cy="24553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venir Book"/>
                <a:cs typeface="Avenir Book"/>
              </a:rPr>
              <a:t>Reflectometry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87380" y="5334593"/>
            <a:ext cx="1879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Spatial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Resolution 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97497" y="4228691"/>
            <a:ext cx="1159932" cy="24553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venir Book"/>
                <a:cs typeface="Avenir Book"/>
              </a:rPr>
              <a:t>Reflectometry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793549" y="5500971"/>
            <a:ext cx="4063285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167599" y="4940140"/>
            <a:ext cx="87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0.5 mm</a:t>
            </a:r>
            <a:endParaRPr lang="en-US" sz="1600" b="1" baseline="30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" name="Oval 2"/>
          <p:cNvSpPr/>
          <p:nvPr/>
        </p:nvSpPr>
        <p:spPr>
          <a:xfrm>
            <a:off x="5577940" y="1589576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05102" y="1976639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 rot="19873600">
            <a:off x="1605733" y="3236745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Linear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proton accelerator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872874" y="2409736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target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9211341" y="1007115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Reflectometers: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980818" y="1632597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instruments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4021736" y="4437664"/>
            <a:ext cx="149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August 2015</a:t>
            </a:r>
          </a:p>
        </p:txBody>
      </p:sp>
      <p:pic>
        <p:nvPicPr>
          <p:cNvPr id="72" name="Picture 71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87" y="1397773"/>
            <a:ext cx="1124844" cy="512797"/>
          </a:xfrm>
          <a:prstGeom prst="rect">
            <a:avLst/>
          </a:prstGeom>
        </p:spPr>
      </p:pic>
      <p:pic>
        <p:nvPicPr>
          <p:cNvPr id="73" name="Picture 72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263" y="1957020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6" name="Rectangle 3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1" name="Picture 40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2" name="Picture 41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3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508" y="3256832"/>
            <a:ext cx="3823834" cy="286619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99722" y="3490161"/>
            <a:ext cx="2663269" cy="2307032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41527" y="497720"/>
            <a:ext cx="1628032" cy="217167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734875" y="315251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CDA38"/>
                </a:solidFill>
                <a:latin typeface="Avenir Book"/>
                <a:cs typeface="Avenir Book"/>
              </a:rPr>
              <a:t>Gating between 6ms and 20ms</a:t>
            </a:r>
            <a:endParaRPr lang="en-US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  <p:sp>
        <p:nvSpPr>
          <p:cNvPr id="60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64" name="Rectangle 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Triangle 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51" name="Rectangle 1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ight Triangle 1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4" name="Rectangle 1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ight Triangle 19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4" name="Group 23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35" name="Rectangle 23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ight Triangle 23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76" name="Rectangle 27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ight Triangle 28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Freeform 28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6" name="Group 31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17" name="Rectangle 3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ight Triangle 3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Freeform 3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8" name="Rettangolo 47"/>
          <p:cNvSpPr/>
          <p:nvPr/>
        </p:nvSpPr>
        <p:spPr>
          <a:xfrm>
            <a:off x="4839385" y="2890689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59" name="Rettangolo 47"/>
          <p:cNvSpPr/>
          <p:nvPr/>
        </p:nvSpPr>
        <p:spPr>
          <a:xfrm>
            <a:off x="4839384" y="5962155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508" y="3256832"/>
            <a:ext cx="3823834" cy="286619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99722" y="3490161"/>
            <a:ext cx="2663269" cy="2307032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41527" y="497720"/>
            <a:ext cx="1628032" cy="217167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734875" y="315251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CDA38"/>
                </a:solidFill>
                <a:latin typeface="Avenir Book"/>
                <a:cs typeface="Avenir Book"/>
              </a:rPr>
              <a:t>Gating between 6ms and 20ms</a:t>
            </a:r>
            <a:endParaRPr lang="en-US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  <p:sp>
        <p:nvSpPr>
          <p:cNvPr id="65" name="Rectangle 83"/>
          <p:cNvSpPr>
            <a:spLocks noChangeArrowheads="1"/>
          </p:cNvSpPr>
          <p:nvPr/>
        </p:nvSpPr>
        <p:spPr bwMode="auto">
          <a:xfrm>
            <a:off x="-31293" y="1400099"/>
            <a:ext cx="13961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100 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66" name="Group 65"/>
          <p:cNvGrpSpPr/>
          <p:nvPr/>
        </p:nvGrpSpPr>
        <p:grpSpPr>
          <a:xfrm rot="20392131">
            <a:off x="1083897" y="2022329"/>
            <a:ext cx="2730765" cy="451824"/>
            <a:chOff x="2850515" y="2977176"/>
            <a:chExt cx="2730765" cy="451824"/>
          </a:xfrm>
        </p:grpSpPr>
        <p:sp>
          <p:nvSpPr>
            <p:cNvPr id="71" name="Rectangle 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ight Triangle 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 rot="20392131">
            <a:off x="1071688" y="1361423"/>
            <a:ext cx="2730765" cy="451824"/>
            <a:chOff x="2850515" y="2977176"/>
            <a:chExt cx="2730765" cy="451824"/>
          </a:xfrm>
        </p:grpSpPr>
        <p:sp>
          <p:nvSpPr>
            <p:cNvPr id="156" name="Rectangle 1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ight Triangle 1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6" name="Group 195"/>
          <p:cNvGrpSpPr/>
          <p:nvPr/>
        </p:nvGrpSpPr>
        <p:grpSpPr>
          <a:xfrm rot="20392131">
            <a:off x="1094536" y="702621"/>
            <a:ext cx="2730765" cy="451824"/>
            <a:chOff x="2850515" y="2977176"/>
            <a:chExt cx="2730765" cy="451824"/>
          </a:xfrm>
        </p:grpSpPr>
        <p:sp>
          <p:nvSpPr>
            <p:cNvPr id="197" name="Rectangle 19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Triangle 20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7" name="Straight Arrow Connector 236"/>
          <p:cNvCxnSpPr/>
          <p:nvPr/>
        </p:nvCxnSpPr>
        <p:spPr>
          <a:xfrm flipV="1">
            <a:off x="99633" y="1679734"/>
            <a:ext cx="1782681" cy="42820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 rot="20336632">
            <a:off x="2489472" y="228385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239" name="Rectangle 238"/>
          <p:cNvSpPr/>
          <p:nvPr/>
        </p:nvSpPr>
        <p:spPr>
          <a:xfrm rot="20478990">
            <a:off x="1000014" y="2117498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240" name="Rectangle 239"/>
          <p:cNvSpPr/>
          <p:nvPr/>
        </p:nvSpPr>
        <p:spPr>
          <a:xfrm rot="20426334">
            <a:off x="3003016" y="1819555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 rot="20488696">
            <a:off x="2009751" y="217493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1410321" y="1408883"/>
            <a:ext cx="1343987" cy="53891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/>
          <p:nvPr/>
        </p:nvCxnSpPr>
        <p:spPr>
          <a:xfrm flipV="1">
            <a:off x="1948984" y="1648547"/>
            <a:ext cx="2559659" cy="4785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H="1">
            <a:off x="2034763" y="1639736"/>
            <a:ext cx="343281" cy="61444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endCxn id="71" idx="0"/>
          </p:cNvCxnSpPr>
          <p:nvPr/>
        </p:nvCxnSpPr>
        <p:spPr>
          <a:xfrm>
            <a:off x="2389082" y="1671037"/>
            <a:ext cx="43272" cy="51165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>
            <a:off x="2392275" y="1668700"/>
            <a:ext cx="369058" cy="40060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H="1" flipV="1">
            <a:off x="2001299" y="1321973"/>
            <a:ext cx="359227" cy="35198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2377488" y="1185192"/>
            <a:ext cx="26315" cy="47866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2416286" y="1073015"/>
            <a:ext cx="530116" cy="61100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2"/>
          <a:stretch/>
        </p:blipFill>
        <p:spPr>
          <a:xfrm>
            <a:off x="210849" y="3123939"/>
            <a:ext cx="4597337" cy="3131061"/>
          </a:xfrm>
          <a:prstGeom prst="rect">
            <a:avLst/>
          </a:prstGeom>
        </p:spPr>
      </p:pic>
      <p:cxnSp>
        <p:nvCxnSpPr>
          <p:cNvPr id="252" name="Straight Arrow Connector 251"/>
          <p:cNvCxnSpPr/>
          <p:nvPr/>
        </p:nvCxnSpPr>
        <p:spPr>
          <a:xfrm>
            <a:off x="1883876" y="3189402"/>
            <a:ext cx="7988" cy="278340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1842012" y="5251395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2Å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826191" y="37077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90%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1826192" y="31017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venir Book"/>
                <a:cs typeface="Avenir Book"/>
              </a:rPr>
              <a:t>98% </a:t>
            </a:r>
            <a:endParaRPr lang="en-US" dirty="0">
              <a:solidFill>
                <a:srgbClr val="0070C0"/>
              </a:solidFill>
              <a:latin typeface="Avenir Book"/>
              <a:cs typeface="Avenir Book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16833" y="49224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venir Book"/>
                <a:cs typeface="Avenir Book"/>
              </a:rPr>
              <a:t>61% </a:t>
            </a:r>
            <a:endParaRPr lang="en-US" dirty="0">
              <a:solidFill>
                <a:srgbClr val="0070C0"/>
              </a:solidFill>
              <a:latin typeface="Avenir Book"/>
              <a:cs typeface="Avenir Book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907188" y="55663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45%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261" name="Picture 260" descr="IMG_6490.jpe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20157" y="4453153"/>
            <a:ext cx="2160546" cy="856100"/>
          </a:xfrm>
          <a:prstGeom prst="rect">
            <a:avLst/>
          </a:prstGeom>
        </p:spPr>
      </p:pic>
      <p:sp>
        <p:nvSpPr>
          <p:cNvPr id="262" name="Rectangle 261"/>
          <p:cNvSpPr/>
          <p:nvPr/>
        </p:nvSpPr>
        <p:spPr>
          <a:xfrm>
            <a:off x="2532838" y="4485094"/>
            <a:ext cx="4261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Al</a:t>
            </a:r>
            <a:r>
              <a:rPr lang="en-US" sz="1400" dirty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           </a:t>
            </a:r>
            <a:r>
              <a:rPr lang="en-US" sz="1400" dirty="0" err="1" smtClean="0">
                <a:latin typeface="Avenir Book"/>
                <a:cs typeface="Avenir Book"/>
              </a:rPr>
              <a:t>Ti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>
                <a:latin typeface="Avenir Book"/>
                <a:cs typeface="Avenir Book"/>
              </a:rPr>
              <a:t>	</a:t>
            </a:r>
            <a:r>
              <a:rPr lang="en-US" sz="1400" dirty="0" smtClean="0">
                <a:latin typeface="Avenir Book"/>
                <a:cs typeface="Avenir Book"/>
              </a:rPr>
              <a:t> SS</a:t>
            </a:r>
            <a:endParaRPr lang="en-US" sz="1400" baseline="30000" dirty="0"/>
          </a:p>
        </p:txBody>
      </p:sp>
      <p:sp>
        <p:nvSpPr>
          <p:cNvPr id="263" name="TextBox 262"/>
          <p:cNvSpPr txBox="1"/>
          <p:nvPr/>
        </p:nvSpPr>
        <p:spPr>
          <a:xfrm>
            <a:off x="2300103" y="3108120"/>
            <a:ext cx="24000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Nominal </a:t>
            </a:r>
            <a:r>
              <a:rPr lang="en-US" sz="1400" baseline="300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4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sz="1400" baseline="-250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sz="14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C coating </a:t>
            </a:r>
            <a:r>
              <a:rPr lang="en-US" sz="14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7um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000" dirty="0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2304725" y="3460203"/>
            <a:ext cx="22284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Actual 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sz="1400" baseline="-25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 coating </a:t>
            </a: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4um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2402916" y="527687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Blades 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8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9" name="Rettangolo 47"/>
          <p:cNvSpPr/>
          <p:nvPr/>
        </p:nvSpPr>
        <p:spPr>
          <a:xfrm>
            <a:off x="4839385" y="2890689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0" name="Rettangolo 47"/>
          <p:cNvSpPr/>
          <p:nvPr/>
        </p:nvSpPr>
        <p:spPr>
          <a:xfrm>
            <a:off x="4839384" y="5962155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7" name="Rectangle 83"/>
          <p:cNvSpPr>
            <a:spLocks noChangeArrowheads="1"/>
          </p:cNvSpPr>
          <p:nvPr/>
        </p:nvSpPr>
        <p:spPr bwMode="auto">
          <a:xfrm rot="20452993">
            <a:off x="1388219" y="621567"/>
            <a:ext cx="3420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55 neutrons get scattered </a:t>
            </a:r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@ 0.5Å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339" y="6065611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venir Book"/>
                <a:cs typeface="Avenir Book"/>
              </a:rPr>
              <a:t>0.5Å</a:t>
            </a:r>
          </a:p>
        </p:txBody>
      </p:sp>
      <p:cxnSp>
        <p:nvCxnSpPr>
          <p:cNvPr id="268" name="Straight Arrow Connector 267"/>
          <p:cNvCxnSpPr/>
          <p:nvPr/>
        </p:nvCxnSpPr>
        <p:spPr>
          <a:xfrm flipV="1">
            <a:off x="968450" y="5776009"/>
            <a:ext cx="0" cy="34903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Rectangle 243"/>
          <p:cNvSpPr/>
          <p:nvPr/>
        </p:nvSpPr>
        <p:spPr>
          <a:xfrm>
            <a:off x="8046943" y="4090202"/>
            <a:ext cx="4113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MB is optimized for cold wavelengths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and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CRISP is a thermal reflectometer</a:t>
            </a:r>
            <a:endParaRPr lang="en-US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682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54" y="700038"/>
            <a:ext cx="4724126" cy="3509352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28" y="762535"/>
            <a:ext cx="4467409" cy="3318647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9845106" y="606091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918716" y="604768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80"/>
          <a:stretch/>
        </p:blipFill>
        <p:spPr>
          <a:xfrm>
            <a:off x="9593769" y="3955350"/>
            <a:ext cx="2530726" cy="2098752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9934070" y="4130968"/>
            <a:ext cx="1828800" cy="167090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0476873" y="4130969"/>
            <a:ext cx="1198532" cy="161411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Up Arrow 108"/>
          <p:cNvSpPr/>
          <p:nvPr/>
        </p:nvSpPr>
        <p:spPr>
          <a:xfrm rot="5400000">
            <a:off x="4526150" y="2243485"/>
            <a:ext cx="609600" cy="3567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0463387" y="4051456"/>
            <a:ext cx="10890" cy="201287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11659503" y="4043505"/>
            <a:ext cx="0" cy="2062547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97475" y="760023"/>
            <a:ext cx="4467410" cy="332910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094202" y="760023"/>
            <a:ext cx="4747978" cy="3370945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9901" y="803716"/>
            <a:ext cx="1582310" cy="202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645392" y="803716"/>
            <a:ext cx="1582310" cy="246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1845918" y="33070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any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859901" y="3606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ToF</a:t>
            </a:r>
            <a:r>
              <a:rPr lang="en-US" dirty="0" smtClean="0">
                <a:latin typeface="Avenir Book"/>
                <a:cs typeface="Avenir Book"/>
              </a:rPr>
              <a:t> &gt; 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48351" y="4504286"/>
            <a:ext cx="429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Background identified and understood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7" name="Rectangle 2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9" name="Picture 2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54" y="700038"/>
            <a:ext cx="4724126" cy="3509352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845106" y="606091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918716" y="604768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80"/>
          <a:stretch/>
        </p:blipFill>
        <p:spPr>
          <a:xfrm>
            <a:off x="9593769" y="3955350"/>
            <a:ext cx="2530726" cy="2098752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9934070" y="4130968"/>
            <a:ext cx="1828800" cy="167090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0476873" y="4130969"/>
            <a:ext cx="1198532" cy="161411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0463387" y="4051456"/>
            <a:ext cx="10890" cy="201287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11659503" y="4043505"/>
            <a:ext cx="0" cy="2062547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094202" y="760023"/>
            <a:ext cx="4747978" cy="3370945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9901" y="803716"/>
            <a:ext cx="1582310" cy="202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6859901" y="3606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ToF</a:t>
            </a:r>
            <a:r>
              <a:rPr lang="en-US" dirty="0" smtClean="0">
                <a:latin typeface="Avenir Book"/>
                <a:cs typeface="Avenir Book"/>
              </a:rPr>
              <a:t> &gt; 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41046" y="4781994"/>
            <a:ext cx="5911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curves match for all angles and </a:t>
            </a:r>
            <a:r>
              <a:rPr lang="en-US" smtClean="0">
                <a:solidFill>
                  <a:srgbClr val="FF0000"/>
                </a:solidFill>
                <a:latin typeface="Avenir Book"/>
                <a:cs typeface="Avenir Book"/>
              </a:rPr>
              <a:t>neutron wavelengths</a:t>
            </a:r>
          </a:p>
          <a:p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MB uniformity is good enough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7" name="Rectangle 2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9" name="Picture 2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6886625" y="1249574"/>
            <a:ext cx="175859" cy="22555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4712" y="1211780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9" name="Picture 38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03" y="1374304"/>
            <a:ext cx="3289726" cy="222015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13818" y="1479305"/>
            <a:ext cx="2235200" cy="270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25107" y="2559121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25107" y="2727103"/>
            <a:ext cx="2235200" cy="1318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5540" y="2488615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 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0.2deg</a:t>
            </a:r>
            <a:endParaRPr lang="en-US" sz="2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25107" y="241524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025107" y="226481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26341" y="211158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26605" y="194493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25107" y="1819068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275245" y="1569766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7030A0"/>
                </a:solidFill>
                <a:latin typeface="Symbol" charset="2"/>
                <a:cs typeface="Symbol" charset="2"/>
              </a:rPr>
              <a:t>7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0.8deg</a:t>
            </a:r>
            <a:endParaRPr lang="en-US" sz="24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9323" y="187232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Symbol" charset="2"/>
                <a:cs typeface="Symbol" charset="2"/>
              </a:rPr>
              <a:t>…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ttangolo 47"/>
          <p:cNvSpPr/>
          <p:nvPr/>
        </p:nvSpPr>
        <p:spPr>
          <a:xfrm>
            <a:off x="987941" y="2885685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2" name="Rectangle 51"/>
          <p:cNvSpPr/>
          <p:nvPr/>
        </p:nvSpPr>
        <p:spPr>
          <a:xfrm rot="2724667">
            <a:off x="2036708" y="1006291"/>
            <a:ext cx="191323" cy="222946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11887" y="918727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389705" y="1703635"/>
            <a:ext cx="154714" cy="142536"/>
          </a:xfrm>
          <a:prstGeom prst="ellipse">
            <a:avLst/>
          </a:prstGeom>
          <a:solidFill>
            <a:srgbClr val="A752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440511" y="2636860"/>
            <a:ext cx="154714" cy="14253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271341" y="297249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772767" y="2328419"/>
            <a:ext cx="154714" cy="142536"/>
          </a:xfrm>
          <a:prstGeom prst="ellipse">
            <a:avLst/>
          </a:prstGeom>
          <a:solidFill>
            <a:srgbClr val="5CDA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115702" y="1996413"/>
            <a:ext cx="154714" cy="142536"/>
          </a:xfrm>
          <a:prstGeom prst="ellipse">
            <a:avLst/>
          </a:prstGeom>
          <a:solidFill>
            <a:srgbClr val="0F3B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223356" y="954805"/>
            <a:ext cx="502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7030A0"/>
                </a:solidFill>
                <a:latin typeface="Symbol" charset="2"/>
                <a:cs typeface="Symbol" charset="2"/>
              </a:rPr>
              <a:t>4</a:t>
            </a:r>
            <a:endParaRPr lang="en-US" sz="2800" b="1" baseline="-25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185364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4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6" name="Rectangle 4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ight Triangle 5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25" name="Rectangle 12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ight Triangle 12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oup 164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66" name="Rectangle 16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ight Triangle 17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07" name="Rectangle 20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ight Triangle 21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48" name="Rectangle 2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ight Triangle 25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 25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8" name="Group 287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89" name="Rectangle 2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ight Triangle 2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90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185364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7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0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7" name="Rectangle 5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ight Triangle 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37" name="Rectangle 1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ight Triangle 1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78" name="Rectangle 17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Triangle 1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19" name="Rectangle 21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ight Triangle 2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0" name="Rectangle 25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ight Triangle 2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Freeform 2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0" name="Group 29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1" name="Rectangle 30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ight Triangle 30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Freeform 30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03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00322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Rettangolo 47"/>
          <p:cNvSpPr/>
          <p:nvPr/>
        </p:nvSpPr>
        <p:spPr>
          <a:xfrm>
            <a:off x="5221736" y="3171906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18119160">
            <a:off x="4662218" y="4050652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8119160">
            <a:off x="5130091" y="4073147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8119160">
            <a:off x="4305807" y="4092363"/>
            <a:ext cx="1361646" cy="24511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9959573">
            <a:off x="1481398" y="3741832"/>
            <a:ext cx="1361646" cy="29500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3" name="Rettangolo 47"/>
          <p:cNvSpPr/>
          <p:nvPr/>
        </p:nvSpPr>
        <p:spPr>
          <a:xfrm>
            <a:off x="1581139" y="3279899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5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699314" y="2278703"/>
            <a:ext cx="2906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on the detector 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cxnSp>
        <p:nvCxnSpPr>
          <p:cNvPr id="98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1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94" name="Rectangle 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Triangle 1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50" name="Rectangle 14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ight Triangle 15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1" name="Rectangle 19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ight Triangle 19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32" name="Rectangle 23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ight Triangle 23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2" name="Group 27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73" name="Rectangle 2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ight Triangle 2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Freeform 2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14" name="Rectangle 3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ight Triangle 31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Freeform 31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48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Rettangolo 47"/>
          <p:cNvSpPr/>
          <p:nvPr/>
        </p:nvSpPr>
        <p:spPr>
          <a:xfrm>
            <a:off x="5221736" y="3171906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18119160">
            <a:off x="4662218" y="4050652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8119160">
            <a:off x="5130091" y="4073147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8119160">
            <a:off x="4305807" y="4092363"/>
            <a:ext cx="1361646" cy="24511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9959573">
            <a:off x="1481398" y="3741832"/>
            <a:ext cx="1361646" cy="29500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3" name="Rettangolo 47"/>
          <p:cNvSpPr/>
          <p:nvPr/>
        </p:nvSpPr>
        <p:spPr>
          <a:xfrm>
            <a:off x="1581139" y="3279899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634" y="5927937"/>
            <a:ext cx="670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0.5mm spatial resolution is needed to calculate the right q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5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368" y="3786866"/>
            <a:ext cx="2233847" cy="2302543"/>
          </a:xfrm>
          <a:prstGeom prst="ellipse">
            <a:avLst/>
          </a:prstGeom>
        </p:spPr>
      </p:pic>
      <p:sp>
        <p:nvSpPr>
          <p:cNvPr id="100" name="Rectangle 99"/>
          <p:cNvSpPr/>
          <p:nvPr/>
        </p:nvSpPr>
        <p:spPr>
          <a:xfrm rot="18119160">
            <a:off x="6302649" y="4537130"/>
            <a:ext cx="2272268" cy="65449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879117" y="3572052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Constant q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8280069" y="46480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5" name="Connettore 2 30"/>
          <p:cNvCxnSpPr/>
          <p:nvPr/>
        </p:nvCxnSpPr>
        <p:spPr>
          <a:xfrm>
            <a:off x="8341718" y="4410966"/>
            <a:ext cx="6778" cy="181191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280069" y="50324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207249" y="453077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+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18" name="Connettore 2 30"/>
          <p:cNvCxnSpPr/>
          <p:nvPr/>
        </p:nvCxnSpPr>
        <p:spPr>
          <a:xfrm flipH="1">
            <a:off x="8410145" y="4724840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328174" y="5943800"/>
            <a:ext cx="9492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Same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220921" y="491568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-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1" name="Connettore 2 30"/>
          <p:cNvCxnSpPr/>
          <p:nvPr/>
        </p:nvCxnSpPr>
        <p:spPr>
          <a:xfrm flipH="1">
            <a:off x="8458143" y="5092588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10227844" y="4511412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 smtClean="0">
                <a:latin typeface="Avenir Book"/>
                <a:cs typeface="Avenir Book"/>
              </a:rPr>
              <a:t>1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q+Dq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227844" y="4948936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(q-</a:t>
            </a:r>
            <a:r>
              <a:rPr lang="en-US" sz="1600" dirty="0" err="1" smtClean="0">
                <a:latin typeface="Symbol" charset="2"/>
                <a:cs typeface="Symbol" charset="2"/>
              </a:rPr>
              <a:t>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699314" y="2278703"/>
            <a:ext cx="2906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on the detector 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6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9307658" y="4737258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8" name="Connettore 2 30"/>
          <p:cNvCxnSpPr/>
          <p:nvPr/>
        </p:nvCxnSpPr>
        <p:spPr>
          <a:xfrm flipH="1">
            <a:off x="8598024" y="493492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6522823" y="4577750"/>
            <a:ext cx="2031512" cy="69851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805636" y="3545706"/>
            <a:ext cx="1391362" cy="13544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Connettore 2 30"/>
          <p:cNvCxnSpPr>
            <a:stCxn id="2" idx="0"/>
          </p:cNvCxnSpPr>
          <p:nvPr/>
        </p:nvCxnSpPr>
        <p:spPr>
          <a:xfrm flipH="1" flipV="1">
            <a:off x="5664981" y="3556121"/>
            <a:ext cx="1940311" cy="23074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2 30"/>
          <p:cNvCxnSpPr>
            <a:stCxn id="2" idx="3"/>
          </p:cNvCxnSpPr>
          <p:nvPr/>
        </p:nvCxnSpPr>
        <p:spPr>
          <a:xfrm flipH="1" flipV="1">
            <a:off x="5141489" y="4822434"/>
            <a:ext cx="1674018" cy="92977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95" name="Rectangle 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ight Triangle 12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69" name="Rectangle 16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ight Triangle 17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" name="Group 20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0" name="Rectangle 20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ight Triangle 21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1" name="Rectangle 2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ight Triangle 2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2" name="Rectangle 29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ight Triangle 29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3" name="Rectangle 3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ight Triangle 3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Freeform 3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1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" t="7746"/>
          <a:stretch/>
        </p:blipFill>
        <p:spPr>
          <a:xfrm>
            <a:off x="6556159" y="69635"/>
            <a:ext cx="5524997" cy="3802650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Rettangolo 47"/>
          <p:cNvSpPr/>
          <p:nvPr/>
        </p:nvSpPr>
        <p:spPr>
          <a:xfrm>
            <a:off x="5221736" y="3171906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18119160">
            <a:off x="4662218" y="4050652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8119160">
            <a:off x="5130091" y="4073147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8119160">
            <a:off x="4305807" y="4092363"/>
            <a:ext cx="1361646" cy="24511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9959573">
            <a:off x="1481398" y="3741832"/>
            <a:ext cx="1361646" cy="29500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3" name="Rettangolo 47"/>
          <p:cNvSpPr/>
          <p:nvPr/>
        </p:nvSpPr>
        <p:spPr>
          <a:xfrm>
            <a:off x="1581139" y="3279899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634" y="5927937"/>
            <a:ext cx="670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0.5mm spatial resolution is needed to calculate the right q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92" name="Rettangolo 47"/>
          <p:cNvSpPr/>
          <p:nvPr/>
        </p:nvSpPr>
        <p:spPr>
          <a:xfrm>
            <a:off x="7955847" y="380152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7026515" y="58088"/>
            <a:ext cx="1886897" cy="184123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ttangolo 47"/>
          <p:cNvSpPr/>
          <p:nvPr/>
        </p:nvSpPr>
        <p:spPr>
          <a:xfrm>
            <a:off x="8863104" y="856903"/>
            <a:ext cx="1579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it-IT" sz="1600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Resolution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368" y="3786866"/>
            <a:ext cx="2233847" cy="2302543"/>
          </a:xfrm>
          <a:prstGeom prst="ellipse">
            <a:avLst/>
          </a:prstGeom>
        </p:spPr>
      </p:pic>
      <p:sp>
        <p:nvSpPr>
          <p:cNvPr id="100" name="Rectangle 99"/>
          <p:cNvSpPr/>
          <p:nvPr/>
        </p:nvSpPr>
        <p:spPr>
          <a:xfrm rot="18119160">
            <a:off x="6302649" y="4537130"/>
            <a:ext cx="2272268" cy="65449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879117" y="3572052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Constant q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8280069" y="46480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5" name="Connettore 2 30"/>
          <p:cNvCxnSpPr/>
          <p:nvPr/>
        </p:nvCxnSpPr>
        <p:spPr>
          <a:xfrm>
            <a:off x="8341718" y="4410966"/>
            <a:ext cx="6778" cy="181191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280069" y="50324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207249" y="453077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+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18" name="Connettore 2 30"/>
          <p:cNvCxnSpPr/>
          <p:nvPr/>
        </p:nvCxnSpPr>
        <p:spPr>
          <a:xfrm flipH="1">
            <a:off x="8410145" y="4724840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328174" y="5943800"/>
            <a:ext cx="9492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Same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220921" y="491568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-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1" name="Connettore 2 30"/>
          <p:cNvCxnSpPr/>
          <p:nvPr/>
        </p:nvCxnSpPr>
        <p:spPr>
          <a:xfrm flipH="1">
            <a:off x="8458143" y="5092588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10227844" y="4511412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 smtClean="0">
                <a:latin typeface="Avenir Book"/>
                <a:cs typeface="Avenir Book"/>
              </a:rPr>
              <a:t>1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q+Dq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227844" y="4948936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(q-</a:t>
            </a:r>
            <a:r>
              <a:rPr lang="en-US" sz="1600" dirty="0" err="1" smtClean="0">
                <a:latin typeface="Symbol" charset="2"/>
                <a:cs typeface="Symbol" charset="2"/>
              </a:rPr>
              <a:t>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699314" y="2278703"/>
            <a:ext cx="2906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on the detector 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6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9307658" y="4737258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8" name="Connettore 2 30"/>
          <p:cNvCxnSpPr/>
          <p:nvPr/>
        </p:nvCxnSpPr>
        <p:spPr>
          <a:xfrm flipH="1">
            <a:off x="8598024" y="493492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6522823" y="4577750"/>
            <a:ext cx="2031512" cy="69851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805636" y="3545706"/>
            <a:ext cx="1391362" cy="13544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Connettore 2 30"/>
          <p:cNvCxnSpPr>
            <a:stCxn id="2" idx="0"/>
          </p:cNvCxnSpPr>
          <p:nvPr/>
        </p:nvCxnSpPr>
        <p:spPr>
          <a:xfrm flipH="1" flipV="1">
            <a:off x="5664981" y="3556121"/>
            <a:ext cx="1940311" cy="23074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2 30"/>
          <p:cNvCxnSpPr>
            <a:stCxn id="2" idx="3"/>
          </p:cNvCxnSpPr>
          <p:nvPr/>
        </p:nvCxnSpPr>
        <p:spPr>
          <a:xfrm flipH="1" flipV="1">
            <a:off x="5141489" y="4822434"/>
            <a:ext cx="1674018" cy="92977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06" name="Rectangle 10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ight Triangle 13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3" name="Rectangle 1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ight Triangle 1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4" name="Rectangle 2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Triangle 21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5" name="Rectangle 25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ight Triangle 25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6" name="Rectangle 29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ight Triangle 30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7" name="Rectangle 3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ight Triangle 3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eform 3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0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37"/>
          <p:cNvSpPr/>
          <p:nvPr/>
        </p:nvSpPr>
        <p:spPr>
          <a:xfrm>
            <a:off x="1177258" y="441428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291966" y="4410557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2911460" y="440826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8" name="Rettangolo 14"/>
          <p:cNvSpPr/>
          <p:nvPr/>
        </p:nvSpPr>
        <p:spPr>
          <a:xfrm>
            <a:off x="1195720" y="4912503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0" name="Connettore 2 30"/>
          <p:cNvCxnSpPr/>
          <p:nvPr/>
        </p:nvCxnSpPr>
        <p:spPr>
          <a:xfrm>
            <a:off x="233125" y="4506889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225946" y="4118014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50361" y="441428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40351" y="5163057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7" name="Connettore 2 30"/>
          <p:cNvCxnSpPr/>
          <p:nvPr/>
        </p:nvCxnSpPr>
        <p:spPr>
          <a:xfrm flipV="1">
            <a:off x="1745148" y="4506889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tangolo 38"/>
          <p:cNvSpPr/>
          <p:nvPr/>
        </p:nvSpPr>
        <p:spPr>
          <a:xfrm flipV="1">
            <a:off x="1385190" y="4772211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1" name="TextBox 120"/>
          <p:cNvSpPr txBox="1"/>
          <p:nvPr/>
        </p:nvSpPr>
        <p:spPr>
          <a:xfrm>
            <a:off x="2189587" y="456294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05435" y="4549316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3" name="Arc 122"/>
          <p:cNvSpPr/>
          <p:nvPr/>
        </p:nvSpPr>
        <p:spPr>
          <a:xfrm>
            <a:off x="1023645" y="4525669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1767649" y="4615225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ttangolo 47"/>
          <p:cNvSpPr/>
          <p:nvPr/>
        </p:nvSpPr>
        <p:spPr>
          <a:xfrm>
            <a:off x="951267" y="3645103"/>
            <a:ext cx="14611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4777970" y="203465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HIGHER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9" name="Rectangle 9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" name="Picture 101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3" name="Picture 102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04" name="Picture 103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6" name="Picture 95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618" y="3866457"/>
            <a:ext cx="2059202" cy="1389707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679475" y="4369571"/>
            <a:ext cx="1407127" cy="436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4792781" y="3299993"/>
            <a:ext cx="107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venir Book"/>
                <a:cs typeface="Avenir Book"/>
              </a:rPr>
              <a:t>LOWER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10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1" name="Rettangolo 47"/>
          <p:cNvSpPr/>
          <p:nvPr/>
        </p:nvSpPr>
        <p:spPr>
          <a:xfrm>
            <a:off x="4625711" y="4804384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14" name="Rectangle 1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ight Triangle 12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2" name="Rectangle 1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ight Triangle 1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3" name="Rectangle 2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Triangle 2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4" name="Rectangle 2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ight Triangle 2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5" name="Rectangle 2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ight Triangle 29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6" name="Rectangle 3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ight Triangle 3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eform 3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6" name="Rettangolo 15"/>
          <p:cNvSpPr/>
          <p:nvPr/>
        </p:nvSpPr>
        <p:spPr>
          <a:xfrm>
            <a:off x="3193628" y="3923413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7" name="Rettangolo 47"/>
          <p:cNvSpPr/>
          <p:nvPr/>
        </p:nvSpPr>
        <p:spPr>
          <a:xfrm>
            <a:off x="2994524" y="3407580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78" name="Group 377"/>
          <p:cNvGrpSpPr/>
          <p:nvPr/>
        </p:nvGrpSpPr>
        <p:grpSpPr>
          <a:xfrm rot="20392131">
            <a:off x="3260936" y="4056840"/>
            <a:ext cx="674631" cy="93053"/>
            <a:chOff x="2850515" y="2977176"/>
            <a:chExt cx="2730765" cy="451824"/>
          </a:xfrm>
        </p:grpSpPr>
        <p:sp>
          <p:nvSpPr>
            <p:cNvPr id="379" name="Rectangle 3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ight Triangle 38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Freeform 38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/>
          <p:cNvGrpSpPr/>
          <p:nvPr/>
        </p:nvGrpSpPr>
        <p:grpSpPr>
          <a:xfrm rot="20392131">
            <a:off x="3268070" y="4205717"/>
            <a:ext cx="674631" cy="93053"/>
            <a:chOff x="2850515" y="2977176"/>
            <a:chExt cx="2730765" cy="451824"/>
          </a:xfrm>
        </p:grpSpPr>
        <p:sp>
          <p:nvSpPr>
            <p:cNvPr id="420" name="Rectangle 41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ight Triangle 42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Freeform 42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0" name="Group 459"/>
          <p:cNvGrpSpPr/>
          <p:nvPr/>
        </p:nvGrpSpPr>
        <p:grpSpPr>
          <a:xfrm rot="20392131">
            <a:off x="3265861" y="4349216"/>
            <a:ext cx="674631" cy="93053"/>
            <a:chOff x="2850515" y="2977176"/>
            <a:chExt cx="2730765" cy="451824"/>
          </a:xfrm>
        </p:grpSpPr>
        <p:sp>
          <p:nvSpPr>
            <p:cNvPr id="461" name="Rectangle 46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ight Triangle 46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1" name="Group 500"/>
          <p:cNvGrpSpPr/>
          <p:nvPr/>
        </p:nvGrpSpPr>
        <p:grpSpPr>
          <a:xfrm rot="20392131">
            <a:off x="3277457" y="4484851"/>
            <a:ext cx="674631" cy="93053"/>
            <a:chOff x="2850515" y="2977176"/>
            <a:chExt cx="2730765" cy="451824"/>
          </a:xfrm>
        </p:grpSpPr>
        <p:sp>
          <p:nvSpPr>
            <p:cNvPr id="502" name="Rectangle 50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ight Triangle 50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Freeform 50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2" name="Group 541"/>
          <p:cNvGrpSpPr/>
          <p:nvPr/>
        </p:nvGrpSpPr>
        <p:grpSpPr>
          <a:xfrm rot="20392131">
            <a:off x="3283252" y="4622311"/>
            <a:ext cx="674631" cy="93053"/>
            <a:chOff x="2850515" y="2977176"/>
            <a:chExt cx="2730765" cy="451824"/>
          </a:xfrm>
        </p:grpSpPr>
        <p:sp>
          <p:nvSpPr>
            <p:cNvPr id="543" name="Rectangle 54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ight Triangle 54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Freeform 54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3" name="Group 582"/>
          <p:cNvGrpSpPr/>
          <p:nvPr/>
        </p:nvGrpSpPr>
        <p:grpSpPr>
          <a:xfrm rot="20392131">
            <a:off x="3283253" y="4761977"/>
            <a:ext cx="674631" cy="93053"/>
            <a:chOff x="2850515" y="2977176"/>
            <a:chExt cx="2730765" cy="451824"/>
          </a:xfrm>
        </p:grpSpPr>
        <p:sp>
          <p:nvSpPr>
            <p:cNvPr id="584" name="Rectangle 58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ight Triangle 58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Freeform 58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16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6" name="Picture 15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72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37"/>
          <p:cNvSpPr/>
          <p:nvPr/>
        </p:nvSpPr>
        <p:spPr>
          <a:xfrm>
            <a:off x="1177258" y="441428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291966" y="4410557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2911460" y="440826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8" name="Rettangolo 14"/>
          <p:cNvSpPr/>
          <p:nvPr/>
        </p:nvSpPr>
        <p:spPr>
          <a:xfrm>
            <a:off x="1195720" y="4912503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0" name="Connettore 2 30"/>
          <p:cNvCxnSpPr/>
          <p:nvPr/>
        </p:nvCxnSpPr>
        <p:spPr>
          <a:xfrm>
            <a:off x="233125" y="4506889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225946" y="4118014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50361" y="441428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40351" y="5163057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7" name="Connettore 2 30"/>
          <p:cNvCxnSpPr/>
          <p:nvPr/>
        </p:nvCxnSpPr>
        <p:spPr>
          <a:xfrm flipV="1">
            <a:off x="1745148" y="4506889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tangolo 38"/>
          <p:cNvSpPr/>
          <p:nvPr/>
        </p:nvSpPr>
        <p:spPr>
          <a:xfrm flipV="1">
            <a:off x="1385190" y="4772211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1" name="TextBox 120"/>
          <p:cNvSpPr txBox="1"/>
          <p:nvPr/>
        </p:nvSpPr>
        <p:spPr>
          <a:xfrm>
            <a:off x="2189587" y="456294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05435" y="4549316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3" name="Arc 122"/>
          <p:cNvSpPr/>
          <p:nvPr/>
        </p:nvSpPr>
        <p:spPr>
          <a:xfrm>
            <a:off x="1023645" y="4525669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1767649" y="4615225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ttangolo 47"/>
          <p:cNvSpPr/>
          <p:nvPr/>
        </p:nvSpPr>
        <p:spPr>
          <a:xfrm>
            <a:off x="951267" y="3645103"/>
            <a:ext cx="14611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4777970" y="203465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HIGHER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9" name="Rectangle 9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" name="Picture 101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3" name="Picture 102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04" name="Picture 103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6" name="Picture 95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618" y="3866457"/>
            <a:ext cx="2059202" cy="1389707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679475" y="4369571"/>
            <a:ext cx="1407127" cy="436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4792781" y="3299993"/>
            <a:ext cx="107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venir Book"/>
                <a:cs typeface="Avenir Book"/>
              </a:rPr>
              <a:t>LOWER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2" name="Rettangolo 47"/>
          <p:cNvSpPr/>
          <p:nvPr/>
        </p:nvSpPr>
        <p:spPr>
          <a:xfrm>
            <a:off x="4625711" y="4804384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0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040745" y="30801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on the detector is mandatory  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1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15" name="Rectangle 1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3" name="Rectangle 1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ight Triangle 1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4" name="Rectangle 2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Triangle 21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5" name="Rectangle 25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ight Triangle 25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6" name="Rectangle 29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ight Triangle 30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7" name="Rectangle 3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ight Triangle 3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eform 3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8" name="Rettangolo 15"/>
          <p:cNvSpPr/>
          <p:nvPr/>
        </p:nvSpPr>
        <p:spPr>
          <a:xfrm>
            <a:off x="3193628" y="3923413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9" name="Rettangolo 47"/>
          <p:cNvSpPr/>
          <p:nvPr/>
        </p:nvSpPr>
        <p:spPr>
          <a:xfrm>
            <a:off x="2994524" y="3407580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0" name="Group 379"/>
          <p:cNvGrpSpPr/>
          <p:nvPr/>
        </p:nvGrpSpPr>
        <p:grpSpPr>
          <a:xfrm rot="20392131">
            <a:off x="3260936" y="4056840"/>
            <a:ext cx="674631" cy="93053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1" name="Group 420"/>
          <p:cNvGrpSpPr/>
          <p:nvPr/>
        </p:nvGrpSpPr>
        <p:grpSpPr>
          <a:xfrm rot="20392131">
            <a:off x="3268070" y="4205717"/>
            <a:ext cx="674631" cy="93053"/>
            <a:chOff x="2850515" y="2977176"/>
            <a:chExt cx="2730765" cy="451824"/>
          </a:xfrm>
        </p:grpSpPr>
        <p:sp>
          <p:nvSpPr>
            <p:cNvPr id="422" name="Rectangle 42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ight Triangle 42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Freeform 42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2" name="Group 461"/>
          <p:cNvGrpSpPr/>
          <p:nvPr/>
        </p:nvGrpSpPr>
        <p:grpSpPr>
          <a:xfrm rot="20392131">
            <a:off x="3265861" y="4349216"/>
            <a:ext cx="674631" cy="93053"/>
            <a:chOff x="2850515" y="2977176"/>
            <a:chExt cx="2730765" cy="451824"/>
          </a:xfrm>
        </p:grpSpPr>
        <p:sp>
          <p:nvSpPr>
            <p:cNvPr id="463" name="Rectangle 46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ight Triangle 46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3" name="Group 502"/>
          <p:cNvGrpSpPr/>
          <p:nvPr/>
        </p:nvGrpSpPr>
        <p:grpSpPr>
          <a:xfrm rot="20392131">
            <a:off x="3277457" y="4484851"/>
            <a:ext cx="674631" cy="93053"/>
            <a:chOff x="2850515" y="2977176"/>
            <a:chExt cx="2730765" cy="451824"/>
          </a:xfrm>
        </p:grpSpPr>
        <p:sp>
          <p:nvSpPr>
            <p:cNvPr id="504" name="Rectangle 50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ight Triangle 50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Freeform 50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4" name="Group 543"/>
          <p:cNvGrpSpPr/>
          <p:nvPr/>
        </p:nvGrpSpPr>
        <p:grpSpPr>
          <a:xfrm rot="20392131">
            <a:off x="3283252" y="4622311"/>
            <a:ext cx="674631" cy="93053"/>
            <a:chOff x="2850515" y="2977176"/>
            <a:chExt cx="2730765" cy="451824"/>
          </a:xfrm>
        </p:grpSpPr>
        <p:sp>
          <p:nvSpPr>
            <p:cNvPr id="545" name="Rectangle 54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Triangle 54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Freeform 55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5" name="Group 584"/>
          <p:cNvGrpSpPr/>
          <p:nvPr/>
        </p:nvGrpSpPr>
        <p:grpSpPr>
          <a:xfrm rot="20392131">
            <a:off x="3283253" y="4761977"/>
            <a:ext cx="674631" cy="93053"/>
            <a:chOff x="2850515" y="2977176"/>
            <a:chExt cx="2730765" cy="451824"/>
          </a:xfrm>
        </p:grpSpPr>
        <p:sp>
          <p:nvSpPr>
            <p:cNvPr id="586" name="Rectangle 58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ight Triangle 59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Freeform 59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63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74" y="785588"/>
            <a:ext cx="6060328" cy="4501958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ttangolo 47"/>
          <p:cNvSpPr/>
          <p:nvPr/>
        </p:nvSpPr>
        <p:spPr>
          <a:xfrm>
            <a:off x="8520753" y="4168335"/>
            <a:ext cx="23619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 (120 </a:t>
            </a:r>
            <a:r>
              <a:rPr lang="it-IT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min</a:t>
            </a:r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6075" y="907757"/>
            <a:ext cx="2027583" cy="30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37"/>
          <p:cNvSpPr/>
          <p:nvPr/>
        </p:nvSpPr>
        <p:spPr>
          <a:xfrm>
            <a:off x="1177258" y="441428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291966" y="4410557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2911460" y="440826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8" name="Rettangolo 14"/>
          <p:cNvSpPr/>
          <p:nvPr/>
        </p:nvSpPr>
        <p:spPr>
          <a:xfrm>
            <a:off x="1195720" y="4912503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0" name="Connettore 2 30"/>
          <p:cNvCxnSpPr/>
          <p:nvPr/>
        </p:nvCxnSpPr>
        <p:spPr>
          <a:xfrm>
            <a:off x="233125" y="4506889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225946" y="4118014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50361" y="441428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40351" y="5163057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7" name="Connettore 2 30"/>
          <p:cNvCxnSpPr/>
          <p:nvPr/>
        </p:nvCxnSpPr>
        <p:spPr>
          <a:xfrm flipV="1">
            <a:off x="1745148" y="4506889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tangolo 38"/>
          <p:cNvSpPr/>
          <p:nvPr/>
        </p:nvSpPr>
        <p:spPr>
          <a:xfrm flipV="1">
            <a:off x="1385190" y="4772211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1" name="TextBox 120"/>
          <p:cNvSpPr txBox="1"/>
          <p:nvPr/>
        </p:nvSpPr>
        <p:spPr>
          <a:xfrm>
            <a:off x="2189587" y="456294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05435" y="4549316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3" name="Arc 122"/>
          <p:cNvSpPr/>
          <p:nvPr/>
        </p:nvSpPr>
        <p:spPr>
          <a:xfrm>
            <a:off x="1023645" y="4525669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1767649" y="4615225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ttangolo 47"/>
          <p:cNvSpPr/>
          <p:nvPr/>
        </p:nvSpPr>
        <p:spPr>
          <a:xfrm>
            <a:off x="951267" y="3645103"/>
            <a:ext cx="14611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138" name="Picture 137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618" y="3866457"/>
            <a:ext cx="2059202" cy="1389707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4679475" y="4369571"/>
            <a:ext cx="1407127" cy="436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ttangolo 47"/>
          <p:cNvSpPr/>
          <p:nvPr/>
        </p:nvSpPr>
        <p:spPr>
          <a:xfrm>
            <a:off x="9079113" y="2662921"/>
            <a:ext cx="210666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 (14	 </a:t>
            </a:r>
            <a:r>
              <a:rPr lang="it-IT" sz="1600" dirty="0" err="1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min</a:t>
            </a:r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561976" y="5899892"/>
            <a:ext cx="9012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MB 0.5mm resolution and </a:t>
            </a:r>
            <a:r>
              <a:rPr lang="en-US" smtClean="0">
                <a:solidFill>
                  <a:srgbClr val="FF0000"/>
                </a:solidFill>
                <a:latin typeface="Avenir Book"/>
                <a:cs typeface="Avenir Book"/>
              </a:rPr>
              <a:t>rate capability is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needed to measure in </a:t>
            </a:r>
            <a:r>
              <a:rPr lang="en-US" dirty="0" smtClean="0">
                <a:solidFill>
                  <a:srgbClr val="00B0F0"/>
                </a:solidFill>
                <a:latin typeface="Avenir Book"/>
                <a:cs typeface="Avenir Book"/>
              </a:rPr>
              <a:t>divergent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mode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4777970" y="203465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HIGHER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792781" y="3299993"/>
            <a:ext cx="107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venir Book"/>
                <a:cs typeface="Avenir Book"/>
              </a:rPr>
              <a:t>LOWER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6" name="Rectangle 9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8" name="Picture 9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9" name="Picture 9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02" name="Picture 101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103" name="Rettangolo 47"/>
          <p:cNvSpPr/>
          <p:nvPr/>
        </p:nvSpPr>
        <p:spPr>
          <a:xfrm>
            <a:off x="4625711" y="4804384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40745" y="30801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on the detector is mandatory  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05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12" name="Rectangle 11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ight Triangle 12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7" name="Rectangle 17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ight Triangle 18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Group 21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8" name="Rectangle 21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ight Triangle 22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" name="Group 25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9" name="Rectangle 2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ight Triangle 26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Freeform 26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9" name="Group 29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300" name="Rectangle 29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ight Triangle 3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Freeform 30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Group 33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41" name="Rectangle 3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ight Triangle 3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Freeform 3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1" name="Rettangolo 15"/>
          <p:cNvSpPr/>
          <p:nvPr/>
        </p:nvSpPr>
        <p:spPr>
          <a:xfrm>
            <a:off x="3193628" y="3923413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82" name="Rettangolo 47"/>
          <p:cNvSpPr/>
          <p:nvPr/>
        </p:nvSpPr>
        <p:spPr>
          <a:xfrm>
            <a:off x="2994524" y="3407580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3" name="Group 382"/>
          <p:cNvGrpSpPr/>
          <p:nvPr/>
        </p:nvGrpSpPr>
        <p:grpSpPr>
          <a:xfrm rot="20392131">
            <a:off x="3260936" y="4056840"/>
            <a:ext cx="674631" cy="93053"/>
            <a:chOff x="2850515" y="2977176"/>
            <a:chExt cx="2730765" cy="451824"/>
          </a:xfrm>
        </p:grpSpPr>
        <p:sp>
          <p:nvSpPr>
            <p:cNvPr id="384" name="Rectangle 38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ight Triangle 38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Freeform 38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 rot="20392131">
            <a:off x="3268070" y="4205717"/>
            <a:ext cx="674631" cy="93053"/>
            <a:chOff x="2850515" y="2977176"/>
            <a:chExt cx="2730765" cy="451824"/>
          </a:xfrm>
        </p:grpSpPr>
        <p:sp>
          <p:nvSpPr>
            <p:cNvPr id="425" name="Rectangle 42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ight Triangle 42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Freeform 43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5" name="Group 464"/>
          <p:cNvGrpSpPr/>
          <p:nvPr/>
        </p:nvGrpSpPr>
        <p:grpSpPr>
          <a:xfrm rot="20392131">
            <a:off x="3265861" y="4349216"/>
            <a:ext cx="674631" cy="93053"/>
            <a:chOff x="2850515" y="2977176"/>
            <a:chExt cx="2730765" cy="451824"/>
          </a:xfrm>
        </p:grpSpPr>
        <p:sp>
          <p:nvSpPr>
            <p:cNvPr id="466" name="Rectangle 46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ight Triangle 47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Freeform 47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6" name="Group 505"/>
          <p:cNvGrpSpPr/>
          <p:nvPr/>
        </p:nvGrpSpPr>
        <p:grpSpPr>
          <a:xfrm rot="20392131">
            <a:off x="3277457" y="4484851"/>
            <a:ext cx="674631" cy="93053"/>
            <a:chOff x="2850515" y="2977176"/>
            <a:chExt cx="2730765" cy="451824"/>
          </a:xfrm>
        </p:grpSpPr>
        <p:sp>
          <p:nvSpPr>
            <p:cNvPr id="507" name="Rectangle 50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ight Triangle 51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7" name="Group 546"/>
          <p:cNvGrpSpPr/>
          <p:nvPr/>
        </p:nvGrpSpPr>
        <p:grpSpPr>
          <a:xfrm rot="20392131">
            <a:off x="3283252" y="4622311"/>
            <a:ext cx="674631" cy="93053"/>
            <a:chOff x="2850515" y="2977176"/>
            <a:chExt cx="2730765" cy="451824"/>
          </a:xfrm>
        </p:grpSpPr>
        <p:sp>
          <p:nvSpPr>
            <p:cNvPr id="548" name="Rectangle 5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ight Triangle 55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Freeform 55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8" name="Group 587"/>
          <p:cNvGrpSpPr/>
          <p:nvPr/>
        </p:nvGrpSpPr>
        <p:grpSpPr>
          <a:xfrm rot="20392131">
            <a:off x="3283253" y="4761977"/>
            <a:ext cx="674631" cy="93053"/>
            <a:chOff x="2850515" y="2977176"/>
            <a:chExt cx="2730765" cy="451824"/>
          </a:xfrm>
        </p:grpSpPr>
        <p:sp>
          <p:nvSpPr>
            <p:cNvPr id="589" name="Rectangle 5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ight Triangle 5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Freeform 5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38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73" y="787290"/>
            <a:ext cx="6026927" cy="4477145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291761" y="880169"/>
            <a:ext cx="2027583" cy="30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5782190" y="5338333"/>
            <a:ext cx="656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&gt;5 orders of magnitude with a poor shielding for background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7878" y="2442752"/>
            <a:ext cx="2625664" cy="4039453"/>
          </a:xfrm>
          <a:prstGeom prst="rect">
            <a:avLst/>
          </a:prstGeom>
        </p:spPr>
      </p:pic>
      <p:cxnSp>
        <p:nvCxnSpPr>
          <p:cNvPr id="99" name="Connettore 2 29"/>
          <p:cNvCxnSpPr/>
          <p:nvPr/>
        </p:nvCxnSpPr>
        <p:spPr>
          <a:xfrm flipH="1" flipV="1">
            <a:off x="3374972" y="4338188"/>
            <a:ext cx="920187" cy="4406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0" name="Rectangle 4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52" name="Picture 51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56" name="Picture 55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61" name="Connettore 2 30"/>
          <p:cNvCxnSpPr/>
          <p:nvPr/>
        </p:nvCxnSpPr>
        <p:spPr>
          <a:xfrm>
            <a:off x="7581160" y="4088203"/>
            <a:ext cx="2738184" cy="4125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30"/>
          <p:cNvCxnSpPr/>
          <p:nvPr/>
        </p:nvCxnSpPr>
        <p:spPr>
          <a:xfrm flipH="1" flipV="1">
            <a:off x="7154734" y="1334561"/>
            <a:ext cx="1121133" cy="6874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212813" y="1215409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0</a:t>
            </a:r>
            <a:endParaRPr lang="en-US" baseline="30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54378" y="390353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-5</a:t>
            </a:r>
            <a:endParaRPr lang="en-US" baseline="30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245251" y="451783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q - Dynamic range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8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0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93" name="Rectangle 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ight Triangle 10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45" name="Rectangle 14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ight Triangle 14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86" name="Rectangle 18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ight Triangle 19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27" name="Rectangle 22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ight Triangle 23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8" name="Rectangle 26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ight Triangle 2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up 307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9" name="Rectangle 3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ight Triangle 3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Freeform 3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9" name="TextBox 348"/>
          <p:cNvSpPr txBox="1"/>
          <p:nvPr/>
        </p:nvSpPr>
        <p:spPr>
          <a:xfrm>
            <a:off x="7405932" y="5829596"/>
            <a:ext cx="3825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(Usually 10</a:t>
            </a:r>
            <a:r>
              <a:rPr lang="en-US" sz="1600" baseline="30000" dirty="0" smtClean="0">
                <a:latin typeface="Avenir Book"/>
                <a:cs typeface="Avenir Book"/>
              </a:rPr>
              <a:t>-6</a:t>
            </a:r>
            <a:r>
              <a:rPr lang="en-US" sz="1600" dirty="0" smtClean="0">
                <a:latin typeface="Avenir Book"/>
                <a:cs typeface="Avenir Book"/>
              </a:rPr>
              <a:t> is obtained in experiments)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749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9" name="Rectangle 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03" name="Rectangle 10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Triangle 10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49" name="Rectangle 14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ight Triangle 15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90" name="Rectangle 18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Triangle 1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31" name="Rectangle 2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ight Triangle 2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72" name="Rectangle 2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Triangle 2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93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3" name="Rettangolo 47"/>
          <p:cNvSpPr/>
          <p:nvPr/>
        </p:nvSpPr>
        <p:spPr>
          <a:xfrm>
            <a:off x="8611383" y="235973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7" name="Rectangle 4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12" name="Rectangle 11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64" name="Rectangle 1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Triangle 1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05" name="Rectangle 20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ight Triangle 20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46" name="Rectangle 24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ight Triangle 25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Freeform 25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87" name="Rectangle 28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ight Triangle 29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8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4" y="136351"/>
            <a:ext cx="3749722" cy="293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26" y="131864"/>
            <a:ext cx="3713317" cy="2933065"/>
          </a:xfrm>
          <a:prstGeom prst="rect">
            <a:avLst/>
          </a:prstGeom>
        </p:spPr>
      </p:pic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1" name="Rettangolo 47"/>
          <p:cNvSpPr/>
          <p:nvPr/>
        </p:nvSpPr>
        <p:spPr>
          <a:xfrm>
            <a:off x="8691797" y="2434763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5" name="Rectangle 4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Triangle 4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11" name="Rectangle 1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ight Triangle 1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58" name="Rectangle 15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ight Triangle 16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99" name="Rectangle 19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Triangle 20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40" name="Rectangle 23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ight Triangle 24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81" name="Rectangle 2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ight Triangle 2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Freeform 2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0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4" y="136351"/>
            <a:ext cx="3749722" cy="293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26" y="131864"/>
            <a:ext cx="3713317" cy="2933065"/>
          </a:xfrm>
          <a:prstGeom prst="rect">
            <a:avLst/>
          </a:prstGeom>
        </p:spPr>
      </p:pic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5458411" y="1611194"/>
            <a:ext cx="1962815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56016" y="392366"/>
            <a:ext cx="1962815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56016" y="1972781"/>
            <a:ext cx="1962815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01758" y="156942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35594" y="1610009"/>
            <a:ext cx="2140110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933199" y="391181"/>
            <a:ext cx="2140110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33199" y="1971596"/>
            <a:ext cx="2140110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78941" y="156823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57456" y="46820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18872" y="49408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0" name="Rettangolo 47"/>
          <p:cNvSpPr/>
          <p:nvPr/>
        </p:nvSpPr>
        <p:spPr>
          <a:xfrm>
            <a:off x="8691797" y="2434763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1" name="Connettore 2 30"/>
          <p:cNvCxnSpPr/>
          <p:nvPr/>
        </p:nvCxnSpPr>
        <p:spPr>
          <a:xfrm flipV="1">
            <a:off x="1738249" y="1238061"/>
            <a:ext cx="1351656" cy="33064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30"/>
          <p:cNvCxnSpPr/>
          <p:nvPr/>
        </p:nvCxnSpPr>
        <p:spPr>
          <a:xfrm flipV="1">
            <a:off x="1717010" y="1121359"/>
            <a:ext cx="1343912" cy="4481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30"/>
          <p:cNvCxnSpPr/>
          <p:nvPr/>
        </p:nvCxnSpPr>
        <p:spPr>
          <a:xfrm flipV="1">
            <a:off x="1712536" y="1495440"/>
            <a:ext cx="1387041" cy="626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30"/>
          <p:cNvCxnSpPr/>
          <p:nvPr/>
        </p:nvCxnSpPr>
        <p:spPr>
          <a:xfrm>
            <a:off x="1745432" y="1575199"/>
            <a:ext cx="1336729" cy="45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30"/>
          <p:cNvCxnSpPr/>
          <p:nvPr/>
        </p:nvCxnSpPr>
        <p:spPr>
          <a:xfrm flipV="1">
            <a:off x="1769480" y="1006042"/>
            <a:ext cx="1291442" cy="54502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9" name="Rectangle 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Triangle 7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33" name="Rectangle 1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Triangle 1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74" name="Rectangle 17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ight Triangle 17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15" name="Rectangle 2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ight Triangle 21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56" name="Rectangle 2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ight Triangle 2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6" name="Group 29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97" name="Rectangle 29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ight Triangle 30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Freeform 30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2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4" y="136351"/>
            <a:ext cx="3749722" cy="293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26" y="131864"/>
            <a:ext cx="3713317" cy="2933065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5458411" y="1611194"/>
            <a:ext cx="1962815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56016" y="392366"/>
            <a:ext cx="1962815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56016" y="1972781"/>
            <a:ext cx="1962815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01758" y="156942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35594" y="1610009"/>
            <a:ext cx="2140110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933199" y="391181"/>
            <a:ext cx="2140110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33199" y="1971596"/>
            <a:ext cx="2140110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78941" y="156823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57456" y="46820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18872" y="49408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3" name="Up Arrow 52"/>
          <p:cNvSpPr/>
          <p:nvPr/>
        </p:nvSpPr>
        <p:spPr>
          <a:xfrm rot="10800000">
            <a:off x="7945878" y="2925933"/>
            <a:ext cx="609600" cy="3567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364" y="3413912"/>
            <a:ext cx="2971564" cy="2833787"/>
          </a:xfrm>
          <a:prstGeom prst="rect">
            <a:avLst/>
          </a:prstGeom>
        </p:spPr>
      </p:pic>
      <p:sp>
        <p:nvSpPr>
          <p:cNvPr id="56" name="Rettangolo 47"/>
          <p:cNvSpPr/>
          <p:nvPr/>
        </p:nvSpPr>
        <p:spPr>
          <a:xfrm>
            <a:off x="8691797" y="2434763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0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2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7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9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04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5" name="TextBox 10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7" name="Arc 10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Connettore 2 30"/>
          <p:cNvCxnSpPr/>
          <p:nvPr/>
        </p:nvCxnSpPr>
        <p:spPr>
          <a:xfrm flipV="1">
            <a:off x="1738249" y="1238061"/>
            <a:ext cx="1351656" cy="33064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30"/>
          <p:cNvCxnSpPr/>
          <p:nvPr/>
        </p:nvCxnSpPr>
        <p:spPr>
          <a:xfrm flipV="1">
            <a:off x="1717010" y="1121359"/>
            <a:ext cx="1343912" cy="4481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30"/>
          <p:cNvCxnSpPr/>
          <p:nvPr/>
        </p:nvCxnSpPr>
        <p:spPr>
          <a:xfrm flipV="1">
            <a:off x="1712536" y="1495440"/>
            <a:ext cx="1387041" cy="626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30"/>
          <p:cNvCxnSpPr/>
          <p:nvPr/>
        </p:nvCxnSpPr>
        <p:spPr>
          <a:xfrm>
            <a:off x="1745432" y="1575199"/>
            <a:ext cx="1336729" cy="45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30"/>
          <p:cNvCxnSpPr/>
          <p:nvPr/>
        </p:nvCxnSpPr>
        <p:spPr>
          <a:xfrm flipV="1">
            <a:off x="1769480" y="1006042"/>
            <a:ext cx="1291442" cy="54502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3" name="Rectangle 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41" name="Rectangle 1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ight Triangle 1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82" name="Rectangle 1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ight Triangle 1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23" name="Rectangle 22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ight Triangle 22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4" name="Rectangle 2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ight Triangle 2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Freeform 2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4" name="Group 303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5" name="Rectangle 30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ight Triangle 30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Freeform 3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2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Conclusions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0161" y="79614"/>
            <a:ext cx="62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the features of the samples have been clearly identified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458" y="2603984"/>
            <a:ext cx="2324394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pic>
        <p:nvPicPr>
          <p:cNvPr id="386" name="Picture 385" descr="Screen Shot 2016-10-27 at 09.0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28" y="368778"/>
            <a:ext cx="3837804" cy="5829744"/>
          </a:xfrm>
          <a:prstGeom prst="rect">
            <a:avLst/>
          </a:prstGeom>
        </p:spPr>
      </p:pic>
      <p:pic>
        <p:nvPicPr>
          <p:cNvPr id="387" name="Picture 386" descr="Screen Shot 2015-09-16 at 12.0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591" y="588438"/>
            <a:ext cx="1536700" cy="366894"/>
          </a:xfrm>
          <a:prstGeom prst="rect">
            <a:avLst/>
          </a:prstGeom>
        </p:spPr>
      </p:pic>
      <p:pic>
        <p:nvPicPr>
          <p:cNvPr id="388" name="Picture 387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009" y="2061687"/>
            <a:ext cx="2264433" cy="552450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6292" y="2696289"/>
            <a:ext cx="1210394" cy="447846"/>
          </a:xfrm>
          <a:prstGeom prst="rect">
            <a:avLst/>
          </a:prstGeom>
        </p:spPr>
      </p:pic>
      <p:sp>
        <p:nvSpPr>
          <p:cNvPr id="390" name="Rectangle 389"/>
          <p:cNvSpPr/>
          <p:nvPr/>
        </p:nvSpPr>
        <p:spPr>
          <a:xfrm>
            <a:off x="8628357" y="3026371"/>
            <a:ext cx="252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Wigner Research Institute</a:t>
            </a:r>
          </a:p>
        </p:txBody>
      </p:sp>
      <p:pic>
        <p:nvPicPr>
          <p:cNvPr id="391" name="Picture 39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831" y="1203667"/>
            <a:ext cx="1236771" cy="665490"/>
          </a:xfrm>
          <a:prstGeom prst="rect">
            <a:avLst/>
          </a:prstGeom>
        </p:spPr>
      </p:pic>
      <p:pic>
        <p:nvPicPr>
          <p:cNvPr id="392" name="Picture 3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437" y="5662893"/>
            <a:ext cx="905829" cy="335156"/>
          </a:xfrm>
          <a:prstGeom prst="rect">
            <a:avLst/>
          </a:prstGeom>
        </p:spPr>
      </p:pic>
      <p:pic>
        <p:nvPicPr>
          <p:cNvPr id="393" name="Picture 392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78" y="2310604"/>
            <a:ext cx="1059263" cy="258427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088" y="1711747"/>
            <a:ext cx="807557" cy="434537"/>
          </a:xfrm>
          <a:prstGeom prst="rect">
            <a:avLst/>
          </a:prstGeom>
        </p:spPr>
      </p:pic>
      <p:sp>
        <p:nvSpPr>
          <p:cNvPr id="395" name="Rectangle 394"/>
          <p:cNvSpPr/>
          <p:nvPr/>
        </p:nvSpPr>
        <p:spPr>
          <a:xfrm>
            <a:off x="2139145" y="1961617"/>
            <a:ext cx="987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Lund</a:t>
            </a:r>
          </a:p>
        </p:txBody>
      </p:sp>
      <p:sp>
        <p:nvSpPr>
          <p:cNvPr id="396" name="Rectangle 395"/>
          <p:cNvSpPr/>
          <p:nvPr/>
        </p:nvSpPr>
        <p:spPr>
          <a:xfrm>
            <a:off x="3156439" y="5370104"/>
            <a:ext cx="131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Budapest</a:t>
            </a:r>
          </a:p>
        </p:txBody>
      </p:sp>
      <p:sp>
        <p:nvSpPr>
          <p:cNvPr id="397" name="TextBox 396"/>
          <p:cNvSpPr txBox="1"/>
          <p:nvPr/>
        </p:nvSpPr>
        <p:spPr>
          <a:xfrm>
            <a:off x="4926530" y="4800184"/>
            <a:ext cx="4169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The key objective of WP4 is the technological </a:t>
            </a:r>
          </a:p>
          <a:p>
            <a:r>
              <a:rPr lang="en-US" sz="1400" dirty="0">
                <a:latin typeface="Avenir Book"/>
                <a:cs typeface="Avenir Book"/>
              </a:rPr>
              <a:t>evolution of neutron detectors in terms of </a:t>
            </a:r>
          </a:p>
          <a:p>
            <a:r>
              <a:rPr lang="en-US" sz="1400" dirty="0">
                <a:latin typeface="Avenir Book"/>
                <a:cs typeface="Avenir Book"/>
              </a:rPr>
              <a:t>resolution, intensity and dimensions. </a:t>
            </a:r>
          </a:p>
        </p:txBody>
      </p:sp>
      <p:sp>
        <p:nvSpPr>
          <p:cNvPr id="398" name="TextBox 397"/>
          <p:cNvSpPr txBox="1"/>
          <p:nvPr/>
        </p:nvSpPr>
        <p:spPr>
          <a:xfrm>
            <a:off x="4926530" y="4190586"/>
            <a:ext cx="2963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3 years </a:t>
            </a:r>
          </a:p>
        </p:txBody>
      </p:sp>
      <p:sp>
        <p:nvSpPr>
          <p:cNvPr id="399" name="Rectangle 398"/>
          <p:cNvSpPr/>
          <p:nvPr/>
        </p:nvSpPr>
        <p:spPr>
          <a:xfrm>
            <a:off x="4926530" y="5757954"/>
            <a:ext cx="4571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Task 4.2 Neutron Detectors – The Intensity Frontier</a:t>
            </a:r>
          </a:p>
        </p:txBody>
      </p:sp>
      <p:pic>
        <p:nvPicPr>
          <p:cNvPr id="400" name="Picture 399" descr="linkopings_universitet_logo_detail_blue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148" y="3534512"/>
            <a:ext cx="599058" cy="599058"/>
          </a:xfrm>
          <a:prstGeom prst="rect">
            <a:avLst/>
          </a:prstGeom>
        </p:spPr>
      </p:pic>
      <p:sp>
        <p:nvSpPr>
          <p:cNvPr id="401" name="Rectangle 400"/>
          <p:cNvSpPr/>
          <p:nvPr/>
        </p:nvSpPr>
        <p:spPr>
          <a:xfrm>
            <a:off x="9074967" y="4133570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402" name="Picture 401" descr="linkopings_universitet_logo_detail_blue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676" y="698229"/>
            <a:ext cx="323937" cy="323937"/>
          </a:xfrm>
          <a:prstGeom prst="rect">
            <a:avLst/>
          </a:prstGeom>
        </p:spPr>
      </p:pic>
      <p:sp>
        <p:nvSpPr>
          <p:cNvPr id="403" name="Rectangle 402"/>
          <p:cNvSpPr/>
          <p:nvPr/>
        </p:nvSpPr>
        <p:spPr>
          <a:xfrm>
            <a:off x="1604084" y="652833"/>
            <a:ext cx="1411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Linköping</a:t>
            </a:r>
          </a:p>
        </p:txBody>
      </p:sp>
      <p:cxnSp>
        <p:nvCxnSpPr>
          <p:cNvPr id="404" name="Straight Arrow Connector 403"/>
          <p:cNvCxnSpPr/>
          <p:nvPr/>
        </p:nvCxnSpPr>
        <p:spPr>
          <a:xfrm flipV="1">
            <a:off x="2575689" y="1078611"/>
            <a:ext cx="277986" cy="633136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>
            <a:stCxn id="403" idx="0"/>
          </p:cNvCxnSpPr>
          <p:nvPr/>
        </p:nvCxnSpPr>
        <p:spPr>
          <a:xfrm flipH="1" flipV="1">
            <a:off x="3156439" y="1163278"/>
            <a:ext cx="657276" cy="4206827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/>
          <p:cNvCxnSpPr/>
          <p:nvPr/>
        </p:nvCxnSpPr>
        <p:spPr>
          <a:xfrm flipH="1" flipV="1">
            <a:off x="2752209" y="2639863"/>
            <a:ext cx="959686" cy="2784971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" name="Rectangle 3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3" name="Picture 32" descr="brightnessGreenXLarge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4" name="Picture 33" descr="Screen Shot 2014-10-14 at 09.12.54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5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Conclusions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0161" y="79614"/>
            <a:ext cx="62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the features of the samples have been clearly identified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458" y="2603984"/>
            <a:ext cx="2324394" cy="20493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49084" y="591852"/>
            <a:ext cx="546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Science can profit from the features of this detector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556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Conclusions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0161" y="79614"/>
            <a:ext cx="62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the features of the samples have been clearly identified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458" y="2603984"/>
            <a:ext cx="2324394" cy="20493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49084" y="591852"/>
            <a:ext cx="546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Science can profit from the features of this detector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66855" y="1123577"/>
            <a:ext cx="495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The Multi-Blade detector can be considered 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a mature technology for neutron reflectometry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75002" y="5839301"/>
            <a:ext cx="401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Avenir Book"/>
                <a:cs typeface="Avenir Book"/>
              </a:rPr>
              <a:t>… now it is time for the fine tuning ...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018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34503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568" y="89675"/>
            <a:ext cx="1436020" cy="1266077"/>
          </a:xfrm>
          <a:prstGeom prst="rect">
            <a:avLst/>
          </a:prstGeom>
        </p:spPr>
      </p:pic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5318471" y="507271"/>
            <a:ext cx="682413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venir Book"/>
                <a:cs typeface="Avenir Book"/>
              </a:rPr>
              <a:t>Thank you</a:t>
            </a:r>
            <a:endParaRPr lang="en-US" sz="2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" name="Rectangle 1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4" name="Picture 1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58" y="173801"/>
            <a:ext cx="3256980" cy="27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Backup slides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0" name="Rectangle 1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2" name="Picture 21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2483" y="421611"/>
            <a:ext cx="4817785" cy="36133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60941" y="411968"/>
            <a:ext cx="1760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wires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8124" y="1993874"/>
            <a:ext cx="176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strips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38375" y="2066290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4" name="Rectangle 23"/>
          <p:cNvSpPr/>
          <p:nvPr/>
        </p:nvSpPr>
        <p:spPr>
          <a:xfrm>
            <a:off x="5438375" y="25318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5" name="Rectangle 24"/>
          <p:cNvSpPr/>
          <p:nvPr/>
        </p:nvSpPr>
        <p:spPr>
          <a:xfrm>
            <a:off x="5438375" y="2164788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6" name="Rectangle 25"/>
          <p:cNvSpPr/>
          <p:nvPr/>
        </p:nvSpPr>
        <p:spPr>
          <a:xfrm>
            <a:off x="5438375" y="19795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7" name="Rectangle 26"/>
          <p:cNvSpPr/>
          <p:nvPr/>
        </p:nvSpPr>
        <p:spPr>
          <a:xfrm>
            <a:off x="5438375" y="1801725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8" name="Rectangle 27"/>
          <p:cNvSpPr/>
          <p:nvPr/>
        </p:nvSpPr>
        <p:spPr>
          <a:xfrm>
            <a:off x="5438375" y="2613756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34" name="Rectangle 33"/>
          <p:cNvSpPr/>
          <p:nvPr/>
        </p:nvSpPr>
        <p:spPr>
          <a:xfrm>
            <a:off x="6057584" y="1857078"/>
            <a:ext cx="149654" cy="8269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35" name="Straight Connector 34"/>
          <p:cNvCxnSpPr/>
          <p:nvPr/>
        </p:nvCxnSpPr>
        <p:spPr>
          <a:xfrm>
            <a:off x="5507021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70177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82070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33335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89144" y="2663813"/>
            <a:ext cx="706857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38375" y="1560908"/>
            <a:ext cx="713269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5998081" y="2179235"/>
            <a:ext cx="726093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strips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31040" y="2587470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47" y="1058248"/>
            <a:ext cx="721516" cy="4357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4" name="TextBox 43"/>
          <p:cNvSpPr txBox="1"/>
          <p:nvPr/>
        </p:nvSpPr>
        <p:spPr>
          <a:xfrm>
            <a:off x="5590096" y="1172958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6478881" y="2134095"/>
            <a:ext cx="721516" cy="4357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6" name="Rectangle 45"/>
          <p:cNvSpPr/>
          <p:nvPr/>
        </p:nvSpPr>
        <p:spPr>
          <a:xfrm>
            <a:off x="5350511" y="1501179"/>
            <a:ext cx="1249318" cy="1426649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7" name="Up Arrow 46"/>
          <p:cNvSpPr/>
          <p:nvPr/>
        </p:nvSpPr>
        <p:spPr>
          <a:xfrm>
            <a:off x="5582076" y="99148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8" name="Up Arrow 47"/>
          <p:cNvSpPr/>
          <p:nvPr/>
        </p:nvSpPr>
        <p:spPr>
          <a:xfrm rot="5400000">
            <a:off x="6913587" y="2290698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9" name="Up Arrow 48"/>
          <p:cNvSpPr/>
          <p:nvPr/>
        </p:nvSpPr>
        <p:spPr>
          <a:xfrm>
            <a:off x="5582076" y="148445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0" name="Up Arrow 49"/>
          <p:cNvSpPr/>
          <p:nvPr/>
        </p:nvSpPr>
        <p:spPr>
          <a:xfrm rot="5400000">
            <a:off x="6257309" y="224622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1" name="TextBox 50"/>
          <p:cNvSpPr txBox="1"/>
          <p:nvPr/>
        </p:nvSpPr>
        <p:spPr>
          <a:xfrm>
            <a:off x="6157730" y="1236167"/>
            <a:ext cx="57060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92776" y="2213146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81084" y="1740631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21237" y="751607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17079" y="1755210"/>
            <a:ext cx="1200582" cy="43989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32x9 outputs</a:t>
            </a:r>
          </a:p>
          <a:p>
            <a:r>
              <a:rPr lang="en-US" sz="1143" dirty="0">
                <a:latin typeface="Avenir Book"/>
                <a:cs typeface="Avenir Book"/>
              </a:rPr>
              <a:t> from FEE strips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272149" y="1172958"/>
            <a:ext cx="2176132" cy="567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312939" y="2313157"/>
            <a:ext cx="1112357" cy="9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346251" y="1240899"/>
            <a:ext cx="3161361" cy="459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438469" y="3163288"/>
            <a:ext cx="3289862" cy="7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728331" y="2706426"/>
            <a:ext cx="63996" cy="464817"/>
          </a:xfrm>
          <a:prstGeom prst="straightConnector1">
            <a:avLst/>
          </a:prstGeom>
          <a:ln>
            <a:solidFill>
              <a:srgbClr val="FF0000"/>
            </a:solidFill>
            <a:headEnd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818" y="1189418"/>
            <a:ext cx="345661" cy="162682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9094479" y="1386492"/>
            <a:ext cx="2274594" cy="791658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CAEN </a:t>
            </a:r>
            <a:endParaRPr lang="en-US" sz="1143" dirty="0" smtClean="0">
              <a:latin typeface="Avenir Book"/>
              <a:cs typeface="Avenir Book"/>
            </a:endParaRPr>
          </a:p>
          <a:p>
            <a:r>
              <a:rPr lang="en-US" sz="1143" dirty="0" smtClean="0">
                <a:latin typeface="Avenir Book"/>
                <a:cs typeface="Avenir Book"/>
              </a:rPr>
              <a:t>V1740D </a:t>
            </a:r>
          </a:p>
          <a:p>
            <a:endParaRPr lang="en-US" sz="1143" dirty="0">
              <a:latin typeface="Avenir Book"/>
              <a:cs typeface="Avenir Book"/>
            </a:endParaRPr>
          </a:p>
          <a:p>
            <a:r>
              <a:rPr lang="en-US" sz="1143" dirty="0">
                <a:latin typeface="Avenir Book"/>
                <a:cs typeface="Avenir Book"/>
              </a:rPr>
              <a:t>One </a:t>
            </a:r>
            <a:r>
              <a:rPr lang="en-US" sz="1143" dirty="0" err="1">
                <a:latin typeface="Avenir Book"/>
                <a:cs typeface="Avenir Book"/>
              </a:rPr>
              <a:t>Digitser</a:t>
            </a:r>
            <a:r>
              <a:rPr lang="en-US" sz="1143" dirty="0">
                <a:latin typeface="Avenir Book"/>
                <a:cs typeface="Avenir Book"/>
              </a:rPr>
              <a:t> (64ch is 1 cassette)</a:t>
            </a:r>
          </a:p>
        </p:txBody>
      </p:sp>
      <p:sp>
        <p:nvSpPr>
          <p:cNvPr id="74" name="Up Arrow 73"/>
          <p:cNvSpPr/>
          <p:nvPr/>
        </p:nvSpPr>
        <p:spPr>
          <a:xfrm rot="5400000">
            <a:off x="8296855" y="191473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8916776" y="739028"/>
            <a:ext cx="2426" cy="365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650827" y="443079"/>
            <a:ext cx="2118497" cy="264014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TTL for time stamp reset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10933" y="4157551"/>
            <a:ext cx="3285067" cy="208006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32725" y="4307640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</a:t>
            </a:r>
            <a:endParaRPr lang="en-US" sz="14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614245" y="4075137"/>
            <a:ext cx="3043053" cy="205919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053478" y="4603033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n+1</a:t>
            </a:r>
            <a:endParaRPr lang="en-US" sz="1400" dirty="0"/>
          </a:p>
        </p:txBody>
      </p:sp>
      <p:sp>
        <p:nvSpPr>
          <p:cNvPr id="61" name="Rectangle 60"/>
          <p:cNvSpPr/>
          <p:nvPr/>
        </p:nvSpPr>
        <p:spPr>
          <a:xfrm>
            <a:off x="6041419" y="5287972"/>
            <a:ext cx="759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 Book"/>
                <a:cs typeface="Avenir Book"/>
              </a:rPr>
              <a:t>Wire m</a:t>
            </a:r>
            <a:endParaRPr lang="en-US" sz="1400" dirty="0"/>
          </a:p>
        </p:txBody>
      </p:sp>
      <p:sp>
        <p:nvSpPr>
          <p:cNvPr id="62" name="Rectangle 61"/>
          <p:cNvSpPr/>
          <p:nvPr/>
        </p:nvSpPr>
        <p:spPr>
          <a:xfrm>
            <a:off x="6025681" y="5485758"/>
            <a:ext cx="979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Wire m+1</a:t>
            </a:r>
            <a:endParaRPr lang="en-US" sz="1400" dirty="0"/>
          </a:p>
        </p:txBody>
      </p:sp>
      <p:sp>
        <p:nvSpPr>
          <p:cNvPr id="63" name="Rectangle 62"/>
          <p:cNvSpPr/>
          <p:nvPr/>
        </p:nvSpPr>
        <p:spPr>
          <a:xfrm>
            <a:off x="10662695" y="4321919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n-1</a:t>
            </a:r>
            <a:endParaRPr lang="en-US" sz="1400" dirty="0"/>
          </a:p>
        </p:txBody>
      </p:sp>
      <p:sp>
        <p:nvSpPr>
          <p:cNvPr id="64" name="Rectangle 63"/>
          <p:cNvSpPr/>
          <p:nvPr/>
        </p:nvSpPr>
        <p:spPr>
          <a:xfrm>
            <a:off x="10674753" y="4547481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 Book"/>
                <a:cs typeface="Avenir Book"/>
              </a:rPr>
              <a:t>Strip n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1384160" y="47013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10646955" y="5539124"/>
            <a:ext cx="759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 Book"/>
                <a:cs typeface="Avenir Book"/>
              </a:rPr>
              <a:t>Wire m</a:t>
            </a:r>
            <a:endParaRPr lang="en-US" sz="1400" dirty="0"/>
          </a:p>
        </p:txBody>
      </p:sp>
      <p:sp>
        <p:nvSpPr>
          <p:cNvPr id="75" name="Rectangle 74"/>
          <p:cNvSpPr/>
          <p:nvPr/>
        </p:nvSpPr>
        <p:spPr>
          <a:xfrm>
            <a:off x="10662695" y="4784327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n+1</a:t>
            </a:r>
            <a:endParaRPr lang="en-US" sz="14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7" name="Rectangle 7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79" descr="Screen Shot 2014-10-14 at 09.12.54.png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1" name="Picture 80" descr="brightnessGreenXLar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82" name="Picture 81" descr="Screen Shot 2014-10-14 at 09.12.5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/>
        </p:nvSpPr>
        <p:spPr>
          <a:xfrm>
            <a:off x="7860974" y="3812470"/>
            <a:ext cx="5474301" cy="264014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sz="1143" dirty="0" smtClean="0">
                <a:latin typeface="Avenir Book"/>
                <a:cs typeface="Avenir Book"/>
              </a:rPr>
              <a:t>Example </a:t>
            </a:r>
            <a:r>
              <a:rPr lang="en-US" sz="1143" smtClean="0">
                <a:latin typeface="Avenir Book"/>
                <a:cs typeface="Avenir Book"/>
              </a:rPr>
              <a:t>of clusters per neutron event</a:t>
            </a:r>
            <a:endParaRPr lang="en-US" sz="1143" dirty="0">
              <a:latin typeface="Avenir Book"/>
              <a:cs typeface="Avenir Book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1" y="4422004"/>
            <a:ext cx="2432551" cy="175438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4772" y="46839"/>
            <a:ext cx="1725932" cy="1769878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049829" y="3297344"/>
            <a:ext cx="2786401" cy="642130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Each blade has 32 wires and 32 strips </a:t>
            </a:r>
          </a:p>
          <a:p>
            <a:r>
              <a:rPr lang="en-US" sz="1200" dirty="0">
                <a:latin typeface="Avenir Book"/>
                <a:cs typeface="Avenir Book"/>
              </a:rPr>
              <a:t>readout individually, </a:t>
            </a:r>
            <a:endParaRPr lang="en-US" sz="1200" dirty="0" smtClean="0">
              <a:latin typeface="Avenir Book"/>
              <a:cs typeface="Avenir Book"/>
            </a:endParaRPr>
          </a:p>
          <a:p>
            <a:r>
              <a:rPr lang="en-US" sz="1200" dirty="0" smtClean="0">
                <a:latin typeface="Avenir Book"/>
                <a:cs typeface="Avenir Book"/>
              </a:rPr>
              <a:t>in </a:t>
            </a:r>
            <a:r>
              <a:rPr lang="en-US" sz="1200" dirty="0">
                <a:latin typeface="Avenir Book"/>
                <a:cs typeface="Avenir Book"/>
              </a:rPr>
              <a:t>total 9 units (64x9 channels</a:t>
            </a:r>
            <a:r>
              <a:rPr lang="en-US" sz="1200" dirty="0" smtClean="0">
                <a:latin typeface="Avenir Book"/>
                <a:cs typeface="Avenir Book"/>
              </a:rPr>
              <a:t>)</a:t>
            </a:r>
            <a:endParaRPr lang="en-US" sz="1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996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590" y="3253671"/>
            <a:ext cx="4506585" cy="310491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32" name="Connettore 1 21"/>
          <p:cNvCxnSpPr/>
          <p:nvPr/>
        </p:nvCxnSpPr>
        <p:spPr>
          <a:xfrm>
            <a:off x="3243468" y="974781"/>
            <a:ext cx="689275" cy="228594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1 23"/>
          <p:cNvCxnSpPr/>
          <p:nvPr/>
        </p:nvCxnSpPr>
        <p:spPr>
          <a:xfrm>
            <a:off x="3243469" y="1105771"/>
            <a:ext cx="689275" cy="209544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1 24"/>
          <p:cNvCxnSpPr/>
          <p:nvPr/>
        </p:nvCxnSpPr>
        <p:spPr>
          <a:xfrm>
            <a:off x="3243469" y="1232817"/>
            <a:ext cx="689275" cy="190495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1 25"/>
          <p:cNvCxnSpPr/>
          <p:nvPr/>
        </p:nvCxnSpPr>
        <p:spPr>
          <a:xfrm>
            <a:off x="3244695" y="1359050"/>
            <a:ext cx="689275" cy="167635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1 26"/>
          <p:cNvCxnSpPr/>
          <p:nvPr/>
        </p:nvCxnSpPr>
        <p:spPr>
          <a:xfrm>
            <a:off x="3243469" y="1482196"/>
            <a:ext cx="689275" cy="152413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1 27"/>
          <p:cNvCxnSpPr/>
          <p:nvPr/>
        </p:nvCxnSpPr>
        <p:spPr>
          <a:xfrm>
            <a:off x="3233796" y="856903"/>
            <a:ext cx="689275" cy="247643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508" y="3256832"/>
            <a:ext cx="3823834" cy="286619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99722" y="3490161"/>
            <a:ext cx="2663269" cy="2307032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41527" y="497720"/>
            <a:ext cx="1628032" cy="217167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734875" y="315251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CDA38"/>
                </a:solidFill>
                <a:latin typeface="Avenir Book"/>
                <a:cs typeface="Avenir Book"/>
              </a:rPr>
              <a:t>Gating between 6ms and 20ms</a:t>
            </a:r>
            <a:endParaRPr lang="en-US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  <p:cxnSp>
        <p:nvCxnSpPr>
          <p:cNvPr id="61" name="Connettore 2 30"/>
          <p:cNvCxnSpPr/>
          <p:nvPr/>
        </p:nvCxnSpPr>
        <p:spPr>
          <a:xfrm flipH="1" flipV="1">
            <a:off x="9477514" y="5279192"/>
            <a:ext cx="564321" cy="2432"/>
          </a:xfrm>
          <a:prstGeom prst="straightConnector1">
            <a:avLst/>
          </a:prstGeom>
          <a:ln w="76200">
            <a:solidFill>
              <a:srgbClr val="5CDA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30"/>
          <p:cNvCxnSpPr/>
          <p:nvPr/>
        </p:nvCxnSpPr>
        <p:spPr>
          <a:xfrm flipH="1" flipV="1">
            <a:off x="9522978" y="4651660"/>
            <a:ext cx="555418" cy="1033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108652" y="4455326"/>
            <a:ext cx="99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  <a:latin typeface="Avenir Book"/>
                <a:cs typeface="Avenir Book"/>
              </a:rPr>
              <a:t>10</a:t>
            </a:r>
            <a:r>
              <a:rPr lang="en-US" sz="2000" b="1" baseline="30000" dirty="0" smtClean="0">
                <a:solidFill>
                  <a:schemeClr val="accent6"/>
                </a:solidFill>
                <a:latin typeface="Avenir Book"/>
                <a:cs typeface="Avenir Book"/>
              </a:rPr>
              <a:t>-3</a:t>
            </a:r>
            <a:endParaRPr lang="en-US" sz="2000" b="1" baseline="30000" dirty="0">
              <a:solidFill>
                <a:schemeClr val="accent6"/>
              </a:solidFill>
              <a:latin typeface="Avenir Book"/>
              <a:cs typeface="Avenir Book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087832" y="5125844"/>
            <a:ext cx="99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CDA38"/>
                </a:solidFill>
                <a:latin typeface="Avenir Book"/>
                <a:cs typeface="Avenir Book"/>
              </a:rPr>
              <a:t>10</a:t>
            </a:r>
            <a:r>
              <a:rPr lang="en-US" sz="2000" b="1" baseline="30000" dirty="0" smtClean="0">
                <a:solidFill>
                  <a:srgbClr val="5CDA38"/>
                </a:solidFill>
                <a:latin typeface="Avenir Book"/>
                <a:cs typeface="Avenir Book"/>
              </a:rPr>
              <a:t>-4</a:t>
            </a:r>
            <a:endParaRPr lang="en-US" sz="2000" b="1" baseline="30000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976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1_GaborPlotMeas_NoCor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161" y="2166099"/>
            <a:ext cx="4591202" cy="3591278"/>
          </a:xfrm>
          <a:prstGeom prst="rect">
            <a:avLst/>
          </a:prstGeom>
        </p:spPr>
      </p:pic>
      <p:pic>
        <p:nvPicPr>
          <p:cNvPr id="2" name="Picture 1" descr="gain_800V_onlyplatechange.e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40197" y="1416483"/>
            <a:ext cx="4034495" cy="5221111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2059724" y="2116823"/>
            <a:ext cx="2087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Edge</a:t>
            </a: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2678307" y="5010715"/>
            <a:ext cx="2500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gain not corrected </a:t>
            </a:r>
          </a:p>
        </p:txBody>
      </p:sp>
      <p:sp>
        <p:nvSpPr>
          <p:cNvPr id="238" name="Rectangle 83"/>
          <p:cNvSpPr>
            <a:spLocks noChangeArrowheads="1"/>
          </p:cNvSpPr>
          <p:nvPr/>
        </p:nvSpPr>
        <p:spPr bwMode="auto">
          <a:xfrm>
            <a:off x="6312779" y="5644309"/>
            <a:ext cx="40361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 Book"/>
                <a:cs typeface="Avenir Book"/>
              </a:rPr>
              <a:t>Garfield Simulation</a:t>
            </a: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2109113" y="5648542"/>
            <a:ext cx="20873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venir Book"/>
                <a:cs typeface="Avenir Book"/>
              </a:rPr>
              <a:t>Measured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210779" y="3048044"/>
            <a:ext cx="1" cy="2321278"/>
          </a:xfrm>
          <a:prstGeom prst="line">
            <a:avLst/>
          </a:prstGeom>
          <a:ln w="190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40333" y="2439708"/>
            <a:ext cx="1" cy="2913945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174567" y="3048044"/>
            <a:ext cx="1" cy="232127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09350" y="2455378"/>
            <a:ext cx="0" cy="29139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5985103" y="2101153"/>
            <a:ext cx="2087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Edge</a:t>
            </a:r>
          </a:p>
        </p:txBody>
      </p:sp>
      <p:grpSp>
        <p:nvGrpSpPr>
          <p:cNvPr id="78" name="Group 77"/>
          <p:cNvGrpSpPr/>
          <p:nvPr/>
        </p:nvGrpSpPr>
        <p:grpSpPr>
          <a:xfrm rot="20392131">
            <a:off x="4730619" y="572922"/>
            <a:ext cx="2730765" cy="451824"/>
            <a:chOff x="2850515" y="2977176"/>
            <a:chExt cx="2730765" cy="451824"/>
          </a:xfrm>
        </p:grpSpPr>
        <p:sp>
          <p:nvSpPr>
            <p:cNvPr id="79" name="Rectangle 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Triangle 8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 rot="20392131">
            <a:off x="4759684" y="1233119"/>
            <a:ext cx="2730765" cy="451824"/>
            <a:chOff x="2850515" y="2977176"/>
            <a:chExt cx="2730765" cy="451824"/>
          </a:xfrm>
        </p:grpSpPr>
        <p:sp>
          <p:nvSpPr>
            <p:cNvPr id="121" name="Rectangle 12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ight Triangle 12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Rectangle 161"/>
          <p:cNvSpPr/>
          <p:nvPr/>
        </p:nvSpPr>
        <p:spPr>
          <a:xfrm rot="20478990">
            <a:off x="7261224" y="535140"/>
            <a:ext cx="639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3825988" y="1863568"/>
            <a:ext cx="990982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3969457" y="1563791"/>
            <a:ext cx="1612236" cy="25743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2372098" y="1864468"/>
            <a:ext cx="1460947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2365042" y="1863569"/>
            <a:ext cx="0" cy="30253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3969457" y="1580755"/>
            <a:ext cx="0" cy="874622"/>
          </a:xfrm>
          <a:prstGeom prst="line">
            <a:avLst/>
          </a:prstGeom>
          <a:ln w="190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5503699" y="1283813"/>
            <a:ext cx="119496" cy="31460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Uniformity and overlap </a:t>
            </a:r>
          </a:p>
        </p:txBody>
      </p:sp>
      <p:cxnSp>
        <p:nvCxnSpPr>
          <p:cNvPr id="161" name="Straight Connector 160"/>
          <p:cNvCxnSpPr/>
          <p:nvPr/>
        </p:nvCxnSpPr>
        <p:spPr>
          <a:xfrm flipH="1">
            <a:off x="6240333" y="4087092"/>
            <a:ext cx="918708" cy="1027545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2510871" y="3214270"/>
            <a:ext cx="1458586" cy="2155053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3969457" y="2369168"/>
            <a:ext cx="1" cy="3007048"/>
          </a:xfrm>
          <a:prstGeom prst="line">
            <a:avLst/>
          </a:prstGeom>
          <a:ln w="190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001_GaborPlotMeas_Cor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476" y="2168414"/>
            <a:ext cx="4591202" cy="3591278"/>
          </a:xfrm>
          <a:prstGeom prst="rect">
            <a:avLst/>
          </a:prstGeom>
        </p:spPr>
      </p:pic>
      <p:cxnSp>
        <p:nvCxnSpPr>
          <p:cNvPr id="165" name="Straight Connector 164"/>
          <p:cNvCxnSpPr/>
          <p:nvPr/>
        </p:nvCxnSpPr>
        <p:spPr>
          <a:xfrm>
            <a:off x="2364711" y="2451253"/>
            <a:ext cx="1" cy="2913945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Rectangle 83"/>
          <p:cNvSpPr>
            <a:spLocks noChangeArrowheads="1"/>
          </p:cNvSpPr>
          <p:nvPr/>
        </p:nvSpPr>
        <p:spPr bwMode="auto">
          <a:xfrm>
            <a:off x="2365041" y="2661054"/>
            <a:ext cx="2500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venir Book"/>
                <a:cs typeface="Avenir Book"/>
              </a:rPr>
              <a:t>gain corrected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8209202" y="2455377"/>
            <a:ext cx="2139688" cy="291394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/>
          <p:cNvCxnSpPr/>
          <p:nvPr/>
        </p:nvCxnSpPr>
        <p:spPr>
          <a:xfrm flipH="1">
            <a:off x="4080174" y="2955680"/>
            <a:ext cx="1535128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>
            <a:off x="7303015" y="4087091"/>
            <a:ext cx="769451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6" name="Rectangle 17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7" name="Picture 176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79" name="Picture 17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80" name="Picture 17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4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_e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207" y="574173"/>
            <a:ext cx="5931587" cy="4639739"/>
          </a:xfrm>
          <a:prstGeom prst="rect">
            <a:avLst/>
          </a:prstGeom>
        </p:spPr>
      </p:pic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Efficienc</a:t>
            </a:r>
            <a:r>
              <a:rPr lang="en-US" sz="1600" u="sng" dirty="0">
                <a:latin typeface="Avenir Book"/>
                <a:cs typeface="Avenir Book"/>
              </a:rPr>
              <a:t>y</a:t>
            </a: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5846232" y="2298074"/>
            <a:ext cx="5323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64% @ 5.1Å </a:t>
            </a: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4157337" y="2353765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 rot="20486718">
            <a:off x="6268297" y="1389606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calculated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6633" y="2783467"/>
            <a:ext cx="1346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58% @ 4.2Å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9478" y="3715178"/>
            <a:ext cx="1346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45% @ 2.5Å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" name="Rectangle 1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9" name="Picture 1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0" name="Picture 19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8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14_PHSlowgain_70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689" y="566702"/>
            <a:ext cx="5703087" cy="4461004"/>
          </a:xfrm>
          <a:prstGeom prst="rect">
            <a:avLst/>
          </a:prstGeom>
        </p:spPr>
      </p:pic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PHS and Gain </a:t>
            </a: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1536700" y="554992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Gas Gain ~ 20 </a:t>
            </a:r>
            <a:r>
              <a:rPr lang="en-US" sz="1400" dirty="0">
                <a:latin typeface="Avenir Book"/>
                <a:cs typeface="Avenir Book"/>
              </a:rPr>
              <a:t>(max 0.2pC avalanche charge)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(contributes to improve the counting rate capability)</a:t>
            </a: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3872373" y="4851725"/>
            <a:ext cx="3511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Energy Resolution ~50   </a:t>
            </a:r>
            <a:r>
              <a:rPr lang="en-US" sz="1600" dirty="0" err="1">
                <a:latin typeface="Avenir Book"/>
                <a:cs typeface="Avenir Book"/>
              </a:rPr>
              <a:t>KeV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Energy Threshold  ~100 </a:t>
            </a:r>
            <a:r>
              <a:rPr lang="en-US" sz="1600" dirty="0" err="1">
                <a:latin typeface="Avenir Book"/>
                <a:cs typeface="Avenir Book"/>
              </a:rPr>
              <a:t>KeV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2659" y="4258116"/>
            <a:ext cx="2491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Measured @ 4.1Å 5 degrees </a:t>
            </a:r>
            <a:endParaRPr lang="en-US" sz="1400" dirty="0"/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6808323" y="3331000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6624538" y="1362427"/>
            <a:ext cx="1300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calculated*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6350" y="-13563"/>
            <a:ext cx="6851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*F. Piscitelli and P. van </a:t>
            </a:r>
            <a:r>
              <a:rPr lang="en-US" sz="1000" dirty="0" err="1"/>
              <a:t>Esch</a:t>
            </a:r>
            <a:r>
              <a:rPr lang="en-US" sz="1000" dirty="0"/>
              <a:t>, </a:t>
            </a:r>
          </a:p>
          <a:p>
            <a:pPr algn="r"/>
            <a:r>
              <a:rPr lang="en-US" sz="1000" i="1" dirty="0"/>
              <a:t>Analytical modeling of thin film neutron converters and its application to thermal neutron gas detectors</a:t>
            </a:r>
            <a:r>
              <a:rPr lang="en-US" sz="1000" dirty="0"/>
              <a:t> </a:t>
            </a:r>
          </a:p>
          <a:p>
            <a:pPr algn="r"/>
            <a:r>
              <a:rPr lang="en-US" sz="1000" dirty="0"/>
              <a:t>J. </a:t>
            </a:r>
            <a:r>
              <a:rPr lang="en-US" sz="1000" dirty="0" err="1"/>
              <a:t>Instrum</a:t>
            </a:r>
            <a:r>
              <a:rPr lang="en-US" sz="1000" dirty="0"/>
              <a:t>. 8, P04020 (2013)</a:t>
            </a:r>
          </a:p>
          <a:p>
            <a:pPr algn="r"/>
            <a:r>
              <a:rPr lang="en-US" sz="1000" dirty="0"/>
              <a:t>arXiv:1302.3153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8" name="Rectangle 1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0" name="Picture 19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9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657" y="450816"/>
            <a:ext cx="4872088" cy="3810990"/>
          </a:xfrm>
          <a:prstGeom prst="rect">
            <a:avLst/>
          </a:prstGeom>
        </p:spPr>
      </p:pic>
      <p:pic>
        <p:nvPicPr>
          <p:cNvPr id="3" name="Picture 2" descr="017_CRC_Beam2D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15" y="2974624"/>
            <a:ext cx="2966014" cy="2309416"/>
          </a:xfrm>
          <a:prstGeom prst="rect">
            <a:avLst/>
          </a:prstGeom>
        </p:spPr>
      </p:pic>
      <p:pic>
        <p:nvPicPr>
          <p:cNvPr id="6" name="Picture 5" descr="017_CRC_Beam2D_3_sl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15" y="547814"/>
            <a:ext cx="2893240" cy="2252752"/>
          </a:xfrm>
          <a:prstGeom prst="rect">
            <a:avLst/>
          </a:prstGeom>
        </p:spPr>
      </p:pic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2091268" y="507820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Spot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Counting rate capability</a:t>
            </a: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3212041" y="5770146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No saturation observed up to ~ 1.6kHz/mm</a:t>
            </a:r>
            <a:r>
              <a:rPr lang="en-US" sz="1600" baseline="30000" dirty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2091268" y="2583907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Slit</a:t>
            </a:r>
            <a:endParaRPr lang="en-US" baseline="300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20624623">
            <a:off x="6524558" y="2400428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Rate per mm</a:t>
            </a:r>
            <a:r>
              <a:rPr lang="en-US" sz="1400" baseline="30000" dirty="0">
                <a:latin typeface="Avenir Book"/>
                <a:cs typeface="Avenir Book"/>
              </a:rPr>
              <a:t>2</a:t>
            </a: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41955">
            <a:off x="6518228" y="1114381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Rate per channel</a:t>
            </a:r>
            <a:endParaRPr lang="en-US" sz="1400" baseline="300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5641" y="771566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17kHz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85641" y="2037828"/>
            <a:ext cx="144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Book"/>
                <a:cs typeface="Avenir Book"/>
              </a:rPr>
              <a:t>1.6kHz/mm</a:t>
            </a:r>
            <a:r>
              <a:rPr lang="en-US" baseline="30000" dirty="0">
                <a:solidFill>
                  <a:srgbClr val="0000FF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62483" y="651590"/>
            <a:ext cx="267576" cy="1964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92366" y="3104261"/>
            <a:ext cx="267576" cy="1964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752361" y="1051171"/>
            <a:ext cx="5036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752361" y="2327088"/>
            <a:ext cx="503699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48942" y="4240637"/>
            <a:ext cx="36979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83"/>
          <p:cNvSpPr>
            <a:spLocks noChangeArrowheads="1"/>
          </p:cNvSpPr>
          <p:nvPr/>
        </p:nvSpPr>
        <p:spPr bwMode="auto">
          <a:xfrm>
            <a:off x="7503787" y="4198301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Beam flux (</a:t>
            </a:r>
            <a:r>
              <a:rPr lang="en-US" sz="1600" dirty="0" err="1">
                <a:latin typeface="Avenir Book"/>
                <a:cs typeface="Avenir Book"/>
              </a:rPr>
              <a:t>a.u</a:t>
            </a:r>
            <a:r>
              <a:rPr lang="en-US" sz="1600" dirty="0">
                <a:latin typeface="Avenir Book"/>
                <a:cs typeface="Avenir Book"/>
              </a:rPr>
              <a:t>.)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162483" y="1630498"/>
            <a:ext cx="8625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20591" y="3283817"/>
            <a:ext cx="832669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3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73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75" name="Group 37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76" name="Rectangle 37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7" name="Picture 376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9" name="Picture 37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0" name="Picture 379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81" name="Rectangle 380"/>
          <p:cNvSpPr/>
          <p:nvPr/>
        </p:nvSpPr>
        <p:spPr>
          <a:xfrm>
            <a:off x="992641" y="526360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counting rate capability 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spatial resolution</a:t>
            </a:r>
            <a:endParaRPr lang="en-US" sz="2000" dirty="0"/>
          </a:p>
        </p:txBody>
      </p:sp>
      <p:sp>
        <p:nvSpPr>
          <p:cNvPr id="382" name="Rectangle 381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55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Spatial resolution X – wires </a:t>
            </a:r>
          </a:p>
        </p:txBody>
      </p:sp>
      <p:pic>
        <p:nvPicPr>
          <p:cNvPr id="10" name="Picture 9" descr="003_WireScanSeq_CoG_IND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1" name="Picture 10" descr="003_WireScanSeq_CoG_IND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2" name="Picture 11" descr="003_WireScanSeq_CoG_IND_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3" name="Picture 12" descr="003_WireScanSeq_CoG_IND_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4" name="Picture 13" descr="003_WireScanSeq_CoG_IND_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4786376" y="460799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0.35mm</a:t>
            </a: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3689356" y="5354712"/>
            <a:ext cx="400473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Neutron beam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(Step 0.25mm)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794996" y="810490"/>
            <a:ext cx="8901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87199" y="810490"/>
            <a:ext cx="1486273" cy="319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83"/>
          <p:cNvSpPr>
            <a:spLocks noChangeArrowheads="1"/>
          </p:cNvSpPr>
          <p:nvPr/>
        </p:nvSpPr>
        <p:spPr bwMode="auto">
          <a:xfrm>
            <a:off x="7328026" y="616931"/>
            <a:ext cx="1029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wires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620811" y="895717"/>
            <a:ext cx="752660" cy="3828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508750" y="4576407"/>
            <a:ext cx="0" cy="836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907183" y="747059"/>
            <a:ext cx="2466289" cy="481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892115" y="4576407"/>
            <a:ext cx="0" cy="83603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316444" y="4576407"/>
            <a:ext cx="0" cy="836030"/>
          </a:xfrm>
          <a:prstGeom prst="straightConnector1">
            <a:avLst/>
          </a:prstGeom>
          <a:ln>
            <a:solidFill>
              <a:srgbClr val="A752C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682501" y="4576407"/>
            <a:ext cx="0" cy="836030"/>
          </a:xfrm>
          <a:prstGeom prst="straightConnector1">
            <a:avLst/>
          </a:prstGeom>
          <a:ln>
            <a:solidFill>
              <a:srgbClr val="5CDA3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096000" y="4576407"/>
            <a:ext cx="0" cy="8360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173161" y="2472296"/>
            <a:ext cx="35553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Spatial Resolution</a:t>
            </a: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equivalent FWHM* ~ 0.6mm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0844" y="5683161"/>
            <a:ext cx="80357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*</a:t>
            </a:r>
            <a:r>
              <a:rPr lang="en-US" sz="1000" dirty="0">
                <a:cs typeface="Avenir Book"/>
              </a:rPr>
              <a:t>P. Van </a:t>
            </a:r>
            <a:r>
              <a:rPr lang="en-US" sz="1000" dirty="0" err="1">
                <a:cs typeface="Avenir Book"/>
              </a:rPr>
              <a:t>Esch</a:t>
            </a:r>
            <a:r>
              <a:rPr lang="en-US" sz="1000" dirty="0">
                <a:cs typeface="Avenir Book"/>
              </a:rPr>
              <a:t> et al., </a:t>
            </a:r>
          </a:p>
          <a:p>
            <a:r>
              <a:rPr lang="en-US" sz="1000" i="1" dirty="0">
                <a:cs typeface="Avenir Book"/>
              </a:rPr>
              <a:t>An information-theoretical approach to image resolution applied to neutron imaging detectors based upon discriminator signals </a:t>
            </a:r>
          </a:p>
          <a:p>
            <a:r>
              <a:rPr lang="en-US" sz="1000" dirty="0">
                <a:cs typeface="Avenir Book"/>
              </a:rPr>
              <a:t>in Proceedings of ANNIMA conference, Marseille 2013 </a:t>
            </a:r>
          </a:p>
          <a:p>
            <a:r>
              <a:rPr lang="en-US" sz="1000" dirty="0">
                <a:cs typeface="Avenir Book"/>
              </a:rPr>
              <a:t>arXiv:1307.7507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" name="Rectangle 3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4" name="Picture 33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5" name="Picture 34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5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8648" y="627059"/>
            <a:ext cx="3729438" cy="279543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0392131">
            <a:off x="10543115" y="1506722"/>
            <a:ext cx="1642278" cy="243921"/>
            <a:chOff x="2850515" y="2977176"/>
            <a:chExt cx="2730765" cy="451824"/>
          </a:xfrm>
        </p:grpSpPr>
        <p:sp>
          <p:nvSpPr>
            <p:cNvPr id="44" name="Rectangle 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Rectangle 288"/>
          <p:cNvSpPr/>
          <p:nvPr/>
        </p:nvSpPr>
        <p:spPr>
          <a:xfrm rot="20336632">
            <a:off x="11595512" y="665509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90" name="Rectangle 289"/>
          <p:cNvSpPr/>
          <p:nvPr/>
        </p:nvSpPr>
        <p:spPr>
          <a:xfrm rot="20478990">
            <a:off x="10436508" y="676966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0" name="Straight Arrow Connector 339"/>
          <p:cNvCxnSpPr/>
          <p:nvPr/>
        </p:nvCxnSpPr>
        <p:spPr>
          <a:xfrm>
            <a:off x="10208247" y="61633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cxnSp>
        <p:nvCxnSpPr>
          <p:cNvPr id="351" name="Connettore 2 30"/>
          <p:cNvCxnSpPr/>
          <p:nvPr/>
        </p:nvCxnSpPr>
        <p:spPr>
          <a:xfrm flipV="1">
            <a:off x="7956318" y="2826046"/>
            <a:ext cx="3677277" cy="39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tangle 83"/>
          <p:cNvSpPr>
            <a:spLocks noChangeArrowheads="1"/>
          </p:cNvSpPr>
          <p:nvPr/>
        </p:nvSpPr>
        <p:spPr bwMode="auto">
          <a:xfrm>
            <a:off x="11392005" y="29975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9" name="Rectangle 83"/>
          <p:cNvSpPr>
            <a:spLocks noChangeArrowheads="1"/>
          </p:cNvSpPr>
          <p:nvPr/>
        </p:nvSpPr>
        <p:spPr bwMode="auto">
          <a:xfrm>
            <a:off x="5123704" y="4774446"/>
            <a:ext cx="6463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Not a dead area but the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overlap</a:t>
            </a:r>
            <a:r>
              <a:rPr lang="en-US" sz="1600" dirty="0" smtClean="0">
                <a:latin typeface="Avenir Book"/>
                <a:cs typeface="Avenir Book"/>
              </a:rPr>
              <a:t> avoids dead zones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0" name="Group 379"/>
          <p:cNvGrpSpPr/>
          <p:nvPr/>
        </p:nvGrpSpPr>
        <p:grpSpPr>
          <a:xfrm rot="20392131">
            <a:off x="10509808" y="681718"/>
            <a:ext cx="1642278" cy="243921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1" name="Rectangle 420"/>
          <p:cNvSpPr/>
          <p:nvPr/>
        </p:nvSpPr>
        <p:spPr>
          <a:xfrm rot="20488696">
            <a:off x="10797359" y="80355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2" name="Rectangle 421"/>
          <p:cNvSpPr/>
          <p:nvPr/>
        </p:nvSpPr>
        <p:spPr>
          <a:xfrm rot="20426334">
            <a:off x="11406002" y="52983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3" name="Group 422"/>
          <p:cNvGrpSpPr/>
          <p:nvPr/>
        </p:nvGrpSpPr>
        <p:grpSpPr>
          <a:xfrm rot="20392131">
            <a:off x="10544611" y="1113093"/>
            <a:ext cx="1642278" cy="243921"/>
            <a:chOff x="2850515" y="2977176"/>
            <a:chExt cx="2730765" cy="451824"/>
          </a:xfrm>
        </p:grpSpPr>
        <p:sp>
          <p:nvSpPr>
            <p:cNvPr id="424" name="Rectangle 42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Triangle 42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4" name="Group 463"/>
          <p:cNvGrpSpPr/>
          <p:nvPr/>
        </p:nvGrpSpPr>
        <p:grpSpPr>
          <a:xfrm rot="20392131">
            <a:off x="10499056" y="231499"/>
            <a:ext cx="1642278" cy="243921"/>
            <a:chOff x="2850515" y="2977176"/>
            <a:chExt cx="2730765" cy="451824"/>
          </a:xfrm>
        </p:grpSpPr>
        <p:sp>
          <p:nvSpPr>
            <p:cNvPr id="465" name="Rectangle 46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5" name="Straight Arrow Connector 504"/>
          <p:cNvCxnSpPr/>
          <p:nvPr/>
        </p:nvCxnSpPr>
        <p:spPr>
          <a:xfrm>
            <a:off x="10204703" y="104465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>
            <a:off x="10212258" y="148750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>
            <a:off x="10214645" y="191085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8" name="Group 507"/>
          <p:cNvGrpSpPr/>
          <p:nvPr/>
        </p:nvGrpSpPr>
        <p:grpSpPr>
          <a:xfrm rot="20392131">
            <a:off x="10545815" y="1948692"/>
            <a:ext cx="1642278" cy="243921"/>
            <a:chOff x="2850515" y="2977176"/>
            <a:chExt cx="2730765" cy="451824"/>
          </a:xfrm>
        </p:grpSpPr>
        <p:sp>
          <p:nvSpPr>
            <p:cNvPr id="509" name="Rectangle 5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Triangle 5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9" name="Straight Arrow Connector 548"/>
          <p:cNvCxnSpPr/>
          <p:nvPr/>
        </p:nvCxnSpPr>
        <p:spPr>
          <a:xfrm>
            <a:off x="10217345" y="235282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 rot="20392131">
            <a:off x="10539039" y="2389701"/>
            <a:ext cx="1642278" cy="243921"/>
            <a:chOff x="2850515" y="2977176"/>
            <a:chExt cx="2730765" cy="451824"/>
          </a:xfrm>
        </p:grpSpPr>
        <p:sp>
          <p:nvSpPr>
            <p:cNvPr id="551" name="Rectangle 5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Triangle 5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1" name="Straight Arrow Connector 590"/>
          <p:cNvCxnSpPr/>
          <p:nvPr/>
        </p:nvCxnSpPr>
        <p:spPr>
          <a:xfrm>
            <a:off x="10210569" y="279383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2" name="Group 591"/>
          <p:cNvGrpSpPr/>
          <p:nvPr/>
        </p:nvGrpSpPr>
        <p:grpSpPr>
          <a:xfrm rot="20392131">
            <a:off x="10532576" y="2836096"/>
            <a:ext cx="1642278" cy="243921"/>
            <a:chOff x="2850515" y="2977176"/>
            <a:chExt cx="2730765" cy="451824"/>
          </a:xfrm>
        </p:grpSpPr>
        <p:sp>
          <p:nvSpPr>
            <p:cNvPr id="593" name="Rectangle 5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Triangle 5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3" name="Straight Arrow Connector 632"/>
          <p:cNvCxnSpPr/>
          <p:nvPr/>
        </p:nvCxnSpPr>
        <p:spPr>
          <a:xfrm>
            <a:off x="10204106" y="3240233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Connettore 2 30"/>
          <p:cNvCxnSpPr/>
          <p:nvPr/>
        </p:nvCxnSpPr>
        <p:spPr>
          <a:xfrm flipV="1">
            <a:off x="7969609" y="2784185"/>
            <a:ext cx="2621502" cy="16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Oval 636"/>
          <p:cNvSpPr/>
          <p:nvPr/>
        </p:nvSpPr>
        <p:spPr>
          <a:xfrm rot="20690324">
            <a:off x="11482242" y="2507711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38" name="Connettore 2 30"/>
          <p:cNvCxnSpPr>
            <a:endCxn id="621" idx="2"/>
          </p:cNvCxnSpPr>
          <p:nvPr/>
        </p:nvCxnSpPr>
        <p:spPr>
          <a:xfrm flipV="1">
            <a:off x="10635691" y="2760292"/>
            <a:ext cx="942364" cy="9295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Rectangle 83"/>
          <p:cNvSpPr>
            <a:spLocks noChangeArrowheads="1"/>
          </p:cNvSpPr>
          <p:nvPr/>
        </p:nvSpPr>
        <p:spPr bwMode="auto">
          <a:xfrm>
            <a:off x="11344836" y="447710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grpSp>
        <p:nvGrpSpPr>
          <p:cNvPr id="640" name="Group 639"/>
          <p:cNvGrpSpPr/>
          <p:nvPr/>
        </p:nvGrpSpPr>
        <p:grpSpPr>
          <a:xfrm rot="20392131">
            <a:off x="10491870" y="3824327"/>
            <a:ext cx="1642278" cy="243921"/>
            <a:chOff x="2850515" y="2977176"/>
            <a:chExt cx="2730765" cy="451824"/>
          </a:xfrm>
        </p:grpSpPr>
        <p:sp>
          <p:nvSpPr>
            <p:cNvPr id="641" name="Rectangle 6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ight Triangle 6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Freeform 6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1" name="Group 680"/>
          <p:cNvGrpSpPr/>
          <p:nvPr/>
        </p:nvGrpSpPr>
        <p:grpSpPr>
          <a:xfrm rot="20392131">
            <a:off x="10485407" y="4315692"/>
            <a:ext cx="1642278" cy="243921"/>
            <a:chOff x="2850515" y="2977176"/>
            <a:chExt cx="2730765" cy="451824"/>
          </a:xfrm>
        </p:grpSpPr>
        <p:sp>
          <p:nvSpPr>
            <p:cNvPr id="682" name="Rectangle 6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ight Triangle 6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Freeform 6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2" name="Oval 721"/>
          <p:cNvSpPr/>
          <p:nvPr/>
        </p:nvSpPr>
        <p:spPr>
          <a:xfrm rot="20690324">
            <a:off x="11435073" y="3987307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24" name="Connettore 2 30"/>
          <p:cNvCxnSpPr/>
          <p:nvPr/>
        </p:nvCxnSpPr>
        <p:spPr>
          <a:xfrm flipV="1">
            <a:off x="8073025" y="4284393"/>
            <a:ext cx="3461558" cy="34080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ttore 2 30"/>
          <p:cNvCxnSpPr>
            <a:endCxn id="682" idx="0"/>
          </p:cNvCxnSpPr>
          <p:nvPr/>
        </p:nvCxnSpPr>
        <p:spPr>
          <a:xfrm>
            <a:off x="8073025" y="4188483"/>
            <a:ext cx="3224768" cy="213644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ttore 2 30"/>
          <p:cNvCxnSpPr/>
          <p:nvPr/>
        </p:nvCxnSpPr>
        <p:spPr>
          <a:xfrm flipV="1">
            <a:off x="8073025" y="4184714"/>
            <a:ext cx="3791760" cy="248806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8" name="Rectangle 83"/>
          <p:cNvSpPr>
            <a:spLocks noChangeArrowheads="1"/>
          </p:cNvSpPr>
          <p:nvPr/>
        </p:nvSpPr>
        <p:spPr bwMode="auto">
          <a:xfrm>
            <a:off x="10980854" y="6004435"/>
            <a:ext cx="1526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No shadow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770" name="Group 769"/>
          <p:cNvGrpSpPr/>
          <p:nvPr/>
        </p:nvGrpSpPr>
        <p:grpSpPr>
          <a:xfrm rot="20392131">
            <a:off x="10465979" y="5694346"/>
            <a:ext cx="1642278" cy="243921"/>
            <a:chOff x="2850515" y="2977176"/>
            <a:chExt cx="2730765" cy="451824"/>
          </a:xfrm>
        </p:grpSpPr>
        <p:sp>
          <p:nvSpPr>
            <p:cNvPr id="771" name="Rectangle 7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ight Triangle 7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Freeform 7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12" name="Connettore 2 30"/>
          <p:cNvCxnSpPr/>
          <p:nvPr/>
        </p:nvCxnSpPr>
        <p:spPr>
          <a:xfrm flipV="1">
            <a:off x="8053597" y="5663047"/>
            <a:ext cx="3461558" cy="34080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Connettore 2 30"/>
          <p:cNvCxnSpPr/>
          <p:nvPr/>
        </p:nvCxnSpPr>
        <p:spPr>
          <a:xfrm>
            <a:off x="8053597" y="5567137"/>
            <a:ext cx="3224768" cy="213644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Connettore 2 30"/>
          <p:cNvCxnSpPr/>
          <p:nvPr/>
        </p:nvCxnSpPr>
        <p:spPr>
          <a:xfrm flipV="1">
            <a:off x="8073025" y="5455633"/>
            <a:ext cx="4076855" cy="3683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6" name="Group 815"/>
          <p:cNvGrpSpPr/>
          <p:nvPr/>
        </p:nvGrpSpPr>
        <p:grpSpPr>
          <a:xfrm rot="20392131">
            <a:off x="10483911" y="5093423"/>
            <a:ext cx="1642278" cy="243921"/>
            <a:chOff x="2850515" y="2977176"/>
            <a:chExt cx="2730765" cy="451824"/>
          </a:xfrm>
        </p:grpSpPr>
        <p:sp>
          <p:nvSpPr>
            <p:cNvPr id="817" name="Rectangle 8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tangle 8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ight Triangle 8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Freeform 8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0" name="Connettore 2 30"/>
          <p:cNvCxnSpPr/>
          <p:nvPr/>
        </p:nvCxnSpPr>
        <p:spPr>
          <a:xfrm flipV="1">
            <a:off x="10503420" y="5490512"/>
            <a:ext cx="1495582" cy="30949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Connettore 2 30"/>
          <p:cNvCxnSpPr/>
          <p:nvPr/>
        </p:nvCxnSpPr>
        <p:spPr>
          <a:xfrm flipV="1">
            <a:off x="10567152" y="4235613"/>
            <a:ext cx="1134066" cy="12715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468459" y="3580620"/>
            <a:ext cx="1176793" cy="2289976"/>
          </a:xfrm>
          <a:custGeom>
            <a:avLst/>
            <a:gdLst>
              <a:gd name="connsiteX0" fmla="*/ 143124 w 1176793"/>
              <a:gd name="connsiteY0" fmla="*/ 87464 h 2289976"/>
              <a:gd name="connsiteX1" fmla="*/ 1176793 w 1176793"/>
              <a:gd name="connsiteY1" fmla="*/ 739471 h 2289976"/>
              <a:gd name="connsiteX2" fmla="*/ 1152939 w 1176793"/>
              <a:gd name="connsiteY2" fmla="*/ 2289976 h 2289976"/>
              <a:gd name="connsiteX3" fmla="*/ 0 w 1176793"/>
              <a:gd name="connsiteY3" fmla="*/ 1502796 h 2289976"/>
              <a:gd name="connsiteX4" fmla="*/ 0 w 1176793"/>
              <a:gd name="connsiteY4" fmla="*/ 0 h 2289976"/>
              <a:gd name="connsiteX5" fmla="*/ 143124 w 1176793"/>
              <a:gd name="connsiteY5" fmla="*/ 87464 h 228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793" h="2289976">
                <a:moveTo>
                  <a:pt x="143124" y="87464"/>
                </a:moveTo>
                <a:lnTo>
                  <a:pt x="1176793" y="739471"/>
                </a:lnTo>
                <a:lnTo>
                  <a:pt x="1152939" y="2289976"/>
                </a:lnTo>
                <a:lnTo>
                  <a:pt x="0" y="1502796"/>
                </a:lnTo>
                <a:lnTo>
                  <a:pt x="0" y="0"/>
                </a:lnTo>
                <a:lnTo>
                  <a:pt x="143124" y="874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3" name="Straight Arrow Connector 722"/>
          <p:cNvCxnSpPr/>
          <p:nvPr/>
        </p:nvCxnSpPr>
        <p:spPr>
          <a:xfrm flipH="1">
            <a:off x="1560977" y="4346625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Arrow Connector 726"/>
          <p:cNvCxnSpPr/>
          <p:nvPr/>
        </p:nvCxnSpPr>
        <p:spPr>
          <a:xfrm flipH="1">
            <a:off x="1427572" y="4280600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Arrow Connector 728"/>
          <p:cNvCxnSpPr/>
          <p:nvPr/>
        </p:nvCxnSpPr>
        <p:spPr>
          <a:xfrm flipH="1">
            <a:off x="496315" y="368463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2" name="Straight Arrow Connector 731"/>
          <p:cNvCxnSpPr/>
          <p:nvPr/>
        </p:nvCxnSpPr>
        <p:spPr>
          <a:xfrm flipH="1">
            <a:off x="1315890" y="420072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3" name="Straight Arrow Connector 732"/>
          <p:cNvCxnSpPr/>
          <p:nvPr/>
        </p:nvCxnSpPr>
        <p:spPr>
          <a:xfrm flipH="1">
            <a:off x="1204956" y="4145228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4" name="Straight Arrow Connector 733"/>
          <p:cNvCxnSpPr/>
          <p:nvPr/>
        </p:nvCxnSpPr>
        <p:spPr>
          <a:xfrm flipH="1">
            <a:off x="1100489" y="409708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5" name="Straight Arrow Connector 734"/>
          <p:cNvCxnSpPr/>
          <p:nvPr/>
        </p:nvCxnSpPr>
        <p:spPr>
          <a:xfrm flipH="1">
            <a:off x="990385" y="4033216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6" name="Straight Arrow Connector 735"/>
          <p:cNvCxnSpPr/>
          <p:nvPr/>
        </p:nvCxnSpPr>
        <p:spPr>
          <a:xfrm flipH="1">
            <a:off x="894866" y="3977543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7" name="Straight Arrow Connector 736"/>
          <p:cNvCxnSpPr/>
          <p:nvPr/>
        </p:nvCxnSpPr>
        <p:spPr>
          <a:xfrm flipH="1">
            <a:off x="791585" y="389106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Arrow Connector 737"/>
          <p:cNvCxnSpPr/>
          <p:nvPr/>
        </p:nvCxnSpPr>
        <p:spPr>
          <a:xfrm flipH="1">
            <a:off x="695945" y="384133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9" name="Straight Arrow Connector 738"/>
          <p:cNvCxnSpPr/>
          <p:nvPr/>
        </p:nvCxnSpPr>
        <p:spPr>
          <a:xfrm flipH="1">
            <a:off x="600305" y="3747942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0" name="Freeform 739"/>
          <p:cNvSpPr/>
          <p:nvPr/>
        </p:nvSpPr>
        <p:spPr>
          <a:xfrm>
            <a:off x="1788793" y="3566105"/>
            <a:ext cx="1176793" cy="2289976"/>
          </a:xfrm>
          <a:custGeom>
            <a:avLst/>
            <a:gdLst>
              <a:gd name="connsiteX0" fmla="*/ 143124 w 1176793"/>
              <a:gd name="connsiteY0" fmla="*/ 87464 h 2289976"/>
              <a:gd name="connsiteX1" fmla="*/ 1176793 w 1176793"/>
              <a:gd name="connsiteY1" fmla="*/ 739471 h 2289976"/>
              <a:gd name="connsiteX2" fmla="*/ 1152939 w 1176793"/>
              <a:gd name="connsiteY2" fmla="*/ 2289976 h 2289976"/>
              <a:gd name="connsiteX3" fmla="*/ 0 w 1176793"/>
              <a:gd name="connsiteY3" fmla="*/ 1502796 h 2289976"/>
              <a:gd name="connsiteX4" fmla="*/ 0 w 1176793"/>
              <a:gd name="connsiteY4" fmla="*/ 0 h 2289976"/>
              <a:gd name="connsiteX5" fmla="*/ 143124 w 1176793"/>
              <a:gd name="connsiteY5" fmla="*/ 87464 h 228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793" h="2289976">
                <a:moveTo>
                  <a:pt x="143124" y="87464"/>
                </a:moveTo>
                <a:lnTo>
                  <a:pt x="1176793" y="739471"/>
                </a:lnTo>
                <a:lnTo>
                  <a:pt x="1152939" y="2289976"/>
                </a:lnTo>
                <a:lnTo>
                  <a:pt x="0" y="1502796"/>
                </a:lnTo>
                <a:lnTo>
                  <a:pt x="0" y="0"/>
                </a:lnTo>
                <a:lnTo>
                  <a:pt x="143124" y="874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1" name="Straight Arrow Connector 740"/>
          <p:cNvCxnSpPr/>
          <p:nvPr/>
        </p:nvCxnSpPr>
        <p:spPr>
          <a:xfrm flipH="1">
            <a:off x="2873844" y="4332860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Arrow Connector 741"/>
          <p:cNvCxnSpPr/>
          <p:nvPr/>
        </p:nvCxnSpPr>
        <p:spPr>
          <a:xfrm flipH="1">
            <a:off x="2747906" y="4266085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Arrow Connector 742"/>
          <p:cNvCxnSpPr/>
          <p:nvPr/>
        </p:nvCxnSpPr>
        <p:spPr>
          <a:xfrm flipH="1">
            <a:off x="1816649" y="3670116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/>
          <p:nvPr/>
        </p:nvCxnSpPr>
        <p:spPr>
          <a:xfrm flipH="1">
            <a:off x="2636224" y="418621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/>
          <p:nvPr/>
        </p:nvCxnSpPr>
        <p:spPr>
          <a:xfrm flipH="1">
            <a:off x="2525290" y="4130713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/>
          <p:nvPr/>
        </p:nvCxnSpPr>
        <p:spPr>
          <a:xfrm flipH="1">
            <a:off x="2420823" y="4082572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Arrow Connector 746"/>
          <p:cNvCxnSpPr/>
          <p:nvPr/>
        </p:nvCxnSpPr>
        <p:spPr>
          <a:xfrm flipH="1">
            <a:off x="2310719" y="401870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8" name="Straight Arrow Connector 747"/>
          <p:cNvCxnSpPr/>
          <p:nvPr/>
        </p:nvCxnSpPr>
        <p:spPr>
          <a:xfrm flipH="1">
            <a:off x="2215200" y="3963028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Arrow Connector 748"/>
          <p:cNvCxnSpPr/>
          <p:nvPr/>
        </p:nvCxnSpPr>
        <p:spPr>
          <a:xfrm flipH="1">
            <a:off x="2111919" y="387654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0" name="Straight Arrow Connector 749"/>
          <p:cNvCxnSpPr/>
          <p:nvPr/>
        </p:nvCxnSpPr>
        <p:spPr>
          <a:xfrm flipH="1">
            <a:off x="2016279" y="382682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Arrow Connector 750"/>
          <p:cNvCxnSpPr/>
          <p:nvPr/>
        </p:nvCxnSpPr>
        <p:spPr>
          <a:xfrm flipH="1">
            <a:off x="1920639" y="373342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2" name="Connettore 2 30"/>
          <p:cNvCxnSpPr/>
          <p:nvPr/>
        </p:nvCxnSpPr>
        <p:spPr>
          <a:xfrm flipH="1" flipV="1">
            <a:off x="1722251" y="4788716"/>
            <a:ext cx="2664" cy="1158968"/>
          </a:xfrm>
          <a:prstGeom prst="straightConnector1">
            <a:avLst/>
          </a:prstGeom>
          <a:ln w="381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3" name="Freeform 752"/>
          <p:cNvSpPr/>
          <p:nvPr/>
        </p:nvSpPr>
        <p:spPr>
          <a:xfrm>
            <a:off x="3602168" y="2436068"/>
            <a:ext cx="1176793" cy="2289976"/>
          </a:xfrm>
          <a:custGeom>
            <a:avLst/>
            <a:gdLst>
              <a:gd name="connsiteX0" fmla="*/ 143124 w 1176793"/>
              <a:gd name="connsiteY0" fmla="*/ 87464 h 2289976"/>
              <a:gd name="connsiteX1" fmla="*/ 1176793 w 1176793"/>
              <a:gd name="connsiteY1" fmla="*/ 739471 h 2289976"/>
              <a:gd name="connsiteX2" fmla="*/ 1152939 w 1176793"/>
              <a:gd name="connsiteY2" fmla="*/ 2289976 h 2289976"/>
              <a:gd name="connsiteX3" fmla="*/ 0 w 1176793"/>
              <a:gd name="connsiteY3" fmla="*/ 1502796 h 2289976"/>
              <a:gd name="connsiteX4" fmla="*/ 0 w 1176793"/>
              <a:gd name="connsiteY4" fmla="*/ 0 h 2289976"/>
              <a:gd name="connsiteX5" fmla="*/ 143124 w 1176793"/>
              <a:gd name="connsiteY5" fmla="*/ 87464 h 228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793" h="2289976">
                <a:moveTo>
                  <a:pt x="143124" y="87464"/>
                </a:moveTo>
                <a:lnTo>
                  <a:pt x="1176793" y="739471"/>
                </a:lnTo>
                <a:lnTo>
                  <a:pt x="1152939" y="2289976"/>
                </a:lnTo>
                <a:lnTo>
                  <a:pt x="0" y="1502796"/>
                </a:lnTo>
                <a:lnTo>
                  <a:pt x="0" y="0"/>
                </a:lnTo>
                <a:lnTo>
                  <a:pt x="143124" y="874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4" name="Straight Arrow Connector 753"/>
          <p:cNvCxnSpPr/>
          <p:nvPr/>
        </p:nvCxnSpPr>
        <p:spPr>
          <a:xfrm flipH="1">
            <a:off x="4678905" y="320420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Arrow Connector 754"/>
          <p:cNvCxnSpPr/>
          <p:nvPr/>
        </p:nvCxnSpPr>
        <p:spPr>
          <a:xfrm flipH="1">
            <a:off x="4561281" y="3136048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6" name="Straight Arrow Connector 755"/>
          <p:cNvCxnSpPr/>
          <p:nvPr/>
        </p:nvCxnSpPr>
        <p:spPr>
          <a:xfrm flipH="1">
            <a:off x="3630024" y="254007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7" name="Straight Arrow Connector 756"/>
          <p:cNvCxnSpPr/>
          <p:nvPr/>
        </p:nvCxnSpPr>
        <p:spPr>
          <a:xfrm flipH="1">
            <a:off x="4449599" y="305617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8" name="Straight Arrow Connector 757"/>
          <p:cNvCxnSpPr/>
          <p:nvPr/>
        </p:nvCxnSpPr>
        <p:spPr>
          <a:xfrm flipH="1">
            <a:off x="4338665" y="3000676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9" name="Straight Arrow Connector 758"/>
          <p:cNvCxnSpPr/>
          <p:nvPr/>
        </p:nvCxnSpPr>
        <p:spPr>
          <a:xfrm flipH="1">
            <a:off x="4234198" y="2952535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0" name="Straight Arrow Connector 759"/>
          <p:cNvCxnSpPr/>
          <p:nvPr/>
        </p:nvCxnSpPr>
        <p:spPr>
          <a:xfrm flipH="1">
            <a:off x="4124094" y="288866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1" name="Straight Arrow Connector 760"/>
          <p:cNvCxnSpPr/>
          <p:nvPr/>
        </p:nvCxnSpPr>
        <p:spPr>
          <a:xfrm flipH="1">
            <a:off x="4028575" y="283299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2" name="Straight Arrow Connector 761"/>
          <p:cNvCxnSpPr/>
          <p:nvPr/>
        </p:nvCxnSpPr>
        <p:spPr>
          <a:xfrm flipH="1">
            <a:off x="3925294" y="2746512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3" name="Straight Arrow Connector 762"/>
          <p:cNvCxnSpPr/>
          <p:nvPr/>
        </p:nvCxnSpPr>
        <p:spPr>
          <a:xfrm flipH="1">
            <a:off x="3829654" y="269678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4" name="Straight Arrow Connector 763"/>
          <p:cNvCxnSpPr/>
          <p:nvPr/>
        </p:nvCxnSpPr>
        <p:spPr>
          <a:xfrm flipH="1">
            <a:off x="3734014" y="2603390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501181" y="2400133"/>
            <a:ext cx="1176793" cy="2335768"/>
            <a:chOff x="4906721" y="2423681"/>
            <a:chExt cx="1176793" cy="2335768"/>
          </a:xfrm>
        </p:grpSpPr>
        <p:sp>
          <p:nvSpPr>
            <p:cNvPr id="765" name="Freeform 764"/>
            <p:cNvSpPr/>
            <p:nvPr/>
          </p:nvSpPr>
          <p:spPr>
            <a:xfrm>
              <a:off x="4906721" y="2423681"/>
              <a:ext cx="1176793" cy="2289976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6" name="Straight Arrow Connector 765"/>
            <p:cNvCxnSpPr/>
            <p:nvPr/>
          </p:nvCxnSpPr>
          <p:spPr>
            <a:xfrm flipH="1">
              <a:off x="5991772" y="3190436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Arrow Connector 766"/>
            <p:cNvCxnSpPr/>
            <p:nvPr/>
          </p:nvCxnSpPr>
          <p:spPr>
            <a:xfrm flipH="1">
              <a:off x="5865834" y="3123661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Arrow Connector 767"/>
            <p:cNvCxnSpPr/>
            <p:nvPr/>
          </p:nvCxnSpPr>
          <p:spPr>
            <a:xfrm flipH="1">
              <a:off x="4934577" y="2527692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Arrow Connector 768"/>
            <p:cNvCxnSpPr/>
            <p:nvPr/>
          </p:nvCxnSpPr>
          <p:spPr>
            <a:xfrm flipH="1">
              <a:off x="5754152" y="3043790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Arrow Connector 810"/>
            <p:cNvCxnSpPr/>
            <p:nvPr/>
          </p:nvCxnSpPr>
          <p:spPr>
            <a:xfrm flipH="1">
              <a:off x="5643218" y="2988289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5" name="Straight Arrow Connector 814"/>
            <p:cNvCxnSpPr/>
            <p:nvPr/>
          </p:nvCxnSpPr>
          <p:spPr>
            <a:xfrm flipH="1">
              <a:off x="5538751" y="2940148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7" name="Straight Arrow Connector 856"/>
            <p:cNvCxnSpPr/>
            <p:nvPr/>
          </p:nvCxnSpPr>
          <p:spPr>
            <a:xfrm flipH="1">
              <a:off x="5428647" y="2876277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Straight Arrow Connector 857"/>
            <p:cNvCxnSpPr/>
            <p:nvPr/>
          </p:nvCxnSpPr>
          <p:spPr>
            <a:xfrm flipH="1">
              <a:off x="5333128" y="2820604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Arrow Connector 858"/>
            <p:cNvCxnSpPr/>
            <p:nvPr/>
          </p:nvCxnSpPr>
          <p:spPr>
            <a:xfrm flipH="1">
              <a:off x="5229847" y="2734125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Arrow Connector 859"/>
            <p:cNvCxnSpPr/>
            <p:nvPr/>
          </p:nvCxnSpPr>
          <p:spPr>
            <a:xfrm flipH="1">
              <a:off x="5134207" y="2684400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Arrow Connector 860"/>
            <p:cNvCxnSpPr/>
            <p:nvPr/>
          </p:nvCxnSpPr>
          <p:spPr>
            <a:xfrm flipH="1">
              <a:off x="5038567" y="2591003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2" name="Connettore 2 30"/>
          <p:cNvCxnSpPr/>
          <p:nvPr/>
        </p:nvCxnSpPr>
        <p:spPr>
          <a:xfrm flipH="1" flipV="1">
            <a:off x="4642743" y="4162816"/>
            <a:ext cx="2664" cy="1158968"/>
          </a:xfrm>
          <a:prstGeom prst="straightConnector1">
            <a:avLst/>
          </a:prstGeom>
          <a:ln w="381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6592" y="5979111"/>
            <a:ext cx="12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/>
                <a:cs typeface="Avenir Book"/>
              </a:rPr>
              <a:t>dead area </a:t>
            </a:r>
            <a:endParaRPr lang="en-US"/>
          </a:p>
        </p:txBody>
      </p:sp>
      <p:sp>
        <p:nvSpPr>
          <p:cNvPr id="863" name="Rectangle 862"/>
          <p:cNvSpPr/>
          <p:nvPr/>
        </p:nvSpPr>
        <p:spPr>
          <a:xfrm>
            <a:off x="238368" y="3173514"/>
            <a:ext cx="2786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No shadow = No overlap</a:t>
            </a:r>
            <a:endParaRPr lang="en-US"/>
          </a:p>
        </p:txBody>
      </p:sp>
      <p:sp>
        <p:nvSpPr>
          <p:cNvPr id="864" name="Rectangle 863"/>
          <p:cNvSpPr/>
          <p:nvPr/>
        </p:nvSpPr>
        <p:spPr>
          <a:xfrm>
            <a:off x="3404453" y="2077844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hadow </a:t>
            </a:r>
            <a:r>
              <a:rPr lang="en-US" smtClean="0">
                <a:latin typeface="Avenir Book"/>
                <a:cs typeface="Avenir Book"/>
              </a:rPr>
              <a:t>= </a:t>
            </a:r>
            <a:r>
              <a:rPr lang="en-US">
                <a:latin typeface="Avenir Book"/>
                <a:cs typeface="Avenir Book"/>
              </a:rPr>
              <a:t>O</a:t>
            </a:r>
            <a:r>
              <a:rPr lang="en-US" smtClean="0">
                <a:latin typeface="Avenir Book"/>
                <a:cs typeface="Avenir Book"/>
              </a:rPr>
              <a:t>verlap</a:t>
            </a:r>
            <a:endParaRPr lang="en-US" dirty="0"/>
          </a:p>
        </p:txBody>
      </p:sp>
      <p:sp>
        <p:nvSpPr>
          <p:cNvPr id="63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865" name="Group 86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866" name="Rectangle 86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Oval 86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Oval 86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ight Triangle 87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Freeform 87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Oval 89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Oval 89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Oval 89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Oval 89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Oval 89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Oval 89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Oval 89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Oval 89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Oval 90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Oval 90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Oval 90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Oval 90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Oval 90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6" name="Group 90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907" name="Rectangle 90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tangle 90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Oval 90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Oval 91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ight Triangle 91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Freeform 91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Oval 91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Oval 91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Oval 91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Oval 91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Oval 91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Oval 91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Oval 91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Oval 92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Oval 92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Oval 92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Oval 92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Oval 92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Oval 92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Oval 92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Oval 93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Oval 93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Oval 93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Oval 93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Oval 93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Oval 93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Oval 93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Oval 94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Oval 94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Oval 94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Oval 94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Oval 94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Oval 94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7" name="Group 94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948" name="Rectangle 9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tangle 9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Oval 9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Oval 95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Oval 95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ight Triangle 95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Freeform 95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Oval 95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Oval 95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Oval 95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Oval 95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Oval 95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Oval 96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Oval 96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Oval 96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Oval 96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Oval 96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Oval 96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Oval 96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Oval 96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Oval 96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Oval 96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Oval 97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Oval 97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Oval 97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Oval 97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Oval 97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Oval 97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Oval 97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Oval 97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Oval 97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Oval 97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Oval 98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Oval 98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Oval 98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Oval 98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Oval 98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Oval 98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Oval 98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8" name="Group 98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989" name="Rectangle 9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Oval 9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Oval 9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ight Triangle 9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Freeform 9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Oval 9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Oval 9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Oval 9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Oval 10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Oval 10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Oval 10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Oval 10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Oval 10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Oval 10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Oval 10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Oval 10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Oval 10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Oval 10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Oval 10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Oval 10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Oval 10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Oval 10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Oval 10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Oval 10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Oval 10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Oval 10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Oval 10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Oval 10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Oval 10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Oval 10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Oval 10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Oval 10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Oval 10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Oval 10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9" name="Group 102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1030" name="Rectangle 102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103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Oval 103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ight Triangle 103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Freeform 103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Oval 104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Oval 104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Oval 104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Oval 104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Oval 105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Oval 105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Oval 106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Oval 106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Oval 106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Oval 106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0" name="Group 106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1071" name="Rectangle 10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tangle 10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Oval 10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Oval 10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Oval 10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ight Triangle 10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Freeform 10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Oval 10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Oval 10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Oval 10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Oval 10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Oval 10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Oval 10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Oval 10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Oval 10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Oval 10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Oval 10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Oval 10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Oval 10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Oval 10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Oval 10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Oval 10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Oval 10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Oval 10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Oval 10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Oval 11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Oval 11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Oval 11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Oval 11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Oval 11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Oval 11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Oval 11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Oval 11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Oval 11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3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80" name="Rectangle 83"/>
          <p:cNvSpPr>
            <a:spLocks noChangeArrowheads="1"/>
          </p:cNvSpPr>
          <p:nvPr/>
        </p:nvSpPr>
        <p:spPr bwMode="auto">
          <a:xfrm>
            <a:off x="821207" y="1614278"/>
            <a:ext cx="4467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A </a:t>
            </a:r>
            <a:r>
              <a:rPr lang="en-US" sz="1600" dirty="0">
                <a:latin typeface="Avenir Book"/>
                <a:cs typeface="Avenir Book"/>
              </a:rPr>
              <a:t>single Boron layer inclined at </a:t>
            </a:r>
            <a:r>
              <a:rPr lang="en-US" sz="1600" dirty="0" smtClean="0">
                <a:latin typeface="Avenir Book"/>
                <a:cs typeface="Avenir Book"/>
              </a:rPr>
              <a:t>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2" name="Group 38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3" name="Rectangle 38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4" name="Picture 38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85" name="Picture 38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6" name="Picture 385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pSp>
        <p:nvGrpSpPr>
          <p:cNvPr id="387" name="Group 386"/>
          <p:cNvGrpSpPr/>
          <p:nvPr/>
        </p:nvGrpSpPr>
        <p:grpSpPr>
          <a:xfrm rot="16200000">
            <a:off x="806428" y="3449113"/>
            <a:ext cx="1864773" cy="331421"/>
            <a:chOff x="2850515" y="2977176"/>
            <a:chExt cx="2730765" cy="451824"/>
          </a:xfrm>
        </p:grpSpPr>
        <p:sp>
          <p:nvSpPr>
            <p:cNvPr id="388" name="Rectangle 387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ight Triangle 39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Freeform 39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8" name="Group 427"/>
          <p:cNvGrpSpPr/>
          <p:nvPr/>
        </p:nvGrpSpPr>
        <p:grpSpPr>
          <a:xfrm rot="20402505">
            <a:off x="3610787" y="3465230"/>
            <a:ext cx="1864773" cy="331421"/>
            <a:chOff x="2850515" y="2977176"/>
            <a:chExt cx="2730765" cy="451824"/>
          </a:xfrm>
        </p:grpSpPr>
        <p:sp>
          <p:nvSpPr>
            <p:cNvPr id="429" name="Rectangle 42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ight Triangle 43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Freeform 43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3" name="Straight Arrow Connector 472"/>
          <p:cNvCxnSpPr/>
          <p:nvPr/>
        </p:nvCxnSpPr>
        <p:spPr>
          <a:xfrm flipV="1">
            <a:off x="579723" y="3568011"/>
            <a:ext cx="1100119" cy="3214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4" name="Rectangle 83"/>
          <p:cNvSpPr>
            <a:spLocks noChangeArrowheads="1"/>
          </p:cNvSpPr>
          <p:nvPr/>
        </p:nvSpPr>
        <p:spPr bwMode="auto">
          <a:xfrm>
            <a:off x="381003" y="329546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75" name="TextBox 474"/>
          <p:cNvSpPr txBox="1"/>
          <p:nvPr/>
        </p:nvSpPr>
        <p:spPr>
          <a:xfrm rot="21385970">
            <a:off x="1076284" y="359452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6" name="Arc 475"/>
          <p:cNvSpPr/>
          <p:nvPr/>
        </p:nvSpPr>
        <p:spPr>
          <a:xfrm rot="9734248">
            <a:off x="1443463" y="3478462"/>
            <a:ext cx="269248" cy="391289"/>
          </a:xfrm>
          <a:prstGeom prst="arc">
            <a:avLst>
              <a:gd name="adj1" fmla="val 16171059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7" name="Straight Arrow Connector 476"/>
          <p:cNvCxnSpPr/>
          <p:nvPr/>
        </p:nvCxnSpPr>
        <p:spPr>
          <a:xfrm flipV="1">
            <a:off x="3145188" y="3612209"/>
            <a:ext cx="1207140" cy="9980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Rectangle 83"/>
          <p:cNvSpPr>
            <a:spLocks noChangeArrowheads="1"/>
          </p:cNvSpPr>
          <p:nvPr/>
        </p:nvSpPr>
        <p:spPr bwMode="auto">
          <a:xfrm>
            <a:off x="2841691" y="332907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79" name="TextBox 478"/>
          <p:cNvSpPr txBox="1"/>
          <p:nvPr/>
        </p:nvSpPr>
        <p:spPr>
          <a:xfrm rot="21385970">
            <a:off x="3231327" y="359784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0" name="Arc 479"/>
          <p:cNvSpPr/>
          <p:nvPr/>
        </p:nvSpPr>
        <p:spPr>
          <a:xfrm rot="11042738">
            <a:off x="3535801" y="3555528"/>
            <a:ext cx="158064" cy="291193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ectangle 480"/>
          <p:cNvSpPr/>
          <p:nvPr/>
        </p:nvSpPr>
        <p:spPr>
          <a:xfrm rot="20488696">
            <a:off x="4822618" y="334604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2" name="Rectangle 481"/>
          <p:cNvSpPr/>
          <p:nvPr/>
        </p:nvSpPr>
        <p:spPr>
          <a:xfrm rot="16200000">
            <a:off x="1509684" y="327824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4" name="TextBox 483"/>
          <p:cNvSpPr txBox="1"/>
          <p:nvPr/>
        </p:nvSpPr>
        <p:spPr>
          <a:xfrm>
            <a:off x="3678425" y="4645926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sp>
        <p:nvSpPr>
          <p:cNvPr id="485" name="TextBox 484"/>
          <p:cNvSpPr txBox="1"/>
          <p:nvPr/>
        </p:nvSpPr>
        <p:spPr>
          <a:xfrm>
            <a:off x="623925" y="4698929"/>
            <a:ext cx="1565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</a:t>
            </a:r>
            <a:r>
              <a:rPr lang="en-US" sz="1600" dirty="0" smtClean="0">
                <a:latin typeface="Avenir Book"/>
                <a:cs typeface="Avenir Book"/>
              </a:rPr>
              <a:t>90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734" y="2099756"/>
            <a:ext cx="2472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Efficiency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45%</a:t>
            </a:r>
            <a:r>
              <a:rPr lang="en-US" dirty="0">
                <a:latin typeface="Avenir Book"/>
                <a:cs typeface="Avenir Book"/>
              </a:rPr>
              <a:t> at 2.5Å</a:t>
            </a:r>
          </a:p>
        </p:txBody>
      </p:sp>
      <p:sp>
        <p:nvSpPr>
          <p:cNvPr id="486" name="Rectangle 485"/>
          <p:cNvSpPr/>
          <p:nvPr/>
        </p:nvSpPr>
        <p:spPr>
          <a:xfrm>
            <a:off x="387056" y="2102728"/>
            <a:ext cx="2498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Efficiency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&lt;5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%</a:t>
            </a:r>
            <a:r>
              <a:rPr lang="en-US" dirty="0">
                <a:latin typeface="Avenir Book"/>
                <a:cs typeface="Avenir Book"/>
              </a:rPr>
              <a:t> at 2.5Å</a:t>
            </a:r>
          </a:p>
        </p:txBody>
      </p:sp>
      <p:sp>
        <p:nvSpPr>
          <p:cNvPr id="469" name="Rectangle 468"/>
          <p:cNvSpPr/>
          <p:nvPr/>
        </p:nvSpPr>
        <p:spPr>
          <a:xfrm>
            <a:off x="992641" y="526360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counting rate capability 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spatial resolution</a:t>
            </a:r>
            <a:endParaRPr lang="en-US" sz="2000" dirty="0"/>
          </a:p>
        </p:txBody>
      </p:sp>
      <p:sp>
        <p:nvSpPr>
          <p:cNvPr id="470" name="Rectangle 469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64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13437</TotalTime>
  <Words>3357</Words>
  <Application>Microsoft Macintosh PowerPoint</Application>
  <PresentationFormat>Widescreen</PresentationFormat>
  <Paragraphs>1348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Avenir Book</vt:lpstr>
      <vt:lpstr>Calibri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Microsoft Office User</cp:lastModifiedBy>
  <cp:revision>654</cp:revision>
  <cp:lastPrinted>2017-10-23T14:45:35Z</cp:lastPrinted>
  <dcterms:created xsi:type="dcterms:W3CDTF">2016-01-15T09:03:31Z</dcterms:created>
  <dcterms:modified xsi:type="dcterms:W3CDTF">2017-10-23T14:48:57Z</dcterms:modified>
</cp:coreProperties>
</file>