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5"/>
  </p:notesMasterIdLst>
  <p:sldIdLst>
    <p:sldId id="256" r:id="rId2"/>
    <p:sldId id="258" r:id="rId3"/>
    <p:sldId id="271" r:id="rId4"/>
    <p:sldId id="273" r:id="rId5"/>
    <p:sldId id="276" r:id="rId6"/>
    <p:sldId id="268" r:id="rId7"/>
    <p:sldId id="269" r:id="rId8"/>
    <p:sldId id="274" r:id="rId9"/>
    <p:sldId id="275" r:id="rId10"/>
    <p:sldId id="266" r:id="rId11"/>
    <p:sldId id="267" r:id="rId12"/>
    <p:sldId id="270" r:id="rId13"/>
    <p:sldId id="265" r:id="rId14"/>
  </p:sldIdLst>
  <p:sldSz cx="9144000" cy="6858000" type="screen4x3"/>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0094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89" autoAdjust="0"/>
    <p:restoredTop sz="85199" autoAdjust="0"/>
  </p:normalViewPr>
  <p:slideViewPr>
    <p:cSldViewPr>
      <p:cViewPr varScale="1">
        <p:scale>
          <a:sx n="151" d="100"/>
          <a:sy n="151" d="100"/>
        </p:scale>
        <p:origin x="-96" y="-39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55" d="100"/>
          <a:sy n="155" d="100"/>
        </p:scale>
        <p:origin x="-6728"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printerSettings" Target="printerSettings/printerSettings1.bin"/><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9F57FC-B3FF-4DF2-9417-962901C07B3B}" type="datetimeFigureOut">
              <a:rPr lang="sv-SE" smtClean="0"/>
              <a:t>13/11/17</a:t>
            </a:fld>
            <a:endParaRPr lang="sv-SE"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v-SE"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1A53A7-64CD-4D0E-AAE8-1AC9C79D7085}" type="slidenum">
              <a:rPr lang="sv-SE" smtClean="0"/>
              <a:t>‹#›</a:t>
            </a:fld>
            <a:endParaRPr lang="sv-SE" dirty="0"/>
          </a:p>
        </p:txBody>
      </p:sp>
    </p:spTree>
    <p:extLst>
      <p:ext uri="{BB962C8B-B14F-4D97-AF65-F5344CB8AC3E}">
        <p14:creationId xmlns:p14="http://schemas.microsoft.com/office/powerpoint/2010/main" val="1284655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61A53A7-64CD-4D0E-AAE8-1AC9C79D7085}" type="slidenum">
              <a:rPr lang="sv-SE" smtClean="0"/>
              <a:t>1</a:t>
            </a:fld>
            <a:endParaRPr lang="sv-SE" dirty="0"/>
          </a:p>
        </p:txBody>
      </p:sp>
    </p:spTree>
    <p:extLst>
      <p:ext uri="{BB962C8B-B14F-4D97-AF65-F5344CB8AC3E}">
        <p14:creationId xmlns:p14="http://schemas.microsoft.com/office/powerpoint/2010/main" val="1041263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61A53A7-64CD-4D0E-AAE8-1AC9C79D7085}" type="slidenum">
              <a:rPr lang="sv-SE" smtClean="0"/>
              <a:t>2</a:t>
            </a:fld>
            <a:endParaRPr lang="sv-SE" dirty="0"/>
          </a:p>
        </p:txBody>
      </p:sp>
    </p:spTree>
    <p:extLst>
      <p:ext uri="{BB962C8B-B14F-4D97-AF65-F5344CB8AC3E}">
        <p14:creationId xmlns:p14="http://schemas.microsoft.com/office/powerpoint/2010/main" val="2625516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When the PBS-structure in CHESS is operational, the Confluence Page will be changed to more descriptive texts with links to the “live” information found in the PBS structure. For now, we use Confluence to make it easier for people to find things.   </a:t>
            </a:r>
          </a:p>
          <a:p>
            <a:endParaRPr lang="en-GB" dirty="0"/>
          </a:p>
        </p:txBody>
      </p:sp>
      <p:sp>
        <p:nvSpPr>
          <p:cNvPr id="4" name="Slide Number Placeholder 3"/>
          <p:cNvSpPr>
            <a:spLocks noGrp="1"/>
          </p:cNvSpPr>
          <p:nvPr>
            <p:ph type="sldNum" sz="quarter" idx="10"/>
          </p:nvPr>
        </p:nvSpPr>
        <p:spPr/>
        <p:txBody>
          <a:bodyPr/>
          <a:lstStyle/>
          <a:p>
            <a:fld id="{161A53A7-64CD-4D0E-AAE8-1AC9C79D7085}" type="slidenum">
              <a:rPr lang="sv-SE" smtClean="0"/>
              <a:t>3</a:t>
            </a:fld>
            <a:endParaRPr lang="sv-SE" dirty="0"/>
          </a:p>
        </p:txBody>
      </p:sp>
    </p:spTree>
    <p:extLst>
      <p:ext uri="{BB962C8B-B14F-4D97-AF65-F5344CB8AC3E}">
        <p14:creationId xmlns:p14="http://schemas.microsoft.com/office/powerpoint/2010/main" val="3062463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61A53A7-64CD-4D0E-AAE8-1AC9C79D7085}" type="slidenum">
              <a:rPr lang="sv-SE" smtClean="0"/>
              <a:t>4</a:t>
            </a:fld>
            <a:endParaRPr lang="sv-SE" dirty="0"/>
          </a:p>
        </p:txBody>
      </p:sp>
    </p:spTree>
    <p:extLst>
      <p:ext uri="{BB962C8B-B14F-4D97-AF65-F5344CB8AC3E}">
        <p14:creationId xmlns:p14="http://schemas.microsoft.com/office/powerpoint/2010/main" val="2625516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61A53A7-64CD-4D0E-AAE8-1AC9C79D7085}" type="slidenum">
              <a:rPr lang="sv-SE" smtClean="0"/>
              <a:t>13</a:t>
            </a:fld>
            <a:endParaRPr lang="sv-SE" dirty="0"/>
          </a:p>
        </p:txBody>
      </p:sp>
    </p:spTree>
    <p:extLst>
      <p:ext uri="{BB962C8B-B14F-4D97-AF65-F5344CB8AC3E}">
        <p14:creationId xmlns:p14="http://schemas.microsoft.com/office/powerpoint/2010/main" val="17225841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sv-SE" noProof="0" smtClean="0"/>
              <a:t>Click to edit Master title style</a:t>
            </a:r>
            <a:endParaRPr lang="en-GB" noProof="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smtClean="0"/>
              <a:t>Click to edit Master subtitle style</a:t>
            </a:r>
            <a:endParaRPr lang="en-GB" noProof="0"/>
          </a:p>
        </p:txBody>
      </p:sp>
      <p:sp>
        <p:nvSpPr>
          <p:cNvPr id="4" name="Date Placeholder 3"/>
          <p:cNvSpPr>
            <a:spLocks noGrp="1"/>
          </p:cNvSpPr>
          <p:nvPr>
            <p:ph type="dt" sz="half" idx="10"/>
          </p:nvPr>
        </p:nvSpPr>
        <p:spPr/>
        <p:txBody>
          <a:bodyPr/>
          <a:lstStyle/>
          <a:p>
            <a:fld id="{5ED7AC81-318B-4D49-A602-9E30227C87EC}" type="datetime1">
              <a:rPr lang="en-GB" noProof="0" smtClean="0"/>
              <a:t>13/11/17</a:t>
            </a:fld>
            <a:endParaRPr lang="en-GB" noProof="0"/>
          </a:p>
        </p:txBody>
      </p:sp>
      <p:sp>
        <p:nvSpPr>
          <p:cNvPr id="5" name="Footer Placeholder 4"/>
          <p:cNvSpPr>
            <a:spLocks noGrp="1"/>
          </p:cNvSpPr>
          <p:nvPr>
            <p:ph type="ftr" sz="quarter" idx="11"/>
          </p:nvPr>
        </p:nvSpPr>
        <p:spPr/>
        <p:txBody>
          <a:bodyPr/>
          <a:lstStyle/>
          <a:p>
            <a:endParaRPr lang="en-GB" noProof="0"/>
          </a:p>
        </p:txBody>
      </p:sp>
      <p:sp>
        <p:nvSpPr>
          <p:cNvPr id="6" name="Slide Number Placeholder 5"/>
          <p:cNvSpPr>
            <a:spLocks noGrp="1"/>
          </p:cNvSpPr>
          <p:nvPr>
            <p:ph type="sldNum" sz="quarter" idx="12"/>
          </p:nvPr>
        </p:nvSpPr>
        <p:spPr/>
        <p:txBody>
          <a:bodyPr/>
          <a:lstStyle/>
          <a:p>
            <a:fld id="{551115BC-487E-4422-894C-CB7CD3E79223}" type="slidenum">
              <a:rPr lang="en-GB" noProof="0" smtClean="0"/>
              <a:t>‹#›</a:t>
            </a:fld>
            <a:endParaRPr lang="en-GB" noProof="0"/>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8304" y="260648"/>
            <a:ext cx="1656184" cy="886059"/>
          </a:xfrm>
          <a:prstGeom prst="rect">
            <a:avLst/>
          </a:prstGeom>
        </p:spPr>
      </p:pic>
    </p:spTree>
    <p:extLst>
      <p:ext uri="{BB962C8B-B14F-4D97-AF65-F5344CB8AC3E}">
        <p14:creationId xmlns:p14="http://schemas.microsoft.com/office/powerpoint/2010/main" val="2439884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solidFill>
                <a:srgbClr val="0094CA"/>
              </a:solidFill>
            </a:endParaRPr>
          </a:p>
        </p:txBody>
      </p:sp>
      <p:sp>
        <p:nvSpPr>
          <p:cNvPr id="2" name="Title 1"/>
          <p:cNvSpPr>
            <a:spLocks noGrp="1"/>
          </p:cNvSpPr>
          <p:nvPr>
            <p:ph type="title"/>
          </p:nvPr>
        </p:nvSpPr>
        <p:spPr/>
        <p:txBody>
          <a:bodyPr/>
          <a:lstStyle/>
          <a:p>
            <a:r>
              <a:rPr lang="sv-SE" noProof="0" smtClean="0"/>
              <a:t>Click to edit Master title style</a:t>
            </a:r>
            <a:endParaRPr lang="en-GB" noProof="0"/>
          </a:p>
        </p:txBody>
      </p:sp>
      <p:sp>
        <p:nvSpPr>
          <p:cNvPr id="3" name="Content Placeholder 2"/>
          <p:cNvSpPr>
            <a:spLocks noGrp="1"/>
          </p:cNvSpPr>
          <p:nvPr>
            <p:ph idx="1"/>
          </p:nvPr>
        </p:nvSpPr>
        <p:spPr/>
        <p:txBody>
          <a:bodyPr/>
          <a:lstStyle/>
          <a:p>
            <a:pPr lvl="0"/>
            <a:r>
              <a:rPr lang="sv-SE" noProof="0" smtClean="0"/>
              <a:t>Click to edit Master text styles</a:t>
            </a:r>
          </a:p>
          <a:p>
            <a:pPr lvl="1"/>
            <a:r>
              <a:rPr lang="sv-SE" noProof="0" smtClean="0"/>
              <a:t>Second level</a:t>
            </a:r>
          </a:p>
          <a:p>
            <a:pPr lvl="2"/>
            <a:r>
              <a:rPr lang="sv-SE" noProof="0" smtClean="0"/>
              <a:t>Third level</a:t>
            </a:r>
          </a:p>
          <a:p>
            <a:pPr lvl="3"/>
            <a:r>
              <a:rPr lang="sv-SE" noProof="0" smtClean="0"/>
              <a:t>Fourth level</a:t>
            </a:r>
          </a:p>
          <a:p>
            <a:pPr lvl="4"/>
            <a:r>
              <a:rPr lang="sv-SE" noProof="0" smtClean="0"/>
              <a:t>Fifth level</a:t>
            </a:r>
            <a:endParaRPr lang="en-GB" noProof="0"/>
          </a:p>
        </p:txBody>
      </p:sp>
      <p:sp>
        <p:nvSpPr>
          <p:cNvPr id="4" name="Date Placeholder 3"/>
          <p:cNvSpPr>
            <a:spLocks noGrp="1"/>
          </p:cNvSpPr>
          <p:nvPr>
            <p:ph type="dt" sz="half" idx="10"/>
          </p:nvPr>
        </p:nvSpPr>
        <p:spPr/>
        <p:txBody>
          <a:bodyPr/>
          <a:lstStyle/>
          <a:p>
            <a:fld id="{6EB99CB0-346B-43FA-9EE6-F90C3F3BC0BA}" type="datetime1">
              <a:rPr lang="en-GB" noProof="0" smtClean="0"/>
              <a:t>13/11/17</a:t>
            </a:fld>
            <a:endParaRPr lang="en-GB" noProof="0"/>
          </a:p>
        </p:txBody>
      </p:sp>
      <p:sp>
        <p:nvSpPr>
          <p:cNvPr id="5" name="Footer Placeholder 4"/>
          <p:cNvSpPr>
            <a:spLocks noGrp="1"/>
          </p:cNvSpPr>
          <p:nvPr>
            <p:ph type="ftr" sz="quarter" idx="11"/>
          </p:nvPr>
        </p:nvSpPr>
        <p:spPr/>
        <p:txBody>
          <a:bodyPr/>
          <a:lstStyle/>
          <a:p>
            <a:endParaRPr lang="en-GB" noProof="0"/>
          </a:p>
        </p:txBody>
      </p:sp>
      <p:sp>
        <p:nvSpPr>
          <p:cNvPr id="6" name="Slide Number Placeholder 5"/>
          <p:cNvSpPr>
            <a:spLocks noGrp="1"/>
          </p:cNvSpPr>
          <p:nvPr>
            <p:ph type="sldNum" sz="quarter" idx="12"/>
          </p:nvPr>
        </p:nvSpPr>
        <p:spPr/>
        <p:txBody>
          <a:bodyPr/>
          <a:lstStyle/>
          <a:p>
            <a:fld id="{551115BC-487E-4422-894C-CB7CD3E79223}" type="slidenum">
              <a:rPr lang="en-GB" noProof="0" smtClean="0"/>
              <a:t>‹#›</a:t>
            </a:fld>
            <a:endParaRPr lang="en-GB" noProof="0"/>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1351099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solidFill>
                <a:srgbClr val="0094CA"/>
              </a:solidFill>
            </a:endParaRPr>
          </a:p>
        </p:txBody>
      </p:sp>
      <p:sp>
        <p:nvSpPr>
          <p:cNvPr id="2" name="Title 1"/>
          <p:cNvSpPr>
            <a:spLocks noGrp="1"/>
          </p:cNvSpPr>
          <p:nvPr>
            <p:ph type="title"/>
          </p:nvPr>
        </p:nvSpPr>
        <p:spPr/>
        <p:txBody>
          <a:bodyPr/>
          <a:lstStyle/>
          <a:p>
            <a:r>
              <a:rPr lang="sv-SE" noProof="0" smtClean="0"/>
              <a:t>Click to edit Master title style</a:t>
            </a:r>
            <a:endParaRPr lang="en-GB" noProof="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noProof="0" smtClean="0"/>
              <a:t>Click to edit Master text styles</a:t>
            </a:r>
          </a:p>
          <a:p>
            <a:pPr lvl="1"/>
            <a:r>
              <a:rPr lang="sv-SE" noProof="0" smtClean="0"/>
              <a:t>Second level</a:t>
            </a:r>
          </a:p>
          <a:p>
            <a:pPr lvl="2"/>
            <a:r>
              <a:rPr lang="sv-SE" noProof="0" smtClean="0"/>
              <a:t>Third level</a:t>
            </a:r>
          </a:p>
          <a:p>
            <a:pPr lvl="3"/>
            <a:r>
              <a:rPr lang="sv-SE" noProof="0" smtClean="0"/>
              <a:t>Fourth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noProof="0" smtClean="0"/>
              <a:t>Click to edit Master text styles</a:t>
            </a:r>
          </a:p>
          <a:p>
            <a:pPr lvl="1"/>
            <a:r>
              <a:rPr lang="sv-SE" noProof="0" smtClean="0"/>
              <a:t>Second level</a:t>
            </a:r>
          </a:p>
          <a:p>
            <a:pPr lvl="2"/>
            <a:r>
              <a:rPr lang="sv-SE" noProof="0" smtClean="0"/>
              <a:t>Third level</a:t>
            </a:r>
          </a:p>
          <a:p>
            <a:pPr lvl="3"/>
            <a:r>
              <a:rPr lang="sv-SE" noProof="0" smtClean="0"/>
              <a:t>Fourth level</a:t>
            </a:r>
          </a:p>
        </p:txBody>
      </p:sp>
      <p:sp>
        <p:nvSpPr>
          <p:cNvPr id="5" name="Date Placeholder 4"/>
          <p:cNvSpPr>
            <a:spLocks noGrp="1"/>
          </p:cNvSpPr>
          <p:nvPr>
            <p:ph type="dt" sz="half" idx="10"/>
          </p:nvPr>
        </p:nvSpPr>
        <p:spPr/>
        <p:txBody>
          <a:bodyPr/>
          <a:lstStyle/>
          <a:p>
            <a:fld id="{42E66B7F-8271-49DA-A25A-F4BB9F476347}" type="datetime1">
              <a:rPr lang="en-GB" noProof="0" smtClean="0"/>
              <a:t>13/11/17</a:t>
            </a:fld>
            <a:endParaRPr lang="en-GB" noProof="0"/>
          </a:p>
        </p:txBody>
      </p:sp>
      <p:sp>
        <p:nvSpPr>
          <p:cNvPr id="6" name="Footer Placeholder 5"/>
          <p:cNvSpPr>
            <a:spLocks noGrp="1"/>
          </p:cNvSpPr>
          <p:nvPr>
            <p:ph type="ftr" sz="quarter" idx="11"/>
          </p:nvPr>
        </p:nvSpPr>
        <p:spPr/>
        <p:txBody>
          <a:bodyPr/>
          <a:lstStyle/>
          <a:p>
            <a:endParaRPr lang="en-GB" noProof="0"/>
          </a:p>
        </p:txBody>
      </p:sp>
      <p:sp>
        <p:nvSpPr>
          <p:cNvPr id="7" name="Slide Number Placeholder 6"/>
          <p:cNvSpPr>
            <a:spLocks noGrp="1"/>
          </p:cNvSpPr>
          <p:nvPr>
            <p:ph type="sldNum" sz="quarter" idx="12"/>
          </p:nvPr>
        </p:nvSpPr>
        <p:spPr/>
        <p:txBody>
          <a:bodyPr/>
          <a:lstStyle/>
          <a:p>
            <a:fld id="{551115BC-487E-4422-894C-CB7CD3E79223}" type="slidenum">
              <a:rPr lang="en-GB" noProof="0" smtClean="0"/>
              <a:t>‹#›</a:t>
            </a:fld>
            <a:endParaRPr lang="en-GB" noProof="0"/>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04662" y="260648"/>
            <a:ext cx="1359826" cy="727507"/>
          </a:xfrm>
          <a:prstGeom prst="rect">
            <a:avLst/>
          </a:prstGeom>
        </p:spPr>
      </p:pic>
    </p:spTree>
    <p:extLst>
      <p:ext uri="{BB962C8B-B14F-4D97-AF65-F5344CB8AC3E}">
        <p14:creationId xmlns:p14="http://schemas.microsoft.com/office/powerpoint/2010/main" val="136283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v-SE" noProof="0" smtClean="0"/>
              <a:t>Click to edit Master title style</a:t>
            </a:r>
            <a:endParaRPr lang="en-GB" noProof="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noProof="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noProof="0" smtClean="0"/>
              <a:t>Click to edit Master text styles</a:t>
            </a:r>
          </a:p>
          <a:p>
            <a:pPr lvl="1"/>
            <a:r>
              <a:rPr lang="sv-SE" noProof="0" smtClean="0"/>
              <a:t>Second level</a:t>
            </a:r>
          </a:p>
          <a:p>
            <a:pPr lvl="2"/>
            <a:r>
              <a:rPr lang="sv-SE" noProof="0" smtClean="0"/>
              <a:t>Third level</a:t>
            </a:r>
          </a:p>
          <a:p>
            <a:pPr lvl="3"/>
            <a:r>
              <a:rPr lang="sv-SE" noProof="0" smtClean="0"/>
              <a:t>Fourth level</a:t>
            </a:r>
          </a:p>
          <a:p>
            <a:pPr lvl="4"/>
            <a:r>
              <a:rPr lang="sv-SE" noProof="0" smtClean="0"/>
              <a:t>Fifth level</a:t>
            </a:r>
            <a:endParaRPr lang="en-GB" noProof="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noProof="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noProof="0" smtClean="0"/>
              <a:t>Click to edit Master text styles</a:t>
            </a:r>
          </a:p>
          <a:p>
            <a:pPr lvl="1"/>
            <a:r>
              <a:rPr lang="sv-SE" noProof="0" smtClean="0"/>
              <a:t>Second level</a:t>
            </a:r>
          </a:p>
          <a:p>
            <a:pPr lvl="2"/>
            <a:r>
              <a:rPr lang="sv-SE" noProof="0" smtClean="0"/>
              <a:t>Third level</a:t>
            </a:r>
          </a:p>
          <a:p>
            <a:pPr lvl="3"/>
            <a:r>
              <a:rPr lang="sv-SE" noProof="0" smtClean="0"/>
              <a:t>Fourth level</a:t>
            </a:r>
          </a:p>
          <a:p>
            <a:pPr lvl="4"/>
            <a:r>
              <a:rPr lang="sv-SE" noProof="0" smtClean="0"/>
              <a:t>Fifth level</a:t>
            </a:r>
            <a:endParaRPr lang="en-GB" noProof="0"/>
          </a:p>
        </p:txBody>
      </p:sp>
      <p:sp>
        <p:nvSpPr>
          <p:cNvPr id="7" name="Date Placeholder 6"/>
          <p:cNvSpPr>
            <a:spLocks noGrp="1"/>
          </p:cNvSpPr>
          <p:nvPr>
            <p:ph type="dt" sz="half" idx="10"/>
          </p:nvPr>
        </p:nvSpPr>
        <p:spPr/>
        <p:txBody>
          <a:bodyPr/>
          <a:lstStyle/>
          <a:p>
            <a:fld id="{3C7D23FA-05C4-4CC1-B281-2F815585BC1C}" type="datetime1">
              <a:rPr lang="en-GB" noProof="0" smtClean="0"/>
              <a:t>13/11/17</a:t>
            </a:fld>
            <a:endParaRPr lang="en-GB" noProof="0"/>
          </a:p>
        </p:txBody>
      </p:sp>
      <p:sp>
        <p:nvSpPr>
          <p:cNvPr id="8" name="Footer Placeholder 7"/>
          <p:cNvSpPr>
            <a:spLocks noGrp="1"/>
          </p:cNvSpPr>
          <p:nvPr>
            <p:ph type="ftr" sz="quarter" idx="11"/>
          </p:nvPr>
        </p:nvSpPr>
        <p:spPr/>
        <p:txBody>
          <a:bodyPr/>
          <a:lstStyle/>
          <a:p>
            <a:endParaRPr lang="en-GB" noProof="0"/>
          </a:p>
        </p:txBody>
      </p:sp>
      <p:sp>
        <p:nvSpPr>
          <p:cNvPr id="9" name="Slide Number Placeholder 8"/>
          <p:cNvSpPr>
            <a:spLocks noGrp="1"/>
          </p:cNvSpPr>
          <p:nvPr>
            <p:ph type="sldNum" sz="quarter" idx="12"/>
          </p:nvPr>
        </p:nvSpPr>
        <p:spPr/>
        <p:txBody>
          <a:bodyPr/>
          <a:lstStyle/>
          <a:p>
            <a:fld id="{551115BC-487E-4422-894C-CB7CD3E79223}" type="slidenum">
              <a:rPr lang="en-GB" noProof="0" smtClean="0"/>
              <a:t>‹#›</a:t>
            </a:fld>
            <a:endParaRPr lang="en-GB" noProof="0"/>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solidFill>
                <a:srgbClr val="0094CA"/>
              </a:solidFill>
            </a:endParaRPr>
          </a:p>
        </p:txBody>
      </p:sp>
    </p:spTree>
    <p:extLst>
      <p:ext uri="{BB962C8B-B14F-4D97-AF65-F5344CB8AC3E}">
        <p14:creationId xmlns:p14="http://schemas.microsoft.com/office/powerpoint/2010/main" val="12497403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39136" cy="1143000"/>
          </a:xfrm>
          <a:prstGeom prst="rect">
            <a:avLst/>
          </a:prstGeom>
        </p:spPr>
        <p:txBody>
          <a:bodyPr vert="horz" lIns="91440" tIns="45720" rIns="91440" bIns="45720" rtlCol="0" anchor="ctr">
            <a:normAutofit/>
          </a:bodyPr>
          <a:lstStyle/>
          <a:p>
            <a:r>
              <a:rPr lang="sv-SE" noProof="0" smtClean="0"/>
              <a:t>Click to edit Master title style</a:t>
            </a:r>
            <a:endParaRPr lang="en-GB" noProof="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03233B-D569-4A6E-878F-CDE152514C47}" type="datetime1">
              <a:rPr lang="en-GB" noProof="0" smtClean="0"/>
              <a:t>13/11/17</a:t>
            </a:fld>
            <a:endParaRPr lang="en-GB" noProof="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noProof="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1115BC-487E-4422-894C-CB7CD3E79223}" type="slidenum">
              <a:rPr lang="en-GB" noProof="0" smtClean="0"/>
              <a:t>‹#›</a:t>
            </a:fld>
            <a:endParaRPr lang="en-GB" noProof="0"/>
          </a:p>
        </p:txBody>
      </p:sp>
    </p:spTree>
    <p:extLst>
      <p:ext uri="{BB962C8B-B14F-4D97-AF65-F5344CB8AC3E}">
        <p14:creationId xmlns:p14="http://schemas.microsoft.com/office/powerpoint/2010/main" val="38064080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Lst>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emf"/><Relationship Id="rId3" Type="http://schemas.openxmlformats.org/officeDocument/2006/relationships/image" Target="../media/image11.emf"/></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14.emf"/><Relationship Id="rId1" Type="http://schemas.openxmlformats.org/officeDocument/2006/relationships/slideLayout" Target="../slideLayouts/slideLayout2.xml"/><Relationship Id="rId2" Type="http://schemas.openxmlformats.org/officeDocument/2006/relationships/image" Target="../media/image12.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hyperlink" Target="https://confluence.esss.lu.se/display/AWES/Rack+Documentation" TargetMode="External"/><Relationship Id="rId4" Type="http://schemas.openxmlformats.org/officeDocument/2006/relationships/hyperlink" Target="https://chess.esss.lu.se/enovia/link/ESS-0085695/21308.51166.7424.12829/valid" TargetMode="External"/><Relationship Id="rId5" Type="http://schemas.openxmlformats.org/officeDocument/2006/relationships/hyperlink" Target="https://chess.esss.lu.se/enovia/link/ESS-0120676/21308.51166.16128.7982/valid" TargetMode="External"/><Relationship Id="rId6" Type="http://schemas.openxmlformats.org/officeDocument/2006/relationships/hyperlink" Target="https://chess.esss.lu.se/enovia/link/ESS-0087982/21308.51166.58880.23567/valid" TargetMode="External"/><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hyperlink" Target="file:///\\FILESERVER01\Share\Machines%20Directorate\Accelerator%20division\Public%20Read%20Write\Jorgen\Procurmentdocuments\Tender8_161120\Designrewiew%20161128\Appendix%2002,%20Rack%20space,%20power%20and%20heat%20dissipation%20requirements.xlsx" TargetMode="External"/><Relationship Id="rId4" Type="http://schemas.openxmlformats.org/officeDocument/2006/relationships/image" Target="../media/image2.png"/><Relationship Id="rId5" Type="http://schemas.openxmlformats.org/officeDocument/2006/relationships/image" Target="../media/image3.emf"/><Relationship Id="rId6" Type="http://schemas.openxmlformats.org/officeDocument/2006/relationships/image" Target="../media/image4.emf"/><Relationship Id="rId7" Type="http://schemas.openxmlformats.org/officeDocument/2006/relationships/image" Target="../media/image5.em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GB" sz="4000" dirty="0" smtClean="0"/>
              <a:t>Introduction to Rack Design and</a:t>
            </a:r>
            <a:r>
              <a:rPr lang="en-GB" sz="4000" dirty="0" smtClean="0"/>
              <a:t> Installation</a:t>
            </a:r>
            <a:endParaRPr lang="en-GB" sz="4000" dirty="0"/>
          </a:p>
        </p:txBody>
      </p:sp>
      <p:sp>
        <p:nvSpPr>
          <p:cNvPr id="3" name="Subtitle 2"/>
          <p:cNvSpPr>
            <a:spLocks noGrp="1"/>
          </p:cNvSpPr>
          <p:nvPr>
            <p:ph type="subTitle" idx="1"/>
          </p:nvPr>
        </p:nvSpPr>
        <p:spPr/>
        <p:txBody>
          <a:bodyPr>
            <a:noAutofit/>
          </a:bodyPr>
          <a:lstStyle/>
          <a:p>
            <a:r>
              <a:rPr lang="en-GB" sz="2000" dirty="0" smtClean="0">
                <a:solidFill>
                  <a:schemeClr val="bg1"/>
                </a:solidFill>
              </a:rPr>
              <a:t>Frithiof Jensen</a:t>
            </a:r>
          </a:p>
          <a:p>
            <a:r>
              <a:rPr lang="en-GB" sz="2000" dirty="0" smtClean="0">
                <a:solidFill>
                  <a:schemeClr val="bg1"/>
                </a:solidFill>
              </a:rPr>
              <a:t>Power System Engineer,</a:t>
            </a:r>
          </a:p>
          <a:p>
            <a:r>
              <a:rPr lang="en-GB" sz="2000" dirty="0" smtClean="0">
                <a:solidFill>
                  <a:schemeClr val="bg1"/>
                </a:solidFill>
              </a:rPr>
              <a:t>WP Manager, WP 15</a:t>
            </a:r>
            <a:endParaRPr lang="en-GB" sz="2000" dirty="0">
              <a:solidFill>
                <a:schemeClr val="bg1"/>
              </a:solidFill>
            </a:endParaRPr>
          </a:p>
        </p:txBody>
      </p:sp>
      <p:sp>
        <p:nvSpPr>
          <p:cNvPr id="4" name="Rectangle 3"/>
          <p:cNvSpPr/>
          <p:nvPr/>
        </p:nvSpPr>
        <p:spPr>
          <a:xfrm>
            <a:off x="2286000" y="5949280"/>
            <a:ext cx="4572000" cy="603242"/>
          </a:xfrm>
          <a:prstGeom prst="rect">
            <a:avLst/>
          </a:prstGeom>
        </p:spPr>
        <p:txBody>
          <a:bodyPr>
            <a:spAutoFit/>
          </a:bodyPr>
          <a:lstStyle/>
          <a:p>
            <a:pPr algn="ctr">
              <a:lnSpc>
                <a:spcPct val="120000"/>
              </a:lnSpc>
            </a:pPr>
            <a:r>
              <a:rPr lang="en-GB" sz="1600" smtClean="0">
                <a:solidFill>
                  <a:srgbClr val="FFFFFF"/>
                </a:solidFill>
              </a:rPr>
              <a:t>www.europeanspallationsource.se</a:t>
            </a:r>
          </a:p>
          <a:p>
            <a:pPr algn="ctr"/>
            <a:fld id="{656E358F-28A8-D04A-99E6-206C49444CD4}" type="datetime3">
              <a:rPr lang="en-GB" sz="1400" smtClean="0">
                <a:solidFill>
                  <a:srgbClr val="FFFFFF"/>
                </a:solidFill>
              </a:rPr>
              <a:t>13 November 2017</a:t>
            </a:fld>
            <a:endParaRPr lang="en-GB" sz="1400" smtClean="0">
              <a:solidFill>
                <a:srgbClr val="FFFFFF"/>
              </a:solidFill>
            </a:endParaRPr>
          </a:p>
        </p:txBody>
      </p:sp>
    </p:spTree>
    <p:extLst>
      <p:ext uri="{BB962C8B-B14F-4D97-AF65-F5344CB8AC3E}">
        <p14:creationId xmlns:p14="http://schemas.microsoft.com/office/powerpoint/2010/main" val="139461338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Installation Schedule 2017</a:t>
            </a:r>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10</a:t>
            </a:fld>
            <a:endParaRPr lang="en-GB" noProof="0"/>
          </a:p>
        </p:txBody>
      </p:sp>
      <p:pic>
        <p:nvPicPr>
          <p:cNvPr id="5" name="Picture 4"/>
          <p:cNvPicPr>
            <a:picLocks noChangeAspect="1"/>
          </p:cNvPicPr>
          <p:nvPr/>
        </p:nvPicPr>
        <p:blipFill>
          <a:blip r:embed="rId2"/>
          <a:stretch>
            <a:fillRect/>
          </a:stretch>
        </p:blipFill>
        <p:spPr>
          <a:xfrm rot="5400000">
            <a:off x="15579" y="2872853"/>
            <a:ext cx="3456384" cy="1544342"/>
          </a:xfrm>
          <a:prstGeom prst="rect">
            <a:avLst/>
          </a:prstGeom>
        </p:spPr>
      </p:pic>
      <p:pic>
        <p:nvPicPr>
          <p:cNvPr id="7" name="Picture 6"/>
          <p:cNvPicPr>
            <a:picLocks noChangeAspect="1"/>
          </p:cNvPicPr>
          <p:nvPr/>
        </p:nvPicPr>
        <p:blipFill>
          <a:blip r:embed="rId3"/>
          <a:stretch>
            <a:fillRect/>
          </a:stretch>
        </p:blipFill>
        <p:spPr>
          <a:xfrm rot="5400000">
            <a:off x="2201098" y="2343517"/>
            <a:ext cx="3517667" cy="2952328"/>
          </a:xfrm>
          <a:prstGeom prst="rect">
            <a:avLst/>
          </a:prstGeom>
        </p:spPr>
      </p:pic>
    </p:spTree>
    <p:extLst>
      <p:ext uri="{BB962C8B-B14F-4D97-AF65-F5344CB8AC3E}">
        <p14:creationId xmlns:p14="http://schemas.microsoft.com/office/powerpoint/2010/main" val="27987928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Installation Schedule, 2018</a:t>
            </a:r>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11</a:t>
            </a:fld>
            <a:endParaRPr lang="en-GB" noProof="0"/>
          </a:p>
        </p:txBody>
      </p:sp>
      <p:pic>
        <p:nvPicPr>
          <p:cNvPr id="5" name="Picture 4"/>
          <p:cNvPicPr>
            <a:picLocks noChangeAspect="1"/>
          </p:cNvPicPr>
          <p:nvPr/>
        </p:nvPicPr>
        <p:blipFill>
          <a:blip r:embed="rId2"/>
          <a:stretch>
            <a:fillRect/>
          </a:stretch>
        </p:blipFill>
        <p:spPr>
          <a:xfrm rot="5400000">
            <a:off x="4174971" y="-462861"/>
            <a:ext cx="2304256" cy="7351674"/>
          </a:xfrm>
          <a:prstGeom prst="rect">
            <a:avLst/>
          </a:prstGeom>
        </p:spPr>
      </p:pic>
      <p:pic>
        <p:nvPicPr>
          <p:cNvPr id="6" name="Picture 5"/>
          <p:cNvPicPr>
            <a:picLocks noChangeAspect="1"/>
          </p:cNvPicPr>
          <p:nvPr/>
        </p:nvPicPr>
        <p:blipFill>
          <a:blip r:embed="rId3"/>
          <a:stretch>
            <a:fillRect/>
          </a:stretch>
        </p:blipFill>
        <p:spPr>
          <a:xfrm rot="5400000">
            <a:off x="-79412" y="2633848"/>
            <a:ext cx="2592290" cy="1158257"/>
          </a:xfrm>
          <a:prstGeom prst="rect">
            <a:avLst/>
          </a:prstGeom>
        </p:spPr>
      </p:pic>
      <p:pic>
        <p:nvPicPr>
          <p:cNvPr id="7" name="Picture 6"/>
          <p:cNvPicPr>
            <a:picLocks noChangeAspect="1"/>
          </p:cNvPicPr>
          <p:nvPr/>
        </p:nvPicPr>
        <p:blipFill>
          <a:blip r:embed="rId4"/>
          <a:stretch>
            <a:fillRect/>
          </a:stretch>
        </p:blipFill>
        <p:spPr>
          <a:xfrm rot="5400000">
            <a:off x="7295852" y="4881612"/>
            <a:ext cx="2133600" cy="1244600"/>
          </a:xfrm>
          <a:prstGeom prst="rect">
            <a:avLst/>
          </a:prstGeom>
        </p:spPr>
      </p:pic>
      <p:sp>
        <p:nvSpPr>
          <p:cNvPr id="9" name="TextBox 8"/>
          <p:cNvSpPr txBox="1"/>
          <p:nvPr/>
        </p:nvSpPr>
        <p:spPr>
          <a:xfrm>
            <a:off x="683568" y="4581128"/>
            <a:ext cx="4608512" cy="523220"/>
          </a:xfrm>
          <a:prstGeom prst="rect">
            <a:avLst/>
          </a:prstGeom>
          <a:noFill/>
        </p:spPr>
        <p:txBody>
          <a:bodyPr wrap="square" rtlCol="0">
            <a:spAutoFit/>
          </a:bodyPr>
          <a:lstStyle/>
          <a:p>
            <a:r>
              <a:rPr lang="en-GB" sz="1400" dirty="0" smtClean="0"/>
              <a:t>No services are available before “Cable Trays” January 2018 (Procurement is preparing Installation Framework Contract). </a:t>
            </a:r>
            <a:endParaRPr lang="en-GB" sz="1400" dirty="0"/>
          </a:p>
        </p:txBody>
      </p:sp>
      <p:sp>
        <p:nvSpPr>
          <p:cNvPr id="10" name="TextBox 9"/>
          <p:cNvSpPr txBox="1"/>
          <p:nvPr/>
        </p:nvSpPr>
        <p:spPr>
          <a:xfrm>
            <a:off x="683568" y="5157192"/>
            <a:ext cx="4608512" cy="523220"/>
          </a:xfrm>
          <a:prstGeom prst="rect">
            <a:avLst/>
          </a:prstGeom>
          <a:noFill/>
        </p:spPr>
        <p:txBody>
          <a:bodyPr wrap="square" rtlCol="0">
            <a:spAutoFit/>
          </a:bodyPr>
          <a:lstStyle/>
          <a:p>
            <a:r>
              <a:rPr lang="en-GB" sz="1400" dirty="0" smtClean="0"/>
              <a:t>The schedule has been communicated to </a:t>
            </a:r>
            <a:r>
              <a:rPr lang="en-GB" sz="1400" dirty="0" err="1" smtClean="0"/>
              <a:t>Cyprien</a:t>
            </a:r>
            <a:r>
              <a:rPr lang="en-GB" sz="1400" dirty="0" smtClean="0"/>
              <a:t> </a:t>
            </a:r>
            <a:r>
              <a:rPr lang="en-GB" sz="1400" dirty="0" err="1" smtClean="0"/>
              <a:t>Plostinar</a:t>
            </a:r>
            <a:r>
              <a:rPr lang="en-GB" sz="1400" dirty="0" smtClean="0"/>
              <a:t>, responsible for the Accelerator Installation Schedule. </a:t>
            </a:r>
            <a:endParaRPr lang="en-GB" sz="1400" dirty="0"/>
          </a:p>
        </p:txBody>
      </p:sp>
      <p:sp>
        <p:nvSpPr>
          <p:cNvPr id="12" name="TextBox 11"/>
          <p:cNvSpPr txBox="1"/>
          <p:nvPr/>
        </p:nvSpPr>
        <p:spPr>
          <a:xfrm>
            <a:off x="683568" y="5805264"/>
            <a:ext cx="3744416" cy="769441"/>
          </a:xfrm>
          <a:prstGeom prst="rect">
            <a:avLst/>
          </a:prstGeom>
          <a:noFill/>
        </p:spPr>
        <p:txBody>
          <a:bodyPr wrap="square" rtlCol="0">
            <a:spAutoFit/>
          </a:bodyPr>
          <a:lstStyle/>
          <a:p>
            <a:r>
              <a:rPr lang="en-GB" sz="1100" dirty="0" smtClean="0"/>
              <a:t>Risks: </a:t>
            </a:r>
          </a:p>
          <a:p>
            <a:pPr marL="285750" indent="-285750">
              <a:buFont typeface="Arial"/>
              <a:buChar char="•"/>
            </a:pPr>
            <a:r>
              <a:rPr lang="en-GB" sz="1100" dirty="0" smtClean="0"/>
              <a:t>The Gallery Installation Framework may be delayed,</a:t>
            </a:r>
          </a:p>
          <a:p>
            <a:pPr marL="285750" indent="-285750">
              <a:buFont typeface="Arial"/>
              <a:buChar char="•"/>
            </a:pPr>
            <a:r>
              <a:rPr lang="en-GB" sz="1100" dirty="0" smtClean="0"/>
              <a:t>Changes in Gallery Layout due to ES&amp;H requirements,</a:t>
            </a:r>
          </a:p>
          <a:p>
            <a:pPr marL="285750" indent="-285750">
              <a:buFont typeface="Arial"/>
              <a:buChar char="•"/>
            </a:pPr>
            <a:r>
              <a:rPr lang="en-GB" sz="1100" dirty="0" smtClean="0"/>
              <a:t>Changes in Rack Row Design due to ES&amp;H requirements.</a:t>
            </a:r>
          </a:p>
        </p:txBody>
      </p:sp>
    </p:spTree>
    <p:extLst>
      <p:ext uri="{BB962C8B-B14F-4D97-AF65-F5344CB8AC3E}">
        <p14:creationId xmlns:p14="http://schemas.microsoft.com/office/powerpoint/2010/main" val="17727782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DTL Timeline </a:t>
            </a:r>
            <a:r>
              <a:rPr lang="mr-IN" dirty="0" smtClean="0"/>
              <a:t>–</a:t>
            </a:r>
            <a:r>
              <a:rPr lang="en-GB" dirty="0" smtClean="0"/>
              <a:t> Gallery</a:t>
            </a:r>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12</a:t>
            </a:fld>
            <a:endParaRPr lang="en-GB" noProof="0"/>
          </a:p>
        </p:txBody>
      </p:sp>
      <p:pic>
        <p:nvPicPr>
          <p:cNvPr id="3" name="Picture 2"/>
          <p:cNvPicPr>
            <a:picLocks noChangeAspect="1"/>
          </p:cNvPicPr>
          <p:nvPr/>
        </p:nvPicPr>
        <p:blipFill>
          <a:blip r:embed="rId2"/>
          <a:stretch>
            <a:fillRect/>
          </a:stretch>
        </p:blipFill>
        <p:spPr>
          <a:xfrm>
            <a:off x="425196" y="1505610"/>
            <a:ext cx="8279892" cy="5352390"/>
          </a:xfrm>
          <a:prstGeom prst="rect">
            <a:avLst/>
          </a:prstGeom>
        </p:spPr>
      </p:pic>
      <p:sp>
        <p:nvSpPr>
          <p:cNvPr id="6" name="Oval Callout 5"/>
          <p:cNvSpPr/>
          <p:nvPr/>
        </p:nvSpPr>
        <p:spPr>
          <a:xfrm>
            <a:off x="4139952" y="5733256"/>
            <a:ext cx="914400" cy="612648"/>
          </a:xfrm>
          <a:prstGeom prst="wedgeEllipseCallout">
            <a:avLst>
              <a:gd name="adj1" fmla="val 98735"/>
              <a:gd name="adj2" fmla="val 87212"/>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100" dirty="0" smtClean="0"/>
              <a:t>All Services Needed100%!</a:t>
            </a:r>
            <a:endParaRPr lang="en-GB" sz="1100" dirty="0"/>
          </a:p>
        </p:txBody>
      </p:sp>
      <p:sp>
        <p:nvSpPr>
          <p:cNvPr id="7" name="Oval Callout 6"/>
          <p:cNvSpPr/>
          <p:nvPr/>
        </p:nvSpPr>
        <p:spPr>
          <a:xfrm>
            <a:off x="539552" y="5085184"/>
            <a:ext cx="1080120" cy="720080"/>
          </a:xfrm>
          <a:prstGeom prst="wedgeEllipseCallout">
            <a:avLst>
              <a:gd name="adj1" fmla="val 57691"/>
              <a:gd name="adj2" fmla="val -163940"/>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100" dirty="0" smtClean="0"/>
              <a:t>Rack Stuffing, Cabling</a:t>
            </a:r>
            <a:endParaRPr lang="en-GB" sz="1100" dirty="0"/>
          </a:p>
        </p:txBody>
      </p:sp>
    </p:spTree>
    <p:extLst>
      <p:ext uri="{BB962C8B-B14F-4D97-AF65-F5344CB8AC3E}">
        <p14:creationId xmlns:p14="http://schemas.microsoft.com/office/powerpoint/2010/main" val="258892776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pPr algn="ctr"/>
            <a:r>
              <a:rPr lang="en-GB" dirty="0" smtClean="0"/>
              <a:t>Thank You!</a:t>
            </a:r>
            <a:endParaRPr lang="en-GB" dirty="0"/>
          </a:p>
        </p:txBody>
      </p:sp>
      <p:sp>
        <p:nvSpPr>
          <p:cNvPr id="6" name="Subtitle 5"/>
          <p:cNvSpPr>
            <a:spLocks noGrp="1"/>
          </p:cNvSpPr>
          <p:nvPr>
            <p:ph type="subTitle" idx="1"/>
          </p:nvPr>
        </p:nvSpPr>
        <p:spPr/>
        <p:txBody>
          <a:bodyPr/>
          <a:lstStyle/>
          <a:p>
            <a:endParaRPr lang="en-GB"/>
          </a:p>
        </p:txBody>
      </p:sp>
      <p:sp>
        <p:nvSpPr>
          <p:cNvPr id="4" name="Slide Number Placeholder 3"/>
          <p:cNvSpPr>
            <a:spLocks noGrp="1"/>
          </p:cNvSpPr>
          <p:nvPr>
            <p:ph type="sldNum" sz="quarter" idx="12"/>
          </p:nvPr>
        </p:nvSpPr>
        <p:spPr/>
        <p:txBody>
          <a:bodyPr/>
          <a:lstStyle/>
          <a:p>
            <a:fld id="{551115BC-487E-4422-894C-CB7CD3E79223}" type="slidenum">
              <a:rPr lang="en-GB" noProof="0" smtClean="0"/>
              <a:t>13</a:t>
            </a:fld>
            <a:endParaRPr lang="en-GB" noProof="0"/>
          </a:p>
        </p:txBody>
      </p:sp>
    </p:spTree>
    <p:extLst>
      <p:ext uri="{BB962C8B-B14F-4D97-AF65-F5344CB8AC3E}">
        <p14:creationId xmlns:p14="http://schemas.microsoft.com/office/powerpoint/2010/main" val="29321843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Rack System </a:t>
            </a:r>
            <a:r>
              <a:rPr lang="en-GB" dirty="0" smtClean="0"/>
              <a:t>Design (PDR)</a:t>
            </a:r>
            <a:endParaRPr lang="en-GB" dirty="0"/>
          </a:p>
        </p:txBody>
      </p:sp>
      <p:sp>
        <p:nvSpPr>
          <p:cNvPr id="3" name="Content Placeholder 2"/>
          <p:cNvSpPr>
            <a:spLocks noGrp="1"/>
          </p:cNvSpPr>
          <p:nvPr>
            <p:ph idx="1"/>
          </p:nvPr>
        </p:nvSpPr>
        <p:spPr>
          <a:xfrm>
            <a:off x="457200" y="1600200"/>
            <a:ext cx="8219256" cy="4781128"/>
          </a:xfrm>
        </p:spPr>
        <p:txBody>
          <a:bodyPr>
            <a:normAutofit fontScale="70000" lnSpcReduction="20000"/>
          </a:bodyPr>
          <a:lstStyle/>
          <a:p>
            <a:pPr lvl="1"/>
            <a:r>
              <a:rPr lang="en-GB" dirty="0" smtClean="0"/>
              <a:t>We </a:t>
            </a:r>
            <a:r>
              <a:rPr lang="en-GB" dirty="0" smtClean="0"/>
              <a:t>need many “blocks” of work that can be parallelized</a:t>
            </a:r>
            <a:r>
              <a:rPr lang="en-GB" dirty="0" smtClean="0"/>
              <a:t>,</a:t>
            </a:r>
          </a:p>
          <a:p>
            <a:pPr lvl="2"/>
            <a:r>
              <a:rPr lang="en-GB" dirty="0" smtClean="0"/>
              <a:t>Cooled rack Aisle or Row assemblies made from standard parts. “Standard Parts” including rack types. Racks Types determine PDU, Colour and Factory Mounted Accessories. </a:t>
            </a:r>
          </a:p>
          <a:p>
            <a:pPr lvl="2"/>
            <a:endParaRPr lang="en-GB" dirty="0" smtClean="0"/>
          </a:p>
          <a:p>
            <a:pPr lvl="1"/>
            <a:r>
              <a:rPr lang="en-GB" dirty="0" smtClean="0"/>
              <a:t>A high level of standardisation for efficient production, </a:t>
            </a:r>
            <a:endParaRPr lang="en-GB" dirty="0" smtClean="0"/>
          </a:p>
          <a:p>
            <a:pPr lvl="2"/>
            <a:r>
              <a:rPr lang="en-GB" dirty="0" smtClean="0"/>
              <a:t>Rack Types repeat across the different rows and aisles, Aisles are fairly uniform, the number of unique PDU’s has been reduced.  </a:t>
            </a:r>
          </a:p>
          <a:p>
            <a:pPr lvl="2"/>
            <a:endParaRPr lang="en-GB" dirty="0" smtClean="0"/>
          </a:p>
          <a:p>
            <a:pPr lvl="1"/>
            <a:r>
              <a:rPr lang="en-GB" dirty="0" smtClean="0"/>
              <a:t>Logistics “flow” that can move the racks from operations performed on them to the final assembly and </a:t>
            </a:r>
            <a:r>
              <a:rPr lang="en-GB" dirty="0" smtClean="0"/>
              <a:t>integration</a:t>
            </a:r>
            <a:r>
              <a:rPr lang="en-GB" dirty="0" smtClean="0"/>
              <a:t>,</a:t>
            </a:r>
          </a:p>
          <a:p>
            <a:pPr lvl="2"/>
            <a:r>
              <a:rPr lang="en-GB" dirty="0" smtClean="0"/>
              <a:t>Installation of mostly pre-assembled rack frames, alignment, the linking of frames installation of doors and covers is on-site,   </a:t>
            </a:r>
            <a:endParaRPr lang="en-GB" dirty="0" smtClean="0"/>
          </a:p>
          <a:p>
            <a:pPr lvl="2"/>
            <a:r>
              <a:rPr lang="en-GB" dirty="0" smtClean="0"/>
              <a:t>Handling of packaging and </a:t>
            </a:r>
            <a:r>
              <a:rPr lang="en-GB" dirty="0" smtClean="0"/>
              <a:t>waste materials </a:t>
            </a:r>
            <a:r>
              <a:rPr lang="en-GB" dirty="0" smtClean="0"/>
              <a:t>generated,  </a:t>
            </a:r>
          </a:p>
          <a:p>
            <a:pPr lvl="2"/>
            <a:endParaRPr lang="en-GB" dirty="0" smtClean="0"/>
          </a:p>
          <a:p>
            <a:pPr lvl="1"/>
            <a:r>
              <a:rPr lang="en-GB" dirty="0" smtClean="0"/>
              <a:t>Interfaces that can absorb variations so that changes can be localised to few components</a:t>
            </a:r>
            <a:r>
              <a:rPr lang="en-GB" dirty="0" smtClean="0"/>
              <a:t>.</a:t>
            </a:r>
          </a:p>
          <a:p>
            <a:pPr lvl="2"/>
            <a:r>
              <a:rPr lang="en-GB" dirty="0" smtClean="0"/>
              <a:t>The variable interfaces, exposed to user requirements,  are the PDU’s, the cable exits and the internal volume (which the users manage themselves). </a:t>
            </a:r>
          </a:p>
          <a:p>
            <a:pPr lvl="2"/>
            <a:r>
              <a:rPr lang="en-GB" dirty="0" smtClean="0"/>
              <a:t>Cable trays and cooling water pipes are installed using fixing rails on the “roof” of the rack assemblies </a:t>
            </a:r>
          </a:p>
          <a:p>
            <a:pPr lvl="2"/>
            <a:endParaRPr lang="en-GB" dirty="0" smtClean="0"/>
          </a:p>
          <a:p>
            <a:pPr lvl="1"/>
            <a:r>
              <a:rPr lang="en-GB" dirty="0" smtClean="0"/>
              <a:t>Installation “slots” at ESS are 14 days per block.</a:t>
            </a:r>
          </a:p>
          <a:p>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en-GB" smtClean="0"/>
              <a:t>2</a:t>
            </a:fld>
            <a:endParaRPr lang="en-GB"/>
          </a:p>
        </p:txBody>
      </p:sp>
    </p:spTree>
    <p:extLst>
      <p:ext uri="{BB962C8B-B14F-4D97-AF65-F5344CB8AC3E}">
        <p14:creationId xmlns:p14="http://schemas.microsoft.com/office/powerpoint/2010/main" val="202481565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Rack Documentation</a:t>
            </a:r>
            <a:endParaRPr lang="en-GB" dirty="0"/>
          </a:p>
        </p:txBody>
      </p:sp>
      <p:sp>
        <p:nvSpPr>
          <p:cNvPr id="3" name="Content Placeholder 2"/>
          <p:cNvSpPr>
            <a:spLocks noGrp="1"/>
          </p:cNvSpPr>
          <p:nvPr>
            <p:ph idx="1"/>
          </p:nvPr>
        </p:nvSpPr>
        <p:spPr/>
        <p:txBody>
          <a:bodyPr>
            <a:noAutofit/>
          </a:bodyPr>
          <a:lstStyle/>
          <a:p>
            <a:pPr marL="0" indent="0">
              <a:buNone/>
            </a:pPr>
            <a:r>
              <a:rPr lang="en-US" sz="1200" b="1" dirty="0" smtClean="0"/>
              <a:t>Rack information available in Confluence:</a:t>
            </a:r>
          </a:p>
          <a:p>
            <a:pPr marL="0" indent="0">
              <a:buNone/>
            </a:pPr>
            <a:r>
              <a:rPr lang="en-US" sz="1200" dirty="0" smtClean="0">
                <a:hlinkClick r:id="rId3"/>
              </a:rPr>
              <a:t>https</a:t>
            </a:r>
            <a:r>
              <a:rPr lang="en-US" sz="1200" dirty="0">
                <a:hlinkClick r:id="rId3"/>
              </a:rPr>
              <a:t>://confluence.esss.lu.se/display/AWES/Rack+</a:t>
            </a:r>
            <a:r>
              <a:rPr lang="en-US" sz="1200" dirty="0" smtClean="0">
                <a:hlinkClick r:id="rId3"/>
              </a:rPr>
              <a:t>Documentation</a:t>
            </a:r>
            <a:r>
              <a:rPr lang="en-US" sz="1200" dirty="0" smtClean="0"/>
              <a:t> </a:t>
            </a:r>
            <a:endParaRPr lang="en-US" sz="1200" dirty="0"/>
          </a:p>
          <a:p>
            <a:pPr marL="0" indent="0">
              <a:buNone/>
            </a:pPr>
            <a:endParaRPr lang="en-US" sz="1200" dirty="0"/>
          </a:p>
          <a:p>
            <a:pPr marL="0" indent="0">
              <a:buNone/>
            </a:pPr>
            <a:r>
              <a:rPr lang="en-US" sz="1200" b="1" dirty="0" smtClean="0"/>
              <a:t>Detailed Rack Layout</a:t>
            </a:r>
          </a:p>
          <a:p>
            <a:pPr marL="0" indent="0">
              <a:buNone/>
            </a:pPr>
            <a:r>
              <a:rPr lang="en-US" sz="1200" dirty="0">
                <a:hlinkClick r:id="rId4"/>
              </a:rPr>
              <a:t>ESS-0085695 - Statement of Work-Supply, Design and Installation of Rack Cabinets</a:t>
            </a:r>
            <a:endParaRPr lang="en-US" sz="1200" dirty="0"/>
          </a:p>
          <a:p>
            <a:pPr marL="0" indent="0">
              <a:buNone/>
            </a:pPr>
            <a:r>
              <a:rPr lang="en-US" sz="1200" dirty="0" smtClean="0"/>
              <a:t>"</a:t>
            </a:r>
            <a:r>
              <a:rPr lang="en-US" sz="1200" dirty="0"/>
              <a:t>Appendix 5.2, Rack space power and heat dissipation </a:t>
            </a:r>
            <a:r>
              <a:rPr lang="en-US" sz="1200" dirty="0" smtClean="0"/>
              <a:t>requirements </a:t>
            </a:r>
            <a:r>
              <a:rPr lang="en-US" sz="1200" dirty="0" err="1" smtClean="0"/>
              <a:t>RevN.xlsx</a:t>
            </a:r>
            <a:r>
              <a:rPr lang="en-US" sz="1200" dirty="0"/>
              <a:t>". Where 'N' is the latest revision</a:t>
            </a:r>
            <a:r>
              <a:rPr lang="en-US" sz="1200" dirty="0" smtClean="0"/>
              <a:t>.</a:t>
            </a:r>
          </a:p>
          <a:p>
            <a:pPr marL="0" indent="0">
              <a:buNone/>
            </a:pPr>
            <a:endParaRPr lang="en-US" sz="1200" dirty="0"/>
          </a:p>
          <a:p>
            <a:pPr marL="0" indent="0">
              <a:buNone/>
            </a:pPr>
            <a:r>
              <a:rPr lang="en-US" sz="1200" b="1" dirty="0"/>
              <a:t>Complete Pentair Data-dump</a:t>
            </a:r>
          </a:p>
          <a:p>
            <a:pPr marL="0" indent="0">
              <a:buNone/>
            </a:pPr>
            <a:r>
              <a:rPr lang="en-US" sz="1200" dirty="0"/>
              <a:t>This is the response to the Rack Specification from the selected vendor, </a:t>
            </a:r>
            <a:r>
              <a:rPr lang="en-US" sz="1200" dirty="0" smtClean="0"/>
              <a:t>Pentair. </a:t>
            </a:r>
            <a:r>
              <a:rPr lang="en-US" sz="1200" dirty="0"/>
              <a:t>It includes 1’st versions of CAD </a:t>
            </a:r>
            <a:r>
              <a:rPr lang="en-US" sz="1200" dirty="0" smtClean="0"/>
              <a:t>files, installation manuals </a:t>
            </a:r>
            <a:r>
              <a:rPr lang="en-US" sz="1200" dirty="0"/>
              <a:t>and other information, some of it historical, most of it not. </a:t>
            </a:r>
          </a:p>
          <a:p>
            <a:pPr marL="0" indent="0">
              <a:buNone/>
            </a:pPr>
            <a:r>
              <a:rPr lang="en-US" sz="1200" dirty="0" smtClean="0">
                <a:hlinkClick r:id="rId5"/>
              </a:rPr>
              <a:t>ESS</a:t>
            </a:r>
            <a:r>
              <a:rPr lang="en-US" sz="1200" dirty="0">
                <a:hlinkClick r:id="rId5"/>
              </a:rPr>
              <a:t>-0120672 - Pentair Documentation (Complete).</a:t>
            </a:r>
            <a:endParaRPr lang="en-US" sz="1200" dirty="0"/>
          </a:p>
          <a:p>
            <a:pPr marL="0" indent="0">
              <a:buNone/>
            </a:pPr>
            <a:endParaRPr lang="en-US" sz="1200" dirty="0" smtClean="0">
              <a:hlinkClick r:id="rId4"/>
            </a:endParaRPr>
          </a:p>
          <a:p>
            <a:pPr marL="0" indent="0">
              <a:buNone/>
            </a:pPr>
            <a:r>
              <a:rPr lang="en-US" sz="1200" b="1" dirty="0"/>
              <a:t>Miscellaneous: </a:t>
            </a:r>
          </a:p>
          <a:p>
            <a:pPr marL="0" indent="0">
              <a:buNone/>
            </a:pPr>
            <a:r>
              <a:rPr lang="en-US" sz="1200" dirty="0" smtClean="0"/>
              <a:t>Contract </a:t>
            </a:r>
            <a:r>
              <a:rPr lang="en-US" sz="1200" dirty="0"/>
              <a:t>and procurement information (maybe not visible </a:t>
            </a:r>
            <a:r>
              <a:rPr lang="en-US" sz="1200" dirty="0" smtClean="0"/>
              <a:t>everyone due </a:t>
            </a:r>
            <a:r>
              <a:rPr lang="en-US" sz="1200" dirty="0"/>
              <a:t>to CHESS access rules)</a:t>
            </a:r>
            <a:r>
              <a:rPr lang="en-US" sz="1200" dirty="0" smtClean="0"/>
              <a:t>.</a:t>
            </a:r>
            <a:endParaRPr lang="en-US" sz="1200" dirty="0" smtClean="0">
              <a:hlinkClick r:id="rId6"/>
            </a:endParaRPr>
          </a:p>
          <a:p>
            <a:pPr marL="0" indent="0">
              <a:buNone/>
            </a:pPr>
            <a:r>
              <a:rPr lang="en-US" sz="1200" dirty="0" smtClean="0">
                <a:hlinkClick r:id="rId6"/>
              </a:rPr>
              <a:t>ESS</a:t>
            </a:r>
            <a:r>
              <a:rPr lang="en-US" sz="1200" dirty="0">
                <a:hlinkClick r:id="rId6"/>
              </a:rPr>
              <a:t>-0087982 - Supply and Service Agreement Concerning the Supply, Design and Installation of 19” Racks Systems</a:t>
            </a:r>
            <a:r>
              <a:rPr lang="en-US" sz="1200" dirty="0" smtClean="0">
                <a:hlinkClick r:id="rId6"/>
              </a:rPr>
              <a:t>.</a:t>
            </a:r>
            <a:endParaRPr lang="en-US" sz="1200" dirty="0" smtClean="0"/>
          </a:p>
          <a:p>
            <a:pPr marL="0" indent="0">
              <a:buNone/>
            </a:pPr>
            <a:endParaRPr lang="en-US" sz="1200" dirty="0"/>
          </a:p>
          <a:p>
            <a:pPr marL="0" indent="0">
              <a:buNone/>
            </a:pPr>
            <a:r>
              <a:rPr lang="en-US" sz="1200" dirty="0"/>
              <a:t>Naming of Accelerator Buildings, Rooms and Sections: </a:t>
            </a:r>
            <a:r>
              <a:rPr lang="en-US" sz="1200" dirty="0">
                <a:solidFill>
                  <a:srgbClr val="0000FF"/>
                </a:solidFill>
              </a:rPr>
              <a:t>ESS-0052867</a:t>
            </a:r>
          </a:p>
          <a:p>
            <a:pPr marL="0" indent="0">
              <a:buNone/>
            </a:pPr>
            <a:r>
              <a:rPr lang="en-US" sz="1200" dirty="0"/>
              <a:t>Basic Rack Layout: </a:t>
            </a:r>
            <a:r>
              <a:rPr lang="en-US" sz="1200" dirty="0">
                <a:solidFill>
                  <a:srgbClr val="0000FF"/>
                </a:solidFill>
              </a:rPr>
              <a:t>ESS-0085079</a:t>
            </a:r>
          </a:p>
          <a:p>
            <a:pPr marL="0" indent="0">
              <a:buNone/>
            </a:pPr>
            <a:endParaRPr lang="en-US" sz="1200"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3</a:t>
            </a:fld>
            <a:endParaRPr lang="en-GB" noProof="0"/>
          </a:p>
        </p:txBody>
      </p:sp>
    </p:spTree>
    <p:extLst>
      <p:ext uri="{BB962C8B-B14F-4D97-AF65-F5344CB8AC3E}">
        <p14:creationId xmlns:p14="http://schemas.microsoft.com/office/powerpoint/2010/main" val="3408716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“Appendix </a:t>
            </a:r>
            <a:r>
              <a:rPr lang="en-US" dirty="0" smtClean="0"/>
              <a:t>10</a:t>
            </a:r>
            <a:r>
              <a:rPr lang="en-US" dirty="0" smtClean="0"/>
              <a:t>: </a:t>
            </a:r>
            <a:r>
              <a:rPr lang="en-US" dirty="0"/>
              <a:t>Rack space, power and </a:t>
            </a:r>
            <a:r>
              <a:rPr lang="en-US" dirty="0" smtClean="0"/>
              <a:t/>
            </a:r>
            <a:br>
              <a:rPr lang="en-US" dirty="0" smtClean="0"/>
            </a:br>
            <a:r>
              <a:rPr lang="en-US" dirty="0" smtClean="0"/>
              <a:t>heat </a:t>
            </a:r>
            <a:r>
              <a:rPr lang="en-US" dirty="0"/>
              <a:t>dissipation </a:t>
            </a:r>
            <a:r>
              <a:rPr lang="en-US" dirty="0" smtClean="0"/>
              <a:t>requirements”</a:t>
            </a:r>
            <a:endParaRPr lang="en-GB" dirty="0"/>
          </a:p>
        </p:txBody>
      </p:sp>
      <p:sp>
        <p:nvSpPr>
          <p:cNvPr id="3" name="Content Placeholder 2"/>
          <p:cNvSpPr>
            <a:spLocks noGrp="1"/>
          </p:cNvSpPr>
          <p:nvPr>
            <p:ph idx="1"/>
          </p:nvPr>
        </p:nvSpPr>
        <p:spPr/>
        <p:txBody>
          <a:bodyPr/>
          <a:lstStyle/>
          <a:p>
            <a:pPr marL="0" indent="0">
              <a:buNone/>
            </a:pPr>
            <a:endParaRPr lang="en-US" dirty="0"/>
          </a:p>
          <a:p>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en-GB" smtClean="0"/>
              <a:t>4</a:t>
            </a:fld>
            <a:endParaRPr lang="en-GB"/>
          </a:p>
        </p:txBody>
      </p:sp>
      <p:pic>
        <p:nvPicPr>
          <p:cNvPr id="2050" name="Picture 2">
            <a:hlinkClick r:id="rId3" action="ppaction://hlinkfile"/>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7" y="1700808"/>
            <a:ext cx="8386999" cy="1656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5"/>
          <a:stretch>
            <a:fillRect/>
          </a:stretch>
        </p:blipFill>
        <p:spPr>
          <a:xfrm>
            <a:off x="4572000" y="3717032"/>
            <a:ext cx="3962400" cy="2552700"/>
          </a:xfrm>
          <a:prstGeom prst="rect">
            <a:avLst/>
          </a:prstGeom>
        </p:spPr>
      </p:pic>
      <p:pic>
        <p:nvPicPr>
          <p:cNvPr id="7" name="Picture 6"/>
          <p:cNvPicPr>
            <a:picLocks noChangeAspect="1"/>
          </p:cNvPicPr>
          <p:nvPr/>
        </p:nvPicPr>
        <p:blipFill>
          <a:blip r:embed="rId6"/>
          <a:stretch>
            <a:fillRect/>
          </a:stretch>
        </p:blipFill>
        <p:spPr>
          <a:xfrm>
            <a:off x="467544" y="3356992"/>
            <a:ext cx="3377606" cy="2016224"/>
          </a:xfrm>
          <a:prstGeom prst="rect">
            <a:avLst/>
          </a:prstGeom>
        </p:spPr>
      </p:pic>
      <p:pic>
        <p:nvPicPr>
          <p:cNvPr id="6" name="Picture 5"/>
          <p:cNvPicPr>
            <a:picLocks noChangeAspect="1"/>
          </p:cNvPicPr>
          <p:nvPr/>
        </p:nvPicPr>
        <p:blipFill>
          <a:blip r:embed="rId7"/>
          <a:stretch>
            <a:fillRect/>
          </a:stretch>
        </p:blipFill>
        <p:spPr>
          <a:xfrm>
            <a:off x="2267744" y="4869160"/>
            <a:ext cx="910858" cy="1800200"/>
          </a:xfrm>
          <a:prstGeom prst="rect">
            <a:avLst/>
          </a:prstGeom>
        </p:spPr>
      </p:pic>
      <p:sp>
        <p:nvSpPr>
          <p:cNvPr id="9" name="TextBox 8"/>
          <p:cNvSpPr txBox="1"/>
          <p:nvPr/>
        </p:nvSpPr>
        <p:spPr>
          <a:xfrm>
            <a:off x="467544" y="5733256"/>
            <a:ext cx="1368152" cy="769441"/>
          </a:xfrm>
          <a:prstGeom prst="rect">
            <a:avLst/>
          </a:prstGeom>
          <a:noFill/>
        </p:spPr>
        <p:txBody>
          <a:bodyPr wrap="square" rtlCol="0">
            <a:spAutoFit/>
          </a:bodyPr>
          <a:lstStyle/>
          <a:p>
            <a:r>
              <a:rPr lang="en-GB" sz="1100" dirty="0" smtClean="0"/>
              <a:t>The cooling system in Each Rack Row or Rack Aisle can be remotely monitored</a:t>
            </a:r>
            <a:endParaRPr lang="en-GB" sz="1100" dirty="0"/>
          </a:p>
        </p:txBody>
      </p:sp>
      <p:sp>
        <p:nvSpPr>
          <p:cNvPr id="10" name="TextBox 9"/>
          <p:cNvSpPr txBox="1"/>
          <p:nvPr/>
        </p:nvSpPr>
        <p:spPr>
          <a:xfrm>
            <a:off x="3347864" y="5733256"/>
            <a:ext cx="1656184" cy="938719"/>
          </a:xfrm>
          <a:prstGeom prst="rect">
            <a:avLst/>
          </a:prstGeom>
          <a:noFill/>
        </p:spPr>
        <p:txBody>
          <a:bodyPr wrap="square" rtlCol="0">
            <a:spAutoFit/>
          </a:bodyPr>
          <a:lstStyle/>
          <a:p>
            <a:r>
              <a:rPr lang="en-GB" sz="1100" dirty="0" smtClean="0"/>
              <a:t>Pentair </a:t>
            </a:r>
          </a:p>
          <a:p>
            <a:pPr marL="171450" indent="-171450">
              <a:buFont typeface="Arial"/>
              <a:buChar char="•"/>
            </a:pPr>
            <a:r>
              <a:rPr lang="en-GB" sz="1100" dirty="0" smtClean="0"/>
              <a:t>assembles the rack aisles / rows,</a:t>
            </a:r>
          </a:p>
          <a:p>
            <a:pPr marL="171450" indent="-171450">
              <a:buFont typeface="Arial"/>
              <a:buChar char="•"/>
            </a:pPr>
            <a:r>
              <a:rPr lang="en-GB" sz="1100" dirty="0" smtClean="0"/>
              <a:t>Commission the cooling systems</a:t>
            </a:r>
            <a:endParaRPr lang="en-GB" sz="1100" dirty="0"/>
          </a:p>
        </p:txBody>
      </p:sp>
    </p:spTree>
    <p:extLst>
      <p:ext uri="{BB962C8B-B14F-4D97-AF65-F5344CB8AC3E}">
        <p14:creationId xmlns:p14="http://schemas.microsoft.com/office/powerpoint/2010/main" val="397454946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CAD Model / Integration</a:t>
            </a:r>
            <a:endParaRPr lang="en-GB" dirty="0"/>
          </a:p>
        </p:txBody>
      </p:sp>
      <p:sp>
        <p:nvSpPr>
          <p:cNvPr id="3" name="Content Placeholder 2"/>
          <p:cNvSpPr>
            <a:spLocks noGrp="1"/>
          </p:cNvSpPr>
          <p:nvPr>
            <p:ph idx="1"/>
          </p:nvPr>
        </p:nvSpPr>
        <p:spPr>
          <a:xfrm>
            <a:off x="457200" y="1600200"/>
            <a:ext cx="8229600" cy="4781128"/>
          </a:xfrm>
        </p:spPr>
        <p:txBody>
          <a:bodyPr>
            <a:normAutofit fontScale="70000" lnSpcReduction="20000"/>
          </a:bodyPr>
          <a:lstStyle/>
          <a:p>
            <a:r>
              <a:rPr lang="en-GB" dirty="0" smtClean="0"/>
              <a:t>Because the available installation space is *very* tight, ESS accelerator group and EIS decided to use a 3D integration process based on the tools: </a:t>
            </a:r>
          </a:p>
          <a:p>
            <a:pPr lvl="1"/>
            <a:r>
              <a:rPr lang="en-GB" dirty="0" smtClean="0"/>
              <a:t>“</a:t>
            </a:r>
            <a:r>
              <a:rPr lang="en-GB" dirty="0" err="1" smtClean="0"/>
              <a:t>Aveva</a:t>
            </a:r>
            <a:r>
              <a:rPr lang="en-GB" dirty="0" smtClean="0"/>
              <a:t> 3D” for cable routing, pipework design, cable trays,</a:t>
            </a:r>
          </a:p>
          <a:p>
            <a:pPr lvl="1"/>
            <a:r>
              <a:rPr lang="en-GB" dirty="0" err="1" smtClean="0"/>
              <a:t>Catia</a:t>
            </a:r>
            <a:r>
              <a:rPr lang="en-GB" dirty="0" smtClean="0"/>
              <a:t> V6 for 3D integration work, with </a:t>
            </a:r>
            <a:r>
              <a:rPr lang="en-GB" dirty="0" err="1" smtClean="0"/>
              <a:t>Catia</a:t>
            </a:r>
            <a:r>
              <a:rPr lang="en-GB" dirty="0" smtClean="0"/>
              <a:t> as the Master,</a:t>
            </a:r>
          </a:p>
          <a:p>
            <a:pPr lvl="1"/>
            <a:r>
              <a:rPr lang="en-GB" dirty="0" smtClean="0"/>
              <a:t>CHESS for version control and release management.</a:t>
            </a:r>
          </a:p>
          <a:p>
            <a:pPr lvl="1"/>
            <a:endParaRPr lang="en-GB" dirty="0" smtClean="0"/>
          </a:p>
          <a:p>
            <a:r>
              <a:rPr lang="en-GB" dirty="0" smtClean="0"/>
              <a:t>The process works like this:</a:t>
            </a:r>
          </a:p>
          <a:p>
            <a:pPr lvl="1"/>
            <a:r>
              <a:rPr lang="en-GB" dirty="0" smtClean="0"/>
              <a:t>Systems delivered to ESS are represented by STEP models (Good) or Space Envelopes (Less Good), these are installed in the </a:t>
            </a:r>
            <a:r>
              <a:rPr lang="en-GB" dirty="0" err="1" smtClean="0"/>
              <a:t>Catia</a:t>
            </a:r>
            <a:r>
              <a:rPr lang="en-GB" dirty="0" smtClean="0"/>
              <a:t> V6 3D model,</a:t>
            </a:r>
          </a:p>
          <a:p>
            <a:pPr lvl="1"/>
            <a:r>
              <a:rPr lang="en-GB" dirty="0" err="1" smtClean="0"/>
              <a:t>Aveva</a:t>
            </a:r>
            <a:r>
              <a:rPr lang="en-GB" dirty="0" smtClean="0"/>
              <a:t> E3D can “import” the </a:t>
            </a:r>
            <a:r>
              <a:rPr lang="en-GB" dirty="0" err="1" smtClean="0"/>
              <a:t>Catia</a:t>
            </a:r>
            <a:r>
              <a:rPr lang="en-GB" dirty="0"/>
              <a:t> </a:t>
            </a:r>
            <a:r>
              <a:rPr lang="en-GB" dirty="0" smtClean="0"/>
              <a:t>Model, this allows for rapid design and placement of cable trays, pipework and cabling; conflict resolution in case of clashes is done “online”, usually by the CAD designers. </a:t>
            </a:r>
          </a:p>
          <a:p>
            <a:pPr lvl="1"/>
            <a:r>
              <a:rPr lang="en-GB" dirty="0" smtClean="0"/>
              <a:t>System Owners approve the resulting 3D models </a:t>
            </a:r>
            <a:r>
              <a:rPr lang="en-GB" smtClean="0"/>
              <a:t>and designs. </a:t>
            </a:r>
            <a:endParaRPr lang="en-GB" dirty="0" smtClean="0"/>
          </a:p>
          <a:p>
            <a:pPr lvl="1"/>
            <a:r>
              <a:rPr lang="en-GB" dirty="0" smtClean="0"/>
              <a:t>When a part or section of the Gallery is approved by system owners and released, part of the release process is to annotate 3D Components with alignment points. These show up on the installation drawings for the different systems. </a:t>
            </a:r>
          </a:p>
          <a:p>
            <a:pPr lvl="1"/>
            <a:endParaRPr lang="en-GB" dirty="0" smtClean="0"/>
          </a:p>
          <a:p>
            <a:pPr lvl="1"/>
            <a:r>
              <a:rPr lang="en-GB" dirty="0" smtClean="0"/>
              <a:t>We do this because many different systems will be installed independently of each other – but – the final assembly has fit together and “work”. </a:t>
            </a:r>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5</a:t>
            </a:fld>
            <a:endParaRPr lang="en-GB" noProof="0"/>
          </a:p>
        </p:txBody>
      </p:sp>
    </p:spTree>
    <p:extLst>
      <p:ext uri="{BB962C8B-B14F-4D97-AF65-F5344CB8AC3E}">
        <p14:creationId xmlns:p14="http://schemas.microsoft.com/office/powerpoint/2010/main" val="21834984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RF Cell </a:t>
            </a:r>
            <a:r>
              <a:rPr lang="mr-IN" dirty="0" smtClean="0"/>
              <a:t>–</a:t>
            </a:r>
            <a:r>
              <a:rPr lang="en-US" dirty="0" smtClean="0"/>
              <a:t> </a:t>
            </a:r>
            <a:r>
              <a:rPr lang="en-US" dirty="0" smtClean="0"/>
              <a:t>Racks Installed</a:t>
            </a:r>
            <a:endParaRPr lang="en-GB" dirty="0"/>
          </a:p>
        </p:txBody>
      </p:sp>
      <p:pic>
        <p:nvPicPr>
          <p:cNvPr id="5" name="Content Placeholder 4"/>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57200" y="1844359"/>
            <a:ext cx="8229600" cy="4037647"/>
          </a:xfrm>
          <a:prstGeom prst="rect">
            <a:avLst/>
          </a:prstGeom>
        </p:spPr>
      </p:pic>
      <p:sp>
        <p:nvSpPr>
          <p:cNvPr id="4" name="Slide Number Placeholder 3"/>
          <p:cNvSpPr>
            <a:spLocks noGrp="1"/>
          </p:cNvSpPr>
          <p:nvPr>
            <p:ph type="sldNum" sz="quarter" idx="12"/>
          </p:nvPr>
        </p:nvSpPr>
        <p:spPr/>
        <p:txBody>
          <a:bodyPr/>
          <a:lstStyle/>
          <a:p>
            <a:fld id="{551115BC-487E-4422-894C-CB7CD3E79223}" type="slidenum">
              <a:rPr lang="en-GB" noProof="0" smtClean="0"/>
              <a:t>6</a:t>
            </a:fld>
            <a:endParaRPr lang="en-GB" noProof="0"/>
          </a:p>
        </p:txBody>
      </p:sp>
      <p:sp>
        <p:nvSpPr>
          <p:cNvPr id="6" name="TextBox 5"/>
          <p:cNvSpPr txBox="1"/>
          <p:nvPr/>
        </p:nvSpPr>
        <p:spPr>
          <a:xfrm>
            <a:off x="467544" y="6165304"/>
            <a:ext cx="3278925" cy="369332"/>
          </a:xfrm>
          <a:prstGeom prst="rect">
            <a:avLst/>
          </a:prstGeom>
          <a:noFill/>
        </p:spPr>
        <p:txBody>
          <a:bodyPr wrap="none" rtlCol="0">
            <a:spAutoFit/>
          </a:bodyPr>
          <a:lstStyle/>
          <a:p>
            <a:r>
              <a:rPr lang="en-GB" dirty="0" smtClean="0"/>
              <a:t>Borrowed </a:t>
            </a:r>
            <a:r>
              <a:rPr lang="en-GB" dirty="0"/>
              <a:t>from: </a:t>
            </a:r>
            <a:r>
              <a:rPr lang="en-GB" dirty="0" err="1"/>
              <a:t>Ciprian</a:t>
            </a:r>
            <a:r>
              <a:rPr lang="en-GB" dirty="0"/>
              <a:t> </a:t>
            </a:r>
            <a:r>
              <a:rPr lang="en-GB" dirty="0" err="1"/>
              <a:t>Plostinar</a:t>
            </a:r>
            <a:r>
              <a:rPr lang="en-GB" dirty="0"/>
              <a:t>  </a:t>
            </a:r>
          </a:p>
        </p:txBody>
      </p:sp>
    </p:spTree>
    <p:extLst>
      <p:ext uri="{BB962C8B-B14F-4D97-AF65-F5344CB8AC3E}">
        <p14:creationId xmlns:p14="http://schemas.microsoft.com/office/powerpoint/2010/main" val="210143648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RF Cell </a:t>
            </a:r>
            <a:r>
              <a:rPr lang="mr-IN" dirty="0" smtClean="0"/>
              <a:t>–</a:t>
            </a:r>
            <a:r>
              <a:rPr lang="en-US" dirty="0" smtClean="0"/>
              <a:t> </a:t>
            </a:r>
            <a:r>
              <a:rPr lang="en-US" dirty="0" smtClean="0"/>
              <a:t>Hardware</a:t>
            </a:r>
            <a:r>
              <a:rPr lang="en-US" dirty="0" smtClean="0"/>
              <a:t> Installed</a:t>
            </a:r>
            <a:endParaRPr lang="en-GB" dirty="0"/>
          </a:p>
        </p:txBody>
      </p:sp>
      <p:pic>
        <p:nvPicPr>
          <p:cNvPr id="5" name="Content Placeholder 4"/>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57200" y="1844359"/>
            <a:ext cx="8229600" cy="4037647"/>
          </a:xfrm>
          <a:prstGeom prst="rect">
            <a:avLst/>
          </a:prstGeom>
        </p:spPr>
      </p:pic>
      <p:sp>
        <p:nvSpPr>
          <p:cNvPr id="4" name="Slide Number Placeholder 3"/>
          <p:cNvSpPr>
            <a:spLocks noGrp="1"/>
          </p:cNvSpPr>
          <p:nvPr>
            <p:ph type="sldNum" sz="quarter" idx="12"/>
          </p:nvPr>
        </p:nvSpPr>
        <p:spPr/>
        <p:txBody>
          <a:bodyPr/>
          <a:lstStyle/>
          <a:p>
            <a:fld id="{551115BC-487E-4422-894C-CB7CD3E79223}" type="slidenum">
              <a:rPr lang="en-GB" noProof="0" smtClean="0"/>
              <a:t>7</a:t>
            </a:fld>
            <a:endParaRPr lang="en-GB" noProof="0"/>
          </a:p>
        </p:txBody>
      </p:sp>
      <p:sp>
        <p:nvSpPr>
          <p:cNvPr id="3" name="TextBox 2"/>
          <p:cNvSpPr txBox="1"/>
          <p:nvPr/>
        </p:nvSpPr>
        <p:spPr>
          <a:xfrm>
            <a:off x="467544" y="6165304"/>
            <a:ext cx="3278925" cy="369332"/>
          </a:xfrm>
          <a:prstGeom prst="rect">
            <a:avLst/>
          </a:prstGeom>
          <a:noFill/>
        </p:spPr>
        <p:txBody>
          <a:bodyPr wrap="none" rtlCol="0">
            <a:spAutoFit/>
          </a:bodyPr>
          <a:lstStyle/>
          <a:p>
            <a:r>
              <a:rPr lang="en-GB" dirty="0" smtClean="0"/>
              <a:t>Borrowed </a:t>
            </a:r>
            <a:r>
              <a:rPr lang="en-GB" dirty="0"/>
              <a:t>from: </a:t>
            </a:r>
            <a:r>
              <a:rPr lang="en-GB" dirty="0" err="1"/>
              <a:t>Ciprian</a:t>
            </a:r>
            <a:r>
              <a:rPr lang="en-GB" dirty="0"/>
              <a:t> </a:t>
            </a:r>
            <a:r>
              <a:rPr lang="en-GB" dirty="0" err="1"/>
              <a:t>Plostinar</a:t>
            </a:r>
            <a:r>
              <a:rPr lang="en-GB" dirty="0"/>
              <a:t>  </a:t>
            </a:r>
          </a:p>
        </p:txBody>
      </p:sp>
    </p:spTree>
    <p:extLst>
      <p:ext uri="{BB962C8B-B14F-4D97-AF65-F5344CB8AC3E}">
        <p14:creationId xmlns:p14="http://schemas.microsoft.com/office/powerpoint/2010/main" val="268865282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Installation Drawing (ESS-0185916) </a:t>
            </a:r>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8</a:t>
            </a:fld>
            <a:endParaRPr lang="en-GB" noProof="0"/>
          </a:p>
        </p:txBody>
      </p:sp>
      <p:pic>
        <p:nvPicPr>
          <p:cNvPr id="7" name="Picture 6"/>
          <p:cNvPicPr>
            <a:picLocks noChangeAspect="1"/>
          </p:cNvPicPr>
          <p:nvPr/>
        </p:nvPicPr>
        <p:blipFill>
          <a:blip r:embed="rId2"/>
          <a:stretch>
            <a:fillRect/>
          </a:stretch>
        </p:blipFill>
        <p:spPr>
          <a:xfrm rot="5400000">
            <a:off x="2542310" y="-530239"/>
            <a:ext cx="4116721" cy="8842316"/>
          </a:xfrm>
          <a:prstGeom prst="rect">
            <a:avLst/>
          </a:prstGeom>
        </p:spPr>
      </p:pic>
      <p:sp>
        <p:nvSpPr>
          <p:cNvPr id="8" name="TextBox 7"/>
          <p:cNvSpPr txBox="1"/>
          <p:nvPr/>
        </p:nvSpPr>
        <p:spPr>
          <a:xfrm>
            <a:off x="251520" y="5949280"/>
            <a:ext cx="6140097" cy="646331"/>
          </a:xfrm>
          <a:prstGeom prst="rect">
            <a:avLst/>
          </a:prstGeom>
          <a:noFill/>
        </p:spPr>
        <p:txBody>
          <a:bodyPr wrap="none" rtlCol="0">
            <a:spAutoFit/>
          </a:bodyPr>
          <a:lstStyle/>
          <a:p>
            <a:r>
              <a:rPr lang="en-GB" dirty="0" smtClean="0"/>
              <a:t>Rack Aisles are placed relative to the Centre of the stubs, the</a:t>
            </a:r>
          </a:p>
          <a:p>
            <a:r>
              <a:rPr lang="en-GB" dirty="0" smtClean="0"/>
              <a:t>Alignment of stubs have been found to be quite good, +-10 mm</a:t>
            </a:r>
            <a:endParaRPr lang="en-GB" dirty="0"/>
          </a:p>
        </p:txBody>
      </p:sp>
    </p:spTree>
    <p:extLst>
      <p:ext uri="{BB962C8B-B14F-4D97-AF65-F5344CB8AC3E}">
        <p14:creationId xmlns:p14="http://schemas.microsoft.com/office/powerpoint/2010/main" val="3308124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Installation Drawings </a:t>
            </a:r>
            <a:r>
              <a:rPr lang="en-GB" dirty="0"/>
              <a:t>(ESS-0185916) </a:t>
            </a:r>
            <a:r>
              <a:rPr lang="en-GB" dirty="0" smtClean="0"/>
              <a:t> </a:t>
            </a:r>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9</a:t>
            </a:fld>
            <a:endParaRPr lang="en-GB" noProof="0"/>
          </a:p>
        </p:txBody>
      </p:sp>
      <p:pic>
        <p:nvPicPr>
          <p:cNvPr id="5" name="Picture 4"/>
          <p:cNvPicPr>
            <a:picLocks noChangeAspect="1"/>
          </p:cNvPicPr>
          <p:nvPr/>
        </p:nvPicPr>
        <p:blipFill>
          <a:blip r:embed="rId2"/>
          <a:stretch>
            <a:fillRect/>
          </a:stretch>
        </p:blipFill>
        <p:spPr>
          <a:xfrm rot="5400000">
            <a:off x="457231" y="1279073"/>
            <a:ext cx="5118082" cy="5529503"/>
          </a:xfrm>
          <a:prstGeom prst="rect">
            <a:avLst/>
          </a:prstGeom>
        </p:spPr>
      </p:pic>
      <p:sp>
        <p:nvSpPr>
          <p:cNvPr id="6" name="TextBox 5"/>
          <p:cNvSpPr txBox="1"/>
          <p:nvPr/>
        </p:nvSpPr>
        <p:spPr>
          <a:xfrm>
            <a:off x="6084168" y="4149080"/>
            <a:ext cx="2304256" cy="954107"/>
          </a:xfrm>
          <a:prstGeom prst="rect">
            <a:avLst/>
          </a:prstGeom>
          <a:noFill/>
        </p:spPr>
        <p:txBody>
          <a:bodyPr wrap="square" rtlCol="0">
            <a:spAutoFit/>
          </a:bodyPr>
          <a:lstStyle/>
          <a:p>
            <a:r>
              <a:rPr lang="en-GB" sz="1400" dirty="0" smtClean="0"/>
              <a:t>The X, Y, Z coordinates are relative to the target, which tracks what CF/Skanska are using.  </a:t>
            </a:r>
          </a:p>
        </p:txBody>
      </p:sp>
      <p:sp>
        <p:nvSpPr>
          <p:cNvPr id="7" name="TextBox 6"/>
          <p:cNvSpPr txBox="1"/>
          <p:nvPr/>
        </p:nvSpPr>
        <p:spPr>
          <a:xfrm>
            <a:off x="6084168" y="5157192"/>
            <a:ext cx="2304256" cy="954107"/>
          </a:xfrm>
          <a:prstGeom prst="rect">
            <a:avLst/>
          </a:prstGeom>
          <a:noFill/>
        </p:spPr>
        <p:txBody>
          <a:bodyPr wrap="square" rtlCol="0">
            <a:spAutoFit/>
          </a:bodyPr>
          <a:lstStyle/>
          <a:p>
            <a:r>
              <a:rPr lang="en-GB" sz="1400" dirty="0" smtClean="0">
                <a:solidFill>
                  <a:srgbClr val="FF0000"/>
                </a:solidFill>
              </a:rPr>
              <a:t>Notice</a:t>
            </a:r>
            <a:r>
              <a:rPr lang="en-GB" sz="1400" dirty="0" smtClean="0"/>
              <a:t> that no other systems are shown, this means that it is very important to follow the design.</a:t>
            </a:r>
            <a:endParaRPr lang="en-GB" sz="1400" dirty="0"/>
          </a:p>
        </p:txBody>
      </p:sp>
    </p:spTree>
    <p:extLst>
      <p:ext uri="{BB962C8B-B14F-4D97-AF65-F5344CB8AC3E}">
        <p14:creationId xmlns:p14="http://schemas.microsoft.com/office/powerpoint/2010/main" val="1663270525"/>
      </p:ext>
    </p:extLst>
  </p:cSld>
  <p:clrMapOvr>
    <a:masterClrMapping/>
  </p:clrMapOvr>
</p:sld>
</file>

<file path=ppt/theme/theme1.xml><?xml version="1.0" encoding="utf-8"?>
<a:theme xmlns:a="http://schemas.openxmlformats.org/drawingml/2006/main" name="Chess Core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Presentation5" id="{B44B2280-2390-4D03-8D38-6C24B0BAA245}" vid="{0B7C071A-F5F7-47CF-A93A-F42DBF6073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Chess Core Powerpoint.potx</Template>
  <TotalTime>6272</TotalTime>
  <Words>931</Words>
  <Application>Microsoft Macintosh PowerPoint</Application>
  <PresentationFormat>On-screen Show (4:3)</PresentationFormat>
  <Paragraphs>98</Paragraphs>
  <Slides>13</Slides>
  <Notes>5</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Chess Core Powerpoint</vt:lpstr>
      <vt:lpstr>Introduction to Rack Design and Installation</vt:lpstr>
      <vt:lpstr>Rack System Design (PDR)</vt:lpstr>
      <vt:lpstr>Rack Documentation</vt:lpstr>
      <vt:lpstr>“Appendix 10: Rack space, power and  heat dissipation requirements”</vt:lpstr>
      <vt:lpstr>CAD Model / Integration</vt:lpstr>
      <vt:lpstr>RF Cell – Racks Installed</vt:lpstr>
      <vt:lpstr>RF Cell – Hardware Installed</vt:lpstr>
      <vt:lpstr>Installation Drawing (ESS-0185916) </vt:lpstr>
      <vt:lpstr>Installation Drawings (ESS-0185916)  </vt:lpstr>
      <vt:lpstr>Installation Schedule 2017</vt:lpstr>
      <vt:lpstr>Installation Schedule, 2018</vt:lpstr>
      <vt:lpstr>DTL Timeline – Gallery</vt:lpstr>
      <vt:lpstr>Thank You!</vt:lpstr>
    </vt:vector>
  </TitlesOfParts>
  <Company>ESS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Heléne Björkman</dc:creator>
  <cp:lastModifiedBy>Frithiof Andreas Jensen</cp:lastModifiedBy>
  <cp:revision>60</cp:revision>
  <cp:lastPrinted>2016-11-28T10:57:33Z</cp:lastPrinted>
  <dcterms:created xsi:type="dcterms:W3CDTF">2013-10-29T16:05:10Z</dcterms:created>
  <dcterms:modified xsi:type="dcterms:W3CDTF">2017-11-14T16:50:27Z</dcterms:modified>
</cp:coreProperties>
</file>