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6">
  <p:sldMasterIdLst>
    <p:sldMasterId id="2147483648" r:id="rId1"/>
    <p:sldMasterId id="2147483662" r:id="rId2"/>
  </p:sldMasterIdLst>
  <p:notesMasterIdLst>
    <p:notesMasterId r:id="rId18"/>
  </p:notesMasterIdLst>
  <p:handoutMasterIdLst>
    <p:handoutMasterId r:id="rId19"/>
  </p:handoutMasterIdLst>
  <p:sldIdLst>
    <p:sldId id="409" r:id="rId3"/>
    <p:sldId id="508" r:id="rId4"/>
    <p:sldId id="534" r:id="rId5"/>
    <p:sldId id="532" r:id="rId6"/>
    <p:sldId id="528" r:id="rId7"/>
    <p:sldId id="525" r:id="rId8"/>
    <p:sldId id="526" r:id="rId9"/>
    <p:sldId id="527" r:id="rId10"/>
    <p:sldId id="529" r:id="rId11"/>
    <p:sldId id="530" r:id="rId12"/>
    <p:sldId id="533" r:id="rId13"/>
    <p:sldId id="509" r:id="rId14"/>
    <p:sldId id="531" r:id="rId15"/>
    <p:sldId id="524" r:id="rId16"/>
    <p:sldId id="523" r:id="rId17"/>
  </p:sldIdLst>
  <p:sldSz cx="9144000" cy="6858000" type="screen4x3"/>
  <p:notesSz cx="6794500" cy="99314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2">
          <p15:clr>
            <a:srgbClr val="A4A3A4"/>
          </p15:clr>
        </p15:guide>
        <p15:guide id="2" orient="horz" pos="908">
          <p15:clr>
            <a:srgbClr val="A4A3A4"/>
          </p15:clr>
        </p15:guide>
        <p15:guide id="3" pos="498">
          <p15:clr>
            <a:srgbClr val="A4A3A4"/>
          </p15:clr>
        </p15:guide>
        <p15:guide id="4" orient="horz" pos="9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FFE9"/>
    <a:srgbClr val="0094CA"/>
    <a:srgbClr val="00FAE2"/>
    <a:srgbClr val="CCFFCC"/>
    <a:srgbClr val="FFFFB9"/>
    <a:srgbClr val="FFFFE7"/>
    <a:srgbClr val="FFFCE7"/>
    <a:srgbClr val="75FFB3"/>
    <a:srgbClr val="FFA3A3"/>
    <a:srgbClr val="FF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5" autoAdjust="0"/>
    <p:restoredTop sz="50252" autoAdjust="0"/>
  </p:normalViewPr>
  <p:slideViewPr>
    <p:cSldViewPr snapToGrid="0">
      <p:cViewPr varScale="1">
        <p:scale>
          <a:sx n="87" d="100"/>
          <a:sy n="87" d="100"/>
        </p:scale>
        <p:origin x="1440" y="36"/>
      </p:cViewPr>
      <p:guideLst>
        <p:guide orient="horz" pos="1232"/>
        <p:guide orient="horz" pos="908"/>
        <p:guide pos="498"/>
        <p:guide orient="horz" pos="9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-3732" y="-10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3AE58-0CB7-2B49-BC2B-99543F812727}" type="datetimeFigureOut">
              <a:rPr lang="sv-SE" smtClean="0"/>
              <a:t>2018-02-13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0A657-9475-004C-BDED-BB6C61EC9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641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41830-0E87-9D46-A15F-C0C0B780FA23}" type="datetimeFigureOut">
              <a:rPr lang="sv-SE" smtClean="0"/>
              <a:t>2018-02-13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0035E-6164-C447-BCFF-46EC70F740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421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38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E20-AFC7-3F45-B0E0-5A45C0AF0FEF}" type="datetime1">
              <a:rPr lang="en-US" smtClean="0"/>
              <a:t>2/13/2018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258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751-A629-5E4A-A202-65D0E0233AA2}" type="datetime1">
              <a:rPr lang="en-US" smtClean="0"/>
              <a:t>2/13/2018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4101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524D-C923-984C-AA4B-C3BB39D88DE4}" type="datetime1">
              <a:rPr lang="en-US" smtClean="0"/>
              <a:t>2/13/2018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65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D09B-6E0E-F342-90BC-7E5749EEA10B}" type="datetime1">
              <a:rPr lang="en-US" smtClean="0"/>
              <a:t>2/13/2018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345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F2D1-8BC8-2440-AB2E-6BB6C9E19346}" type="datetime1">
              <a:rPr lang="en-US" smtClean="0"/>
              <a:t>2/13/2018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0237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349A-E89C-B948-9787-66E804B9853F}" type="datetime1">
              <a:rPr lang="en-US" smtClean="0"/>
              <a:t>2/13/2018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8" y="130718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1753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AB57-D982-994E-9485-837203842E23}" type="datetime1">
              <a:rPr lang="en-US" smtClean="0"/>
              <a:t>2/13/2018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4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098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2018-02-13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809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2018-02-13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33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137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2018-02-13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6108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2018-02-13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6338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2018-02-13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865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2018-02-13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061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2018-02-13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050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2018-02-13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934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2018-02-13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661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2018-02-13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417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18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895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3" y="1964945"/>
            <a:ext cx="6536399" cy="40389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0C22-9EDB-E14B-9D1D-02359A0D0385}" type="datetime1">
              <a:rPr lang="en-US" smtClean="0"/>
              <a:t>2/13/2018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1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BB91-6E5D-4E44-A313-B74B25380F86}" type="datetime1">
              <a:rPr lang="en-US" smtClean="0"/>
              <a:t>2/13/2018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21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E33-BB3B-F54C-A8F8-03B587A53342}" type="datetime1">
              <a:rPr lang="en-US" smtClean="0"/>
              <a:t>2/13/2018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D03-6436-924D-BD12-1D8F540DD88C}" type="datetime1">
              <a:rPr lang="en-US" smtClean="0"/>
              <a:t>2/13/2018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59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1278-4430-4444-9D70-1555BC514269}" type="datetime1">
              <a:rPr lang="en-US" smtClean="0"/>
              <a:t>2/13/2018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73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1" y="1964945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fld id="{8F5C681F-1FB5-764D-BC0F-BB7944416E1E}" type="datetime1">
              <a:rPr lang="en-US" smtClean="0"/>
              <a:pPr/>
              <a:t>2/13/2018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20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75" r:id="rId3"/>
    <p:sldLayoutId id="2147483676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7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5678A-D05F-FD42-9890-CCECCD9C8C54}" type="datetimeFigureOut">
              <a:rPr lang="sv-SE" smtClean="0"/>
              <a:t>2018-02-13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04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onfluence.esss.lu.se/display/NMX/NMX+Instrument+spacial+envelope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esss.lu.se/display/SPD/Bunker+Instrument+base-plate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S_frugal_PP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27" y="-1"/>
            <a:ext cx="9152927" cy="6866930"/>
          </a:xfrm>
          <a:prstGeom prst="rect">
            <a:avLst/>
          </a:prstGeom>
        </p:spPr>
      </p:pic>
      <p:pic>
        <p:nvPicPr>
          <p:cNvPr id="5" name="Picture 4" descr="ESS_outline_logo_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556" y="273844"/>
            <a:ext cx="2817887" cy="16833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291" y="3531979"/>
            <a:ext cx="6840989" cy="2610305"/>
          </a:xfrm>
          <a:prstGeom prst="rect">
            <a:avLst/>
          </a:prstGeom>
          <a:noFill/>
        </p:spPr>
        <p:txBody>
          <a:bodyPr wrap="square" lIns="85699" tIns="42850" rIns="85699" bIns="42850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Technical Updates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Gábor László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NSS Lead Instrument Engineer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88207" y="614811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14.02.2018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2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199" y="1793081"/>
            <a:ext cx="7686675" cy="34427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spcAft>
                <a:spcPts val="1200"/>
              </a:spcAft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8913" y="0"/>
            <a:ext cx="6067426" cy="1441531"/>
          </a:xfrm>
        </p:spPr>
        <p:txBody>
          <a:bodyPr/>
          <a:lstStyle/>
          <a:p>
            <a:r>
              <a:rPr lang="en-US" dirty="0" smtClean="0"/>
              <a:t>Pile interfaces in E01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947547" y="2069377"/>
            <a:ext cx="3121813" cy="2836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199" y="1695512"/>
            <a:ext cx="3421744" cy="4002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0043" y="6182627"/>
            <a:ext cx="8336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https://confluence.esss.lu.se/display/SPD/Guide+Support+Concepts</a:t>
            </a:r>
          </a:p>
        </p:txBody>
      </p:sp>
    </p:spTree>
    <p:extLst>
      <p:ext uri="{BB962C8B-B14F-4D97-AF65-F5344CB8AC3E}">
        <p14:creationId xmlns:p14="http://schemas.microsoft.com/office/powerpoint/2010/main" val="200436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58385" y="5870404"/>
            <a:ext cx="4585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 smtClean="0"/>
              <a:t>Top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interface </a:t>
            </a:r>
            <a:r>
              <a:rPr lang="sv-SE" dirty="0" err="1" smtClean="0"/>
              <a:t>plate</a:t>
            </a:r>
            <a:r>
              <a:rPr lang="sv-SE" dirty="0" smtClean="0"/>
              <a:t>: TCS -550mm</a:t>
            </a:r>
          </a:p>
          <a:p>
            <a:r>
              <a:rPr lang="sv-SE" dirty="0" smtClean="0"/>
              <a:t>(450mm from </a:t>
            </a:r>
            <a:r>
              <a:rPr lang="sv-SE" dirty="0" err="1" smtClean="0"/>
              <a:t>Floor</a:t>
            </a:r>
            <a:r>
              <a:rPr lang="sv-SE" dirty="0" smtClean="0"/>
              <a:t>) </a:t>
            </a:r>
            <a:r>
              <a:rPr lang="sv-SE" dirty="0" err="1" smtClean="0"/>
              <a:t>Tolerance</a:t>
            </a:r>
            <a:r>
              <a:rPr lang="sv-SE" dirty="0" smtClean="0"/>
              <a:t>: ±2mm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199" y="1793081"/>
            <a:ext cx="7686675" cy="34427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spcAft>
                <a:spcPts val="1200"/>
              </a:spcAft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8913" y="0"/>
            <a:ext cx="6067426" cy="1441531"/>
          </a:xfrm>
        </p:spPr>
        <p:txBody>
          <a:bodyPr/>
          <a:lstStyle/>
          <a:p>
            <a:r>
              <a:rPr lang="en-US" dirty="0" smtClean="0"/>
              <a:t>Pile interfaces in E01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947547" y="2069377"/>
            <a:ext cx="3121813" cy="2836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0043" y="6182627"/>
            <a:ext cx="8336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CHESS nr: ESS-0122167</a:t>
            </a:r>
            <a:endParaRPr lang="sv-S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719" y="1793081"/>
            <a:ext cx="5496889" cy="358390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44" y="1926505"/>
            <a:ext cx="5524500" cy="389572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4139356" y="2018503"/>
            <a:ext cx="26139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IPE 140 </a:t>
            </a:r>
          </a:p>
          <a:p>
            <a:r>
              <a:rPr lang="sv-SE" dirty="0" smtClean="0"/>
              <a:t>(140mmx73mm) or</a:t>
            </a:r>
          </a:p>
          <a:p>
            <a:r>
              <a:rPr lang="en-US" dirty="0" smtClean="0"/>
              <a:t>HEB 140</a:t>
            </a:r>
          </a:p>
          <a:p>
            <a:r>
              <a:rPr lang="en-US" dirty="0" smtClean="0"/>
              <a:t>(140x140)</a:t>
            </a:r>
            <a:endParaRPr lang="sv-SE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916128" y="3218832"/>
            <a:ext cx="446457" cy="586347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01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3" y="0"/>
            <a:ext cx="6371956" cy="1441531"/>
          </a:xfrm>
        </p:spPr>
        <p:txBody>
          <a:bodyPr/>
          <a:lstStyle/>
          <a:p>
            <a:r>
              <a:rPr lang="sv-SE" dirty="0" err="1" smtClean="0"/>
              <a:t>Remote</a:t>
            </a:r>
            <a:r>
              <a:rPr lang="sv-SE" dirty="0" smtClean="0"/>
              <a:t> Handling </a:t>
            </a:r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sp>
        <p:nvSpPr>
          <p:cNvPr id="3" name="Rectangle 2"/>
          <p:cNvSpPr/>
          <p:nvPr/>
        </p:nvSpPr>
        <p:spPr>
          <a:xfrm>
            <a:off x="4413740" y="2775556"/>
            <a:ext cx="40667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New document is about to be released!</a:t>
            </a:r>
          </a:p>
          <a:p>
            <a:endParaRPr lang="en-US" sz="2000" dirty="0" smtClean="0"/>
          </a:p>
          <a:p>
            <a:r>
              <a:rPr lang="en-US" sz="2000" dirty="0" smtClean="0"/>
              <a:t>Requirements </a:t>
            </a:r>
            <a:r>
              <a:rPr lang="en-US" sz="2000" dirty="0"/>
              <a:t>and best practices for the remote handling compatibility of neutron scattering instruments</a:t>
            </a:r>
            <a:r>
              <a:rPr lang="en-US" sz="2000" dirty="0" smtClean="0"/>
              <a:t>.</a:t>
            </a:r>
          </a:p>
          <a:p>
            <a:r>
              <a:rPr lang="sv-SE" sz="2000" b="1" dirty="0" smtClean="0">
                <a:solidFill>
                  <a:srgbClr val="007DAA"/>
                </a:solidFill>
                <a:ea typeface="Times New Roman" panose="02020603050405020304" pitchFamily="18" charset="0"/>
              </a:rPr>
              <a:t>ESS-0042943</a:t>
            </a:r>
            <a:endParaRPr lang="sv-SE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47"/>
          <a:stretch/>
        </p:blipFill>
        <p:spPr>
          <a:xfrm>
            <a:off x="578913" y="1723966"/>
            <a:ext cx="3238865" cy="4632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8281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3" y="0"/>
            <a:ext cx="6371956" cy="1441531"/>
          </a:xfrm>
        </p:spPr>
        <p:txBody>
          <a:bodyPr/>
          <a:lstStyle/>
          <a:p>
            <a:r>
              <a:rPr lang="en-US" dirty="0">
                <a:solidFill>
                  <a:srgbClr val="0433FF"/>
                </a:solidFill>
                <a:latin typeface="TitilliumText25L-250wt"/>
              </a:rPr>
              <a:t>Calculation example for borated in-bunker </a:t>
            </a:r>
            <a:r>
              <a:rPr lang="sv-SE" dirty="0">
                <a:solidFill>
                  <a:srgbClr val="0433FF"/>
                </a:solidFill>
                <a:latin typeface="TitilliumText25L-250wt"/>
              </a:rPr>
              <a:t>instrument </a:t>
            </a:r>
            <a:r>
              <a:rPr lang="sv-SE" dirty="0" err="1" smtClean="0">
                <a:solidFill>
                  <a:srgbClr val="0433FF"/>
                </a:solidFill>
                <a:latin typeface="TitilliumText25L-250wt"/>
              </a:rPr>
              <a:t>shielding</a:t>
            </a:r>
            <a:endParaRPr lang="sv-SE" dirty="0">
              <a:solidFill>
                <a:srgbClr val="0433FF"/>
              </a:solidFill>
              <a:latin typeface="TitilliumText25L-250w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sp>
        <p:nvSpPr>
          <p:cNvPr id="6" name="Rectangle 5"/>
          <p:cNvSpPr/>
          <p:nvPr/>
        </p:nvSpPr>
        <p:spPr>
          <a:xfrm>
            <a:off x="682171" y="3141395"/>
            <a:ext cx="7630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433FF"/>
              </a:solidFill>
              <a:latin typeface="TitilliumText25L-250wt"/>
            </a:endParaRPr>
          </a:p>
          <a:p>
            <a:r>
              <a:rPr lang="sv-SE" dirty="0"/>
              <a:t>https://confluence.esss.lu.se/display/NOSG/Boron-based+shielding+materials</a:t>
            </a:r>
          </a:p>
        </p:txBody>
      </p:sp>
    </p:spTree>
    <p:extLst>
      <p:ext uri="{BB962C8B-B14F-4D97-AF65-F5344CB8AC3E}">
        <p14:creationId xmlns:p14="http://schemas.microsoft.com/office/powerpoint/2010/main" val="17523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199" y="1793081"/>
            <a:ext cx="7686675" cy="34427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spcAft>
                <a:spcPts val="1200"/>
              </a:spcAft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8913" y="0"/>
            <a:ext cx="6067426" cy="1441531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26" name="Picture 2" descr="Képtalálat a következőre: „questions?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4531" y="2290761"/>
            <a:ext cx="4846638" cy="312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20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439677" y="3093992"/>
            <a:ext cx="183890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 smtClean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70626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3" y="0"/>
            <a:ext cx="6371956" cy="1441531"/>
          </a:xfrm>
        </p:spPr>
        <p:txBody>
          <a:bodyPr/>
          <a:lstStyle/>
          <a:p>
            <a:r>
              <a:rPr lang="sv-SE" dirty="0" err="1" smtClean="0"/>
              <a:t>Enquiries</a:t>
            </a:r>
            <a:r>
              <a:rPr lang="sv-SE" dirty="0" smtClean="0"/>
              <a:t> </a:t>
            </a:r>
            <a:r>
              <a:rPr lang="sv-SE" dirty="0"/>
              <a:t>F</a:t>
            </a:r>
            <a:r>
              <a:rPr lang="sv-SE" dirty="0" smtClean="0"/>
              <a:t>rom </a:t>
            </a:r>
            <a:r>
              <a:rPr lang="sv-SE" dirty="0"/>
              <a:t>NSS</a:t>
            </a:r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sp>
        <p:nvSpPr>
          <p:cNvPr id="5" name="Rectangle 4"/>
          <p:cNvSpPr/>
          <p:nvPr/>
        </p:nvSpPr>
        <p:spPr>
          <a:xfrm>
            <a:off x="659149" y="2983352"/>
            <a:ext cx="81846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Please create </a:t>
            </a:r>
            <a:r>
              <a:rPr lang="en-US" sz="2000" dirty="0"/>
              <a:t>a draft schedule for the TG3 stages based on </a:t>
            </a:r>
            <a:r>
              <a:rPr lang="en-US" sz="2000" dirty="0" smtClean="0"/>
              <a:t>the </a:t>
            </a:r>
            <a:r>
              <a:rPr lang="en-US" sz="2000" dirty="0"/>
              <a:t>expected ESS delay for our planning. We need the date of the call for </a:t>
            </a:r>
            <a:r>
              <a:rPr lang="en-US" sz="2000" dirty="0" smtClean="0"/>
              <a:t>tender </a:t>
            </a:r>
            <a:r>
              <a:rPr lang="en-US" sz="2000" dirty="0"/>
              <a:t>(if applicable), the end of the detailed design and the scope of the </a:t>
            </a:r>
            <a:r>
              <a:rPr lang="en-US" sz="2000" dirty="0" smtClean="0"/>
              <a:t>specific </a:t>
            </a:r>
            <a:r>
              <a:rPr lang="en-US" sz="2000" dirty="0"/>
              <a:t>stage.</a:t>
            </a:r>
          </a:p>
        </p:txBody>
      </p:sp>
    </p:spTree>
    <p:extLst>
      <p:ext uri="{BB962C8B-B14F-4D97-AF65-F5344CB8AC3E}">
        <p14:creationId xmlns:p14="http://schemas.microsoft.com/office/powerpoint/2010/main" val="357354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3" y="0"/>
            <a:ext cx="6371956" cy="1441531"/>
          </a:xfrm>
        </p:spPr>
        <p:txBody>
          <a:bodyPr/>
          <a:lstStyle/>
          <a:p>
            <a:r>
              <a:rPr lang="sv-SE" dirty="0" smtClean="0"/>
              <a:t>3D </a:t>
            </a:r>
            <a:r>
              <a:rPr lang="sv-SE" dirty="0" err="1"/>
              <a:t>M</a:t>
            </a:r>
            <a:r>
              <a:rPr lang="sv-SE" dirty="0" err="1" smtClean="0"/>
              <a:t>odel</a:t>
            </a:r>
            <a:r>
              <a:rPr lang="sv-SE" dirty="0" smtClean="0"/>
              <a:t> </a:t>
            </a:r>
            <a:r>
              <a:rPr lang="sv-SE" dirty="0" err="1"/>
              <a:t>R</a:t>
            </a:r>
            <a:r>
              <a:rPr lang="sv-SE" dirty="0" err="1" smtClean="0"/>
              <a:t>elated</a:t>
            </a:r>
            <a:r>
              <a:rPr lang="sv-SE" dirty="0" smtClean="0"/>
              <a:t> </a:t>
            </a:r>
            <a:r>
              <a:rPr lang="sv-SE" dirty="0" err="1" smtClean="0"/>
              <a:t>Enquiries</a:t>
            </a:r>
            <a:r>
              <a:rPr lang="sv-SE" dirty="0" smtClean="0"/>
              <a:t> </a:t>
            </a:r>
            <a:r>
              <a:rPr lang="sv-SE" dirty="0"/>
              <a:t>F</a:t>
            </a:r>
            <a:r>
              <a:rPr lang="sv-SE" dirty="0" smtClean="0"/>
              <a:t>rom </a:t>
            </a:r>
            <a:r>
              <a:rPr lang="sv-SE" dirty="0"/>
              <a:t>NSS</a:t>
            </a:r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sp>
        <p:nvSpPr>
          <p:cNvPr id="5" name="Rectangle 4"/>
          <p:cNvSpPr/>
          <p:nvPr/>
        </p:nvSpPr>
        <p:spPr>
          <a:xfrm>
            <a:off x="465189" y="1536690"/>
            <a:ext cx="85667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integration purposes we need the 3D envelope of </a:t>
            </a:r>
            <a:r>
              <a:rPr lang="en-US" dirty="0" smtClean="0"/>
              <a:t>the instruments</a:t>
            </a:r>
            <a:r>
              <a:rPr lang="en-US" dirty="0"/>
              <a:t>. You can check the NMX solution as an </a:t>
            </a:r>
            <a:r>
              <a:rPr lang="en-US" dirty="0" smtClean="0"/>
              <a:t>example: </a:t>
            </a:r>
            <a:r>
              <a:rPr lang="sv-SE" dirty="0" smtClean="0">
                <a:hlinkClick r:id="rId2"/>
              </a:rPr>
              <a:t>https</a:t>
            </a:r>
            <a:r>
              <a:rPr lang="sv-SE" dirty="0">
                <a:hlinkClick r:id="rId2"/>
              </a:rPr>
              <a:t>://</a:t>
            </a:r>
            <a:r>
              <a:rPr lang="sv-SE" dirty="0" smtClean="0">
                <a:hlinkClick r:id="rId2"/>
              </a:rPr>
              <a:t>confluence.esss.lu.se/display/NMX/NMX+Instrument</a:t>
            </a:r>
            <a:r>
              <a:rPr lang="en-US" dirty="0" smtClean="0">
                <a:hlinkClick r:id="rId2"/>
              </a:rPr>
              <a:t>+</a:t>
            </a:r>
            <a:r>
              <a:rPr lang="en-US" dirty="0" err="1" smtClean="0">
                <a:hlinkClick r:id="rId2"/>
              </a:rPr>
              <a:t>spacial+envelope</a:t>
            </a:r>
            <a:r>
              <a:rPr lang="en-US" dirty="0" smtClean="0"/>
              <a:t>   </a:t>
            </a:r>
            <a:r>
              <a:rPr lang="en-US" dirty="0"/>
              <a:t>Giuseppe used green envelope for </a:t>
            </a:r>
            <a:r>
              <a:rPr lang="en-US" dirty="0" smtClean="0"/>
              <a:t>permanent allocation </a:t>
            </a:r>
            <a:r>
              <a:rPr lang="en-US" dirty="0"/>
              <a:t>of floor-space and yellow for the temporarily </a:t>
            </a:r>
            <a:r>
              <a:rPr lang="en-US" dirty="0" smtClean="0"/>
              <a:t>occupied area </a:t>
            </a:r>
            <a:r>
              <a:rPr lang="en-US" dirty="0"/>
              <a:t>that can be available for transport if needed.</a:t>
            </a:r>
            <a:endParaRPr lang="en-US" b="1" dirty="0" smtClean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238" y="3269240"/>
            <a:ext cx="7377113" cy="283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9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3" y="0"/>
            <a:ext cx="6371956" cy="1441531"/>
          </a:xfrm>
        </p:spPr>
        <p:txBody>
          <a:bodyPr/>
          <a:lstStyle/>
          <a:p>
            <a:r>
              <a:rPr lang="sv-SE" dirty="0" smtClean="0"/>
              <a:t>3D </a:t>
            </a:r>
            <a:r>
              <a:rPr lang="sv-SE" dirty="0" err="1"/>
              <a:t>M</a:t>
            </a:r>
            <a:r>
              <a:rPr lang="sv-SE" dirty="0" err="1" smtClean="0"/>
              <a:t>odel</a:t>
            </a:r>
            <a:r>
              <a:rPr lang="sv-SE" dirty="0" smtClean="0"/>
              <a:t> </a:t>
            </a:r>
            <a:r>
              <a:rPr lang="sv-SE" dirty="0" err="1"/>
              <a:t>R</a:t>
            </a:r>
            <a:r>
              <a:rPr lang="sv-SE" dirty="0" err="1" smtClean="0"/>
              <a:t>elated</a:t>
            </a:r>
            <a:r>
              <a:rPr lang="sv-SE" dirty="0" smtClean="0"/>
              <a:t> </a:t>
            </a:r>
            <a:r>
              <a:rPr lang="sv-SE" dirty="0" err="1" smtClean="0"/>
              <a:t>Enquiries</a:t>
            </a:r>
            <a:r>
              <a:rPr lang="sv-SE" dirty="0" smtClean="0"/>
              <a:t> </a:t>
            </a:r>
            <a:r>
              <a:rPr lang="sv-SE" dirty="0"/>
              <a:t>F</a:t>
            </a:r>
            <a:r>
              <a:rPr lang="sv-SE" dirty="0" smtClean="0"/>
              <a:t>rom </a:t>
            </a:r>
            <a:r>
              <a:rPr lang="sv-SE" dirty="0"/>
              <a:t>NSS</a:t>
            </a:r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sp>
        <p:nvSpPr>
          <p:cNvPr id="3" name="Rectangle 2"/>
          <p:cNvSpPr/>
          <p:nvPr/>
        </p:nvSpPr>
        <p:spPr>
          <a:xfrm>
            <a:off x="493416" y="1735438"/>
            <a:ext cx="355996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 the exception of the moderator and the NSS NBOA, please </a:t>
            </a:r>
            <a:r>
              <a:rPr lang="en-US" dirty="0" smtClean="0"/>
              <a:t>do not </a:t>
            </a:r>
            <a:r>
              <a:rPr lang="en-US" dirty="0"/>
              <a:t>include ESS components in your instrument models</a:t>
            </a:r>
            <a:r>
              <a:rPr lang="en-US" dirty="0" smtClean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dirty="0" smtClean="0"/>
              <a:t>(No Monolith Components, Bunker Instrument Base plates, Bunker Wall Blocks and other bunker components, floors etc.)</a:t>
            </a:r>
            <a:endParaRPr lang="sv-SE" dirty="0"/>
          </a:p>
        </p:txBody>
      </p:sp>
      <p:sp>
        <p:nvSpPr>
          <p:cNvPr id="6" name="Rectangle 5"/>
          <p:cNvSpPr/>
          <p:nvPr/>
        </p:nvSpPr>
        <p:spPr>
          <a:xfrm>
            <a:off x="527535" y="5653770"/>
            <a:ext cx="7831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Suggested model structure: In-bunker, Out of Bunker, Cave – Hatch, Infrastructure, Envelopes</a:t>
            </a:r>
            <a:endParaRPr lang="sv-S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977" y="1838329"/>
            <a:ext cx="4912720" cy="27875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3416" y="4951190"/>
            <a:ext cx="7549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Please do not send sub-assemblies, only complete Instrument models in order to make the integration easier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575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345"/>
          <a:stretch/>
        </p:blipFill>
        <p:spPr>
          <a:xfrm>
            <a:off x="435218" y="1655021"/>
            <a:ext cx="3798121" cy="26531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542" y="1597663"/>
            <a:ext cx="4118681" cy="4642339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3" y="0"/>
            <a:ext cx="6371956" cy="1441531"/>
          </a:xfrm>
        </p:spPr>
        <p:txBody>
          <a:bodyPr/>
          <a:lstStyle/>
          <a:p>
            <a:r>
              <a:rPr lang="sv-SE" dirty="0" smtClean="0"/>
              <a:t>Bridge </a:t>
            </a:r>
            <a:r>
              <a:rPr lang="sv-SE" dirty="0" err="1" smtClean="0"/>
              <a:t>Beam</a:t>
            </a:r>
            <a:r>
              <a:rPr lang="sv-SE" dirty="0" smtClean="0"/>
              <a:t> Guide Design (BBG)</a:t>
            </a:r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sp>
        <p:nvSpPr>
          <p:cNvPr id="5" name="Rectangle 4"/>
          <p:cNvSpPr/>
          <p:nvPr/>
        </p:nvSpPr>
        <p:spPr>
          <a:xfrm>
            <a:off x="4730748" y="4971392"/>
            <a:ext cx="400001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Potential Requirements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Alignment system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Installation/ replacement shall be possible in irradiated environment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4891" y="1430839"/>
            <a:ext cx="2405970" cy="269575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457278" y="1614415"/>
            <a:ext cx="1449485" cy="2371157"/>
            <a:chOff x="7258880" y="1844898"/>
            <a:chExt cx="1449485" cy="2371157"/>
          </a:xfrm>
        </p:grpSpPr>
        <p:sp>
          <p:nvSpPr>
            <p:cNvPr id="14" name="TextBox 13"/>
            <p:cNvSpPr txBox="1"/>
            <p:nvPr/>
          </p:nvSpPr>
          <p:spPr>
            <a:xfrm>
              <a:off x="7280445" y="1844898"/>
              <a:ext cx="1302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Optics</a:t>
              </a:r>
              <a:endParaRPr lang="sv-SE" b="1" dirty="0">
                <a:solidFill>
                  <a:srgbClr val="C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58880" y="2290470"/>
              <a:ext cx="1427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</a:rPr>
                <a:t>Pressure Vessel</a:t>
              </a:r>
              <a:endParaRPr lang="sv-SE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80445" y="3045227"/>
              <a:ext cx="1427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Alignment Frame</a:t>
              </a:r>
              <a:endParaRPr lang="sv-SE" b="1" dirty="0">
                <a:solidFill>
                  <a:srgbClr val="00B05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80445" y="3846723"/>
              <a:ext cx="1427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Rail </a:t>
              </a:r>
              <a:r>
                <a:rPr lang="en-US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Assy</a:t>
              </a:r>
              <a:endParaRPr lang="sv-SE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90"/>
          <a:stretch/>
        </p:blipFill>
        <p:spPr>
          <a:xfrm>
            <a:off x="386703" y="1552250"/>
            <a:ext cx="3846636" cy="477335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94542" y="6373379"/>
            <a:ext cx="7259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https://confluence.esss.lu.se/pages/viewpage.action?pageId=247646116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30748" y="4123404"/>
            <a:ext cx="430245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Critical Requirement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Minimize air activation (ES&amp;H)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0614" y="1614415"/>
            <a:ext cx="150779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40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3" y="0"/>
            <a:ext cx="6371956" cy="1441531"/>
          </a:xfrm>
        </p:spPr>
        <p:txBody>
          <a:bodyPr/>
          <a:lstStyle/>
          <a:p>
            <a:r>
              <a:rPr lang="sv-SE" dirty="0" smtClean="0"/>
              <a:t>Bridge </a:t>
            </a:r>
            <a:r>
              <a:rPr lang="sv-SE" dirty="0" err="1" smtClean="0"/>
              <a:t>Beam</a:t>
            </a:r>
            <a:r>
              <a:rPr lang="sv-SE" dirty="0" smtClean="0"/>
              <a:t> Guide </a:t>
            </a:r>
            <a:r>
              <a:rPr lang="sv-SE" dirty="0" err="1" smtClean="0"/>
              <a:t>Resposibilities</a:t>
            </a:r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sp>
        <p:nvSpPr>
          <p:cNvPr id="5" name="Rectangle 4"/>
          <p:cNvSpPr/>
          <p:nvPr/>
        </p:nvSpPr>
        <p:spPr>
          <a:xfrm>
            <a:off x="413239" y="1530725"/>
            <a:ext cx="5851281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Design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Instrument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: </a:t>
            </a:r>
            <a:endParaRPr lang="en-US" dirty="0" smtClean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</a:rPr>
              <a:t>Optics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(full geometry of any optical component in the light shutter) 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</a:rPr>
              <a:t>/15.June.18/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 + 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</a:rPr>
              <a:t>Verification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of ESS integration. </a:t>
            </a:r>
            <a:endParaRPr lang="en-US" dirty="0" smtClean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</a:rPr>
              <a:t>Optional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: If the optics does not fit into the standard vessel, then the vessel should be also designed by the instrument. 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ESS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: Pressure vessel (see above), Alignment frame, Rail 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system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9263" y="1868792"/>
            <a:ext cx="2122125" cy="237772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3238" y="4875731"/>
            <a:ext cx="8273562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Manufacturing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Instrument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: Optics.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      If the pressure vessel or the holder frame is not standard then those too.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ESS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: Pressure vessel (see above), Alignment frame(see above), Rail 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system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9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3" y="0"/>
            <a:ext cx="6371956" cy="1441531"/>
          </a:xfrm>
        </p:spPr>
        <p:txBody>
          <a:bodyPr/>
          <a:lstStyle/>
          <a:p>
            <a:r>
              <a:rPr lang="sv-SE" dirty="0" smtClean="0"/>
              <a:t>Bridge </a:t>
            </a:r>
            <a:r>
              <a:rPr lang="sv-SE" dirty="0" err="1" smtClean="0"/>
              <a:t>Beam</a:t>
            </a:r>
            <a:r>
              <a:rPr lang="sv-SE" dirty="0" smtClean="0"/>
              <a:t> Guide </a:t>
            </a:r>
            <a:r>
              <a:rPr lang="sv-SE" dirty="0" err="1" smtClean="0"/>
              <a:t>Resposibilities</a:t>
            </a:r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sp>
        <p:nvSpPr>
          <p:cNvPr id="11" name="Rectangle 10"/>
          <p:cNvSpPr/>
          <p:nvPr/>
        </p:nvSpPr>
        <p:spPr>
          <a:xfrm>
            <a:off x="578913" y="1873158"/>
            <a:ext cx="562406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Budget </a:t>
            </a: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for manufacturing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Instrument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: 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</a:rPr>
              <a:t>Optics + Pressure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Vessel. If it is not possible to use the standard frame concept, and the customized design is more expensive, then the instrument shall pay the difference 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ESS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: Alignment frames and rails.  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/Very preliminary cost estimation: 3500-4000 EUR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</a:rPr>
              <a:t>./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8913" y="4534287"/>
            <a:ext cx="831890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Installation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The installation and alignment will be done by ESS.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The cost of the installation shall be paid by the instrument. (Assembly, survey/ alignment, gas filling) /Very preliminary cost estimation: 3000 EUR./</a:t>
            </a:r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9263" y="1868792"/>
            <a:ext cx="2122125" cy="237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7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3" y="0"/>
            <a:ext cx="6371956" cy="1441531"/>
          </a:xfrm>
        </p:spPr>
        <p:txBody>
          <a:bodyPr/>
          <a:lstStyle/>
          <a:p>
            <a:r>
              <a:rPr lang="sv-SE" dirty="0" smtClean="0"/>
              <a:t>Bridge </a:t>
            </a:r>
            <a:r>
              <a:rPr lang="sv-SE" dirty="0" err="1" smtClean="0"/>
              <a:t>Beam</a:t>
            </a:r>
            <a:r>
              <a:rPr lang="sv-SE" dirty="0" smtClean="0"/>
              <a:t> Guide </a:t>
            </a:r>
            <a:r>
              <a:rPr lang="sv-SE" dirty="0" err="1" smtClean="0"/>
              <a:t>Models</a:t>
            </a:r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053325"/>
              </p:ext>
            </p:extLst>
          </p:nvPr>
        </p:nvGraphicFramePr>
        <p:xfrm>
          <a:off x="475103" y="1578610"/>
          <a:ext cx="4005390" cy="477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602">
                  <a:extLst>
                    <a:ext uri="{9D8B030D-6E8A-4147-A177-3AD203B41FA5}">
                      <a16:colId xmlns:a16="http://schemas.microsoft.com/office/drawing/2014/main" val="1790784310"/>
                    </a:ext>
                  </a:extLst>
                </a:gridCol>
                <a:gridCol w="2236788">
                  <a:extLst>
                    <a:ext uri="{9D8B030D-6E8A-4147-A177-3AD203B41FA5}">
                      <a16:colId xmlns:a16="http://schemas.microsoft.com/office/drawing/2014/main" val="4402988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sv-SE" dirty="0">
                          <a:effectLst/>
                        </a:rPr>
                        <a:t>Instrument </a:t>
                      </a:r>
                      <a:r>
                        <a:rPr lang="sv-SE" dirty="0" err="1">
                          <a:effectLst/>
                        </a:rPr>
                        <a:t>name</a:t>
                      </a:r>
                      <a:endParaRPr lang="sv-SE" dirty="0">
                        <a:effectLst/>
                      </a:endParaRPr>
                    </a:p>
                  </a:txBody>
                  <a:tcPr marL="38100" marR="38100" marT="26670" marB="2667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dirty="0" err="1">
                          <a:effectLst/>
                        </a:rPr>
                        <a:t>Type</a:t>
                      </a:r>
                      <a:r>
                        <a:rPr lang="sv-SE" dirty="0">
                          <a:effectLst/>
                        </a:rPr>
                        <a:t>/ NSS </a:t>
                      </a:r>
                      <a:r>
                        <a:rPr lang="sv-SE" dirty="0" err="1">
                          <a:effectLst/>
                        </a:rPr>
                        <a:t>model</a:t>
                      </a:r>
                      <a:endParaRPr lang="sv-SE" dirty="0">
                        <a:effectLst/>
                      </a:endParaRPr>
                    </a:p>
                  </a:txBody>
                  <a:tcPr marL="38100" marR="38100" marT="26670" marB="26670"/>
                </a:tc>
                <a:extLst>
                  <a:ext uri="{0D108BD9-81ED-4DB2-BD59-A6C34878D82A}">
                    <a16:rowId xmlns:a16="http://schemas.microsoft.com/office/drawing/2014/main" val="1383251088"/>
                  </a:ext>
                </a:extLst>
              </a:tr>
              <a:tr h="277545"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NMX /W1/</a:t>
                      </a:r>
                    </a:p>
                  </a:txBody>
                  <a:tcPr marL="38100" marR="38100" marT="26670" marB="2667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CF100: ESS-0217876</a:t>
                      </a:r>
                    </a:p>
                  </a:txBody>
                  <a:tcPr marL="38100" marR="38100" marT="26670" marB="26670"/>
                </a:tc>
                <a:extLst>
                  <a:ext uri="{0D108BD9-81ED-4DB2-BD59-A6C34878D82A}">
                    <a16:rowId xmlns:a16="http://schemas.microsoft.com/office/drawing/2014/main" val="4204011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BEER /W2/</a:t>
                      </a:r>
                    </a:p>
                  </a:txBody>
                  <a:tcPr marL="38100" marR="38100" marT="26670" marB="2667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CF100: ESS-0217880</a:t>
                      </a:r>
                    </a:p>
                  </a:txBody>
                  <a:tcPr marL="38100" marR="38100" marT="26670" marB="26670"/>
                </a:tc>
                <a:extLst>
                  <a:ext uri="{0D108BD9-81ED-4DB2-BD59-A6C34878D82A}">
                    <a16:rowId xmlns:a16="http://schemas.microsoft.com/office/drawing/2014/main" val="2891881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CSPEC /W3/</a:t>
                      </a:r>
                    </a:p>
                  </a:txBody>
                  <a:tcPr marL="38100" marR="38100" marT="26670" marB="2667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CF160: ESS-0217886</a:t>
                      </a:r>
                    </a:p>
                  </a:txBody>
                  <a:tcPr marL="38100" marR="38100" marT="26670" marB="26670"/>
                </a:tc>
                <a:extLst>
                  <a:ext uri="{0D108BD9-81ED-4DB2-BD59-A6C34878D82A}">
                    <a16:rowId xmlns:a16="http://schemas.microsoft.com/office/drawing/2014/main" val="122046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BIFROST /W4/</a:t>
                      </a:r>
                    </a:p>
                  </a:txBody>
                  <a:tcPr marL="38100" marR="38100" marT="26670" marB="2667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CF160: ESS-0219107</a:t>
                      </a:r>
                    </a:p>
                  </a:txBody>
                  <a:tcPr marL="38100" marR="38100" marT="26670" marB="26670"/>
                </a:tc>
                <a:extLst>
                  <a:ext uri="{0D108BD9-81ED-4DB2-BD59-A6C34878D82A}">
                    <a16:rowId xmlns:a16="http://schemas.microsoft.com/office/drawing/2014/main" val="3039714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MIRACLES /W5/</a:t>
                      </a:r>
                    </a:p>
                  </a:txBody>
                  <a:tcPr marL="38100" marR="38100" marT="26670" marB="2667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CF160: ESS-0222155</a:t>
                      </a:r>
                    </a:p>
                  </a:txBody>
                  <a:tcPr marL="38100" marR="38100" marT="26670" marB="26670"/>
                </a:tc>
                <a:extLst>
                  <a:ext uri="{0D108BD9-81ED-4DB2-BD59-A6C34878D82A}">
                    <a16:rowId xmlns:a16="http://schemas.microsoft.com/office/drawing/2014/main" val="1454351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MAGIC /W6/</a:t>
                      </a:r>
                    </a:p>
                  </a:txBody>
                  <a:tcPr marL="38100" marR="38100" marT="26670" marB="2667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CF160: ESS-0225975</a:t>
                      </a:r>
                    </a:p>
                  </a:txBody>
                  <a:tcPr marL="38100" marR="38100" marT="26670" marB="26670"/>
                </a:tc>
                <a:extLst>
                  <a:ext uri="{0D108BD9-81ED-4DB2-BD59-A6C34878D82A}">
                    <a16:rowId xmlns:a16="http://schemas.microsoft.com/office/drawing/2014/main" val="4282030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T-REX /W7/</a:t>
                      </a:r>
                    </a:p>
                  </a:txBody>
                  <a:tcPr marL="38100" marR="38100" marT="26670" marB="2667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CF160: ESS-0222060</a:t>
                      </a:r>
                    </a:p>
                  </a:txBody>
                  <a:tcPr marL="38100" marR="38100" marT="26670" marB="26670"/>
                </a:tc>
                <a:extLst>
                  <a:ext uri="{0D108BD9-81ED-4DB2-BD59-A6C34878D82A}">
                    <a16:rowId xmlns:a16="http://schemas.microsoft.com/office/drawing/2014/main" val="2885075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HEIMDAL /W8/</a:t>
                      </a:r>
                    </a:p>
                  </a:txBody>
                  <a:tcPr marL="38100" marR="38100" marT="26670" marB="2667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Custom (Coming soon)</a:t>
                      </a:r>
                    </a:p>
                  </a:txBody>
                  <a:tcPr marL="38100" marR="38100" marT="26670" marB="26670"/>
                </a:tc>
                <a:extLst>
                  <a:ext uri="{0D108BD9-81ED-4DB2-BD59-A6C34878D82A}">
                    <a16:rowId xmlns:a16="http://schemas.microsoft.com/office/drawing/2014/main" val="2921269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LOKI /N7/</a:t>
                      </a:r>
                    </a:p>
                  </a:txBody>
                  <a:tcPr marL="38100" marR="38100" marT="26670" marB="2667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CF100: ESS-0218218</a:t>
                      </a:r>
                    </a:p>
                  </a:txBody>
                  <a:tcPr marL="38100" marR="38100" marT="26670" marB="26670"/>
                </a:tc>
                <a:extLst>
                  <a:ext uri="{0D108BD9-81ED-4DB2-BD59-A6C34878D82A}">
                    <a16:rowId xmlns:a16="http://schemas.microsoft.com/office/drawing/2014/main" val="4222907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FREIA /N5/</a:t>
                      </a:r>
                    </a:p>
                  </a:txBody>
                  <a:tcPr marL="38100" marR="38100" marT="26670" marB="2667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Custom (Coming soon)</a:t>
                      </a:r>
                    </a:p>
                  </a:txBody>
                  <a:tcPr marL="38100" marR="38100" marT="26670" marB="26670"/>
                </a:tc>
                <a:extLst>
                  <a:ext uri="{0D108BD9-81ED-4DB2-BD59-A6C34878D82A}">
                    <a16:rowId xmlns:a16="http://schemas.microsoft.com/office/drawing/2014/main" val="906019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ESTIA /E2/</a:t>
                      </a:r>
                    </a:p>
                  </a:txBody>
                  <a:tcPr marL="38100" marR="38100" marT="26670" marB="2667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dirty="0" err="1">
                          <a:effectLst/>
                        </a:rPr>
                        <a:t>Custom</a:t>
                      </a:r>
                      <a:r>
                        <a:rPr lang="sv-SE" dirty="0">
                          <a:effectLst/>
                        </a:rPr>
                        <a:t>: ESS-0218043</a:t>
                      </a:r>
                    </a:p>
                  </a:txBody>
                  <a:tcPr marL="38100" marR="38100" marT="26670" marB="26670"/>
                </a:tc>
                <a:extLst>
                  <a:ext uri="{0D108BD9-81ED-4DB2-BD59-A6C34878D82A}">
                    <a16:rowId xmlns:a16="http://schemas.microsoft.com/office/drawing/2014/main" val="1014447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SKADI /E3/</a:t>
                      </a:r>
                    </a:p>
                  </a:txBody>
                  <a:tcPr marL="38100" marR="38100" marT="26670" marB="2667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dirty="0">
                          <a:effectLst/>
                        </a:rPr>
                        <a:t>CF100: ESS-0222444</a:t>
                      </a:r>
                    </a:p>
                  </a:txBody>
                  <a:tcPr marL="38100" marR="38100" marT="26670" marB="26670"/>
                </a:tc>
                <a:extLst>
                  <a:ext uri="{0D108BD9-81ED-4DB2-BD59-A6C34878D82A}">
                    <a16:rowId xmlns:a16="http://schemas.microsoft.com/office/drawing/2014/main" val="399895876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766935"/>
              </p:ext>
            </p:extLst>
          </p:nvPr>
        </p:nvGraphicFramePr>
        <p:xfrm>
          <a:off x="4742303" y="4545330"/>
          <a:ext cx="3785680" cy="1811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602">
                  <a:extLst>
                    <a:ext uri="{9D8B030D-6E8A-4147-A177-3AD203B41FA5}">
                      <a16:colId xmlns:a16="http://schemas.microsoft.com/office/drawing/2014/main" val="1790784310"/>
                    </a:ext>
                  </a:extLst>
                </a:gridCol>
                <a:gridCol w="2017078">
                  <a:extLst>
                    <a:ext uri="{9D8B030D-6E8A-4147-A177-3AD203B41FA5}">
                      <a16:colId xmlns:a16="http://schemas.microsoft.com/office/drawing/2014/main" val="4402988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sv-SE" dirty="0">
                          <a:effectLst/>
                        </a:rPr>
                        <a:t>Instrument </a:t>
                      </a:r>
                      <a:r>
                        <a:rPr lang="sv-SE" dirty="0" err="1">
                          <a:effectLst/>
                        </a:rPr>
                        <a:t>name</a:t>
                      </a:r>
                      <a:endParaRPr lang="sv-SE" dirty="0">
                        <a:effectLst/>
                      </a:endParaRPr>
                    </a:p>
                  </a:txBody>
                  <a:tcPr marL="38100" marR="38100" marT="26670" marB="2667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dirty="0" err="1">
                          <a:effectLst/>
                        </a:rPr>
                        <a:t>Type</a:t>
                      </a:r>
                      <a:r>
                        <a:rPr lang="sv-SE" dirty="0">
                          <a:effectLst/>
                        </a:rPr>
                        <a:t>/ NSS </a:t>
                      </a:r>
                      <a:r>
                        <a:rPr lang="sv-SE" dirty="0" err="1">
                          <a:effectLst/>
                        </a:rPr>
                        <a:t>model</a:t>
                      </a:r>
                      <a:endParaRPr lang="sv-SE" dirty="0">
                        <a:effectLst/>
                      </a:endParaRPr>
                    </a:p>
                  </a:txBody>
                  <a:tcPr marL="38100" marR="38100" marT="26670" marB="26670"/>
                </a:tc>
                <a:extLst>
                  <a:ext uri="{0D108BD9-81ED-4DB2-BD59-A6C34878D82A}">
                    <a16:rowId xmlns:a16="http://schemas.microsoft.com/office/drawing/2014/main" val="1383251088"/>
                  </a:ext>
                </a:extLst>
              </a:tr>
              <a:tr h="277545"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VESPA /E7/</a:t>
                      </a:r>
                    </a:p>
                  </a:txBody>
                  <a:tcPr marL="38100" marR="38100" marT="26670" marB="2667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CF100: ESS-0224174</a:t>
                      </a:r>
                    </a:p>
                  </a:txBody>
                  <a:tcPr marL="38100" marR="38100" marT="26670" marB="26670"/>
                </a:tc>
                <a:extLst>
                  <a:ext uri="{0D108BD9-81ED-4DB2-BD59-A6C34878D82A}">
                    <a16:rowId xmlns:a16="http://schemas.microsoft.com/office/drawing/2014/main" val="4204011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DREAM /S3/</a:t>
                      </a:r>
                    </a:p>
                  </a:txBody>
                  <a:tcPr marL="38100" marR="38100" marT="26670" marB="2667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dirty="0" smtClean="0">
                          <a:effectLst/>
                        </a:rPr>
                        <a:t>CF100: </a:t>
                      </a:r>
                      <a:r>
                        <a:rPr lang="sv-SE" dirty="0">
                          <a:effectLst/>
                        </a:rPr>
                        <a:t>ESS-0217885</a:t>
                      </a:r>
                    </a:p>
                  </a:txBody>
                  <a:tcPr marL="38100" marR="38100" marT="26670" marB="26670"/>
                </a:tc>
                <a:extLst>
                  <a:ext uri="{0D108BD9-81ED-4DB2-BD59-A6C34878D82A}">
                    <a16:rowId xmlns:a16="http://schemas.microsoft.com/office/drawing/2014/main" val="2891881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ODIN /S2/</a:t>
                      </a:r>
                    </a:p>
                  </a:txBody>
                  <a:tcPr marL="38100" marR="38100" marT="26670" marB="2667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CF160: ESS-0222128</a:t>
                      </a:r>
                    </a:p>
                  </a:txBody>
                  <a:tcPr marL="38100" marR="38100" marT="26670" marB="26670"/>
                </a:tc>
                <a:extLst>
                  <a:ext uri="{0D108BD9-81ED-4DB2-BD59-A6C34878D82A}">
                    <a16:rowId xmlns:a16="http://schemas.microsoft.com/office/drawing/2014/main" val="122046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TBL /W11/</a:t>
                      </a:r>
                    </a:p>
                  </a:txBody>
                  <a:tcPr marL="38100" marR="38100" marT="26670" marB="2667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dirty="0">
                          <a:effectLst/>
                        </a:rPr>
                        <a:t>CF160: ESS-0219115</a:t>
                      </a:r>
                    </a:p>
                  </a:txBody>
                  <a:tcPr marL="38100" marR="38100" marT="26670" marB="26670"/>
                </a:tc>
                <a:extLst>
                  <a:ext uri="{0D108BD9-81ED-4DB2-BD59-A6C34878D82A}">
                    <a16:rowId xmlns:a16="http://schemas.microsoft.com/office/drawing/2014/main" val="303971434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081" y="2212562"/>
            <a:ext cx="4381412" cy="169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285707"/>
              </p:ext>
            </p:extLst>
          </p:nvPr>
        </p:nvGraphicFramePr>
        <p:xfrm>
          <a:off x="725805" y="5386130"/>
          <a:ext cx="4313555" cy="327660"/>
        </p:xfrm>
        <a:graphic>
          <a:graphicData uri="http://schemas.openxmlformats.org/drawingml/2006/table">
            <a:tbl>
              <a:tblPr/>
              <a:tblGrid>
                <a:gridCol w="2820035">
                  <a:extLst>
                    <a:ext uri="{9D8B030D-6E8A-4147-A177-3AD203B41FA5}">
                      <a16:colId xmlns:a16="http://schemas.microsoft.com/office/drawing/2014/main" val="2692359323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17103081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sv-SE" b="1">
                          <a:effectLst/>
                        </a:rPr>
                        <a:t>Maximum Instrument cost</a:t>
                      </a:r>
                      <a:endParaRPr lang="sv-SE">
                        <a:effectLst/>
                      </a:endParaRPr>
                    </a:p>
                  </a:txBody>
                  <a:tcPr marL="38100" marR="38100" marT="26670" marB="26670">
                    <a:lnL w="381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b="1" dirty="0">
                          <a:effectLst/>
                        </a:rPr>
                        <a:t>5 000 €</a:t>
                      </a:r>
                      <a:endParaRPr lang="sv-SE" dirty="0">
                        <a:effectLst/>
                      </a:endParaRPr>
                    </a:p>
                  </a:txBody>
                  <a:tcPr marL="38100" marR="38100" marT="26670" marB="26670">
                    <a:lnL w="381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71497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Base-plates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4394" y="1582894"/>
            <a:ext cx="3262406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0561" y="6195499"/>
            <a:ext cx="76486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hlinkClick r:id="rId3"/>
              </a:rPr>
              <a:t>https://</a:t>
            </a:r>
            <a:r>
              <a:rPr lang="sv-SE" dirty="0" smtClean="0">
                <a:hlinkClick r:id="rId3"/>
              </a:rPr>
              <a:t>confluence.esss.lu.se/display/SPD/Bunker+Instrument+base-plates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5" name="Rectangle 4"/>
          <p:cNvSpPr/>
          <p:nvPr/>
        </p:nvSpPr>
        <p:spPr>
          <a:xfrm>
            <a:off x="528640" y="1967210"/>
            <a:ext cx="5007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CATIA </a:t>
            </a:r>
            <a:r>
              <a:rPr lang="en-US" b="1" dirty="0" smtClean="0"/>
              <a:t>model (integrated with the bunker assembly):</a:t>
            </a:r>
            <a:r>
              <a:rPr lang="en-US" b="1" dirty="0"/>
              <a:t> </a:t>
            </a:r>
            <a:r>
              <a:rPr lang="en-US" dirty="0" smtClean="0"/>
              <a:t>ESS-0191187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5074" y="2873097"/>
            <a:ext cx="49148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instruments can drill the holes on site until the end of 2022 (or until the area is accessible and there is no risk of contamination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instruments can provide drawings of the holes until the </a:t>
            </a:r>
            <a:r>
              <a:rPr lang="en-US" b="1" dirty="0"/>
              <a:t>end of </a:t>
            </a:r>
            <a:r>
              <a:rPr lang="en-US" b="1" dirty="0" smtClean="0"/>
              <a:t>March</a:t>
            </a:r>
            <a:r>
              <a:rPr lang="en-US" dirty="0" smtClean="0"/>
              <a:t>. The template can be found on the confluence page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996" y="3826475"/>
            <a:ext cx="2321235" cy="234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6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hod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 w="3175">
          <a:prstDash val="dash"/>
        </a:ln>
      </a:spPr>
      <a:bodyPr lIns="91407" tIns="45705" rIns="91407" bIns="45705" rtlCol="0" anchor="ctr"/>
      <a:lstStyle>
        <a:defPPr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Methods Template</Template>
  <TotalTime>17642</TotalTime>
  <Words>640</Words>
  <Application>Microsoft Office PowerPoint</Application>
  <PresentationFormat>On-screen Show (4:3)</PresentationFormat>
  <Paragraphs>122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Lucida Grande</vt:lpstr>
      <vt:lpstr>Times New Roman</vt:lpstr>
      <vt:lpstr>TitilliumText25L-250wt</vt:lpstr>
      <vt:lpstr>Wingdings</vt:lpstr>
      <vt:lpstr>Methods Template</vt:lpstr>
      <vt:lpstr>Anpassad formgivning</vt:lpstr>
      <vt:lpstr>PowerPoint Presentation</vt:lpstr>
      <vt:lpstr>Enquiries From NSS</vt:lpstr>
      <vt:lpstr>3D Model Related Enquiries From NSS</vt:lpstr>
      <vt:lpstr>3D Model Related Enquiries From NSS</vt:lpstr>
      <vt:lpstr>Bridge Beam Guide Design (BBG)</vt:lpstr>
      <vt:lpstr>Bridge Beam Guide Resposibilities</vt:lpstr>
      <vt:lpstr>Bridge Beam Guide Resposibilities</vt:lpstr>
      <vt:lpstr>Bridge Beam Guide Models</vt:lpstr>
      <vt:lpstr>Base-plates</vt:lpstr>
      <vt:lpstr>Pile interfaces in E01</vt:lpstr>
      <vt:lpstr>Pile interfaces in E01</vt:lpstr>
      <vt:lpstr>Remote Handling </vt:lpstr>
      <vt:lpstr>Calculation example for borated in-bunker instrument shielding</vt:lpstr>
      <vt:lpstr>Questions?</vt:lpstr>
      <vt:lpstr>PowerPoint Presentation</vt:lpstr>
    </vt:vector>
  </TitlesOfParts>
  <Company>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Christoffer Affelin</dc:creator>
  <cp:lastModifiedBy>Gabor Laszlo</cp:lastModifiedBy>
  <cp:revision>1003</cp:revision>
  <cp:lastPrinted>2017-08-23T14:51:20Z</cp:lastPrinted>
  <dcterms:created xsi:type="dcterms:W3CDTF">2014-12-05T10:51:41Z</dcterms:created>
  <dcterms:modified xsi:type="dcterms:W3CDTF">2018-02-13T08:13:04Z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XAccess Type">
    <vt:lpwstr>Inherited</vt:lpwstr>
  </property>
  <property fmtid="{D5CDD505-2E9C-101B-9397-08002B2CF9AE}" pid="3" name="MXActiveVersion">
    <vt:lpwstr>5</vt:lpwstr>
  </property>
  <property fmtid="{D5CDD505-2E9C-101B-9397-08002B2CF9AE}" pid="4" name="MXActual_state_Obsolete">
    <vt:lpwstr>N/A</vt:lpwstr>
  </property>
  <property fmtid="{D5CDD505-2E9C-101B-9397-08002B2CF9AE}" pid="5" name="MXActual_state_Preliminary">
    <vt:lpwstr>Jan 22, 2015</vt:lpwstr>
  </property>
  <property fmtid="{D5CDD505-2E9C-101B-9397-08002B2CF9AE}" pid="6" name="MXActual_state_Release">
    <vt:lpwstr>N/A</vt:lpwstr>
  </property>
  <property fmtid="{D5CDD505-2E9C-101B-9397-08002B2CF9AE}" pid="7" name="MXApprover">
    <vt:lpwstr/>
  </property>
  <property fmtid="{D5CDD505-2E9C-101B-9397-08002B2CF9AE}" pid="8" name="MXAuthor">
    <vt:lpwstr>Affelin, Christoffer</vt:lpwstr>
  </property>
  <property fmtid="{D5CDD505-2E9C-101B-9397-08002B2CF9AE}" pid="9" name="MXCheckin Reason">
    <vt:lpwstr/>
  </property>
  <property fmtid="{D5CDD505-2E9C-101B-9397-08002B2CF9AE}" pid="10" name="MXclau">
    <vt:lpwstr>False</vt:lpwstr>
  </property>
  <property fmtid="{D5CDD505-2E9C-101B-9397-08002B2CF9AE}" pid="11" name="MXConfidentiality">
    <vt:lpwstr>Internal</vt:lpwstr>
  </property>
  <property fmtid="{D5CDD505-2E9C-101B-9397-08002B2CF9AE}" pid="12" name="MXCurrent">
    <vt:lpwstr>Preliminary</vt:lpwstr>
  </property>
  <property fmtid="{D5CDD505-2E9C-101B-9397-08002B2CF9AE}" pid="13" name="MXCurrent.Localized">
    <vt:lpwstr>Preliminary</vt:lpwstr>
  </property>
  <property fmtid="{D5CDD505-2E9C-101B-9397-08002B2CF9AE}" pid="14" name="MXDescription">
    <vt:lpwstr>Document containg presentations from CAD Meetings</vt:lpwstr>
  </property>
  <property fmtid="{D5CDD505-2E9C-101B-9397-08002B2CF9AE}" pid="15" name="MXDesignated User">
    <vt:lpwstr>Unassigned</vt:lpwstr>
  </property>
  <property fmtid="{D5CDD505-2E9C-101B-9397-08002B2CF9AE}" pid="16" name="MXdmg_GeneratedFrom">
    <vt:lpwstr/>
  </property>
  <property fmtid="{D5CDD505-2E9C-101B-9397-08002B2CF9AE}" pid="17" name="MXdmg_Language">
    <vt:lpwstr>en</vt:lpwstr>
  </property>
  <property fmtid="{D5CDD505-2E9C-101B-9397-08002B2CF9AE}" pid="18" name="MXdmg_LastSourceFileCheckin">
    <vt:lpwstr>Dec 3, 2015</vt:lpwstr>
  </property>
  <property fmtid="{D5CDD505-2E9C-101B-9397-08002B2CF9AE}" pid="19" name="MXEmail">
    <vt:lpwstr>Christoffer.Affelin@esss.se</vt:lpwstr>
  </property>
  <property fmtid="{D5CDD505-2E9C-101B-9397-08002B2CF9AE}" pid="20" name="MXFirstName">
    <vt:lpwstr>Christoffer</vt:lpwstr>
  </property>
  <property fmtid="{D5CDD505-2E9C-101B-9397-08002B2CF9AE}" pid="21" name="MXIs Version Object">
    <vt:lpwstr>False</vt:lpwstr>
  </property>
  <property fmtid="{D5CDD505-2E9C-101B-9397-08002B2CF9AE}" pid="22" name="MXLanguage">
    <vt:lpwstr>English</vt:lpwstr>
  </property>
  <property fmtid="{D5CDD505-2E9C-101B-9397-08002B2CF9AE}" pid="23" name="MXLastName">
    <vt:lpwstr>Affelin</vt:lpwstr>
  </property>
  <property fmtid="{D5CDD505-2E9C-101B-9397-08002B2CF9AE}" pid="24" name="MXLatestVersion">
    <vt:lpwstr>5</vt:lpwstr>
  </property>
  <property fmtid="{D5CDD505-2E9C-101B-9397-08002B2CF9AE}" pid="25" name="MXLegacy Id">
    <vt:lpwstr/>
  </property>
  <property fmtid="{D5CDD505-2E9C-101B-9397-08002B2CF9AE}" pid="26" name="MXLink">
    <vt:lpwstr/>
  </property>
  <property fmtid="{D5CDD505-2E9C-101B-9397-08002B2CF9AE}" pid="27" name="MXMiddleName">
    <vt:lpwstr>Unknown</vt:lpwstr>
  </property>
  <property fmtid="{D5CDD505-2E9C-101B-9397-08002B2CF9AE}" pid="28" name="MXMove Files To Version">
    <vt:lpwstr>False</vt:lpwstr>
  </property>
  <property fmtid="{D5CDD505-2E9C-101B-9397-08002B2CF9AE}" pid="29" name="MXName">
    <vt:lpwstr>ESS-0023797</vt:lpwstr>
  </property>
  <property fmtid="{D5CDD505-2E9C-101B-9397-08002B2CF9AE}" pid="30" name="MXOriginator">
    <vt:lpwstr>christofferaffelin</vt:lpwstr>
  </property>
  <property fmtid="{D5CDD505-2E9C-101B-9397-08002B2CF9AE}" pid="31" name="MXPhase">
    <vt:lpwstr/>
  </property>
  <property fmtid="{D5CDD505-2E9C-101B-9397-08002B2CF9AE}" pid="32" name="MXPolicy">
    <vt:lpwstr>Open Document</vt:lpwstr>
  </property>
  <property fmtid="{D5CDD505-2E9C-101B-9397-08002B2CF9AE}" pid="33" name="MXPolicy.Localized">
    <vt:lpwstr>Open Document</vt:lpwstr>
  </property>
  <property fmtid="{D5CDD505-2E9C-101B-9397-08002B2CF9AE}" pid="34" name="MXPrinted Date">
    <vt:lpwstr>Jan 22, 2015</vt:lpwstr>
  </property>
  <property fmtid="{D5CDD505-2E9C-101B-9397-08002B2CF9AE}" pid="35" name="MXPrinted Version">
    <vt:lpwstr>(5)</vt:lpwstr>
  </property>
  <property fmtid="{D5CDD505-2E9C-101B-9397-08002B2CF9AE}" pid="36" name="MXReference">
    <vt:lpwstr/>
  </property>
  <property fmtid="{D5CDD505-2E9C-101B-9397-08002B2CF9AE}" pid="37" name="MXRevision">
    <vt:lpwstr>1</vt:lpwstr>
  </property>
  <property fmtid="{D5CDD505-2E9C-101B-9397-08002B2CF9AE}" pid="38" name="MXSignatures_state_Obsolete">
    <vt:lpwstr/>
  </property>
  <property fmtid="{D5CDD505-2E9C-101B-9397-08002B2CF9AE}" pid="39" name="MXSignatures_state_Preliminary">
    <vt:lpwstr/>
  </property>
  <property fmtid="{D5CDD505-2E9C-101B-9397-08002B2CF9AE}" pid="40" name="MXSignatures_state_Release">
    <vt:lpwstr/>
  </property>
  <property fmtid="{D5CDD505-2E9C-101B-9397-08002B2CF9AE}" pid="41" name="MXSubmitter">
    <vt:lpwstr>Affelin, Christoffer</vt:lpwstr>
  </property>
  <property fmtid="{D5CDD505-2E9C-101B-9397-08002B2CF9AE}" pid="42" name="MXSuspend Versioning">
    <vt:lpwstr>False</vt:lpwstr>
  </property>
  <property fmtid="{D5CDD505-2E9C-101B-9397-08002B2CF9AE}" pid="43" name="MXTitle">
    <vt:lpwstr>CAD Meetings</vt:lpwstr>
  </property>
  <property fmtid="{D5CDD505-2E9C-101B-9397-08002B2CF9AE}" pid="44" name="MXTVADummy1">
    <vt:lpwstr/>
  </property>
  <property fmtid="{D5CDD505-2E9C-101B-9397-08002B2CF9AE}" pid="45" name="MXTVADummy2">
    <vt:lpwstr/>
  </property>
  <property fmtid="{D5CDD505-2E9C-101B-9397-08002B2CF9AE}" pid="46" name="MXTVADummy3">
    <vt:lpwstr/>
  </property>
  <property fmtid="{D5CDD505-2E9C-101B-9397-08002B2CF9AE}" pid="47" name="MXType">
    <vt:lpwstr>dmg_Presentation</vt:lpwstr>
  </property>
  <property fmtid="{D5CDD505-2E9C-101B-9397-08002B2CF9AE}" pid="48" name="MXType.Localized">
    <vt:lpwstr>Presentation</vt:lpwstr>
  </property>
  <property fmtid="{D5CDD505-2E9C-101B-9397-08002B2CF9AE}" pid="49" name="MXUser">
    <vt:lpwstr>christofferaffelin</vt:lpwstr>
  </property>
  <property fmtid="{D5CDD505-2E9C-101B-9397-08002B2CF9AE}" pid="50" name="MXVersion">
    <vt:lpwstr>5</vt:lpwstr>
  </property>
</Properties>
</file>