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95" r:id="rId3"/>
    <p:sldId id="296" r:id="rId4"/>
    <p:sldId id="257" r:id="rId5"/>
    <p:sldId id="260" r:id="rId6"/>
    <p:sldId id="279" r:id="rId7"/>
    <p:sldId id="278" r:id="rId8"/>
    <p:sldId id="275" r:id="rId9"/>
    <p:sldId id="276" r:id="rId10"/>
    <p:sldId id="277" r:id="rId11"/>
    <p:sldId id="298" r:id="rId12"/>
    <p:sldId id="299" r:id="rId13"/>
    <p:sldId id="300" r:id="rId14"/>
    <p:sldId id="301" r:id="rId15"/>
    <p:sldId id="302" r:id="rId16"/>
    <p:sldId id="303" r:id="rId17"/>
    <p:sldId id="289" r:id="rId18"/>
    <p:sldId id="304" r:id="rId19"/>
    <p:sldId id="305" r:id="rId20"/>
    <p:sldId id="265" r:id="rId21"/>
    <p:sldId id="267" r:id="rId22"/>
    <p:sldId id="266" r:id="rId23"/>
    <p:sldId id="290" r:id="rId24"/>
    <p:sldId id="292" r:id="rId25"/>
    <p:sldId id="291" r:id="rId26"/>
    <p:sldId id="293" r:id="rId27"/>
    <p:sldId id="262" r:id="rId28"/>
    <p:sldId id="284" r:id="rId29"/>
    <p:sldId id="269" r:id="rId30"/>
    <p:sldId id="285" r:id="rId31"/>
    <p:sldId id="283" r:id="rId32"/>
    <p:sldId id="306" r:id="rId33"/>
    <p:sldId id="307" r:id="rId34"/>
    <p:sldId id="271" r:id="rId35"/>
    <p:sldId id="282" r:id="rId36"/>
    <p:sldId id="281" r:id="rId37"/>
    <p:sldId id="268" r:id="rId38"/>
    <p:sldId id="270" r:id="rId39"/>
    <p:sldId id="272" r:id="rId40"/>
    <p:sldId id="288" r:id="rId41"/>
    <p:sldId id="294" r:id="rId42"/>
    <p:sldId id="297" r:id="rId4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13588E-9E76-C840-A208-2F5AEE9AE707}">
          <p14:sldIdLst>
            <p14:sldId id="256"/>
            <p14:sldId id="295"/>
            <p14:sldId id="296"/>
            <p14:sldId id="257"/>
            <p14:sldId id="260"/>
            <p14:sldId id="279"/>
            <p14:sldId id="278"/>
            <p14:sldId id="275"/>
            <p14:sldId id="276"/>
            <p14:sldId id="277"/>
            <p14:sldId id="298"/>
            <p14:sldId id="299"/>
            <p14:sldId id="300"/>
            <p14:sldId id="301"/>
            <p14:sldId id="302"/>
            <p14:sldId id="303"/>
            <p14:sldId id="289"/>
            <p14:sldId id="304"/>
            <p14:sldId id="305"/>
            <p14:sldId id="265"/>
            <p14:sldId id="267"/>
            <p14:sldId id="266"/>
            <p14:sldId id="290"/>
            <p14:sldId id="292"/>
            <p14:sldId id="291"/>
            <p14:sldId id="293"/>
            <p14:sldId id="262"/>
            <p14:sldId id="284"/>
            <p14:sldId id="269"/>
            <p14:sldId id="285"/>
            <p14:sldId id="283"/>
            <p14:sldId id="306"/>
            <p14:sldId id="307"/>
            <p14:sldId id="271"/>
            <p14:sldId id="282"/>
            <p14:sldId id="281"/>
            <p14:sldId id="268"/>
            <p14:sldId id="270"/>
            <p14:sldId id="272"/>
            <p14:sldId id="288"/>
            <p14:sldId id="294"/>
            <p14:sldId id="297"/>
          </p14:sldIdLst>
        </p14:section>
        <p14:section name="Extra slides" id="{86CB56DB-4A5D-1D4A-90D3-EE4684D453DA}">
          <p14:sldIdLst/>
        </p14:section>
        <p14:section name="CE breakdown" id="{4FEE6931-8260-044F-B6D5-BE8C90D615C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4" autoAdjust="0"/>
    <p:restoredTop sz="94622" autoAdjust="0"/>
  </p:normalViewPr>
  <p:slideViewPr>
    <p:cSldViewPr>
      <p:cViewPr varScale="1">
        <p:scale>
          <a:sx n="145" d="100"/>
          <a:sy n="145" d="100"/>
        </p:scale>
        <p:origin x="9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2018-02-15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232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9821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653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1185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now what is a beam monitor</a:t>
            </a:r>
            <a:r>
              <a:rPr lang="en-US" baseline="0" dirty="0"/>
              <a:t> as a system is the detector itself with electronics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950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sv-SE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815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825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sv-SE" sz="2400" dirty="0"/>
          </a:p>
          <a:p>
            <a:r>
              <a:rPr lang="en-US" dirty="0"/>
              <a:t>Informed suppliers about instrument installation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0332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sv-SE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9988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Such as include FAT/SAT information included in S</a:t>
            </a:r>
            <a:r>
              <a:rPr lang="sv-SE" dirty="0" err="1"/>
              <a:t>ystem</a:t>
            </a:r>
            <a:r>
              <a:rPr lang="sv-SE" dirty="0"/>
              <a:t> </a:t>
            </a:r>
            <a:r>
              <a:rPr lang="en-GB" dirty="0"/>
              <a:t>verification</a:t>
            </a:r>
            <a:r>
              <a:rPr lang="sv-SE" dirty="0"/>
              <a:t> and </a:t>
            </a:r>
            <a:r>
              <a:rPr lang="sv-SE" dirty="0" err="1"/>
              <a:t>validation</a:t>
            </a:r>
            <a:r>
              <a:rPr lang="sv-SE" dirty="0"/>
              <a:t> plan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206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6979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Component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501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15/02/2018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15/02/2018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15/02/2018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15/02/2018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15/02/2018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(null)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emf"/><Relationship Id="rId3" Type="http://schemas.openxmlformats.org/officeDocument/2006/relationships/image" Target="../media/image33.png"/><Relationship Id="rId7" Type="http://schemas.openxmlformats.org/officeDocument/2006/relationships/image" Target="../media/image9.tiff"/><Relationship Id="rId12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jpeg"/><Relationship Id="rId4" Type="http://schemas.openxmlformats.org/officeDocument/2006/relationships/image" Target="../media/image34.png"/><Relationship Id="rId9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SD/NSS+Remote+handling+Homepag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jcrysgro.2008.01.037" TargetMode="External"/><Relationship Id="rId5" Type="http://schemas.openxmlformats.org/officeDocument/2006/relationships/hyperlink" Target="https://en.wikipedia.org/wiki/Digital_object_identifier" TargetMode="External"/><Relationship Id="rId4" Type="http://schemas.openxmlformats.org/officeDocument/2006/relationships/hyperlink" Target="https://en.wikipedia.org/w/index.php?title=Journal_of_Crystal_Growth&amp;action=edit&amp;redlink=1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tiff"/><Relationship Id="rId7" Type="http://schemas.openxmlformats.org/officeDocument/2006/relationships/image" Target="../media/image76.jpeg"/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tiff"/><Relationship Id="rId9" Type="http://schemas.openxmlformats.org/officeDocument/2006/relationships/image" Target="../media/image7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hyperlink" Target="http://project.esss.dk/owncloud/index.php/s/xa0Spdx0cWhFHk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Neutron Chopper Systems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26952"/>
            <a:ext cx="6400800" cy="1752600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Nikolaos Tsapatsaris, Acting Group Leader</a:t>
            </a:r>
          </a:p>
          <a:p>
            <a:r>
              <a:rPr lang="en-GB" sz="2000" dirty="0">
                <a:solidFill>
                  <a:schemeClr val="bg1"/>
                </a:solidFill>
              </a:rPr>
              <a:t>On behalf of the Neutron Chopper Group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3728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>
                <a:solidFill>
                  <a:srgbClr val="FFFFFF"/>
                </a:solidFill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15 February, 2018</a:t>
            </a:fld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73726" cy="2372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463" y="4526887"/>
            <a:ext cx="3168537" cy="23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Chopper Demand </a:t>
            </a:r>
            <a:br>
              <a:rPr lang="en-US" dirty="0"/>
            </a:br>
            <a:r>
              <a:rPr lang="en-US" dirty="0"/>
              <a:t>Expected installation dates 2019-2025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88" y="1576167"/>
            <a:ext cx="9217488" cy="42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 of instruments by possible suppliers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2358"/>
            <a:ext cx="9177081" cy="44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40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capacity/complexity to delivery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" y="2099622"/>
            <a:ext cx="9105070" cy="351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2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ideal case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293" y="2049318"/>
            <a:ext cx="9523030" cy="31743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97226" y="1900215"/>
            <a:ext cx="997034" cy="35228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290249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Supplier 20% capacity reduction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530"/>
            <a:ext cx="9228890" cy="35414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97226" y="2147529"/>
            <a:ext cx="997034" cy="35228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7054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1168" y="151123"/>
            <a:ext cx="7139136" cy="1143000"/>
          </a:xfrm>
        </p:spPr>
        <p:txBody>
          <a:bodyPr/>
          <a:lstStyle/>
          <a:p>
            <a:r>
              <a:rPr lang="en-US" dirty="0"/>
              <a:t>Supplier 35% capacity reduction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3"/>
          <a:stretch/>
        </p:blipFill>
        <p:spPr>
          <a:xfrm>
            <a:off x="28081" y="2232560"/>
            <a:ext cx="9115919" cy="3057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30757" y="2099622"/>
            <a:ext cx="997034" cy="35228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380798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52881" y="156165"/>
            <a:ext cx="7488832" cy="1055077"/>
          </a:xfrm>
        </p:spPr>
        <p:txBody>
          <a:bodyPr>
            <a:normAutofit fontScale="90000"/>
          </a:bodyPr>
          <a:lstStyle/>
          <a:p>
            <a:r>
              <a:rPr lang="en-US" dirty="0"/>
              <a:t>Delivery estimates and suggested delivery order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5" y="1412776"/>
            <a:ext cx="9139477" cy="1329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EC04C-FB1E-CB40-9EF5-1AE814C6B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" y="2708471"/>
            <a:ext cx="9099668" cy="1311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9E06A-A4ED-E749-9DAC-2261E1D06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7849"/>
            <a:ext cx="9144000" cy="1190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A7E4C5-1224-E842-9C97-5121C18A8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1" y="5085184"/>
            <a:ext cx="9144001" cy="1366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09BA1E-4E77-2E43-8946-F16A56CBB472}"/>
              </a:ext>
            </a:extLst>
          </p:cNvPr>
          <p:cNvSpPr txBox="1"/>
          <p:nvPr/>
        </p:nvSpPr>
        <p:spPr>
          <a:xfrm rot="19823178">
            <a:off x="956384" y="3604822"/>
            <a:ext cx="705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       OBSOLETE: WILL BE UPDATED ASAP WITH NEW INSTALLATION DATES</a:t>
            </a:r>
          </a:p>
        </p:txBody>
      </p:sp>
    </p:spTree>
    <p:extLst>
      <p:ext uri="{BB962C8B-B14F-4D97-AF65-F5344CB8AC3E}">
        <p14:creationId xmlns:p14="http://schemas.microsoft.com/office/powerpoint/2010/main" val="21540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2246-7A55-5D48-98F0-16804C887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TG3 process: Neutron Chopper Systems</a:t>
            </a:r>
            <a:endParaRPr lang="sv-S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519336-1FC7-704A-A9A7-14E7CA76E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91" y="1978738"/>
            <a:ext cx="1101848" cy="15618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A6F45-04C9-9E4F-B61E-51FA66EA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67226-9B21-1E43-B5CC-DE17F10095DC}"/>
              </a:ext>
            </a:extLst>
          </p:cNvPr>
          <p:cNvSpPr txBox="1"/>
          <p:nvPr/>
        </p:nvSpPr>
        <p:spPr>
          <a:xfrm>
            <a:off x="431231" y="2229931"/>
            <a:ext cx="59046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ESS-0239466 - NCG TG3 Review Process: completed by </a:t>
            </a:r>
            <a:r>
              <a:rPr lang="en-GB" b="1" dirty="0"/>
              <a:t>next newsletter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Description of NCG process, required documentation, criteria for success (traffic light), compliance matrix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ESS-0034257 - Template for chopper system technical specification for Instruments: </a:t>
            </a:r>
            <a:r>
              <a:rPr lang="en-US" b="1" dirty="0"/>
              <a:t>in review V2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Definition of system, system break-down PBS, delivery scope, sub-system specification, validation program (FAT/SAT examples), warranty requirements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NCG reviews the completeness of the tender</a:t>
            </a:r>
            <a:endParaRPr lang="en-GB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E40446-905B-4F4B-A1F8-7684A614B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205" y="3068960"/>
            <a:ext cx="1773419" cy="21182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91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5B301-5180-EB4C-816A-DC13AFDE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4B28AF-BD91-B94D-A771-4CB33070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19557"/>
            <a:ext cx="6748214" cy="4248875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99970579-E0C8-B948-BBA7-64034D8C6543}"/>
              </a:ext>
            </a:extLst>
          </p:cNvPr>
          <p:cNvSpPr txBox="1">
            <a:spLocks/>
          </p:cNvSpPr>
          <p:nvPr/>
        </p:nvSpPr>
        <p:spPr>
          <a:xfrm>
            <a:off x="611560" y="18864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TG3 process: Neutron Chopper Systems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271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5B301-5180-EB4C-816A-DC13AFDE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9970579-E0C8-B948-BBA7-64034D8C6543}"/>
              </a:ext>
            </a:extLst>
          </p:cNvPr>
          <p:cNvSpPr txBox="1">
            <a:spLocks/>
          </p:cNvSpPr>
          <p:nvPr/>
        </p:nvSpPr>
        <p:spPr>
          <a:xfrm>
            <a:off x="611560" y="18864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TG3 process: Neutron Chopper Systems</a:t>
            </a:r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E030AA-FCB2-4B4A-8C2A-B2A19F183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501008"/>
            <a:ext cx="8729133" cy="3426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A6DC6-596A-524A-BBCA-B3E537F3F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052736"/>
            <a:ext cx="3643526" cy="22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9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0B241C-0826-E446-95BE-9FE636DD9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204864"/>
            <a:ext cx="3517404" cy="35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4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NCG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1500078"/>
            <a:ext cx="5920923" cy="522139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000" dirty="0"/>
              <a:t>Company standards and requirements for all ESS neutron chopper systems</a:t>
            </a:r>
          </a:p>
          <a:p>
            <a:endParaRPr lang="en-US" sz="2000" dirty="0"/>
          </a:p>
          <a:p>
            <a:r>
              <a:rPr lang="en-US" sz="2000" dirty="0"/>
              <a:t>Undertake critical enabling technology development in Chopper Control Systems, Chopper Mechanical integration, High speed choppers, T0 chopper</a:t>
            </a:r>
          </a:p>
          <a:p>
            <a:endParaRPr lang="en-US" sz="2000" dirty="0"/>
          </a:p>
          <a:p>
            <a:r>
              <a:rPr lang="en-US" sz="2000" dirty="0"/>
              <a:t>Support and advise instrument teams: Procurement of neutron chopper systems, QA and Validation functions.</a:t>
            </a:r>
          </a:p>
          <a:p>
            <a:endParaRPr lang="en-US" sz="2000" dirty="0"/>
          </a:p>
          <a:p>
            <a:r>
              <a:rPr lang="en-US" sz="2000" dirty="0"/>
              <a:t>Maintenance and support facilities operate and maintain neutron chopper systems at the ESS.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991" y="1475539"/>
            <a:ext cx="2123728" cy="1458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326" y="3621865"/>
            <a:ext cx="1220834" cy="1681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6154997" y="1740273"/>
            <a:ext cx="548360" cy="288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969" y="5303801"/>
            <a:ext cx="2301527" cy="1318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6154997" y="5784133"/>
            <a:ext cx="548360" cy="288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096367" y="2934518"/>
            <a:ext cx="548360" cy="288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773" y="2934518"/>
            <a:ext cx="2032459" cy="12434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8270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9" descr="W:\Projekte\CHIM\PDR\Pictures\extraction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9505" y="1876601"/>
            <a:ext cx="1553285" cy="151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89" y="1918623"/>
            <a:ext cx="1298237" cy="1768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9158" y="1466465"/>
            <a:ext cx="3166053" cy="21698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In-kind collaboration in the field of high speed chopper systems</a:t>
            </a:r>
          </a:p>
          <a:p>
            <a:r>
              <a:rPr lang="en-US" sz="1350" dirty="0"/>
              <a:t>Key development points </a:t>
            </a:r>
          </a:p>
          <a:p>
            <a:pPr marL="257175" indent="-257175">
              <a:buAutoNum type="arabicParenR"/>
            </a:pPr>
            <a:r>
              <a:rPr lang="en-US" sz="1350" dirty="0"/>
              <a:t>&gt;300Hz, 750mm </a:t>
            </a:r>
            <a:r>
              <a:rPr lang="en-US" sz="1350" dirty="0" err="1"/>
              <a:t>ø</a:t>
            </a:r>
            <a:r>
              <a:rPr lang="en-US" sz="1350" dirty="0"/>
              <a:t>,  CFRP based</a:t>
            </a:r>
          </a:p>
          <a:p>
            <a:pPr marL="257175" indent="-257175">
              <a:buAutoNum type="arabicParenR"/>
            </a:pPr>
            <a:r>
              <a:rPr lang="en-US" sz="1350" dirty="0"/>
              <a:t>1xSKF + 1xJülich magnetic bearings</a:t>
            </a:r>
          </a:p>
          <a:p>
            <a:pPr marL="257175" indent="-257175">
              <a:buFontTx/>
              <a:buAutoNum type="arabicParenR"/>
            </a:pPr>
            <a:r>
              <a:rPr lang="en-US" sz="1350" dirty="0"/>
              <a:t>Interchangeable disk-motor coupling</a:t>
            </a:r>
          </a:p>
          <a:p>
            <a:pPr marL="257175" indent="-257175">
              <a:buAutoNum type="arabicParenR"/>
            </a:pPr>
            <a:r>
              <a:rPr lang="en-US" sz="1350" dirty="0"/>
              <a:t>CFRP radiation hardness</a:t>
            </a:r>
          </a:p>
          <a:p>
            <a:pPr marL="257175" indent="-257175">
              <a:buAutoNum type="arabicParenR"/>
            </a:pPr>
            <a:r>
              <a:rPr lang="en-US" sz="1350" dirty="0"/>
              <a:t>Mechanical assembly stiffness </a:t>
            </a:r>
          </a:p>
          <a:p>
            <a:pPr marL="257175" indent="-257175">
              <a:buAutoNum type="arabicParenR"/>
            </a:pPr>
            <a:r>
              <a:rPr lang="en-US" sz="1350" dirty="0"/>
              <a:t>Remote handling </a:t>
            </a:r>
          </a:p>
          <a:p>
            <a:pPr marL="257175" indent="-257175">
              <a:buAutoNum type="arabicParenR"/>
            </a:pPr>
            <a:r>
              <a:rPr lang="en-US" sz="1350" dirty="0"/>
              <a:t>Ease of repair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878" y="5679118"/>
            <a:ext cx="651485" cy="85335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869158" y="3667731"/>
            <a:ext cx="3166053" cy="196207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T0 chopper development </a:t>
            </a:r>
          </a:p>
          <a:p>
            <a:r>
              <a:rPr lang="en-US" sz="1350" dirty="0"/>
              <a:t>Key development points</a:t>
            </a:r>
          </a:p>
          <a:p>
            <a:pPr marL="257175" indent="-257175">
              <a:buAutoNum type="arabicParenR"/>
            </a:pPr>
            <a:r>
              <a:rPr lang="en-US" sz="1350" dirty="0"/>
              <a:t>28 Hz, in vacuum, Long pulse source</a:t>
            </a:r>
          </a:p>
          <a:p>
            <a:pPr marL="257175" indent="-257175">
              <a:buAutoNum type="arabicParenR"/>
            </a:pPr>
            <a:r>
              <a:rPr lang="en-US" sz="1350" dirty="0"/>
              <a:t>500 kg rotor weight (W, Ni ,Cu ,B)</a:t>
            </a:r>
          </a:p>
          <a:p>
            <a:pPr marL="257175" indent="-257175">
              <a:buAutoNum type="arabicParenR"/>
            </a:pPr>
            <a:r>
              <a:rPr lang="en-US" sz="1350" dirty="0"/>
              <a:t>Rad hard sensors, motor, lubricants</a:t>
            </a:r>
          </a:p>
          <a:p>
            <a:pPr marL="257175" indent="-257175">
              <a:buAutoNum type="arabicParenR"/>
            </a:pPr>
            <a:r>
              <a:rPr lang="en-US" sz="1350" dirty="0"/>
              <a:t>Mechanical assembly stiffness </a:t>
            </a:r>
          </a:p>
          <a:p>
            <a:pPr marL="257175" indent="-257175">
              <a:buAutoNum type="arabicParenR"/>
            </a:pPr>
            <a:r>
              <a:rPr lang="en-US" sz="1350" dirty="0"/>
              <a:t>Remote handling </a:t>
            </a:r>
          </a:p>
          <a:p>
            <a:pPr marL="257175" indent="-257175">
              <a:buAutoNum type="arabicParenR"/>
            </a:pPr>
            <a:r>
              <a:rPr lang="en-US" sz="1350" dirty="0"/>
              <a:t>Ease of repair</a:t>
            </a:r>
          </a:p>
          <a:p>
            <a:pPr marL="257175" indent="-257175">
              <a:buAutoNum type="arabicParenR"/>
            </a:pPr>
            <a:r>
              <a:rPr lang="en-US" sz="1350" dirty="0"/>
              <a:t>Exchangeable rotor</a:t>
            </a:r>
          </a:p>
        </p:txBody>
      </p:sp>
      <p:pic>
        <p:nvPicPr>
          <p:cNvPr id="23" name="Grafik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9668" y="1492848"/>
            <a:ext cx="1207201" cy="1895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027" y="5638789"/>
            <a:ext cx="1088800" cy="9436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69157" y="5661247"/>
            <a:ext cx="3864111" cy="113107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350" b="1" dirty="0">
                <a:solidFill>
                  <a:schemeClr val="tx1"/>
                </a:solidFill>
              </a:rPr>
              <a:t>Mini chopper test development for vertical integration</a:t>
            </a:r>
          </a:p>
          <a:p>
            <a:r>
              <a:rPr lang="en-US" sz="1350" dirty="0"/>
              <a:t>Key development challenges </a:t>
            </a:r>
          </a:p>
          <a:p>
            <a:pPr marL="257175" indent="-257175">
              <a:buAutoNum type="arabicParenR"/>
            </a:pPr>
            <a:r>
              <a:rPr lang="en-US" sz="1350" dirty="0"/>
              <a:t>200mm </a:t>
            </a:r>
            <a:r>
              <a:rPr lang="en-US" sz="1350" dirty="0" err="1"/>
              <a:t>ø</a:t>
            </a:r>
            <a:r>
              <a:rPr lang="en-US" sz="1350" dirty="0"/>
              <a:t> , 14-150Hz</a:t>
            </a:r>
          </a:p>
          <a:p>
            <a:pPr marL="257175" indent="-257175">
              <a:buAutoNum type="arabicParenR"/>
            </a:pPr>
            <a:r>
              <a:rPr lang="en-US" sz="1350" dirty="0"/>
              <a:t>Complete vertical integration using ESS controls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232" y="997890"/>
            <a:ext cx="967087" cy="2075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ildresultat för airbus defense and spac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617" y="691045"/>
            <a:ext cx="854432" cy="2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k to homep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23061"/>
            <a:ext cx="819208" cy="36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129668" y="1466465"/>
            <a:ext cx="4011358" cy="21467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/>
        </p:nvSpPr>
        <p:spPr>
          <a:xfrm>
            <a:off x="5200744" y="3667934"/>
            <a:ext cx="3859600" cy="19486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/>
          <p:cNvSpPr/>
          <p:nvPr/>
        </p:nvSpPr>
        <p:spPr>
          <a:xfrm>
            <a:off x="5849870" y="5661248"/>
            <a:ext cx="2432552" cy="8987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4" name="Picture 33" descr="3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206" y="3926915"/>
            <a:ext cx="1243682" cy="1537340"/>
          </a:xfrm>
          <a:prstGeom prst="rect">
            <a:avLst/>
          </a:prstGeom>
        </p:spPr>
      </p:pic>
      <p:pic>
        <p:nvPicPr>
          <p:cNvPr id="36" name="Picture 35" descr="Screen Shot 2016-04-29 at 12.07.38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065" y="3742007"/>
            <a:ext cx="718667" cy="865736"/>
          </a:xfrm>
          <a:prstGeom prst="rect">
            <a:avLst/>
          </a:prstGeom>
        </p:spPr>
      </p:pic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8293066" y="4695584"/>
            <a:ext cx="699206" cy="857083"/>
            <a:chOff x="7991872" y="3789040"/>
            <a:chExt cx="2304256" cy="2687500"/>
          </a:xfrm>
        </p:grpSpPr>
        <p:pic>
          <p:nvPicPr>
            <p:cNvPr id="38" name="Picture 37" descr="Screen Shot 2016-04-29 at 12.01.14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1872" y="3789040"/>
              <a:ext cx="2304256" cy="2687500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 flipH="1">
              <a:off x="8100392" y="5445224"/>
              <a:ext cx="2160240" cy="0"/>
            </a:xfrm>
            <a:prstGeom prst="line">
              <a:avLst/>
            </a:prstGeom>
            <a:ln>
              <a:solidFill>
                <a:srgbClr val="FAC09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Up Arrow 39"/>
            <p:cNvSpPr/>
            <p:nvPr/>
          </p:nvSpPr>
          <p:spPr>
            <a:xfrm>
              <a:off x="9828584" y="3789040"/>
              <a:ext cx="288032" cy="648072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Up Arrow 40"/>
            <p:cNvSpPr/>
            <p:nvPr/>
          </p:nvSpPr>
          <p:spPr>
            <a:xfrm>
              <a:off x="8244408" y="3861048"/>
              <a:ext cx="288032" cy="576064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5143" y="4411248"/>
            <a:ext cx="1569664" cy="614601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35569" y="220358"/>
            <a:ext cx="7139136" cy="1143000"/>
          </a:xfrm>
        </p:spPr>
        <p:txBody>
          <a:bodyPr/>
          <a:lstStyle/>
          <a:p>
            <a:r>
              <a:rPr lang="en-GB" dirty="0"/>
              <a:t>NCG key enabling developments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98ED17-0787-424D-BB1C-0B814BA48553}"/>
              </a:ext>
            </a:extLst>
          </p:cNvPr>
          <p:cNvSpPr/>
          <p:nvPr/>
        </p:nvSpPr>
        <p:spPr>
          <a:xfrm>
            <a:off x="-2932" y="1930143"/>
            <a:ext cx="1863247" cy="424731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In-kind collaboration for Chopper system control</a:t>
            </a:r>
          </a:p>
          <a:p>
            <a:r>
              <a:rPr lang="en-US" sz="1350" dirty="0"/>
              <a:t>CHIC – </a:t>
            </a:r>
            <a:r>
              <a:rPr lang="en-US" sz="1350" dirty="0" err="1"/>
              <a:t>Vx</a:t>
            </a:r>
            <a:endParaRPr lang="en-US" sz="1350" dirty="0"/>
          </a:p>
          <a:p>
            <a:pPr marL="342900" indent="-342900">
              <a:buFont typeface="+mj-lt"/>
              <a:buAutoNum type="arabicPeriod"/>
            </a:pPr>
            <a:r>
              <a:rPr lang="en-US" sz="1350" dirty="0"/>
              <a:t>Seamless integration of all ESS chopper system to EPICS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50" dirty="0"/>
              <a:t>Condition monitoring of all choppers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50" dirty="0"/>
              <a:t>Machine protection functionality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50" dirty="0"/>
              <a:t>Chopper speed and phase control with ESS timing for T0 and others</a:t>
            </a:r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85533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065" y="1472776"/>
            <a:ext cx="1316310" cy="113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57" y="1544076"/>
            <a:ext cx="1389796" cy="972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62" y="5162758"/>
            <a:ext cx="3187851" cy="809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5923" y="4658536"/>
            <a:ext cx="5172986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14313" indent="-214313" algn="ctr">
              <a:buFont typeface="Arial" charset="0"/>
              <a:buChar char="•"/>
            </a:pPr>
            <a:r>
              <a:rPr lang="en-US" sz="1350" dirty="0"/>
              <a:t>Chopper Control Systems Integration - EPICS</a:t>
            </a:r>
          </a:p>
          <a:p>
            <a:pPr marL="214313" indent="-214313" algn="ctr">
              <a:buFont typeface="Arial" charset="0"/>
              <a:buChar char="•"/>
            </a:pPr>
            <a:r>
              <a:rPr lang="en-US" sz="1350" dirty="0"/>
              <a:t>Timing, Vertical Integration tests and commissioning at HZB, 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313" y="2612928"/>
            <a:ext cx="3699030" cy="2040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296" y="2601191"/>
            <a:ext cx="1539862" cy="2017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943" y="4046732"/>
            <a:ext cx="727632" cy="5527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41666" y="1812662"/>
            <a:ext cx="3296333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14313" indent="-214313" algn="ctr">
              <a:buFont typeface="Arial" charset="0"/>
              <a:buChar char="•"/>
            </a:pPr>
            <a:r>
              <a:rPr lang="en-US" sz="1350" dirty="0"/>
              <a:t>Chopper mechanical Integration </a:t>
            </a:r>
          </a:p>
          <a:p>
            <a:pPr marL="214313" indent="-214313" algn="ctr">
              <a:buFont typeface="Arial" charset="0"/>
              <a:buChar char="•"/>
            </a:pPr>
            <a:r>
              <a:rPr lang="en-US" sz="1350" dirty="0"/>
              <a:t>Remote Handling of Active Components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7" y="5992164"/>
            <a:ext cx="5204012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14313" indent="-214313" algn="ctr">
              <a:buFont typeface="Arial" charset="0"/>
              <a:buChar char="•"/>
            </a:pPr>
            <a:r>
              <a:rPr lang="en-US" sz="1350" dirty="0"/>
              <a:t>Procedures for Chopper Installation Commissioning and Maintenance: SSM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8909" y="3284984"/>
            <a:ext cx="1593477" cy="7848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ESS collaboration: </a:t>
            </a:r>
          </a:p>
          <a:p>
            <a:pPr algn="ctr"/>
            <a:r>
              <a:rPr lang="en-US" sz="900" dirty="0"/>
              <a:t>Neutron Chopper Group+</a:t>
            </a:r>
          </a:p>
          <a:p>
            <a:pPr algn="ctr"/>
            <a:r>
              <a:rPr lang="en-US" sz="900" dirty="0"/>
              <a:t>Integrated Control Systems+</a:t>
            </a:r>
          </a:p>
          <a:p>
            <a:pPr algn="ctr"/>
            <a:r>
              <a:rPr lang="en-US" sz="900" dirty="0"/>
              <a:t>Detector Group+</a:t>
            </a:r>
          </a:p>
          <a:p>
            <a:pPr algn="ctr"/>
            <a:r>
              <a:rPr lang="en-US" sz="900" dirty="0"/>
              <a:t>DMSC++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313" y="5179789"/>
            <a:ext cx="1005053" cy="775871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0034" y="186329"/>
            <a:ext cx="7139136" cy="1143000"/>
          </a:xfrm>
        </p:spPr>
        <p:txBody>
          <a:bodyPr/>
          <a:lstStyle/>
          <a:p>
            <a:r>
              <a:rPr lang="en-GB" dirty="0"/>
              <a:t>NCG key integration, installation and maintenance activities</a:t>
            </a:r>
          </a:p>
        </p:txBody>
      </p:sp>
    </p:spTree>
    <p:extLst>
      <p:ext uri="{BB962C8B-B14F-4D97-AF65-F5344CB8AC3E}">
        <p14:creationId xmlns:p14="http://schemas.microsoft.com/office/powerpoint/2010/main" val="194521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T0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4" y="1484784"/>
            <a:ext cx="6995988" cy="5256584"/>
          </a:xfrm>
        </p:spPr>
        <p:txBody>
          <a:bodyPr>
            <a:normAutofit/>
          </a:bodyPr>
          <a:lstStyle/>
          <a:p>
            <a:r>
              <a:rPr lang="en-US" sz="2000" dirty="0"/>
              <a:t>Block fast neutrons and gamma radiation from the prompt pulse to the required level </a:t>
            </a:r>
          </a:p>
          <a:p>
            <a:r>
              <a:rPr lang="en-US" sz="2000" dirty="0"/>
              <a:t>Place an absorber mass of high-cross-section material in the neutron beam during the brief time the fast neutrons are present</a:t>
            </a:r>
          </a:p>
          <a:p>
            <a:r>
              <a:rPr lang="en-US" sz="2000" dirty="0"/>
              <a:t>Rotate sufficiently rapidly to leave the beam completely unblocked when neutrons of the desired wavelengths travel through the chopper position.</a:t>
            </a:r>
          </a:p>
          <a:p>
            <a:r>
              <a:rPr lang="en-US" sz="2000" dirty="0"/>
              <a:t>Typically rotates at some multiple or submultiple of the source frequency and is kept in phase with the source.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6948264" y="1628800"/>
            <a:ext cx="1948545" cy="3096344"/>
            <a:chOff x="1366129" y="821691"/>
            <a:chExt cx="3606307" cy="4904280"/>
          </a:xfrm>
        </p:grpSpPr>
        <p:sp>
          <p:nvSpPr>
            <p:cNvPr id="5" name="Isosceles Triangle 4"/>
            <p:cNvSpPr/>
            <p:nvPr/>
          </p:nvSpPr>
          <p:spPr>
            <a:xfrm rot="10800000">
              <a:off x="2223540" y="853077"/>
              <a:ext cx="2748896" cy="4229308"/>
            </a:xfrm>
            <a:prstGeom prst="triangle">
              <a:avLst>
                <a:gd name="adj" fmla="val 10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2223540" y="853077"/>
              <a:ext cx="2564920" cy="4229308"/>
            </a:xfrm>
            <a:prstGeom prst="triangle">
              <a:avLst>
                <a:gd name="adj" fmla="val 100000"/>
              </a:avLst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 rot="10800000">
              <a:off x="2211454" y="853077"/>
              <a:ext cx="2333943" cy="4229308"/>
            </a:xfrm>
            <a:prstGeom prst="triangle">
              <a:avLst>
                <a:gd name="adj" fmla="val 10000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10800000">
              <a:off x="2219511" y="853077"/>
              <a:ext cx="2017021" cy="4246963"/>
            </a:xfrm>
            <a:prstGeom prst="triangle">
              <a:avLst>
                <a:gd name="adj" fmla="val 100000"/>
              </a:avLst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2219511" y="853077"/>
              <a:ext cx="1662498" cy="4246963"/>
            </a:xfrm>
            <a:prstGeom prst="triangle">
              <a:avLst>
                <a:gd name="adj" fmla="val 100000"/>
              </a:avLst>
            </a:prstGeom>
            <a:solidFill>
              <a:srgbClr val="00D10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 rot="10800000">
              <a:off x="2220855" y="853077"/>
              <a:ext cx="1277088" cy="4241077"/>
            </a:xfrm>
            <a:prstGeom prst="triangle">
              <a:avLst>
                <a:gd name="adj" fmla="val 10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2216826" y="853077"/>
              <a:ext cx="864821" cy="4241077"/>
            </a:xfrm>
            <a:prstGeom prst="triangle">
              <a:avLst>
                <a:gd name="adj" fmla="val 100000"/>
              </a:avLst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102680" y="853077"/>
              <a:ext cx="0" cy="424696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102680" y="5086282"/>
              <a:ext cx="2793749" cy="1375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82"/>
            <p:cNvSpPr txBox="1">
              <a:spLocks noChangeArrowheads="1"/>
            </p:cNvSpPr>
            <p:nvPr/>
          </p:nvSpPr>
          <p:spPr bwMode="auto">
            <a:xfrm>
              <a:off x="1867940" y="5026579"/>
              <a:ext cx="405274" cy="48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1pPr>
              <a:lvl2pPr marL="742950" indent="-28575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2894985" y="5023535"/>
              <a:ext cx="0" cy="7061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695348" y="5023535"/>
              <a:ext cx="0" cy="7258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609856" y="5023535"/>
              <a:ext cx="0" cy="7258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97"/>
            <p:cNvSpPr txBox="1">
              <a:spLocks noChangeArrowheads="1"/>
            </p:cNvSpPr>
            <p:nvPr/>
          </p:nvSpPr>
          <p:spPr bwMode="auto">
            <a:xfrm>
              <a:off x="2964816" y="5187777"/>
              <a:ext cx="1448527" cy="53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1pPr>
              <a:lvl2pPr marL="742950" indent="-28575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Time [</a:t>
              </a:r>
              <a:r>
                <a:rPr lang="en-US" sz="14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ms</a:t>
              </a: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]</a:t>
              </a:r>
            </a:p>
          </p:txBody>
        </p:sp>
        <p:sp>
          <p:nvSpPr>
            <p:cNvPr id="19" name="TextBox 98"/>
            <p:cNvSpPr txBox="1">
              <a:spLocks noChangeArrowheads="1"/>
            </p:cNvSpPr>
            <p:nvPr/>
          </p:nvSpPr>
          <p:spPr bwMode="auto">
            <a:xfrm rot="16200000">
              <a:off x="461584" y="3185224"/>
              <a:ext cx="2316793" cy="507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1pPr>
              <a:lvl2pPr marL="742950" indent="-28575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eaLnBrk="0" hangingPunct="0"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0400">
                  <a:solidFill>
                    <a:schemeClr val="bg1"/>
                  </a:solidFill>
                  <a:latin typeface="Comic Sans MS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Distance [m]</a:t>
              </a:r>
            </a:p>
          </p:txBody>
        </p:sp>
        <p:sp>
          <p:nvSpPr>
            <p:cNvPr id="20" name="Isosceles Triangle 19"/>
            <p:cNvSpPr/>
            <p:nvPr/>
          </p:nvSpPr>
          <p:spPr>
            <a:xfrm rot="10800000">
              <a:off x="2220855" y="853077"/>
              <a:ext cx="547899" cy="4241077"/>
            </a:xfrm>
            <a:prstGeom prst="triangle">
              <a:avLst>
                <a:gd name="adj" fmla="val 10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1632669" y="1605983"/>
              <a:ext cx="333039" cy="47029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64453" y="841307"/>
              <a:ext cx="235005" cy="1018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 rot="10800000">
              <a:off x="2211454" y="1898635"/>
              <a:ext cx="188005" cy="3222983"/>
            </a:xfrm>
            <a:prstGeom prst="triangle">
              <a:avLst>
                <a:gd name="adj" fmla="val 100000"/>
              </a:avLst>
            </a:prstGeom>
            <a:solidFill>
              <a:srgbClr val="6E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>
                <a:defRPr/>
              </a:pP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 rot="10800000">
              <a:off x="2368573" y="821691"/>
              <a:ext cx="83259" cy="1051442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35536" y="1873133"/>
              <a:ext cx="37198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210163" y="4983751"/>
            <a:ext cx="4361837" cy="1685609"/>
            <a:chOff x="-541686" y="2772688"/>
            <a:chExt cx="5240980" cy="2024463"/>
          </a:xfrm>
        </p:grpSpPr>
        <p:grpSp>
          <p:nvGrpSpPr>
            <p:cNvPr id="39" name="Group 38"/>
            <p:cNvGrpSpPr/>
            <p:nvPr/>
          </p:nvGrpSpPr>
          <p:grpSpPr>
            <a:xfrm>
              <a:off x="908380" y="2772688"/>
              <a:ext cx="3110135" cy="2024463"/>
              <a:chOff x="1895083" y="3391201"/>
              <a:chExt cx="3570161" cy="2417504"/>
            </a:xfrm>
          </p:grpSpPr>
          <p:pic>
            <p:nvPicPr>
              <p:cNvPr id="43" name="Picture 42" descr="1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9752" y="3391201"/>
                <a:ext cx="2317862" cy="2417504"/>
              </a:xfrm>
              <a:prstGeom prst="rect">
                <a:avLst/>
              </a:prstGeom>
            </p:spPr>
          </p:pic>
          <p:sp>
            <p:nvSpPr>
              <p:cNvPr id="44" name="Right Arrow 43"/>
              <p:cNvSpPr/>
              <p:nvPr/>
            </p:nvSpPr>
            <p:spPr>
              <a:xfrm rot="19652671">
                <a:off x="1895083" y="5153913"/>
                <a:ext cx="1215986" cy="43204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19652671">
                <a:off x="4421871" y="4032025"/>
                <a:ext cx="323294" cy="43204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Arrow 45"/>
              <p:cNvSpPr/>
              <p:nvPr/>
            </p:nvSpPr>
            <p:spPr>
              <a:xfrm rot="19652671">
                <a:off x="4781911" y="3809160"/>
                <a:ext cx="323294" cy="43204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Arrow 46"/>
              <p:cNvSpPr/>
              <p:nvPr/>
            </p:nvSpPr>
            <p:spPr>
              <a:xfrm rot="19652671">
                <a:off x="5141950" y="3593138"/>
                <a:ext cx="323294" cy="43204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-282122" y="3195775"/>
              <a:ext cx="13599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PPS chopper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541686" y="3887644"/>
              <a:ext cx="1262518" cy="7762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Incoming</a:t>
              </a:r>
              <a:br>
                <a:rPr lang="en-US" dirty="0"/>
              </a:br>
              <a:r>
                <a:rPr lang="en-US" dirty="0"/>
                <a:t>beam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11343" y="3455226"/>
              <a:ext cx="1087951" cy="7762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Filtered </a:t>
              </a:r>
              <a:br>
                <a:rPr lang="en-US" dirty="0"/>
              </a:br>
              <a:r>
                <a:rPr lang="en-US" dirty="0"/>
                <a:t>beam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868144" y="4797152"/>
            <a:ext cx="2585126" cy="1946849"/>
            <a:chOff x="5868144" y="4797152"/>
            <a:chExt cx="2585126" cy="1946849"/>
          </a:xfrm>
        </p:grpSpPr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6036983" y="4797152"/>
              <a:ext cx="2416287" cy="1946849"/>
              <a:chOff x="4310855" y="3933056"/>
              <a:chExt cx="3471038" cy="266429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310855" y="3933056"/>
                <a:ext cx="2750958" cy="2664296"/>
                <a:chOff x="4310855" y="3933056"/>
                <a:chExt cx="2750958" cy="2664296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4310855" y="3933056"/>
                  <a:ext cx="2565830" cy="2175185"/>
                  <a:chOff x="4742903" y="4221088"/>
                  <a:chExt cx="2565830" cy="2175185"/>
                </a:xfrm>
              </p:grpSpPr>
              <p:pic>
                <p:nvPicPr>
                  <p:cNvPr id="36" name="Picture 35" descr="3.JPG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10800000" flipH="1" flipV="1">
                    <a:off x="4932041" y="4221088"/>
                    <a:ext cx="2376692" cy="2175185"/>
                  </a:xfrm>
                  <a:prstGeom prst="rect">
                    <a:avLst/>
                  </a:prstGeom>
                </p:spPr>
              </p:pic>
              <p:sp>
                <p:nvSpPr>
                  <p:cNvPr id="37" name="Curved Left Arrow 36"/>
                  <p:cNvSpPr/>
                  <p:nvPr/>
                </p:nvSpPr>
                <p:spPr>
                  <a:xfrm rot="9180619">
                    <a:off x="4742903" y="5266822"/>
                    <a:ext cx="368751" cy="1102563"/>
                  </a:xfrm>
                  <a:prstGeom prst="curvedLeftArrow">
                    <a:avLst>
                      <a:gd name="adj1" fmla="val 22544"/>
                      <a:gd name="adj2" fmla="val 82794"/>
                      <a:gd name="adj3" fmla="val 40436"/>
                    </a:avLst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1" name="Right Arrow 30"/>
                <p:cNvSpPr/>
                <p:nvPr/>
              </p:nvSpPr>
              <p:spPr>
                <a:xfrm rot="19652671">
                  <a:off x="5115285" y="5943382"/>
                  <a:ext cx="652450" cy="432048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ight Arrow 31"/>
                <p:cNvSpPr/>
                <p:nvPr/>
              </p:nvSpPr>
              <p:spPr>
                <a:xfrm rot="19652671">
                  <a:off x="6751962" y="4979570"/>
                  <a:ext cx="309851" cy="432048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Parallelogram 32"/>
                <p:cNvSpPr/>
                <p:nvPr/>
              </p:nvSpPr>
              <p:spPr>
                <a:xfrm rot="5400000">
                  <a:off x="6300192" y="5301208"/>
                  <a:ext cx="504056" cy="360040"/>
                </a:xfrm>
                <a:prstGeom prst="parallelogram">
                  <a:avLst>
                    <a:gd name="adj" fmla="val 42637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Parallelogram 33"/>
                <p:cNvSpPr/>
                <p:nvPr/>
              </p:nvSpPr>
              <p:spPr>
                <a:xfrm rot="5400000">
                  <a:off x="4860032" y="6165304"/>
                  <a:ext cx="504056" cy="360040"/>
                </a:xfrm>
                <a:prstGeom prst="parallelogram">
                  <a:avLst>
                    <a:gd name="adj" fmla="val 42637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Parallelogram 34"/>
                <p:cNvSpPr/>
                <p:nvPr/>
              </p:nvSpPr>
              <p:spPr>
                <a:xfrm rot="19710895">
                  <a:off x="4586007" y="6371842"/>
                  <a:ext cx="576064" cy="216024"/>
                </a:xfrm>
                <a:prstGeom prst="parallelogram">
                  <a:avLst/>
                </a:prstGeom>
                <a:solidFill>
                  <a:srgbClr val="FF0000"/>
                </a:solid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ight Arrow 27"/>
              <p:cNvSpPr/>
              <p:nvPr/>
            </p:nvSpPr>
            <p:spPr>
              <a:xfrm rot="19652671">
                <a:off x="7122747" y="4774543"/>
                <a:ext cx="309851" cy="43204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Arrow 28"/>
              <p:cNvSpPr/>
              <p:nvPr/>
            </p:nvSpPr>
            <p:spPr>
              <a:xfrm rot="19652671">
                <a:off x="7472042" y="4531729"/>
                <a:ext cx="309851" cy="43204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0" name="Straight Connector 49"/>
            <p:cNvCxnSpPr/>
            <p:nvPr/>
          </p:nvCxnSpPr>
          <p:spPr>
            <a:xfrm flipV="1">
              <a:off x="5868144" y="5013176"/>
              <a:ext cx="2088232" cy="1224136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109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T0 chopper development with commercial partner - </a:t>
            </a:r>
            <a:r>
              <a:rPr lang="en-US" dirty="0" err="1"/>
              <a:t>Mirrotron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Current status</a:t>
            </a:r>
          </a:p>
          <a:p>
            <a:r>
              <a:rPr lang="en-US" dirty="0"/>
              <a:t>Kick off – end of Nov 2017</a:t>
            </a:r>
          </a:p>
          <a:p>
            <a:r>
              <a:rPr lang="en-US" dirty="0"/>
              <a:t>Preliminary Design – ongoing</a:t>
            </a:r>
          </a:p>
          <a:p>
            <a:r>
              <a:rPr lang="en-US" dirty="0"/>
              <a:t>PDR – expected end of Feb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347864" y="3961979"/>
          <a:ext cx="4724011" cy="2165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7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3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Short description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Planned date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effectLst/>
                        </a:rPr>
                        <a:t>Comment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P1 Kick-off meeting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 (project start) 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Kick-off meeting report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 PDR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GB" sz="1000">
                          <a:effectLst/>
                        </a:rPr>
                        <a:t>(Preliminary design review)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 + 9 weeks 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System basic portfolio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GB" sz="1000">
                          <a:effectLst/>
                        </a:rPr>
                        <a:t>released – Milestone 1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 Detailed design –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GB" sz="1000">
                          <a:effectLst/>
                        </a:rPr>
                        <a:t>intermediate review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 + 20 weeks 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Intermediate review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 Detailed design final review +TC preliminary review 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 + 34 weeks 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System detailed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GB" sz="1000">
                          <a:effectLst/>
                        </a:rPr>
                        <a:t>portfolio released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T0+TC CDR 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GB" sz="1000">
                          <a:effectLst/>
                        </a:rPr>
                        <a:t>(Critical design review)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</a:rPr>
                        <a:t>T0 + 62 weeks </a:t>
                      </a:r>
                      <a:endParaRPr lang="en-US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effectLst/>
                        </a:rPr>
                        <a:t>Detailed drawings issued – Milestone 2</a:t>
                      </a:r>
                      <a:endParaRPr lang="en-US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56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46" y="409595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A conceptual representation of the ESS T0 rotor arrangement.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1851" y="3550809"/>
            <a:ext cx="1040763" cy="250541"/>
          </a:xfrm>
        </p:spPr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31" b="8228"/>
          <a:stretch/>
        </p:blipFill>
        <p:spPr bwMode="auto">
          <a:xfrm>
            <a:off x="3520144" y="4823571"/>
            <a:ext cx="1700401" cy="1700878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99" name="Group 98"/>
          <p:cNvGrpSpPr/>
          <p:nvPr/>
        </p:nvGrpSpPr>
        <p:grpSpPr>
          <a:xfrm>
            <a:off x="-285675" y="1412776"/>
            <a:ext cx="4896544" cy="4040905"/>
            <a:chOff x="440482" y="2132856"/>
            <a:chExt cx="4896544" cy="4040905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440482" y="2132856"/>
              <a:ext cx="4896544" cy="4040905"/>
              <a:chOff x="997981" y="106753"/>
              <a:chExt cx="4030466" cy="3361331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584770" y="668082"/>
                <a:ext cx="3443677" cy="2155677"/>
                <a:chOff x="1584764" y="668078"/>
                <a:chExt cx="4049148" cy="2534682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480546" y="1014050"/>
                  <a:ext cx="76285" cy="2732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556831" y="1287347"/>
                  <a:ext cx="64807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3204903" y="999315"/>
                  <a:ext cx="72008" cy="2880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Arc 36"/>
                <p:cNvSpPr/>
                <p:nvPr/>
              </p:nvSpPr>
              <p:spPr>
                <a:xfrm>
                  <a:off x="2412815" y="927307"/>
                  <a:ext cx="936104" cy="360040"/>
                </a:xfrm>
                <a:prstGeom prst="arc">
                  <a:avLst>
                    <a:gd name="adj1" fmla="val 11586974"/>
                    <a:gd name="adj2" fmla="val 20749253"/>
                  </a:avLst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2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8" name="Oval 37"/>
                <p:cNvSpPr>
                  <a:spLocks noChangeAspect="1"/>
                </p:cNvSpPr>
                <p:nvPr/>
              </p:nvSpPr>
              <p:spPr>
                <a:xfrm>
                  <a:off x="2029684" y="1215339"/>
                  <a:ext cx="1692184" cy="1692184"/>
                </a:xfrm>
                <a:prstGeom prst="ellipse">
                  <a:avLst/>
                </a:prstGeom>
                <a:noFill/>
                <a:ln w="6350" cmpd="sng">
                  <a:solidFill>
                    <a:srgbClr val="0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9" name="Oval 38"/>
                <p:cNvSpPr>
                  <a:spLocks noChangeAspect="1"/>
                </p:cNvSpPr>
                <p:nvPr/>
              </p:nvSpPr>
              <p:spPr>
                <a:xfrm>
                  <a:off x="1755059" y="950399"/>
                  <a:ext cx="2231999" cy="2211683"/>
                </a:xfrm>
                <a:prstGeom prst="ellipse">
                  <a:avLst/>
                </a:prstGeom>
                <a:noFill/>
                <a:ln w="6350" cmpd="sng">
                  <a:solidFill>
                    <a:srgbClr val="0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40" name="Chord 39"/>
                <p:cNvSpPr/>
                <p:nvPr/>
              </p:nvSpPr>
              <p:spPr>
                <a:xfrm>
                  <a:off x="2045077" y="1215340"/>
                  <a:ext cx="1656185" cy="1656185"/>
                </a:xfrm>
                <a:prstGeom prst="chord">
                  <a:avLst>
                    <a:gd name="adj1" fmla="val 1370955"/>
                    <a:gd name="adj2" fmla="val 9452155"/>
                  </a:avLst>
                </a:prstGeom>
                <a:noFill/>
                <a:ln w="28575" cmpd="sng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41" name="Oval 40"/>
                <p:cNvSpPr>
                  <a:spLocks noChangeAspect="1"/>
                </p:cNvSpPr>
                <p:nvPr/>
              </p:nvSpPr>
              <p:spPr>
                <a:xfrm>
                  <a:off x="2693150" y="1889245"/>
                  <a:ext cx="360040" cy="360032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584764" y="2064041"/>
                  <a:ext cx="4049148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 flipV="1">
                  <a:off x="2870682" y="668078"/>
                  <a:ext cx="7" cy="2534682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2340807" y="1287347"/>
                  <a:ext cx="288032" cy="1080120"/>
                </a:xfrm>
                <a:prstGeom prst="line">
                  <a:avLst/>
                </a:prstGeom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132895" y="1287347"/>
                  <a:ext cx="288032" cy="1080120"/>
                </a:xfrm>
                <a:prstGeom prst="line">
                  <a:avLst/>
                </a:prstGeom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ctangle 45"/>
                <p:cNvSpPr/>
                <p:nvPr/>
              </p:nvSpPr>
              <p:spPr>
                <a:xfrm>
                  <a:off x="2765158" y="983921"/>
                  <a:ext cx="216024" cy="216024"/>
                </a:xfrm>
                <a:prstGeom prst="rect">
                  <a:avLst/>
                </a:prstGeom>
                <a:no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7" name="Text Box 1058"/>
              <p:cNvSpPr txBox="1"/>
              <p:nvPr/>
            </p:nvSpPr>
            <p:spPr>
              <a:xfrm>
                <a:off x="997981" y="425847"/>
                <a:ext cx="1487173" cy="31421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100" kern="1200">
                    <a:solidFill>
                      <a:srgbClr val="000000"/>
                    </a:solidFill>
                    <a:effectLst/>
                    <a:latin typeface="Cambria" charset="0"/>
                    <a:ea typeface="Times New Roman" charset="0"/>
                    <a:cs typeface="Times New Roman" charset="0"/>
                  </a:rPr>
                  <a:t>Absorber</a:t>
                </a:r>
                <a:endParaRPr lang="en-US" sz="1200"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8" name="Straight Arrow Connector 7"/>
              <p:cNvCxnSpPr>
                <a:stCxn id="7" idx="2"/>
              </p:cNvCxnSpPr>
              <p:nvPr/>
            </p:nvCxnSpPr>
            <p:spPr>
              <a:xfrm>
                <a:off x="1741568" y="740064"/>
                <a:ext cx="676027" cy="3335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 Box 1060"/>
              <p:cNvSpPr txBox="1"/>
              <p:nvPr/>
            </p:nvSpPr>
            <p:spPr>
              <a:xfrm>
                <a:off x="1213136" y="1269388"/>
                <a:ext cx="656432" cy="31421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100" kern="1200">
                    <a:solidFill>
                      <a:srgbClr val="000000"/>
                    </a:solidFill>
                    <a:effectLst/>
                    <a:latin typeface="Cambria" charset="0"/>
                    <a:ea typeface="Times New Roman" charset="0"/>
                    <a:cs typeface="Times New Roman" charset="0"/>
                  </a:rPr>
                  <a:t>Body</a:t>
                </a:r>
                <a:endParaRPr lang="en-US" sz="1200"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" name="Text Box 1061"/>
              <p:cNvSpPr txBox="1"/>
              <p:nvPr/>
            </p:nvSpPr>
            <p:spPr>
              <a:xfrm>
                <a:off x="1532007" y="3153867"/>
                <a:ext cx="1467492" cy="31421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100" kern="1200">
                    <a:solidFill>
                      <a:srgbClr val="000000"/>
                    </a:solidFill>
                    <a:effectLst/>
                    <a:latin typeface="Cambria" charset="0"/>
                    <a:ea typeface="Times New Roman" charset="0"/>
                    <a:cs typeface="Times New Roman" charset="0"/>
                  </a:rPr>
                  <a:t>Counterweight</a:t>
                </a:r>
                <a:endParaRPr lang="en-US" sz="1200" dirty="0"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1528819" y="1547230"/>
                <a:ext cx="1001422" cy="855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10" idx="0"/>
              </p:cNvCxnSpPr>
              <p:nvPr/>
            </p:nvCxnSpPr>
            <p:spPr>
              <a:xfrm flipV="1">
                <a:off x="2265753" y="2293345"/>
                <a:ext cx="206971" cy="8605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 Box 1064"/>
              <p:cNvSpPr txBox="1"/>
              <p:nvPr/>
            </p:nvSpPr>
            <p:spPr>
              <a:xfrm>
                <a:off x="2411484" y="106753"/>
                <a:ext cx="1431004" cy="31421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100" kern="1200">
                    <a:solidFill>
                      <a:srgbClr val="000000"/>
                    </a:solidFill>
                    <a:effectLst/>
                    <a:latin typeface="Cambria" charset="0"/>
                    <a:ea typeface="Times New Roman" charset="0"/>
                    <a:cs typeface="Times New Roman" charset="0"/>
                  </a:rPr>
                  <a:t>Beam profile </a:t>
                </a:r>
                <a:endParaRPr lang="en-US" sz="1200" dirty="0"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14" name="Straight Arrow Connector 13"/>
              <p:cNvCxnSpPr>
                <a:stCxn id="13" idx="2"/>
                <a:endCxn id="46" idx="3"/>
              </p:cNvCxnSpPr>
              <p:nvPr/>
            </p:nvCxnSpPr>
            <p:spPr>
              <a:xfrm flipH="1">
                <a:off x="2772381" y="420970"/>
                <a:ext cx="354605" cy="607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>
                <a:off x="4003722" y="888543"/>
                <a:ext cx="918605" cy="1653489"/>
                <a:chOff x="4003722" y="888543"/>
                <a:chExt cx="918605" cy="1653489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4003722" y="888543"/>
                  <a:ext cx="183721" cy="30620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 dirty="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 dirty="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187443" y="888543"/>
                  <a:ext cx="183721" cy="30620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371164" y="888543"/>
                  <a:ext cx="77600" cy="30620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 dirty="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 dirty="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554885" y="888543"/>
                  <a:ext cx="183721" cy="30620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4003722" y="1194745"/>
                  <a:ext cx="183721" cy="918605"/>
                </a:xfrm>
                <a:prstGeom prst="rect">
                  <a:avLst/>
                </a:prstGeom>
                <a:noFill/>
                <a:ln w="1905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4187443" y="1194745"/>
                  <a:ext cx="183721" cy="918605"/>
                </a:xfrm>
                <a:prstGeom prst="rect">
                  <a:avLst/>
                </a:prstGeom>
                <a:noFill/>
                <a:ln w="1905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371164" y="1194745"/>
                  <a:ext cx="183721" cy="918605"/>
                </a:xfrm>
                <a:prstGeom prst="rect">
                  <a:avLst/>
                </a:prstGeom>
                <a:noFill/>
                <a:ln w="1905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554885" y="1194745"/>
                  <a:ext cx="183721" cy="918605"/>
                </a:xfrm>
                <a:prstGeom prst="rect">
                  <a:avLst/>
                </a:prstGeom>
                <a:noFill/>
                <a:ln w="1905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003722" y="2113350"/>
                  <a:ext cx="183721" cy="428682"/>
                </a:xfrm>
                <a:prstGeom prst="rect">
                  <a:avLst/>
                </a:prstGeom>
                <a:noFill/>
                <a:ln w="19050" cmpd="sng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187443" y="2113350"/>
                  <a:ext cx="183721" cy="428682"/>
                </a:xfrm>
                <a:prstGeom prst="rect">
                  <a:avLst/>
                </a:prstGeom>
                <a:noFill/>
                <a:ln w="19050" cmpd="sng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371164" y="2113350"/>
                  <a:ext cx="183721" cy="428682"/>
                </a:xfrm>
                <a:prstGeom prst="rect">
                  <a:avLst/>
                </a:prstGeom>
                <a:noFill/>
                <a:ln w="19050" cmpd="sng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554885" y="2113350"/>
                  <a:ext cx="183721" cy="428682"/>
                </a:xfrm>
                <a:prstGeom prst="rect">
                  <a:avLst/>
                </a:prstGeom>
                <a:noFill/>
                <a:ln w="19050" cmpd="sng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738606" y="888543"/>
                  <a:ext cx="183721" cy="30620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738606" y="1194745"/>
                  <a:ext cx="183721" cy="918605"/>
                </a:xfrm>
                <a:prstGeom prst="rect">
                  <a:avLst/>
                </a:prstGeom>
                <a:noFill/>
                <a:ln w="1905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738606" y="2113350"/>
                  <a:ext cx="183721" cy="428682"/>
                </a:xfrm>
                <a:prstGeom prst="rect">
                  <a:avLst/>
                </a:prstGeom>
                <a:noFill/>
                <a:ln w="19050" cmpd="sng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spcBef>
                      <a:spcPts val="600"/>
                    </a:spcBef>
                    <a:spcAft>
                      <a:spcPts val="1200"/>
                    </a:spcAft>
                  </a:pPr>
                  <a:r>
                    <a:rPr lang="en-GB" sz="1100">
                      <a:effectLst/>
                      <a:latin typeface="Tahoma" charset="0"/>
                      <a:ea typeface="Times New Roman" charset="0"/>
                      <a:cs typeface="Times New Roman" charset="0"/>
                    </a:rPr>
                    <a:t> </a:t>
                  </a:r>
                  <a:endParaRPr lang="en-US" sz="1100">
                    <a:effectLst/>
                    <a:latin typeface="Tahoma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</p:grpSp>
        <p:sp>
          <p:nvSpPr>
            <p:cNvPr id="90" name="Rectangle 89"/>
            <p:cNvSpPr/>
            <p:nvPr/>
          </p:nvSpPr>
          <p:spPr>
            <a:xfrm>
              <a:off x="4655414" y="3069131"/>
              <a:ext cx="94276" cy="3681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  <a:spcAft>
                  <a:spcPts val="1200"/>
                </a:spcAft>
              </a:pPr>
              <a:r>
                <a:rPr lang="en-GB" sz="1100" dirty="0">
                  <a:effectLst/>
                  <a:latin typeface="Tahoma" charset="0"/>
                  <a:ea typeface="Times New Roman" charset="0"/>
                  <a:cs typeface="Times New Roman" charset="0"/>
                </a:rPr>
                <a:t> </a:t>
              </a:r>
              <a:endParaRPr lang="en-US" sz="1100" dirty="0">
                <a:effectLst/>
                <a:latin typeface="Tahoma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74021" y="2719953"/>
              <a:ext cx="10743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B/W/Cu/Ni/W</a:t>
              </a:r>
              <a:endParaRPr lang="en-US" sz="1600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050217" y="3069131"/>
              <a:ext cx="45719" cy="368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  <a:spcAft>
                  <a:spcPts val="1200"/>
                </a:spcAft>
              </a:pPr>
              <a:r>
                <a:rPr lang="en-GB" sz="1100" dirty="0">
                  <a:effectLst/>
                  <a:latin typeface="Tahoma" charset="0"/>
                  <a:ea typeface="Times New Roman" charset="0"/>
                  <a:cs typeface="Times New Roman" charset="0"/>
                </a:rPr>
                <a:t> </a:t>
              </a:r>
              <a:endParaRPr lang="en-US" sz="1100" dirty="0">
                <a:effectLst/>
                <a:latin typeface="Tahoma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9189" y="4782376"/>
            <a:ext cx="1450314" cy="172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597" y="4770850"/>
            <a:ext cx="1422301" cy="178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810" y="1758965"/>
            <a:ext cx="1605000" cy="19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7113766" y="1622329"/>
            <a:ext cx="153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a typeface="Lucida Grande"/>
                <a:cs typeface="Lucida Grande"/>
              </a:rPr>
              <a:t>Single T-shape locking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392597" y="3314598"/>
            <a:ext cx="1915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Triple T-shape locking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 flipH="1" flipV="1">
            <a:off x="6044628" y="3254588"/>
            <a:ext cx="1296144" cy="31329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11" idx="1"/>
          </p:cNvCxnSpPr>
          <p:nvPr/>
        </p:nvCxnSpPr>
        <p:spPr>
          <a:xfrm flipH="1">
            <a:off x="5989007" y="1914717"/>
            <a:ext cx="1124759" cy="13865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7679691" y="2379746"/>
            <a:ext cx="1062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Tie rods</a:t>
            </a:r>
          </a:p>
        </p:txBody>
      </p:sp>
      <p:cxnSp>
        <p:nvCxnSpPr>
          <p:cNvPr id="116" name="Straight Arrow Connector 115"/>
          <p:cNvCxnSpPr>
            <a:stCxn id="115" idx="1"/>
          </p:cNvCxnSpPr>
          <p:nvPr/>
        </p:nvCxnSpPr>
        <p:spPr>
          <a:xfrm flipH="1" flipV="1">
            <a:off x="6299315" y="2192950"/>
            <a:ext cx="1380376" cy="35607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15" idx="1"/>
          </p:cNvCxnSpPr>
          <p:nvPr/>
        </p:nvCxnSpPr>
        <p:spPr>
          <a:xfrm flipH="1">
            <a:off x="6735203" y="2549023"/>
            <a:ext cx="944488" cy="64390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822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of preliminary design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1" y="2204864"/>
            <a:ext cx="4032448" cy="3720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479126"/>
            <a:ext cx="162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Rotor assembly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9229" y="-122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302994" y="1848458"/>
            <a:ext cx="4397820" cy="4397513"/>
            <a:chOff x="4755071" y="1611900"/>
            <a:chExt cx="4397820" cy="4397513"/>
          </a:xfrm>
        </p:grpSpPr>
        <p:grpSp>
          <p:nvGrpSpPr>
            <p:cNvPr id="41" name="Group 40"/>
            <p:cNvGrpSpPr/>
            <p:nvPr/>
          </p:nvGrpSpPr>
          <p:grpSpPr>
            <a:xfrm>
              <a:off x="4755071" y="1875225"/>
              <a:ext cx="4397820" cy="4134188"/>
              <a:chOff x="4755071" y="1875225"/>
              <a:chExt cx="4397820" cy="413418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4" b="100000" l="0" r="10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80112" y="2060848"/>
                <a:ext cx="2520280" cy="3528391"/>
              </a:xfrm>
              <a:prstGeom prst="rect">
                <a:avLst/>
              </a:prstGeom>
            </p:spPr>
          </p:pic>
          <p:sp>
            <p:nvSpPr>
              <p:cNvPr id="10" name="Oval 9"/>
              <p:cNvSpPr>
                <a:spLocks/>
              </p:cNvSpPr>
              <p:nvPr/>
            </p:nvSpPr>
            <p:spPr>
              <a:xfrm>
                <a:off x="5508103" y="2708920"/>
                <a:ext cx="2736305" cy="280831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6484415" y="2074621"/>
                <a:ext cx="764543" cy="76454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>
                <a:spLocks/>
              </p:cNvSpPr>
              <p:nvPr/>
            </p:nvSpPr>
            <p:spPr>
              <a:xfrm>
                <a:off x="5076056" y="2204864"/>
                <a:ext cx="3610743" cy="37206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4755071" y="4077072"/>
                <a:ext cx="410130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876255" y="1988840"/>
                <a:ext cx="1" cy="402057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6632687" y="2238105"/>
                <a:ext cx="468000" cy="468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6372200" y="2456892"/>
                <a:ext cx="1008112" cy="1521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8124436" y="2226649"/>
                <a:ext cx="439048" cy="4722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8540223" y="1936315"/>
                <a:ext cx="612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⍉</a:t>
                </a:r>
                <a:r>
                  <a:rPr lang="en-US" sz="1400" dirty="0"/>
                  <a:t>600</a:t>
                </a:r>
                <a:endParaRPr lang="en-US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>
                <a:off x="7114221" y="1875225"/>
                <a:ext cx="439048" cy="4722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7551285" y="1611900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□</a:t>
              </a:r>
              <a:r>
                <a:rPr lang="en-US" sz="1400" dirty="0"/>
                <a:t>70</a:t>
              </a:r>
              <a:endParaRPr lang="en-US" dirty="0"/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1475656" y="5925530"/>
            <a:ext cx="0" cy="613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203848" y="5556165"/>
            <a:ext cx="0" cy="5371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475656" y="5925530"/>
            <a:ext cx="1728192" cy="4308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20796589">
            <a:off x="2162816" y="585539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2EDD61-EECD-1541-B1D8-E91EE30E7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211" y="5859021"/>
            <a:ext cx="1466100" cy="987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2BFA3-0979-8E49-A70C-874C4BC10C5E}"/>
              </a:ext>
            </a:extLst>
          </p:cNvPr>
          <p:cNvSpPr txBox="1"/>
          <p:nvPr/>
        </p:nvSpPr>
        <p:spPr>
          <a:xfrm>
            <a:off x="4934385" y="6459726"/>
            <a:ext cx="1052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L.Zanini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50127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Chopper Mechanical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5121275"/>
          </a:xfrm>
        </p:spPr>
        <p:txBody>
          <a:bodyPr>
            <a:normAutofit/>
          </a:bodyPr>
          <a:lstStyle/>
          <a:p>
            <a:r>
              <a:rPr lang="en-GB" sz="1800" dirty="0"/>
              <a:t>CHIM status</a:t>
            </a:r>
          </a:p>
          <a:p>
            <a:pPr lvl="1"/>
            <a:r>
              <a:rPr lang="en-GB" sz="1800" dirty="0"/>
              <a:t>Tightly linked to and integral part of RH work</a:t>
            </a:r>
          </a:p>
          <a:p>
            <a:pPr lvl="1"/>
            <a:r>
              <a:rPr lang="en-GB" sz="1800" dirty="0"/>
              <a:t>CHIM document to be updated once all three variants are released (ESS-0041170)</a:t>
            </a:r>
          </a:p>
          <a:p>
            <a:pPr lvl="1"/>
            <a:r>
              <a:rPr lang="en-GB" sz="1800" dirty="0"/>
              <a:t>Three main variants, specifications completed </a:t>
            </a:r>
            <a:r>
              <a:rPr lang="en-GB" sz="1800"/>
              <a:t>and validated by </a:t>
            </a:r>
            <a:r>
              <a:rPr lang="en-GB" sz="1800" dirty="0"/>
              <a:t>the end of the summer.</a:t>
            </a:r>
          </a:p>
          <a:p>
            <a:pPr lvl="2"/>
            <a:r>
              <a:rPr lang="en-GB" sz="1800" dirty="0"/>
              <a:t>Pillar (ESS-0041171) </a:t>
            </a:r>
            <a:r>
              <a:rPr lang="mr-IN" sz="1800" dirty="0"/>
              <a:t>–</a:t>
            </a:r>
            <a:r>
              <a:rPr lang="en-GB" sz="1800" dirty="0"/>
              <a:t> Done</a:t>
            </a:r>
          </a:p>
          <a:p>
            <a:pPr lvl="2"/>
            <a:r>
              <a:rPr lang="en-GB" sz="1800" dirty="0"/>
              <a:t>H-split (ESS-0041176) </a:t>
            </a:r>
            <a:r>
              <a:rPr lang="mr-IN" sz="1800" dirty="0"/>
              <a:t>–</a:t>
            </a:r>
            <a:r>
              <a:rPr lang="en-GB" sz="1800" dirty="0"/>
              <a:t> almost done</a:t>
            </a:r>
          </a:p>
          <a:p>
            <a:pPr lvl="2"/>
            <a:r>
              <a:rPr lang="en-GB" sz="1800" dirty="0"/>
              <a:t>Over/under </a:t>
            </a:r>
            <a:r>
              <a:rPr lang="mr-IN" sz="1800" dirty="0"/>
              <a:t>–</a:t>
            </a:r>
            <a:r>
              <a:rPr lang="en-GB" sz="1800" dirty="0"/>
              <a:t> not completed</a:t>
            </a:r>
          </a:p>
          <a:p>
            <a:pPr lvl="1"/>
            <a:r>
              <a:rPr lang="en-GB" sz="1800" dirty="0"/>
              <a:t>Hazard analysis together with maintenance and installation focus is currently improving the CHIM designs.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412" y="1405226"/>
            <a:ext cx="1711555" cy="1817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15216" y="4863583"/>
            <a:ext cx="2249258" cy="1493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620" y="1370921"/>
            <a:ext cx="1170626" cy="328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51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handling </a:t>
            </a:r>
            <a:r>
              <a:rPr lang="mr-IN" dirty="0"/>
              <a:t>–</a:t>
            </a:r>
            <a:r>
              <a:rPr lang="en-US" dirty="0"/>
              <a:t> Quick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4716016" cy="4525963"/>
          </a:xfrm>
        </p:spPr>
        <p:txBody>
          <a:bodyPr>
            <a:noAutofit/>
          </a:bodyPr>
          <a:lstStyle/>
          <a:p>
            <a:r>
              <a:rPr lang="en-GB" sz="1800" dirty="0"/>
              <a:t>Three classes of modules/component dependent on</a:t>
            </a:r>
          </a:p>
          <a:p>
            <a:pPr lvl="1"/>
            <a:r>
              <a:rPr lang="en-GB" sz="1400" dirty="0"/>
              <a:t>Location (Yellow or blue zone)</a:t>
            </a:r>
          </a:p>
          <a:p>
            <a:pPr lvl="1"/>
            <a:r>
              <a:rPr lang="en-GB" sz="1400" dirty="0"/>
              <a:t>Levels of activation</a:t>
            </a:r>
          </a:p>
          <a:p>
            <a:pPr lvl="1"/>
            <a:r>
              <a:rPr lang="en-GB" sz="1400" dirty="0"/>
              <a:t>Expected service interval</a:t>
            </a:r>
          </a:p>
          <a:p>
            <a:pPr lvl="1"/>
            <a:r>
              <a:rPr lang="en-GB" sz="1400" dirty="0"/>
              <a:t>Reliability</a:t>
            </a:r>
          </a:p>
          <a:p>
            <a:r>
              <a:rPr lang="en-GB" sz="1800" dirty="0"/>
              <a:t>Activities restricted to </a:t>
            </a:r>
          </a:p>
          <a:p>
            <a:pPr lvl="1"/>
            <a:r>
              <a:rPr lang="en-GB" sz="1400" b="1" dirty="0"/>
              <a:t>Extraction (Full-RH and Limited-RH)</a:t>
            </a:r>
          </a:p>
          <a:p>
            <a:pPr lvl="1"/>
            <a:r>
              <a:rPr lang="en-GB" sz="1400" b="1" dirty="0"/>
              <a:t>Reinstallation (Full-RH)</a:t>
            </a:r>
          </a:p>
          <a:p>
            <a:pPr lvl="1"/>
            <a:r>
              <a:rPr lang="en-GB" sz="1400" dirty="0"/>
              <a:t>Inspection and/or realignment of component/module (if required)</a:t>
            </a:r>
          </a:p>
          <a:p>
            <a:r>
              <a:rPr lang="en-GB" sz="1800" dirty="0"/>
              <a:t>No in-situ RH maintenance is foreseen.</a:t>
            </a:r>
          </a:p>
          <a:p>
            <a:r>
              <a:rPr lang="en-GB" sz="1800" dirty="0"/>
              <a:t>Installation is not considered a RH-activity.</a:t>
            </a:r>
          </a:p>
          <a:p>
            <a:r>
              <a:rPr lang="en-GB" sz="1800" dirty="0"/>
              <a:t>More and detailed information in: ESS-0042943</a:t>
            </a:r>
          </a:p>
          <a:p>
            <a:r>
              <a:rPr lang="en-GB" sz="1800" dirty="0"/>
              <a:t>Living database on: </a:t>
            </a:r>
            <a:r>
              <a:rPr lang="en-GB" sz="1800" dirty="0">
                <a:hlinkClick r:id="rId3"/>
              </a:rPr>
              <a:t>https://confluence.esss.lu.se/display/SD/NSS+Remote+handling+Homepage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043" y="2008614"/>
            <a:ext cx="4607392" cy="326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2080" y="6043859"/>
            <a:ext cx="3016660" cy="369332"/>
          </a:xfrm>
          <a:prstGeom prst="rect">
            <a:avLst/>
          </a:prstGeom>
          <a:solidFill>
            <a:schemeClr val="accent1">
              <a:alpha val="58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Full-RH or no remote handling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1440" y="1579196"/>
            <a:ext cx="2205347" cy="369332"/>
          </a:xfrm>
          <a:prstGeom prst="rect">
            <a:avLst/>
          </a:prstGeom>
          <a:solidFill>
            <a:srgbClr val="FFFF00">
              <a:alpha val="32000"/>
            </a:srgb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Full-RH or Limited-RH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796136" y="1948528"/>
            <a:ext cx="360040" cy="976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261437" y="4293096"/>
            <a:ext cx="974859" cy="17057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161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8" y="2132856"/>
            <a:ext cx="4762872" cy="3773016"/>
          </a:xfrm>
        </p:spPr>
        <p:txBody>
          <a:bodyPr>
            <a:normAutofit/>
          </a:bodyPr>
          <a:lstStyle/>
          <a:p>
            <a:r>
              <a:rPr lang="en-GB" sz="1800" b="1" dirty="0"/>
              <a:t>Chopper Control System Status</a:t>
            </a:r>
          </a:p>
          <a:p>
            <a:pPr lvl="1"/>
            <a:r>
              <a:rPr lang="en-GB" sz="1800" dirty="0"/>
              <a:t>Working closely with </a:t>
            </a:r>
            <a:r>
              <a:rPr lang="en-GB" sz="1800" dirty="0" err="1"/>
              <a:t>Jülich</a:t>
            </a:r>
            <a:r>
              <a:rPr lang="en-GB" sz="1800" dirty="0"/>
              <a:t> and Airbus, current state phase is detailed design.</a:t>
            </a:r>
          </a:p>
          <a:p>
            <a:pPr lvl="1"/>
            <a:r>
              <a:rPr lang="en-GB" sz="1800" dirty="0"/>
              <a:t>Chopper group is working closely with ICS, a result of that is successful tests at HZB with working the ESS version of the CHIC integrated with NICOS and EPICS.</a:t>
            </a:r>
          </a:p>
          <a:p>
            <a:pPr lvl="1"/>
            <a:r>
              <a:rPr lang="en-GB" sz="1800" dirty="0"/>
              <a:t>NCG is currently working with ICS on the timing system. We are verifying that the timing frequencies are fulfilling the chopper requirements. This was also tested during HZB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29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512" y="1530914"/>
            <a:ext cx="2411288" cy="1724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1133" y="4661873"/>
            <a:ext cx="2984133" cy="2197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5"/>
          <a:stretch/>
        </p:blipFill>
        <p:spPr>
          <a:xfrm>
            <a:off x="5680591" y="2708920"/>
            <a:ext cx="2751176" cy="19354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Chopper Control Integration</a:t>
            </a:r>
          </a:p>
        </p:txBody>
      </p:sp>
    </p:spTree>
    <p:extLst>
      <p:ext uri="{BB962C8B-B14F-4D97-AF65-F5344CB8AC3E}">
        <p14:creationId xmlns:p14="http://schemas.microsoft.com/office/powerpoint/2010/main" val="1448063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051E8-8873-B548-945F-371186A0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91022-2DDD-464C-AC5E-BAD0D88E5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7794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0B241C-0826-E446-95BE-9FE636DD9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943" y="1988840"/>
            <a:ext cx="3517404" cy="3517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0E1453-3727-F543-BB32-EDE0C62DE5DD}"/>
              </a:ext>
            </a:extLst>
          </p:cNvPr>
          <p:cNvSpPr/>
          <p:nvPr/>
        </p:nvSpPr>
        <p:spPr>
          <a:xfrm>
            <a:off x="5220072" y="55211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i="1" dirty="0"/>
              <a:t>"</a:t>
            </a:r>
            <a:r>
              <a:rPr lang="sv-SE" i="1" dirty="0" err="1"/>
              <a:t>Pattern</a:t>
            </a:r>
            <a:r>
              <a:rPr lang="sv-SE" i="1" dirty="0"/>
              <a:t> formation </a:t>
            </a:r>
            <a:r>
              <a:rPr lang="sv-SE" i="1" dirty="0" err="1"/>
              <a:t>of</a:t>
            </a:r>
            <a:r>
              <a:rPr lang="sv-SE" i="1" dirty="0"/>
              <a:t> </a:t>
            </a:r>
            <a:r>
              <a:rPr lang="sv-SE" i="1" dirty="0" err="1"/>
              <a:t>crystals</a:t>
            </a:r>
            <a:r>
              <a:rPr lang="sv-SE" i="1" dirty="0"/>
              <a:t> in storm </a:t>
            </a:r>
            <a:r>
              <a:rPr lang="sv-SE" i="1" dirty="0" err="1"/>
              <a:t>glass".</a:t>
            </a:r>
            <a:r>
              <a:rPr lang="sv-SE" i="1" dirty="0" err="1">
                <a:hlinkClick r:id="rId4" tooltip="Journal of Crystal Growth (page does not exist)"/>
              </a:rPr>
              <a:t>Journal</a:t>
            </a:r>
            <a:r>
              <a:rPr lang="sv-SE" i="1" dirty="0">
                <a:hlinkClick r:id="rId4" tooltip="Journal of Crystal Growth (page does not exist)"/>
              </a:rPr>
              <a:t> of Crystal Growth</a:t>
            </a:r>
            <a:r>
              <a:rPr lang="sv-SE" i="1" dirty="0"/>
              <a:t>.</a:t>
            </a:r>
            <a:r>
              <a:rPr lang="sv-SE" b="1" i="1" dirty="0"/>
              <a:t>310</a:t>
            </a:r>
            <a:r>
              <a:rPr lang="sv-SE" i="1" dirty="0"/>
              <a:t>(10): 2668–2672. </a:t>
            </a:r>
            <a:r>
              <a:rPr lang="sv-SE" i="1" dirty="0">
                <a:hlinkClick r:id="rId5" tooltip="Digital object identifier"/>
              </a:rPr>
              <a:t>doi</a:t>
            </a:r>
            <a:r>
              <a:rPr lang="sv-SE" i="1" dirty="0"/>
              <a:t>:</a:t>
            </a:r>
            <a:r>
              <a:rPr lang="sv-SE" i="1" dirty="0">
                <a:hlinkClick r:id="rId6"/>
              </a:rPr>
              <a:t>10.1016/j.jcrysgro.2008.01.037</a:t>
            </a:r>
            <a:r>
              <a:rPr lang="sv-SE" i="1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98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ESS Controls Architecture"/>
          <p:cNvSpPr txBox="1">
            <a:spLocks noGrp="1"/>
          </p:cNvSpPr>
          <p:nvPr>
            <p:ph type="title"/>
          </p:nvPr>
        </p:nvSpPr>
        <p:spPr>
          <a:xfrm>
            <a:off x="1835696" y="476672"/>
            <a:ext cx="5354353" cy="7698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800" dirty="0"/>
              <a:t>Vertical Integration and Commissioning programme at ESS test beamline V20</a:t>
            </a:r>
            <a:br>
              <a:rPr lang="en-US" sz="2800" dirty="0"/>
            </a:br>
            <a:endParaRPr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D1CC9A-5FED-DD4B-974E-6A0FAAA88884}"/>
              </a:ext>
            </a:extLst>
          </p:cNvPr>
          <p:cNvSpPr/>
          <p:nvPr/>
        </p:nvSpPr>
        <p:spPr>
          <a:xfrm>
            <a:off x="251520" y="1916832"/>
            <a:ext cx="41764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Demonstrate functioning vertical integration </a:t>
            </a:r>
            <a:r>
              <a:rPr lang="mr-IN" dirty="0"/>
              <a:t>–</a:t>
            </a:r>
            <a:r>
              <a:rPr lang="en-GB" dirty="0"/>
              <a:t> CHIC-EPICS control on fully functional chopper prototype + timing 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+++ ICS, Detectors, DMSC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Chopper In-kind critically depends on outcome </a:t>
            </a:r>
            <a:r>
              <a:rPr lang="mr-IN" dirty="0"/>
              <a:t>–</a:t>
            </a:r>
            <a:r>
              <a:rPr lang="en-US" dirty="0"/>
              <a:t> A </a:t>
            </a:r>
            <a:r>
              <a:rPr lang="en-GB" dirty="0"/>
              <a:t>proven EPICS control with reference pulse and time stamping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Training – FAT, SAT, Cold and Hot Commissioning training of chopper group and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Working together – Tech groups working as a team in-vivo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2DAEAD-2879-5F48-9674-6AC8E55DA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1858560"/>
            <a:ext cx="4086009" cy="44507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First Session – November:</a:t>
            </a:r>
          </a:p>
          <a:p>
            <a:r>
              <a:rPr lang="en-GB" sz="2000" dirty="0"/>
              <a:t>Demonstration of Timing</a:t>
            </a:r>
          </a:p>
          <a:p>
            <a:r>
              <a:rPr lang="en-GB" sz="2000" dirty="0"/>
              <a:t>Chopper low level control and operations</a:t>
            </a:r>
          </a:p>
          <a:p>
            <a:r>
              <a:rPr lang="en-GB" sz="2000" dirty="0"/>
              <a:t>Readout of TDC values and beamline metadata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Second Session – January:</a:t>
            </a:r>
          </a:p>
          <a:p>
            <a:r>
              <a:rPr lang="en-GB" sz="2000" dirty="0"/>
              <a:t>EPICS and NICOS control of </a:t>
            </a:r>
            <a:br>
              <a:rPr lang="en-GB" sz="2000" dirty="0"/>
            </a:br>
            <a:r>
              <a:rPr lang="en-GB" sz="2000" dirty="0"/>
              <a:t>chopper and beamline</a:t>
            </a:r>
          </a:p>
          <a:p>
            <a:r>
              <a:rPr lang="en-GB" sz="2000" dirty="0"/>
              <a:t>Readout of monitors through DG system</a:t>
            </a:r>
          </a:p>
          <a:p>
            <a:r>
              <a:rPr lang="en-GB" sz="2000" dirty="0"/>
              <a:t>Processing and storing of event data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Future: </a:t>
            </a:r>
          </a:p>
        </p:txBody>
      </p:sp>
    </p:spTree>
    <p:extLst>
      <p:ext uri="{BB962C8B-B14F-4D97-AF65-F5344CB8AC3E}">
        <p14:creationId xmlns:p14="http://schemas.microsoft.com/office/powerpoint/2010/main" val="167226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V20 test at HZB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4260" y="1990564"/>
            <a:ext cx="2894112" cy="2170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7793" y="1987974"/>
            <a:ext cx="2873393" cy="2155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4588642"/>
            <a:ext cx="2448272" cy="2144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08909" y="1976222"/>
            <a:ext cx="2904732" cy="2178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99541" y="1897360"/>
            <a:ext cx="2879478" cy="23110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1800" y="4960533"/>
            <a:ext cx="2448272" cy="1169551"/>
          </a:xfrm>
          <a:prstGeom prst="rect">
            <a:avLst/>
          </a:prstGeom>
          <a:noFill/>
          <a:ln>
            <a:solidFill>
              <a:srgbClr val="F931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V20 test at HZB-Berlin: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/>
              <a:t>Detector Group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/>
              <a:t>Chopper Group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/>
              <a:t>DMSC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/>
              <a:t>ICS</a:t>
            </a:r>
          </a:p>
        </p:txBody>
      </p:sp>
    </p:spTree>
    <p:extLst>
      <p:ext uri="{BB962C8B-B14F-4D97-AF65-F5344CB8AC3E}">
        <p14:creationId xmlns:p14="http://schemas.microsoft.com/office/powerpoint/2010/main" val="4054627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ESS Controls Architecture"/>
          <p:cNvSpPr txBox="1">
            <a:spLocks noGrp="1"/>
          </p:cNvSpPr>
          <p:nvPr>
            <p:ph type="title"/>
          </p:nvPr>
        </p:nvSpPr>
        <p:spPr>
          <a:xfrm>
            <a:off x="1856060" y="404664"/>
            <a:ext cx="5354353" cy="7698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800" dirty="0"/>
              <a:t>Vertical Integration Tests at HZB: </a:t>
            </a:r>
            <a:br>
              <a:rPr lang="en-US" sz="2800" dirty="0"/>
            </a:br>
            <a:r>
              <a:rPr sz="2800" dirty="0"/>
              <a:t>ESS </a:t>
            </a:r>
            <a:r>
              <a:rPr lang="en-GB" sz="2800" dirty="0"/>
              <a:t>Controls and Readout </a:t>
            </a:r>
            <a:r>
              <a:rPr sz="2800" dirty="0"/>
              <a:t>Architecture</a:t>
            </a:r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57" y="1508906"/>
            <a:ext cx="7636960" cy="44113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0EAEA2-EA7C-8C48-890A-E005826187FC}"/>
              </a:ext>
            </a:extLst>
          </p:cNvPr>
          <p:cNvSpPr/>
          <p:nvPr/>
        </p:nvSpPr>
        <p:spPr>
          <a:xfrm>
            <a:off x="611560" y="1628800"/>
            <a:ext cx="2664296" cy="429149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7EC4E-54F9-2742-B5C8-11D243B8FA41}"/>
              </a:ext>
            </a:extLst>
          </p:cNvPr>
          <p:cNvSpPr txBox="1"/>
          <p:nvPr/>
        </p:nvSpPr>
        <p:spPr>
          <a:xfrm>
            <a:off x="467544" y="6040186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Tested: Vertical integration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40634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ESS Controls Architecture"/>
          <p:cNvSpPr txBox="1">
            <a:spLocks noGrp="1"/>
          </p:cNvSpPr>
          <p:nvPr>
            <p:ph type="title"/>
          </p:nvPr>
        </p:nvSpPr>
        <p:spPr>
          <a:xfrm>
            <a:off x="1856060" y="404664"/>
            <a:ext cx="5354353" cy="7698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800" dirty="0"/>
              <a:t>Vertical Integration Tests at HZB: </a:t>
            </a:r>
            <a:br>
              <a:rPr lang="en-US" sz="2800" dirty="0"/>
            </a:br>
            <a:r>
              <a:rPr sz="2800" dirty="0"/>
              <a:t>ESS </a:t>
            </a:r>
            <a:r>
              <a:rPr lang="en-GB" sz="2800" dirty="0"/>
              <a:t>Controls and Readout </a:t>
            </a:r>
            <a:r>
              <a:rPr sz="2800" dirty="0"/>
              <a:t>Architecture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4AD3C303-C1E6-DE40-9424-4AF49095198D}"/>
              </a:ext>
            </a:extLst>
          </p:cNvPr>
          <p:cNvSpPr/>
          <p:nvPr/>
        </p:nvSpPr>
        <p:spPr>
          <a:xfrm>
            <a:off x="734066" y="5599902"/>
            <a:ext cx="204947" cy="1198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2BB095E-8A63-8244-966B-4D4C2CD8CDA7}"/>
              </a:ext>
            </a:extLst>
          </p:cNvPr>
          <p:cNvSpPr/>
          <p:nvPr/>
        </p:nvSpPr>
        <p:spPr>
          <a:xfrm flipV="1">
            <a:off x="1116444" y="3962336"/>
            <a:ext cx="1440480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8" name="Oval">
            <a:extLst>
              <a:ext uri="{FF2B5EF4-FFF2-40B4-BE49-F238E27FC236}">
                <a16:creationId xmlns:a16="http://schemas.microsoft.com/office/drawing/2014/main" id="{10921EF8-CD26-8346-A963-F198F0605AB5}"/>
              </a:ext>
            </a:extLst>
          </p:cNvPr>
          <p:cNvSpPr/>
          <p:nvPr/>
        </p:nvSpPr>
        <p:spPr>
          <a:xfrm>
            <a:off x="2616917" y="3890510"/>
            <a:ext cx="269422" cy="575965"/>
          </a:xfrm>
          <a:prstGeom prst="ellipse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9" name="Oval">
            <a:extLst>
              <a:ext uri="{FF2B5EF4-FFF2-40B4-BE49-F238E27FC236}">
                <a16:creationId xmlns:a16="http://schemas.microsoft.com/office/drawing/2014/main" id="{831F6E71-FDB0-EF47-8367-84828C7013E8}"/>
              </a:ext>
            </a:extLst>
          </p:cNvPr>
          <p:cNvSpPr/>
          <p:nvPr/>
        </p:nvSpPr>
        <p:spPr>
          <a:xfrm>
            <a:off x="2730903" y="3910020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8EC3A8B7-A7FB-B744-B5A5-7E23B295716D}"/>
              </a:ext>
            </a:extLst>
          </p:cNvPr>
          <p:cNvSpPr/>
          <p:nvPr/>
        </p:nvSpPr>
        <p:spPr>
          <a:xfrm>
            <a:off x="2565203" y="3867079"/>
            <a:ext cx="367610" cy="65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371" extrusionOk="0">
                <a:moveTo>
                  <a:pt x="5733" y="0"/>
                </a:moveTo>
                <a:cubicBezTo>
                  <a:pt x="3066" y="1874"/>
                  <a:pt x="1261" y="4094"/>
                  <a:pt x="480" y="6461"/>
                </a:cubicBezTo>
                <a:cubicBezTo>
                  <a:pt x="-327" y="8907"/>
                  <a:pt x="-2" y="11409"/>
                  <a:pt x="620" y="13870"/>
                </a:cubicBezTo>
                <a:cubicBezTo>
                  <a:pt x="1508" y="17383"/>
                  <a:pt x="4015" y="20994"/>
                  <a:pt x="9896" y="21347"/>
                </a:cubicBezTo>
                <a:cubicBezTo>
                  <a:pt x="14112" y="21600"/>
                  <a:pt x="17684" y="19804"/>
                  <a:pt x="19462" y="17543"/>
                </a:cubicBezTo>
                <a:cubicBezTo>
                  <a:pt x="20722" y="15940"/>
                  <a:pt x="21021" y="14132"/>
                  <a:pt x="21273" y="122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1" name="Chopper">
            <a:extLst>
              <a:ext uri="{FF2B5EF4-FFF2-40B4-BE49-F238E27FC236}">
                <a16:creationId xmlns:a16="http://schemas.microsoft.com/office/drawing/2014/main" id="{0752EEAC-AB88-A147-9E1A-7BD3004F0026}"/>
              </a:ext>
            </a:extLst>
          </p:cNvPr>
          <p:cNvSpPr txBox="1"/>
          <p:nvPr/>
        </p:nvSpPr>
        <p:spPr>
          <a:xfrm>
            <a:off x="2316210" y="3512313"/>
            <a:ext cx="96781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Source </a:t>
            </a:r>
            <a:r>
              <a:rPr sz="1100" dirty="0"/>
              <a:t>Chopper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07FF3C-2DBE-2644-8496-95A21C239D06}"/>
              </a:ext>
            </a:extLst>
          </p:cNvPr>
          <p:cNvGrpSpPr/>
          <p:nvPr/>
        </p:nvGrpSpPr>
        <p:grpSpPr>
          <a:xfrm>
            <a:off x="338423" y="3440352"/>
            <a:ext cx="758414" cy="1183869"/>
            <a:chOff x="258124" y="1381309"/>
            <a:chExt cx="758414" cy="118386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8E98E9-C87C-D94E-8D36-FCAEF7574AD0}"/>
                </a:ext>
              </a:extLst>
            </p:cNvPr>
            <p:cNvGrpSpPr/>
            <p:nvPr/>
          </p:nvGrpSpPr>
          <p:grpSpPr>
            <a:xfrm>
              <a:off x="258124" y="1381309"/>
              <a:ext cx="758414" cy="917552"/>
              <a:chOff x="6869142" y="2342611"/>
              <a:chExt cx="758414" cy="917552"/>
            </a:xfrm>
          </p:grpSpPr>
          <p:pic>
            <p:nvPicPr>
              <p:cNvPr id="15" name="Image" descr="Image">
                <a:extLst>
                  <a:ext uri="{FF2B5EF4-FFF2-40B4-BE49-F238E27FC236}">
                    <a16:creationId xmlns:a16="http://schemas.microsoft.com/office/drawing/2014/main" id="{C99736A6-4E48-9642-A7F8-0B958724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956522" y="2459277"/>
                <a:ext cx="647765" cy="64776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6FDDE1A3-6362-ED4D-8C15-92B6BB11F455}"/>
                  </a:ext>
                </a:extLst>
              </p:cNvPr>
              <p:cNvSpPr/>
              <p:nvPr/>
            </p:nvSpPr>
            <p:spPr>
              <a:xfrm>
                <a:off x="6869142" y="2342611"/>
                <a:ext cx="758414" cy="917552"/>
              </a:xfrm>
              <a:prstGeom prst="rect">
                <a:avLst/>
              </a:prstGeom>
              <a:ln w="63500">
                <a:solidFill>
                  <a:srgbClr val="000000"/>
                </a:solidFill>
                <a:miter lim="400000"/>
              </a:ln>
            </p:spPr>
            <p:txBody>
              <a:bodyPr lIns="26789" tIns="26789" rIns="26789" bIns="26789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100"/>
              </a:p>
            </p:txBody>
          </p:sp>
        </p:grpSp>
        <p:sp>
          <p:nvSpPr>
            <p:cNvPr id="14" name="Reactor">
              <a:extLst>
                <a:ext uri="{FF2B5EF4-FFF2-40B4-BE49-F238E27FC236}">
                  <a16:creationId xmlns:a16="http://schemas.microsoft.com/office/drawing/2014/main" id="{A2A4332C-3575-1F47-BF54-17B83448B167}"/>
                </a:ext>
              </a:extLst>
            </p:cNvPr>
            <p:cNvSpPr txBox="1"/>
            <p:nvPr/>
          </p:nvSpPr>
          <p:spPr>
            <a:xfrm>
              <a:off x="407420" y="2341800"/>
              <a:ext cx="498134" cy="2233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/>
            <a:p>
              <a:r>
                <a:rPr sz="1100" dirty="0"/>
                <a:t>Reactor</a:t>
              </a:r>
            </a:p>
          </p:txBody>
        </p:sp>
      </p:grpSp>
      <p:sp>
        <p:nvSpPr>
          <p:cNvPr id="17" name="Oval">
            <a:extLst>
              <a:ext uri="{FF2B5EF4-FFF2-40B4-BE49-F238E27FC236}">
                <a16:creationId xmlns:a16="http://schemas.microsoft.com/office/drawing/2014/main" id="{176AF7F1-4885-3148-BB4A-A7FCC30381C3}"/>
              </a:ext>
            </a:extLst>
          </p:cNvPr>
          <p:cNvSpPr/>
          <p:nvPr/>
        </p:nvSpPr>
        <p:spPr>
          <a:xfrm>
            <a:off x="5313614" y="3890510"/>
            <a:ext cx="269422" cy="575965"/>
          </a:xfrm>
          <a:prstGeom prst="ellipse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8" name="Oval">
            <a:extLst>
              <a:ext uri="{FF2B5EF4-FFF2-40B4-BE49-F238E27FC236}">
                <a16:creationId xmlns:a16="http://schemas.microsoft.com/office/drawing/2014/main" id="{560C986E-E13C-B740-A0C2-C1FB176A8EE0}"/>
              </a:ext>
            </a:extLst>
          </p:cNvPr>
          <p:cNvSpPr/>
          <p:nvPr/>
        </p:nvSpPr>
        <p:spPr>
          <a:xfrm>
            <a:off x="5427599" y="3910020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3B4BF5D5-4184-174A-A79B-BB44E734F4FD}"/>
              </a:ext>
            </a:extLst>
          </p:cNvPr>
          <p:cNvSpPr/>
          <p:nvPr/>
        </p:nvSpPr>
        <p:spPr>
          <a:xfrm>
            <a:off x="5261899" y="3867079"/>
            <a:ext cx="367610" cy="65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371" extrusionOk="0">
                <a:moveTo>
                  <a:pt x="5733" y="0"/>
                </a:moveTo>
                <a:cubicBezTo>
                  <a:pt x="3066" y="1874"/>
                  <a:pt x="1261" y="4094"/>
                  <a:pt x="480" y="6461"/>
                </a:cubicBezTo>
                <a:cubicBezTo>
                  <a:pt x="-327" y="8907"/>
                  <a:pt x="-2" y="11409"/>
                  <a:pt x="620" y="13870"/>
                </a:cubicBezTo>
                <a:cubicBezTo>
                  <a:pt x="1508" y="17383"/>
                  <a:pt x="4015" y="20994"/>
                  <a:pt x="9896" y="21347"/>
                </a:cubicBezTo>
                <a:cubicBezTo>
                  <a:pt x="14112" y="21600"/>
                  <a:pt x="17684" y="19804"/>
                  <a:pt x="19462" y="17543"/>
                </a:cubicBezTo>
                <a:cubicBezTo>
                  <a:pt x="20722" y="15940"/>
                  <a:pt x="21021" y="14132"/>
                  <a:pt x="21273" y="122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AFE47370-A35E-F442-9353-AC90374F7108}"/>
              </a:ext>
            </a:extLst>
          </p:cNvPr>
          <p:cNvSpPr/>
          <p:nvPr/>
        </p:nvSpPr>
        <p:spPr>
          <a:xfrm flipV="1">
            <a:off x="2932813" y="3962336"/>
            <a:ext cx="1417690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21" name="Oval">
            <a:extLst>
              <a:ext uri="{FF2B5EF4-FFF2-40B4-BE49-F238E27FC236}">
                <a16:creationId xmlns:a16="http://schemas.microsoft.com/office/drawing/2014/main" id="{2AB4AAEA-FA99-9C41-B7FE-A82244221369}"/>
              </a:ext>
            </a:extLst>
          </p:cNvPr>
          <p:cNvSpPr/>
          <p:nvPr/>
        </p:nvSpPr>
        <p:spPr>
          <a:xfrm>
            <a:off x="5427599" y="4318553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22" name="Mini-chopper">
            <a:extLst>
              <a:ext uri="{FF2B5EF4-FFF2-40B4-BE49-F238E27FC236}">
                <a16:creationId xmlns:a16="http://schemas.microsoft.com/office/drawing/2014/main" id="{2C30B145-56C9-6C49-8038-612C39FF6D48}"/>
              </a:ext>
            </a:extLst>
          </p:cNvPr>
          <p:cNvSpPr txBox="1"/>
          <p:nvPr/>
        </p:nvSpPr>
        <p:spPr>
          <a:xfrm>
            <a:off x="5088435" y="3510127"/>
            <a:ext cx="818734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Mini</a:t>
            </a:r>
            <a:r>
              <a:rPr lang="en-US" sz="1100" dirty="0"/>
              <a:t> </a:t>
            </a:r>
            <a:r>
              <a:rPr sz="1100" dirty="0"/>
              <a:t>chopper</a:t>
            </a:r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A15F01AA-94AD-784F-A81D-27EE9014BD02}"/>
              </a:ext>
            </a:extLst>
          </p:cNvPr>
          <p:cNvSpPr/>
          <p:nvPr/>
        </p:nvSpPr>
        <p:spPr>
          <a:xfrm>
            <a:off x="4396977" y="3816514"/>
            <a:ext cx="156278" cy="325062"/>
          </a:xfrm>
          <a:prstGeom prst="rect">
            <a:avLst/>
          </a:prstGeom>
          <a:solidFill>
            <a:schemeClr val="accent3"/>
          </a:solidFill>
          <a:ln w="38100">
            <a:solidFill>
              <a:srgbClr val="929292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24" name="Oval">
            <a:extLst>
              <a:ext uri="{FF2B5EF4-FFF2-40B4-BE49-F238E27FC236}">
                <a16:creationId xmlns:a16="http://schemas.microsoft.com/office/drawing/2014/main" id="{09A68E1E-8868-3344-AA3D-8040A7988028}"/>
              </a:ext>
            </a:extLst>
          </p:cNvPr>
          <p:cNvSpPr/>
          <p:nvPr/>
        </p:nvSpPr>
        <p:spPr>
          <a:xfrm>
            <a:off x="5447690" y="4151121"/>
            <a:ext cx="11752" cy="5033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25" name="Oval">
            <a:extLst>
              <a:ext uri="{FF2B5EF4-FFF2-40B4-BE49-F238E27FC236}">
                <a16:creationId xmlns:a16="http://schemas.microsoft.com/office/drawing/2014/main" id="{EF59714D-9AF8-864D-AB88-B9CEE850BB3F}"/>
              </a:ext>
            </a:extLst>
          </p:cNvPr>
          <p:cNvSpPr/>
          <p:nvPr/>
        </p:nvSpPr>
        <p:spPr>
          <a:xfrm>
            <a:off x="2737599" y="4157818"/>
            <a:ext cx="11752" cy="5033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5815680D-A044-4345-AFF0-AAE84129A4E4}"/>
              </a:ext>
            </a:extLst>
          </p:cNvPr>
          <p:cNvSpPr/>
          <p:nvPr/>
        </p:nvSpPr>
        <p:spPr>
          <a:xfrm>
            <a:off x="4652300" y="3957211"/>
            <a:ext cx="531461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27" name="Monitor 1">
            <a:extLst>
              <a:ext uri="{FF2B5EF4-FFF2-40B4-BE49-F238E27FC236}">
                <a16:creationId xmlns:a16="http://schemas.microsoft.com/office/drawing/2014/main" id="{1ABE6A65-DC5C-B343-91B1-709710ECD23C}"/>
              </a:ext>
            </a:extLst>
          </p:cNvPr>
          <p:cNvSpPr txBox="1"/>
          <p:nvPr/>
        </p:nvSpPr>
        <p:spPr>
          <a:xfrm>
            <a:off x="4094906" y="3511252"/>
            <a:ext cx="863618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Front </a:t>
            </a:r>
            <a:r>
              <a:rPr sz="1100" dirty="0"/>
              <a:t>Monitor</a:t>
            </a:r>
          </a:p>
        </p:txBody>
      </p:sp>
      <p:sp>
        <p:nvSpPr>
          <p:cNvPr id="28" name="Monitor 2">
            <a:extLst>
              <a:ext uri="{FF2B5EF4-FFF2-40B4-BE49-F238E27FC236}">
                <a16:creationId xmlns:a16="http://schemas.microsoft.com/office/drawing/2014/main" id="{7A74B646-AF0F-514B-A22D-E7B2F1DAECEA}"/>
              </a:ext>
            </a:extLst>
          </p:cNvPr>
          <p:cNvSpPr txBox="1"/>
          <p:nvPr/>
        </p:nvSpPr>
        <p:spPr>
          <a:xfrm>
            <a:off x="5977020" y="3521106"/>
            <a:ext cx="82354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Back </a:t>
            </a:r>
            <a:r>
              <a:rPr sz="1100" dirty="0"/>
              <a:t>Monitor</a:t>
            </a:r>
          </a:p>
        </p:txBody>
      </p:sp>
      <p:sp>
        <p:nvSpPr>
          <p:cNvPr id="29" name="Timing system">
            <a:extLst>
              <a:ext uri="{FF2B5EF4-FFF2-40B4-BE49-F238E27FC236}">
                <a16:creationId xmlns:a16="http://schemas.microsoft.com/office/drawing/2014/main" id="{6FEF9DFF-E94F-8649-BB7F-D7870038A769}"/>
              </a:ext>
            </a:extLst>
          </p:cNvPr>
          <p:cNvSpPr txBox="1"/>
          <p:nvPr/>
        </p:nvSpPr>
        <p:spPr>
          <a:xfrm>
            <a:off x="2351252" y="5057811"/>
            <a:ext cx="873236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Timing system</a:t>
            </a: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553351FF-7653-E44F-B5FA-FF30C24CA7E0}"/>
              </a:ext>
            </a:extLst>
          </p:cNvPr>
          <p:cNvSpPr/>
          <p:nvPr/>
        </p:nvSpPr>
        <p:spPr>
          <a:xfrm>
            <a:off x="2471643" y="4855751"/>
            <a:ext cx="546819" cy="140643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A25EA0C6-9D28-1242-AD74-792349B1A5C3}"/>
              </a:ext>
            </a:extLst>
          </p:cNvPr>
          <p:cNvSpPr/>
          <p:nvPr/>
        </p:nvSpPr>
        <p:spPr>
          <a:xfrm>
            <a:off x="3052239" y="4921446"/>
            <a:ext cx="661219" cy="23722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DF14F86A-9CEE-FE4B-8BD4-5673100B2200}"/>
              </a:ext>
            </a:extLst>
          </p:cNvPr>
          <p:cNvSpPr/>
          <p:nvPr/>
        </p:nvSpPr>
        <p:spPr>
          <a:xfrm flipH="1" flipV="1">
            <a:off x="2745052" y="4541296"/>
            <a:ext cx="3533" cy="29423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5FE9CC4D-FF3D-214C-A5E5-F4538DD0216E}"/>
              </a:ext>
            </a:extLst>
          </p:cNvPr>
          <p:cNvSpPr/>
          <p:nvPr/>
        </p:nvSpPr>
        <p:spPr>
          <a:xfrm>
            <a:off x="4478871" y="4302802"/>
            <a:ext cx="16207" cy="53739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34" name="Rectangle">
            <a:extLst>
              <a:ext uri="{FF2B5EF4-FFF2-40B4-BE49-F238E27FC236}">
                <a16:creationId xmlns:a16="http://schemas.microsoft.com/office/drawing/2014/main" id="{4B9B7CFA-CFD3-6D40-9734-40F60152FD76}"/>
              </a:ext>
            </a:extLst>
          </p:cNvPr>
          <p:cNvSpPr/>
          <p:nvPr/>
        </p:nvSpPr>
        <p:spPr>
          <a:xfrm>
            <a:off x="2552459" y="5536538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35" name="EFU">
            <a:extLst>
              <a:ext uri="{FF2B5EF4-FFF2-40B4-BE49-F238E27FC236}">
                <a16:creationId xmlns:a16="http://schemas.microsoft.com/office/drawing/2014/main" id="{4DABE8CA-7AD0-5244-A1D5-E10365BC2A33}"/>
              </a:ext>
            </a:extLst>
          </p:cNvPr>
          <p:cNvSpPr txBox="1"/>
          <p:nvPr/>
        </p:nvSpPr>
        <p:spPr>
          <a:xfrm>
            <a:off x="2701835" y="5713029"/>
            <a:ext cx="276919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EFU</a:t>
            </a:r>
          </a:p>
        </p:txBody>
      </p:sp>
      <p:sp>
        <p:nvSpPr>
          <p:cNvPr id="36" name="Rectangle">
            <a:extLst>
              <a:ext uri="{FF2B5EF4-FFF2-40B4-BE49-F238E27FC236}">
                <a16:creationId xmlns:a16="http://schemas.microsoft.com/office/drawing/2014/main" id="{6786B7C2-2C70-7640-B3B1-9FB2931F3968}"/>
              </a:ext>
            </a:extLst>
          </p:cNvPr>
          <p:cNvSpPr/>
          <p:nvPr/>
        </p:nvSpPr>
        <p:spPr>
          <a:xfrm>
            <a:off x="1502448" y="5536538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37" name="Kafka">
            <a:extLst>
              <a:ext uri="{FF2B5EF4-FFF2-40B4-BE49-F238E27FC236}">
                <a16:creationId xmlns:a16="http://schemas.microsoft.com/office/drawing/2014/main" id="{9ABAB1C4-2CE3-A64E-A998-BAC188F7C491}"/>
              </a:ext>
            </a:extLst>
          </p:cNvPr>
          <p:cNvSpPr txBox="1"/>
          <p:nvPr/>
        </p:nvSpPr>
        <p:spPr>
          <a:xfrm>
            <a:off x="1592582" y="5711148"/>
            <a:ext cx="36989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Kafka</a:t>
            </a:r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09D692DA-D05E-AE4A-B121-4477336B74E6}"/>
              </a:ext>
            </a:extLst>
          </p:cNvPr>
          <p:cNvSpPr/>
          <p:nvPr/>
        </p:nvSpPr>
        <p:spPr>
          <a:xfrm>
            <a:off x="452437" y="5536538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39" name="File writer">
            <a:extLst>
              <a:ext uri="{FF2B5EF4-FFF2-40B4-BE49-F238E27FC236}">
                <a16:creationId xmlns:a16="http://schemas.microsoft.com/office/drawing/2014/main" id="{2313266F-0915-EC40-B73F-E4D2E96400F8}"/>
              </a:ext>
            </a:extLst>
          </p:cNvPr>
          <p:cNvSpPr txBox="1"/>
          <p:nvPr/>
        </p:nvSpPr>
        <p:spPr>
          <a:xfrm>
            <a:off x="458549" y="5753324"/>
            <a:ext cx="634388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File writer</a:t>
            </a:r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A99FE94C-0F9A-4243-9DAE-ABE252883634}"/>
              </a:ext>
            </a:extLst>
          </p:cNvPr>
          <p:cNvSpPr/>
          <p:nvPr/>
        </p:nvSpPr>
        <p:spPr>
          <a:xfrm flipH="1">
            <a:off x="1050635" y="5604164"/>
            <a:ext cx="400432" cy="539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id="{5C14862A-E5A3-0D48-89AB-D99C3945E9F2}"/>
              </a:ext>
            </a:extLst>
          </p:cNvPr>
          <p:cNvSpPr/>
          <p:nvPr/>
        </p:nvSpPr>
        <p:spPr>
          <a:xfrm>
            <a:off x="1500952" y="4852960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42" name="EPICS Forwarder">
            <a:extLst>
              <a:ext uri="{FF2B5EF4-FFF2-40B4-BE49-F238E27FC236}">
                <a16:creationId xmlns:a16="http://schemas.microsoft.com/office/drawing/2014/main" id="{A1B805B2-2B09-874D-A6F5-3E953DADD715}"/>
              </a:ext>
            </a:extLst>
          </p:cNvPr>
          <p:cNvSpPr txBox="1"/>
          <p:nvPr/>
        </p:nvSpPr>
        <p:spPr>
          <a:xfrm>
            <a:off x="465698" y="4816680"/>
            <a:ext cx="1001476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EPICS Forwarder</a:t>
            </a:r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02120218-1406-1F45-85BE-8D219634DC59}"/>
              </a:ext>
            </a:extLst>
          </p:cNvPr>
          <p:cNvSpPr/>
          <p:nvPr/>
        </p:nvSpPr>
        <p:spPr>
          <a:xfrm flipH="1">
            <a:off x="3182730" y="5601173"/>
            <a:ext cx="617386" cy="15866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44" name="Rectangle">
            <a:extLst>
              <a:ext uri="{FF2B5EF4-FFF2-40B4-BE49-F238E27FC236}">
                <a16:creationId xmlns:a16="http://schemas.microsoft.com/office/drawing/2014/main" id="{2C9D60C9-6C85-944B-A0C5-AD546919E9B8}"/>
              </a:ext>
            </a:extLst>
          </p:cNvPr>
          <p:cNvSpPr/>
          <p:nvPr/>
        </p:nvSpPr>
        <p:spPr>
          <a:xfrm>
            <a:off x="6260014" y="3812359"/>
            <a:ext cx="156278" cy="325062"/>
          </a:xfrm>
          <a:prstGeom prst="rect">
            <a:avLst/>
          </a:prstGeom>
          <a:solidFill>
            <a:schemeClr val="accent3"/>
          </a:solidFill>
          <a:ln w="38100">
            <a:solidFill>
              <a:srgbClr val="929292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A8620132-1D29-DF43-A6BD-DEB05FC4A9EE}"/>
              </a:ext>
            </a:extLst>
          </p:cNvPr>
          <p:cNvSpPr/>
          <p:nvPr/>
        </p:nvSpPr>
        <p:spPr>
          <a:xfrm>
            <a:off x="5629510" y="3957211"/>
            <a:ext cx="531461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AA0B81EB-3E36-F249-99A3-27EA93902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066" y="1777296"/>
            <a:ext cx="3025143" cy="1513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" descr="Image">
            <a:extLst>
              <a:ext uri="{FF2B5EF4-FFF2-40B4-BE49-F238E27FC236}">
                <a16:creationId xmlns:a16="http://schemas.microsoft.com/office/drawing/2014/main" id="{30EA25B9-52DF-5249-9733-9A9BB4085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104" y="1776588"/>
            <a:ext cx="3020727" cy="1513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72A672E-10E6-4441-957C-324AB0B2BE13}"/>
              </a:ext>
            </a:extLst>
          </p:cNvPr>
          <p:cNvGrpSpPr/>
          <p:nvPr/>
        </p:nvGrpSpPr>
        <p:grpSpPr>
          <a:xfrm>
            <a:off x="3877726" y="4991269"/>
            <a:ext cx="3099744" cy="873745"/>
            <a:chOff x="4711485" y="1366502"/>
            <a:chExt cx="4343400" cy="122430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9081DD-B4B3-5748-B67C-265892CFB614}"/>
                </a:ext>
              </a:extLst>
            </p:cNvPr>
            <p:cNvGrpSpPr/>
            <p:nvPr/>
          </p:nvGrpSpPr>
          <p:grpSpPr>
            <a:xfrm>
              <a:off x="4711485" y="1385629"/>
              <a:ext cx="4343400" cy="1171575"/>
              <a:chOff x="0" y="159"/>
              <a:chExt cx="4343400" cy="117157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879D8CD-AAAE-D644-9076-392A1225B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60420" y="843198"/>
                <a:ext cx="731520" cy="15867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5FD4FBD-A790-0643-ADF5-047CED8F0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20" y="885298"/>
                <a:ext cx="548640" cy="12070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E1F659A3-C90A-D84D-B98B-C6A7BEF76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00" y="245218"/>
                <a:ext cx="552482" cy="548640"/>
              </a:xfrm>
              <a:prstGeom prst="rect">
                <a:avLst/>
              </a:prstGeom>
            </p:spPr>
          </p:pic>
          <p:sp>
            <p:nvSpPr>
              <p:cNvPr id="54" name="Hexagon 53">
                <a:extLst>
                  <a:ext uri="{FF2B5EF4-FFF2-40B4-BE49-F238E27FC236}">
                    <a16:creationId xmlns:a16="http://schemas.microsoft.com/office/drawing/2014/main" id="{30E2A65F-D677-8B4F-BA3C-72CBE4BA19E3}"/>
                  </a:ext>
                </a:extLst>
              </p:cNvPr>
              <p:cNvSpPr/>
              <p:nvPr/>
            </p:nvSpPr>
            <p:spPr>
              <a:xfrm>
                <a:off x="1075250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Hexagon 54">
                <a:extLst>
                  <a:ext uri="{FF2B5EF4-FFF2-40B4-BE49-F238E27FC236}">
                    <a16:creationId xmlns:a16="http://schemas.microsoft.com/office/drawing/2014/main" id="{99F73D19-BF39-5E40-A66F-AE5DF022A004}"/>
                  </a:ext>
                </a:extLst>
              </p:cNvPr>
              <p:cNvSpPr/>
              <p:nvPr/>
            </p:nvSpPr>
            <p:spPr>
              <a:xfrm>
                <a:off x="1230697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exagon 55">
                <a:extLst>
                  <a:ext uri="{FF2B5EF4-FFF2-40B4-BE49-F238E27FC236}">
                    <a16:creationId xmlns:a16="http://schemas.microsoft.com/office/drawing/2014/main" id="{A23E77B7-2600-E747-AD9E-6422E388B508}"/>
                  </a:ext>
                </a:extLst>
              </p:cNvPr>
              <p:cNvSpPr/>
              <p:nvPr/>
            </p:nvSpPr>
            <p:spPr>
              <a:xfrm>
                <a:off x="1394466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id="{2E12C1B0-3B45-5C49-93B9-36A06A437285}"/>
                  </a:ext>
                </a:extLst>
              </p:cNvPr>
              <p:cNvSpPr/>
              <p:nvPr/>
            </p:nvSpPr>
            <p:spPr>
              <a:xfrm>
                <a:off x="1549913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978099DE-A739-E84A-9641-99625B2D18AD}"/>
                  </a:ext>
                </a:extLst>
              </p:cNvPr>
              <p:cNvSpPr/>
              <p:nvPr/>
            </p:nvSpPr>
            <p:spPr>
              <a:xfrm>
                <a:off x="10287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8CC3B04-900A-D744-964B-2C305640AE19}"/>
                  </a:ext>
                </a:extLst>
              </p:cNvPr>
              <p:cNvSpPr txBox="1"/>
              <p:nvPr/>
            </p:nvSpPr>
            <p:spPr>
              <a:xfrm>
                <a:off x="1248873" y="366543"/>
                <a:ext cx="199734" cy="862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ADC</a:t>
                </a:r>
                <a:endParaRPr lang="en-US" dirty="0"/>
              </a:p>
            </p:txBody>
          </p:sp>
          <p:sp>
            <p:nvSpPr>
              <p:cNvPr id="60" name="Hexagon 59">
                <a:extLst>
                  <a:ext uri="{FF2B5EF4-FFF2-40B4-BE49-F238E27FC236}">
                    <a16:creationId xmlns:a16="http://schemas.microsoft.com/office/drawing/2014/main" id="{04E61D67-8F8F-1249-861A-289B5CCA1502}"/>
                  </a:ext>
                </a:extLst>
              </p:cNvPr>
              <p:cNvSpPr/>
              <p:nvPr/>
            </p:nvSpPr>
            <p:spPr>
              <a:xfrm>
                <a:off x="1759402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Hexagon 60">
                <a:extLst>
                  <a:ext uri="{FF2B5EF4-FFF2-40B4-BE49-F238E27FC236}">
                    <a16:creationId xmlns:a16="http://schemas.microsoft.com/office/drawing/2014/main" id="{863F9ABE-4A6E-4F44-84A0-5BB476417B3C}"/>
                  </a:ext>
                </a:extLst>
              </p:cNvPr>
              <p:cNvSpPr/>
              <p:nvPr/>
            </p:nvSpPr>
            <p:spPr>
              <a:xfrm>
                <a:off x="1914849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Hexagon 61">
                <a:extLst>
                  <a:ext uri="{FF2B5EF4-FFF2-40B4-BE49-F238E27FC236}">
                    <a16:creationId xmlns:a16="http://schemas.microsoft.com/office/drawing/2014/main" id="{9B732723-CEEC-BC41-A206-061D04382D50}"/>
                  </a:ext>
                </a:extLst>
              </p:cNvPr>
              <p:cNvSpPr/>
              <p:nvPr/>
            </p:nvSpPr>
            <p:spPr>
              <a:xfrm>
                <a:off x="2078618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C971D879-3DF3-E145-9EAB-055C2460A781}"/>
                  </a:ext>
                </a:extLst>
              </p:cNvPr>
              <p:cNvSpPr/>
              <p:nvPr/>
            </p:nvSpPr>
            <p:spPr>
              <a:xfrm>
                <a:off x="2234065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CC45A5CA-C479-C049-B31F-EDAA94A41439}"/>
                  </a:ext>
                </a:extLst>
              </p:cNvPr>
              <p:cNvSpPr/>
              <p:nvPr/>
            </p:nvSpPr>
            <p:spPr>
              <a:xfrm>
                <a:off x="17145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C166D30-FD43-B847-9CD8-DD7E795C5251}"/>
                  </a:ext>
                </a:extLst>
              </p:cNvPr>
              <p:cNvSpPr txBox="1"/>
              <p:nvPr/>
            </p:nvSpPr>
            <p:spPr>
              <a:xfrm>
                <a:off x="1714500" y="366543"/>
                <a:ext cx="632388" cy="862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TEST</a:t>
                </a:r>
                <a:endParaRPr lang="en-US" dirty="0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75FF314-AE3A-C144-8287-1E81A4A50DA5}"/>
                  </a:ext>
                </a:extLst>
              </p:cNvPr>
              <p:cNvGrpSpPr/>
              <p:nvPr/>
            </p:nvGrpSpPr>
            <p:grpSpPr>
              <a:xfrm>
                <a:off x="1028700" y="610978"/>
                <a:ext cx="640080" cy="444234"/>
                <a:chOff x="1028700" y="457355"/>
                <a:chExt cx="640080" cy="444234"/>
              </a:xfrm>
            </p:grpSpPr>
            <p:sp>
              <p:nvSpPr>
                <p:cNvPr id="98" name="Hexagon 97">
                  <a:extLst>
                    <a:ext uri="{FF2B5EF4-FFF2-40B4-BE49-F238E27FC236}">
                      <a16:creationId xmlns:a16="http://schemas.microsoft.com/office/drawing/2014/main" id="{F0D3F027-69F2-CD43-B6DF-87FDDE2E1AA9}"/>
                    </a:ext>
                  </a:extLst>
                </p:cNvPr>
                <p:cNvSpPr/>
                <p:nvPr/>
              </p:nvSpPr>
              <p:spPr>
                <a:xfrm>
                  <a:off x="1074430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Hexagon 98">
                  <a:extLst>
                    <a:ext uri="{FF2B5EF4-FFF2-40B4-BE49-F238E27FC236}">
                      <a16:creationId xmlns:a16="http://schemas.microsoft.com/office/drawing/2014/main" id="{A67B3E8F-BD99-0E4F-932A-556BB26C199F}"/>
                    </a:ext>
                  </a:extLst>
                </p:cNvPr>
                <p:cNvSpPr/>
                <p:nvPr/>
              </p:nvSpPr>
              <p:spPr>
                <a:xfrm>
                  <a:off x="1393646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ounded Rectangle 99">
                  <a:extLst>
                    <a:ext uri="{FF2B5EF4-FFF2-40B4-BE49-F238E27FC236}">
                      <a16:creationId xmlns:a16="http://schemas.microsoft.com/office/drawing/2014/main" id="{C17FAB20-38AD-4C40-A4FD-AC6643B6AA51}"/>
                    </a:ext>
                  </a:extLst>
                </p:cNvPr>
                <p:cNvSpPr/>
                <p:nvPr/>
              </p:nvSpPr>
              <p:spPr>
                <a:xfrm>
                  <a:off x="1028700" y="457355"/>
                  <a:ext cx="64008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6ADD2DF-9B73-4848-9B07-7B557CAD549E}"/>
                    </a:ext>
                  </a:extLst>
                </p:cNvPr>
                <p:cNvSpPr txBox="1"/>
                <p:nvPr/>
              </p:nvSpPr>
              <p:spPr>
                <a:xfrm>
                  <a:off x="1028700" y="685959"/>
                  <a:ext cx="640080" cy="215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" dirty="0"/>
                    <a:t>DATA</a:t>
                  </a:r>
                  <a:endParaRPr lang="en-US" dirty="0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3EB923A-6CDB-5E47-B9B0-D55A4699EE02}"/>
                  </a:ext>
                </a:extLst>
              </p:cNvPr>
              <p:cNvGrpSpPr/>
              <p:nvPr/>
            </p:nvGrpSpPr>
            <p:grpSpPr>
              <a:xfrm>
                <a:off x="1714500" y="610982"/>
                <a:ext cx="320040" cy="530483"/>
                <a:chOff x="1668780" y="457359"/>
                <a:chExt cx="320040" cy="530483"/>
              </a:xfrm>
            </p:grpSpPr>
            <p:sp>
              <p:nvSpPr>
                <p:cNvPr id="95" name="Hexagon 94">
                  <a:extLst>
                    <a:ext uri="{FF2B5EF4-FFF2-40B4-BE49-F238E27FC236}">
                      <a16:creationId xmlns:a16="http://schemas.microsoft.com/office/drawing/2014/main" id="{FF69505E-3BAF-7B46-8D1C-94C69808F3AF}"/>
                    </a:ext>
                  </a:extLst>
                </p:cNvPr>
                <p:cNvSpPr/>
                <p:nvPr/>
              </p:nvSpPr>
              <p:spPr>
                <a:xfrm>
                  <a:off x="1712862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D31E5EBB-885D-4545-9ABD-9180DC407813}"/>
                    </a:ext>
                  </a:extLst>
                </p:cNvPr>
                <p:cNvSpPr/>
                <p:nvPr/>
              </p:nvSpPr>
              <p:spPr>
                <a:xfrm>
                  <a:off x="1668780" y="457359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34600FDE-887B-FC4F-827C-95DCBEA5E4BB}"/>
                    </a:ext>
                  </a:extLst>
                </p:cNvPr>
                <p:cNvSpPr txBox="1"/>
                <p:nvPr/>
              </p:nvSpPr>
              <p:spPr>
                <a:xfrm>
                  <a:off x="1668780" y="685959"/>
                  <a:ext cx="320040" cy="301883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TIMING</a:t>
                  </a:r>
                  <a:endParaRPr lang="en-US" dirty="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2C1A09C6-8F68-EE49-8C13-A626E968F01F}"/>
                  </a:ext>
                </a:extLst>
              </p:cNvPr>
              <p:cNvGrpSpPr/>
              <p:nvPr/>
            </p:nvGrpSpPr>
            <p:grpSpPr>
              <a:xfrm>
                <a:off x="2080260" y="610986"/>
                <a:ext cx="320040" cy="444226"/>
                <a:chOff x="1988820" y="457363"/>
                <a:chExt cx="320040" cy="444226"/>
              </a:xfrm>
            </p:grpSpPr>
            <p:sp>
              <p:nvSpPr>
                <p:cNvPr id="92" name="Hexagon 91">
                  <a:extLst>
                    <a:ext uri="{FF2B5EF4-FFF2-40B4-BE49-F238E27FC236}">
                      <a16:creationId xmlns:a16="http://schemas.microsoft.com/office/drawing/2014/main" id="{E0245D5C-6EA3-A445-890D-0F127B720DF3}"/>
                    </a:ext>
                  </a:extLst>
                </p:cNvPr>
                <p:cNvSpPr/>
                <p:nvPr/>
              </p:nvSpPr>
              <p:spPr>
                <a:xfrm>
                  <a:off x="2032078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ounded Rectangle 92">
                  <a:extLst>
                    <a:ext uri="{FF2B5EF4-FFF2-40B4-BE49-F238E27FC236}">
                      <a16:creationId xmlns:a16="http://schemas.microsoft.com/office/drawing/2014/main" id="{A2F74DCD-2AD5-B449-A54D-DE190084A8A8}"/>
                    </a:ext>
                  </a:extLst>
                </p:cNvPr>
                <p:cNvSpPr/>
                <p:nvPr/>
              </p:nvSpPr>
              <p:spPr>
                <a:xfrm>
                  <a:off x="1988820" y="457363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947FB5E2-D98D-694E-BFF6-AE74F3097B3F}"/>
                    </a:ext>
                  </a:extLst>
                </p:cNvPr>
                <p:cNvSpPr txBox="1"/>
                <p:nvPr/>
              </p:nvSpPr>
              <p:spPr>
                <a:xfrm>
                  <a:off x="1988820" y="685959"/>
                  <a:ext cx="320040" cy="215630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400" dirty="0"/>
                    <a:t>CONTROL</a:t>
                  </a:r>
                  <a:endParaRPr lang="en-US" dirty="0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F6DA6147-863F-464D-879B-A4E703DF0B27}"/>
                  </a:ext>
                </a:extLst>
              </p:cNvPr>
              <p:cNvGrpSpPr/>
              <p:nvPr/>
            </p:nvGrpSpPr>
            <p:grpSpPr>
              <a:xfrm>
                <a:off x="2442734" y="610990"/>
                <a:ext cx="323326" cy="444221"/>
                <a:chOff x="2305574" y="457367"/>
                <a:chExt cx="323326" cy="444221"/>
              </a:xfrm>
            </p:grpSpPr>
            <p:sp>
              <p:nvSpPr>
                <p:cNvPr id="88" name="Hexagon 87">
                  <a:extLst>
                    <a:ext uri="{FF2B5EF4-FFF2-40B4-BE49-F238E27FC236}">
                      <a16:creationId xmlns:a16="http://schemas.microsoft.com/office/drawing/2014/main" id="{663E0E1D-C463-0F4F-8EBC-CA206BDD0D28}"/>
                    </a:ext>
                  </a:extLst>
                </p:cNvPr>
                <p:cNvSpPr/>
                <p:nvPr/>
              </p:nvSpPr>
              <p:spPr>
                <a:xfrm>
                  <a:off x="2354577" y="503082"/>
                  <a:ext cx="228600" cy="201168"/>
                </a:xfrm>
                <a:prstGeom prst="hexago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Hexagon 88">
                  <a:extLst>
                    <a:ext uri="{FF2B5EF4-FFF2-40B4-BE49-F238E27FC236}">
                      <a16:creationId xmlns:a16="http://schemas.microsoft.com/office/drawing/2014/main" id="{9282E125-4864-AD47-BA32-4614AEC7F4F8}"/>
                    </a:ext>
                  </a:extLst>
                </p:cNvPr>
                <p:cNvSpPr/>
                <p:nvPr/>
              </p:nvSpPr>
              <p:spPr>
                <a:xfrm>
                  <a:off x="2351294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ounded Rectangle 89">
                  <a:extLst>
                    <a:ext uri="{FF2B5EF4-FFF2-40B4-BE49-F238E27FC236}">
                      <a16:creationId xmlns:a16="http://schemas.microsoft.com/office/drawing/2014/main" id="{FE159702-686E-8044-95B9-7218F245D3A7}"/>
                    </a:ext>
                  </a:extLst>
                </p:cNvPr>
                <p:cNvSpPr/>
                <p:nvPr/>
              </p:nvSpPr>
              <p:spPr>
                <a:xfrm>
                  <a:off x="2308860" y="457367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4B576EFF-4FDB-2448-8E63-EB7D8D98CD2C}"/>
                    </a:ext>
                  </a:extLst>
                </p:cNvPr>
                <p:cNvSpPr txBox="1"/>
                <p:nvPr/>
              </p:nvSpPr>
              <p:spPr>
                <a:xfrm>
                  <a:off x="2305574" y="685959"/>
                  <a:ext cx="320040" cy="215629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JTAG</a:t>
                  </a:r>
                  <a:endParaRPr lang="en-US" dirty="0"/>
                </a:p>
              </p:txBody>
            </p:sp>
          </p:grp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368038DE-B7C0-474E-A4F3-CAA0C60BB6F6}"/>
                  </a:ext>
                </a:extLst>
              </p:cNvPr>
              <p:cNvSpPr/>
              <p:nvPr/>
            </p:nvSpPr>
            <p:spPr>
              <a:xfrm>
                <a:off x="2400300" y="336658"/>
                <a:ext cx="77724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A2A4332-2669-2448-9CF2-5B91699BFE18}"/>
                  </a:ext>
                </a:extLst>
              </p:cNvPr>
              <p:cNvSpPr/>
              <p:nvPr/>
            </p:nvSpPr>
            <p:spPr>
              <a:xfrm>
                <a:off x="8229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12B8448-7D25-464B-B825-62790D58203C}"/>
                  </a:ext>
                </a:extLst>
              </p:cNvPr>
              <p:cNvSpPr/>
              <p:nvPr/>
            </p:nvSpPr>
            <p:spPr>
              <a:xfrm flipH="1" flipV="1">
                <a:off x="415137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AF129DA1-AFCF-124A-8047-C9FEE1CF968D}"/>
                  </a:ext>
                </a:extLst>
              </p:cNvPr>
              <p:cNvSpPr/>
              <p:nvPr/>
            </p:nvSpPr>
            <p:spPr>
              <a:xfrm>
                <a:off x="2811780" y="610978"/>
                <a:ext cx="365760" cy="365764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A41B44A-1AD2-384C-85E6-A348E29E0B11}"/>
                  </a:ext>
                </a:extLst>
              </p:cNvPr>
              <p:cNvSpPr txBox="1"/>
              <p:nvPr/>
            </p:nvSpPr>
            <p:spPr>
              <a:xfrm>
                <a:off x="2819590" y="840218"/>
                <a:ext cx="357950" cy="215630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400" dirty="0"/>
                  <a:t>POWER</a:t>
                </a:r>
                <a:endParaRPr lang="en-US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12A728-80FA-134B-B3E9-E492B51DB3C2}"/>
                  </a:ext>
                </a:extLst>
              </p:cNvPr>
              <p:cNvSpPr/>
              <p:nvPr/>
            </p:nvSpPr>
            <p:spPr>
              <a:xfrm>
                <a:off x="2889504" y="652133"/>
                <a:ext cx="210312" cy="2103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253773F-C5A6-1E46-A8E1-EF1C6FBF5188}"/>
                  </a:ext>
                </a:extLst>
              </p:cNvPr>
              <p:cNvSpPr txBox="1"/>
              <p:nvPr/>
            </p:nvSpPr>
            <p:spPr>
              <a:xfrm>
                <a:off x="0" y="159"/>
                <a:ext cx="4343400" cy="301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DETECTOR GROUP CONTROL &amp; TIMING DEMONSTRATOR</a:t>
                </a:r>
                <a:endParaRPr lang="en-US" sz="900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849732C9-1DF4-A743-8EA1-8C0436B0698F}"/>
                  </a:ext>
                </a:extLst>
              </p:cNvPr>
              <p:cNvSpPr/>
              <p:nvPr/>
            </p:nvSpPr>
            <p:spPr>
              <a:xfrm rot="5400000">
                <a:off x="24460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101F19B-0833-F940-9221-CA1B3BEAB5C1}"/>
                  </a:ext>
                </a:extLst>
              </p:cNvPr>
              <p:cNvSpPr/>
              <p:nvPr/>
            </p:nvSpPr>
            <p:spPr>
              <a:xfrm rot="5400000">
                <a:off x="25374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799959A-D115-4046-8480-2ABF68A2F0E2}"/>
                  </a:ext>
                </a:extLst>
              </p:cNvPr>
              <p:cNvSpPr/>
              <p:nvPr/>
            </p:nvSpPr>
            <p:spPr>
              <a:xfrm rot="5400000">
                <a:off x="26289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8E55F94-A58A-9343-AEC5-A7E2F7D0CDB2}"/>
                  </a:ext>
                </a:extLst>
              </p:cNvPr>
              <p:cNvSpPr/>
              <p:nvPr/>
            </p:nvSpPr>
            <p:spPr>
              <a:xfrm rot="5400000">
                <a:off x="272034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F429F82-4C29-E144-B4C6-B40D6C107B20}"/>
                  </a:ext>
                </a:extLst>
              </p:cNvPr>
              <p:cNvSpPr/>
              <p:nvPr/>
            </p:nvSpPr>
            <p:spPr>
              <a:xfrm rot="5400000">
                <a:off x="281178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BA06DC8-C3D6-1B44-9B97-B7641C5E948B}"/>
                  </a:ext>
                </a:extLst>
              </p:cNvPr>
              <p:cNvSpPr/>
              <p:nvPr/>
            </p:nvSpPr>
            <p:spPr>
              <a:xfrm rot="5400000">
                <a:off x="29032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0AC5F5A-4633-184A-89E4-3E38E71CD58D}"/>
                  </a:ext>
                </a:extLst>
              </p:cNvPr>
              <p:cNvSpPr/>
              <p:nvPr/>
            </p:nvSpPr>
            <p:spPr>
              <a:xfrm rot="5400000">
                <a:off x="29946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518CC92-C7EA-1C42-B8F2-769EA35E12A0}"/>
                  </a:ext>
                </a:extLst>
              </p:cNvPr>
              <p:cNvSpPr/>
              <p:nvPr/>
            </p:nvSpPr>
            <p:spPr>
              <a:xfrm rot="5400000">
                <a:off x="30861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F43A7FB-5407-874B-B381-7887CBAB190F}"/>
                  </a:ext>
                </a:extLst>
              </p:cNvPr>
              <p:cNvSpPr txBox="1"/>
              <p:nvPr/>
            </p:nvSpPr>
            <p:spPr>
              <a:xfrm>
                <a:off x="2400299" y="366543"/>
                <a:ext cx="777240" cy="862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STATUS</a:t>
                </a:r>
                <a:endParaRPr lang="en-US" dirty="0"/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3C18636A-F8FA-A74C-98EA-F87EBEC996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51860" y="245218"/>
                <a:ext cx="548640" cy="548640"/>
              </a:xfrm>
              <a:prstGeom prst="rect">
                <a:avLst/>
              </a:prstGeom>
            </p:spPr>
          </p:pic>
          <p:sp>
            <p:nvSpPr>
              <p:cNvPr id="87" name="Donut 86">
                <a:extLst>
                  <a:ext uri="{FF2B5EF4-FFF2-40B4-BE49-F238E27FC236}">
                    <a16:creationId xmlns:a16="http://schemas.microsoft.com/office/drawing/2014/main" id="{03718960-B2B1-8946-8F58-BE366F88004C}"/>
                  </a:ext>
                </a:extLst>
              </p:cNvPr>
              <p:cNvSpPr/>
              <p:nvPr/>
            </p:nvSpPr>
            <p:spPr>
              <a:xfrm>
                <a:off x="19685" y="1126014"/>
                <a:ext cx="59436" cy="45720"/>
              </a:xfrm>
              <a:prstGeom prst="donu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4DE0F4D-C7BE-4143-91AD-68C195FD64F9}"/>
                </a:ext>
              </a:extLst>
            </p:cNvPr>
            <p:cNvSpPr/>
            <p:nvPr/>
          </p:nvSpPr>
          <p:spPr>
            <a:xfrm>
              <a:off x="4711485" y="1366502"/>
              <a:ext cx="4343400" cy="12243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2" name="Line">
            <a:extLst>
              <a:ext uri="{FF2B5EF4-FFF2-40B4-BE49-F238E27FC236}">
                <a16:creationId xmlns:a16="http://schemas.microsoft.com/office/drawing/2014/main" id="{767F5AB2-5C5D-6A4A-BC70-10867926AC7E}"/>
              </a:ext>
            </a:extLst>
          </p:cNvPr>
          <p:cNvSpPr/>
          <p:nvPr/>
        </p:nvSpPr>
        <p:spPr>
          <a:xfrm>
            <a:off x="6330050" y="4302802"/>
            <a:ext cx="16207" cy="53739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03" name="Line">
            <a:extLst>
              <a:ext uri="{FF2B5EF4-FFF2-40B4-BE49-F238E27FC236}">
                <a16:creationId xmlns:a16="http://schemas.microsoft.com/office/drawing/2014/main" id="{293A164A-E82A-0445-A0DE-9D78EA4A7415}"/>
              </a:ext>
            </a:extLst>
          </p:cNvPr>
          <p:cNvSpPr/>
          <p:nvPr/>
        </p:nvSpPr>
        <p:spPr>
          <a:xfrm flipV="1">
            <a:off x="3070176" y="4292618"/>
            <a:ext cx="2125791" cy="570040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04" name="Line">
            <a:extLst>
              <a:ext uri="{FF2B5EF4-FFF2-40B4-BE49-F238E27FC236}">
                <a16:creationId xmlns:a16="http://schemas.microsoft.com/office/drawing/2014/main" id="{EE65B9CF-1A56-BE4F-9BF5-677A7B9D688D}"/>
              </a:ext>
            </a:extLst>
          </p:cNvPr>
          <p:cNvSpPr/>
          <p:nvPr/>
        </p:nvSpPr>
        <p:spPr>
          <a:xfrm flipH="1">
            <a:off x="2100646" y="5604164"/>
            <a:ext cx="400432" cy="539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05" name="Line">
            <a:extLst>
              <a:ext uri="{FF2B5EF4-FFF2-40B4-BE49-F238E27FC236}">
                <a16:creationId xmlns:a16="http://schemas.microsoft.com/office/drawing/2014/main" id="{F5E26102-176B-2F41-B0C9-38E19D691045}"/>
              </a:ext>
            </a:extLst>
          </p:cNvPr>
          <p:cNvSpPr/>
          <p:nvPr/>
        </p:nvSpPr>
        <p:spPr>
          <a:xfrm>
            <a:off x="1752600" y="5080908"/>
            <a:ext cx="1542" cy="35993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F3A92493-A526-324D-A39D-8DA5CA4A29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3389" y="2250536"/>
            <a:ext cx="1649472" cy="565769"/>
          </a:xfrm>
          <a:prstGeom prst="rect">
            <a:avLst/>
          </a:prstGeom>
        </p:spPr>
      </p:pic>
      <p:sp>
        <p:nvSpPr>
          <p:cNvPr id="107" name="Triangle 9">
            <a:extLst>
              <a:ext uri="{FF2B5EF4-FFF2-40B4-BE49-F238E27FC236}">
                <a16:creationId xmlns:a16="http://schemas.microsoft.com/office/drawing/2014/main" id="{22423213-B2E2-344C-ADC8-BD9E44F4EA26}"/>
              </a:ext>
            </a:extLst>
          </p:cNvPr>
          <p:cNvSpPr/>
          <p:nvPr/>
        </p:nvSpPr>
        <p:spPr>
          <a:xfrm flipV="1">
            <a:off x="5553881" y="1725285"/>
            <a:ext cx="3409983" cy="1849403"/>
          </a:xfrm>
          <a:custGeom>
            <a:avLst/>
            <a:gdLst>
              <a:gd name="connsiteX0" fmla="*/ 0 w 2284501"/>
              <a:gd name="connsiteY0" fmla="*/ 984437 h 984437"/>
              <a:gd name="connsiteX1" fmla="*/ 1142251 w 2284501"/>
              <a:gd name="connsiteY1" fmla="*/ 0 h 984437"/>
              <a:gd name="connsiteX2" fmla="*/ 2284501 w 2284501"/>
              <a:gd name="connsiteY2" fmla="*/ 984437 h 984437"/>
              <a:gd name="connsiteX3" fmla="*/ 0 w 2284501"/>
              <a:gd name="connsiteY3" fmla="*/ 984437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0 w 1631358"/>
              <a:gd name="connsiteY3" fmla="*/ 940894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616104 w 1631358"/>
              <a:gd name="connsiteY3" fmla="*/ 914768 h 984437"/>
              <a:gd name="connsiteX4" fmla="*/ 0 w 1631358"/>
              <a:gd name="connsiteY4" fmla="*/ 940894 h 984437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0 w 1644712"/>
              <a:gd name="connsiteY3" fmla="*/ 3683803 h 3683803"/>
              <a:gd name="connsiteX4" fmla="*/ 13354 w 1644712"/>
              <a:gd name="connsiteY4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150622 w 1644712"/>
              <a:gd name="connsiteY3" fmla="*/ 1766779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637943 w 1644712"/>
              <a:gd name="connsiteY3" fmla="*/ 3683803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899392 h 3642301"/>
              <a:gd name="connsiteX1" fmla="*/ 444712 w 1644712"/>
              <a:gd name="connsiteY1" fmla="*/ 0 h 3642301"/>
              <a:gd name="connsiteX2" fmla="*/ 1644712 w 1644712"/>
              <a:gd name="connsiteY2" fmla="*/ 942935 h 3642301"/>
              <a:gd name="connsiteX3" fmla="*/ 1637943 w 1644712"/>
              <a:gd name="connsiteY3" fmla="*/ 3642301 h 3642301"/>
              <a:gd name="connsiteX4" fmla="*/ 0 w 1644712"/>
              <a:gd name="connsiteY4" fmla="*/ 3642301 h 3642301"/>
              <a:gd name="connsiteX5" fmla="*/ 13354 w 1644712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637943 w 1725561"/>
              <a:gd name="connsiteY3" fmla="*/ 3642301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701467 w 1725561"/>
              <a:gd name="connsiteY3" fmla="*/ 3580048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693 w 1712900"/>
              <a:gd name="connsiteY0" fmla="*/ 899392 h 3621549"/>
              <a:gd name="connsiteX1" fmla="*/ 432051 w 1712900"/>
              <a:gd name="connsiteY1" fmla="*/ 0 h 3621549"/>
              <a:gd name="connsiteX2" fmla="*/ 1712900 w 1712900"/>
              <a:gd name="connsiteY2" fmla="*/ 527911 h 3621549"/>
              <a:gd name="connsiteX3" fmla="*/ 1688806 w 1712900"/>
              <a:gd name="connsiteY3" fmla="*/ 3580048 h 3621549"/>
              <a:gd name="connsiteX4" fmla="*/ 10439 w 1712900"/>
              <a:gd name="connsiteY4" fmla="*/ 3621549 h 3621549"/>
              <a:gd name="connsiteX5" fmla="*/ 693 w 1712900"/>
              <a:gd name="connsiteY5" fmla="*/ 899392 h 3621549"/>
              <a:gd name="connsiteX0" fmla="*/ 1804 w 1702461"/>
              <a:gd name="connsiteY0" fmla="*/ 857891 h 3621549"/>
              <a:gd name="connsiteX1" fmla="*/ 421612 w 1702461"/>
              <a:gd name="connsiteY1" fmla="*/ 0 h 3621549"/>
              <a:gd name="connsiteX2" fmla="*/ 1702461 w 1702461"/>
              <a:gd name="connsiteY2" fmla="*/ 527911 h 3621549"/>
              <a:gd name="connsiteX3" fmla="*/ 1678367 w 1702461"/>
              <a:gd name="connsiteY3" fmla="*/ 3580048 h 3621549"/>
              <a:gd name="connsiteX4" fmla="*/ 0 w 1702461"/>
              <a:gd name="connsiteY4" fmla="*/ 3621549 h 3621549"/>
              <a:gd name="connsiteX5" fmla="*/ 1804 w 1702461"/>
              <a:gd name="connsiteY5" fmla="*/ 857891 h 3621549"/>
              <a:gd name="connsiteX0" fmla="*/ 1804 w 1704171"/>
              <a:gd name="connsiteY0" fmla="*/ 857891 h 3621549"/>
              <a:gd name="connsiteX1" fmla="*/ 421612 w 1704171"/>
              <a:gd name="connsiteY1" fmla="*/ 0 h 3621549"/>
              <a:gd name="connsiteX2" fmla="*/ 1702461 w 1704171"/>
              <a:gd name="connsiteY2" fmla="*/ 527911 h 3621549"/>
              <a:gd name="connsiteX3" fmla="*/ 1703631 w 1704171"/>
              <a:gd name="connsiteY3" fmla="*/ 3600635 h 3621549"/>
              <a:gd name="connsiteX4" fmla="*/ 0 w 1704171"/>
              <a:gd name="connsiteY4" fmla="*/ 3621549 h 3621549"/>
              <a:gd name="connsiteX5" fmla="*/ 1804 w 1704171"/>
              <a:gd name="connsiteY5" fmla="*/ 857891 h 3621549"/>
              <a:gd name="connsiteX0" fmla="*/ 1804 w 1709349"/>
              <a:gd name="connsiteY0" fmla="*/ 857891 h 3621549"/>
              <a:gd name="connsiteX1" fmla="*/ 421612 w 1709349"/>
              <a:gd name="connsiteY1" fmla="*/ 0 h 3621549"/>
              <a:gd name="connsiteX2" fmla="*/ 1702461 w 1709349"/>
              <a:gd name="connsiteY2" fmla="*/ 527911 h 3621549"/>
              <a:gd name="connsiteX3" fmla="*/ 1709045 w 1709349"/>
              <a:gd name="connsiteY3" fmla="*/ 3504559 h 3621549"/>
              <a:gd name="connsiteX4" fmla="*/ 0 w 1709349"/>
              <a:gd name="connsiteY4" fmla="*/ 3621549 h 3621549"/>
              <a:gd name="connsiteX5" fmla="*/ 1804 w 1709349"/>
              <a:gd name="connsiteY5" fmla="*/ 857891 h 3621549"/>
              <a:gd name="connsiteX0" fmla="*/ 1804 w 1709349"/>
              <a:gd name="connsiteY0" fmla="*/ 857891 h 3525473"/>
              <a:gd name="connsiteX1" fmla="*/ 421612 w 1709349"/>
              <a:gd name="connsiteY1" fmla="*/ 0 h 3525473"/>
              <a:gd name="connsiteX2" fmla="*/ 1702461 w 1709349"/>
              <a:gd name="connsiteY2" fmla="*/ 527911 h 3525473"/>
              <a:gd name="connsiteX3" fmla="*/ 1709045 w 1709349"/>
              <a:gd name="connsiteY3" fmla="*/ 3504559 h 3525473"/>
              <a:gd name="connsiteX4" fmla="*/ 0 w 1709349"/>
              <a:gd name="connsiteY4" fmla="*/ 3525473 h 3525473"/>
              <a:gd name="connsiteX5" fmla="*/ 1804 w 1709349"/>
              <a:gd name="connsiteY5" fmla="*/ 857891 h 35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349" h="3525473">
                <a:moveTo>
                  <a:pt x="1804" y="857891"/>
                </a:moveTo>
                <a:lnTo>
                  <a:pt x="421612" y="0"/>
                </a:lnTo>
                <a:lnTo>
                  <a:pt x="1702461" y="527911"/>
                </a:lnTo>
                <a:cubicBezTo>
                  <a:pt x="1700205" y="1427700"/>
                  <a:pt x="1711301" y="2604770"/>
                  <a:pt x="1709045" y="3504559"/>
                </a:cubicBezTo>
                <a:lnTo>
                  <a:pt x="0" y="3525473"/>
                </a:lnTo>
                <a:cubicBezTo>
                  <a:pt x="4451" y="2611170"/>
                  <a:pt x="-2647" y="1772194"/>
                  <a:pt x="1804" y="857891"/>
                </a:cubicBezTo>
                <a:close/>
              </a:path>
            </a:pathLst>
          </a:custGeom>
          <a:solidFill>
            <a:schemeClr val="bg1">
              <a:lumMod val="50000"/>
              <a:alpha val="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Triangle 9">
            <a:extLst>
              <a:ext uri="{FF2B5EF4-FFF2-40B4-BE49-F238E27FC236}">
                <a16:creationId xmlns:a16="http://schemas.microsoft.com/office/drawing/2014/main" id="{B9C24D8B-C726-5E49-8042-154F800BF0F2}"/>
              </a:ext>
            </a:extLst>
          </p:cNvPr>
          <p:cNvSpPr/>
          <p:nvPr/>
        </p:nvSpPr>
        <p:spPr>
          <a:xfrm flipH="1" flipV="1">
            <a:off x="1936667" y="1731083"/>
            <a:ext cx="3409983" cy="1849403"/>
          </a:xfrm>
          <a:custGeom>
            <a:avLst/>
            <a:gdLst>
              <a:gd name="connsiteX0" fmla="*/ 0 w 2284501"/>
              <a:gd name="connsiteY0" fmla="*/ 984437 h 984437"/>
              <a:gd name="connsiteX1" fmla="*/ 1142251 w 2284501"/>
              <a:gd name="connsiteY1" fmla="*/ 0 h 984437"/>
              <a:gd name="connsiteX2" fmla="*/ 2284501 w 2284501"/>
              <a:gd name="connsiteY2" fmla="*/ 984437 h 984437"/>
              <a:gd name="connsiteX3" fmla="*/ 0 w 2284501"/>
              <a:gd name="connsiteY3" fmla="*/ 984437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0 w 1631358"/>
              <a:gd name="connsiteY3" fmla="*/ 940894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616104 w 1631358"/>
              <a:gd name="connsiteY3" fmla="*/ 914768 h 984437"/>
              <a:gd name="connsiteX4" fmla="*/ 0 w 1631358"/>
              <a:gd name="connsiteY4" fmla="*/ 940894 h 984437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0 w 1644712"/>
              <a:gd name="connsiteY3" fmla="*/ 3683803 h 3683803"/>
              <a:gd name="connsiteX4" fmla="*/ 13354 w 1644712"/>
              <a:gd name="connsiteY4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150622 w 1644712"/>
              <a:gd name="connsiteY3" fmla="*/ 1766779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637943 w 1644712"/>
              <a:gd name="connsiteY3" fmla="*/ 3683803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899392 h 3642301"/>
              <a:gd name="connsiteX1" fmla="*/ 444712 w 1644712"/>
              <a:gd name="connsiteY1" fmla="*/ 0 h 3642301"/>
              <a:gd name="connsiteX2" fmla="*/ 1644712 w 1644712"/>
              <a:gd name="connsiteY2" fmla="*/ 942935 h 3642301"/>
              <a:gd name="connsiteX3" fmla="*/ 1637943 w 1644712"/>
              <a:gd name="connsiteY3" fmla="*/ 3642301 h 3642301"/>
              <a:gd name="connsiteX4" fmla="*/ 0 w 1644712"/>
              <a:gd name="connsiteY4" fmla="*/ 3642301 h 3642301"/>
              <a:gd name="connsiteX5" fmla="*/ 13354 w 1644712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637943 w 1725561"/>
              <a:gd name="connsiteY3" fmla="*/ 3642301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701467 w 1725561"/>
              <a:gd name="connsiteY3" fmla="*/ 3580048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693 w 1712900"/>
              <a:gd name="connsiteY0" fmla="*/ 899392 h 3621549"/>
              <a:gd name="connsiteX1" fmla="*/ 432051 w 1712900"/>
              <a:gd name="connsiteY1" fmla="*/ 0 h 3621549"/>
              <a:gd name="connsiteX2" fmla="*/ 1712900 w 1712900"/>
              <a:gd name="connsiteY2" fmla="*/ 527911 h 3621549"/>
              <a:gd name="connsiteX3" fmla="*/ 1688806 w 1712900"/>
              <a:gd name="connsiteY3" fmla="*/ 3580048 h 3621549"/>
              <a:gd name="connsiteX4" fmla="*/ 10439 w 1712900"/>
              <a:gd name="connsiteY4" fmla="*/ 3621549 h 3621549"/>
              <a:gd name="connsiteX5" fmla="*/ 693 w 1712900"/>
              <a:gd name="connsiteY5" fmla="*/ 899392 h 3621549"/>
              <a:gd name="connsiteX0" fmla="*/ 1804 w 1702461"/>
              <a:gd name="connsiteY0" fmla="*/ 857891 h 3621549"/>
              <a:gd name="connsiteX1" fmla="*/ 421612 w 1702461"/>
              <a:gd name="connsiteY1" fmla="*/ 0 h 3621549"/>
              <a:gd name="connsiteX2" fmla="*/ 1702461 w 1702461"/>
              <a:gd name="connsiteY2" fmla="*/ 527911 h 3621549"/>
              <a:gd name="connsiteX3" fmla="*/ 1678367 w 1702461"/>
              <a:gd name="connsiteY3" fmla="*/ 3580048 h 3621549"/>
              <a:gd name="connsiteX4" fmla="*/ 0 w 1702461"/>
              <a:gd name="connsiteY4" fmla="*/ 3621549 h 3621549"/>
              <a:gd name="connsiteX5" fmla="*/ 1804 w 1702461"/>
              <a:gd name="connsiteY5" fmla="*/ 857891 h 3621549"/>
              <a:gd name="connsiteX0" fmla="*/ 1804 w 1704171"/>
              <a:gd name="connsiteY0" fmla="*/ 857891 h 3621549"/>
              <a:gd name="connsiteX1" fmla="*/ 421612 w 1704171"/>
              <a:gd name="connsiteY1" fmla="*/ 0 h 3621549"/>
              <a:gd name="connsiteX2" fmla="*/ 1702461 w 1704171"/>
              <a:gd name="connsiteY2" fmla="*/ 527911 h 3621549"/>
              <a:gd name="connsiteX3" fmla="*/ 1703631 w 1704171"/>
              <a:gd name="connsiteY3" fmla="*/ 3600635 h 3621549"/>
              <a:gd name="connsiteX4" fmla="*/ 0 w 1704171"/>
              <a:gd name="connsiteY4" fmla="*/ 3621549 h 3621549"/>
              <a:gd name="connsiteX5" fmla="*/ 1804 w 1704171"/>
              <a:gd name="connsiteY5" fmla="*/ 857891 h 3621549"/>
              <a:gd name="connsiteX0" fmla="*/ 1804 w 1709349"/>
              <a:gd name="connsiteY0" fmla="*/ 857891 h 3621549"/>
              <a:gd name="connsiteX1" fmla="*/ 421612 w 1709349"/>
              <a:gd name="connsiteY1" fmla="*/ 0 h 3621549"/>
              <a:gd name="connsiteX2" fmla="*/ 1702461 w 1709349"/>
              <a:gd name="connsiteY2" fmla="*/ 527911 h 3621549"/>
              <a:gd name="connsiteX3" fmla="*/ 1709045 w 1709349"/>
              <a:gd name="connsiteY3" fmla="*/ 3504559 h 3621549"/>
              <a:gd name="connsiteX4" fmla="*/ 0 w 1709349"/>
              <a:gd name="connsiteY4" fmla="*/ 3621549 h 3621549"/>
              <a:gd name="connsiteX5" fmla="*/ 1804 w 1709349"/>
              <a:gd name="connsiteY5" fmla="*/ 857891 h 3621549"/>
              <a:gd name="connsiteX0" fmla="*/ 1804 w 1709349"/>
              <a:gd name="connsiteY0" fmla="*/ 857891 h 3525473"/>
              <a:gd name="connsiteX1" fmla="*/ 421612 w 1709349"/>
              <a:gd name="connsiteY1" fmla="*/ 0 h 3525473"/>
              <a:gd name="connsiteX2" fmla="*/ 1702461 w 1709349"/>
              <a:gd name="connsiteY2" fmla="*/ 527911 h 3525473"/>
              <a:gd name="connsiteX3" fmla="*/ 1709045 w 1709349"/>
              <a:gd name="connsiteY3" fmla="*/ 3504559 h 3525473"/>
              <a:gd name="connsiteX4" fmla="*/ 0 w 1709349"/>
              <a:gd name="connsiteY4" fmla="*/ 3525473 h 3525473"/>
              <a:gd name="connsiteX5" fmla="*/ 1804 w 1709349"/>
              <a:gd name="connsiteY5" fmla="*/ 857891 h 35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349" h="3525473">
                <a:moveTo>
                  <a:pt x="1804" y="857891"/>
                </a:moveTo>
                <a:lnTo>
                  <a:pt x="421612" y="0"/>
                </a:lnTo>
                <a:lnTo>
                  <a:pt x="1702461" y="527911"/>
                </a:lnTo>
                <a:cubicBezTo>
                  <a:pt x="1700205" y="1427700"/>
                  <a:pt x="1711301" y="2604770"/>
                  <a:pt x="1709045" y="3504559"/>
                </a:cubicBezTo>
                <a:lnTo>
                  <a:pt x="0" y="3525473"/>
                </a:lnTo>
                <a:cubicBezTo>
                  <a:pt x="4451" y="2611170"/>
                  <a:pt x="-2647" y="1772194"/>
                  <a:pt x="1804" y="857891"/>
                </a:cubicBezTo>
                <a:close/>
              </a:path>
            </a:pathLst>
          </a:custGeom>
          <a:solidFill>
            <a:schemeClr val="bg1">
              <a:lumMod val="50000"/>
              <a:alpha val="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9" name="Picture 5" descr="Picture 5">
            <a:extLst>
              <a:ext uri="{FF2B5EF4-FFF2-40B4-BE49-F238E27FC236}">
                <a16:creationId xmlns:a16="http://schemas.microsoft.com/office/drawing/2014/main" id="{8BA303BE-0E50-1A4B-B3BB-F13034224C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20" y="3832759"/>
            <a:ext cx="1848723" cy="750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0227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/>
          <p:cNvSpPr/>
          <p:nvPr/>
        </p:nvSpPr>
        <p:spPr>
          <a:xfrm>
            <a:off x="2735435" y="1772816"/>
            <a:ext cx="2229529" cy="7068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71000"/>
                </a:schemeClr>
              </a:gs>
              <a:gs pos="80000">
                <a:schemeClr val="accent4">
                  <a:shade val="93000"/>
                  <a:satMod val="130000"/>
                  <a:alpha val="71000"/>
                </a:schemeClr>
              </a:gs>
              <a:gs pos="100000">
                <a:schemeClr val="accent4">
                  <a:shade val="94000"/>
                  <a:satMod val="135000"/>
                  <a:alpha val="7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0" name="Rounded Rectangle 69"/>
          <p:cNvSpPr/>
          <p:nvPr/>
        </p:nvSpPr>
        <p:spPr>
          <a:xfrm>
            <a:off x="4964963" y="3329494"/>
            <a:ext cx="1254891" cy="33894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78000"/>
                </a:schemeClr>
              </a:gs>
              <a:gs pos="80000">
                <a:schemeClr val="accent2">
                  <a:shade val="93000"/>
                  <a:satMod val="130000"/>
                  <a:alpha val="78000"/>
                </a:schemeClr>
              </a:gs>
              <a:gs pos="100000">
                <a:schemeClr val="accent2">
                  <a:shade val="94000"/>
                  <a:satMod val="135000"/>
                  <a:alpha val="78000"/>
                </a:schemeClr>
              </a:gs>
            </a:gsLst>
            <a:lin ang="16200000" scaled="0"/>
            <a:tileRect/>
          </a:gradFill>
          <a:ln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Synchronization signal (14Hz)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50674" y="4118024"/>
            <a:ext cx="1453033" cy="75504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Rounded Rectangle 6"/>
          <p:cNvSpPr/>
          <p:nvPr/>
        </p:nvSpPr>
        <p:spPr>
          <a:xfrm>
            <a:off x="2735435" y="2708920"/>
            <a:ext cx="2229529" cy="93790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</a:t>
            </a:r>
          </a:p>
        </p:txBody>
      </p:sp>
      <p:cxnSp>
        <p:nvCxnSpPr>
          <p:cNvPr id="8" name="Straight Arrow Connector 7"/>
          <p:cNvCxnSpPr>
            <a:stCxn id="74" idx="2"/>
          </p:cNvCxnSpPr>
          <p:nvPr/>
        </p:nvCxnSpPr>
        <p:spPr>
          <a:xfrm flipH="1">
            <a:off x="3842168" y="2479641"/>
            <a:ext cx="8032" cy="228336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150674" y="3975869"/>
            <a:ext cx="1453033" cy="33050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22563" y="4407817"/>
            <a:ext cx="1317072" cy="30463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Control Interface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842166" y="3701667"/>
            <a:ext cx="0" cy="274202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787416" y="5747543"/>
            <a:ext cx="2311643" cy="2203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Chopper</a:t>
            </a:r>
            <a:endParaRPr lang="en-US" sz="1200" baseline="-25000" dirty="0"/>
          </a:p>
        </p:txBody>
      </p:sp>
      <p:sp>
        <p:nvSpPr>
          <p:cNvPr id="27" name="Rounded Rectangle 26"/>
          <p:cNvSpPr/>
          <p:nvPr/>
        </p:nvSpPr>
        <p:spPr>
          <a:xfrm>
            <a:off x="2787416" y="5967882"/>
            <a:ext cx="1122798" cy="34635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58000"/>
                </a:schemeClr>
              </a:gs>
              <a:gs pos="80000">
                <a:schemeClr val="accent3">
                  <a:shade val="93000"/>
                  <a:satMod val="130000"/>
                  <a:alpha val="58000"/>
                </a:schemeClr>
              </a:gs>
              <a:gs pos="100000">
                <a:schemeClr val="accent3">
                  <a:shade val="94000"/>
                  <a:satMod val="135000"/>
                  <a:alpha val="58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Servo Motor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10214" y="5967881"/>
            <a:ext cx="1188845" cy="346357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58000"/>
                </a:schemeClr>
              </a:gs>
              <a:gs pos="80000">
                <a:schemeClr val="accent3">
                  <a:shade val="93000"/>
                  <a:satMod val="130000"/>
                  <a:alpha val="58000"/>
                </a:schemeClr>
              </a:gs>
              <a:gs pos="100000">
                <a:schemeClr val="accent3">
                  <a:shade val="94000"/>
                  <a:satMod val="135000"/>
                  <a:alpha val="58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Speed &amp; Phase control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979724" y="3019325"/>
            <a:ext cx="1240131" cy="3305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51000"/>
                  <a:satMod val="130000"/>
                  <a:alpha val="78000"/>
                </a:schemeClr>
              </a:gs>
              <a:gs pos="80000">
                <a:schemeClr val="accent2">
                  <a:shade val="93000"/>
                  <a:satMod val="130000"/>
                  <a:alpha val="78000"/>
                </a:schemeClr>
              </a:gs>
              <a:gs pos="100000">
                <a:schemeClr val="accent2">
                  <a:shade val="94000"/>
                  <a:satMod val="135000"/>
                  <a:alpha val="78000"/>
                </a:schemeClr>
              </a:gs>
            </a:gsLst>
            <a:lin ang="16200000" scaled="0"/>
            <a:tileRect/>
          </a:gradFill>
          <a:ln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Time stamping </a:t>
            </a:r>
          </a:p>
          <a:p>
            <a:pPr algn="ctr"/>
            <a:r>
              <a:rPr lang="en-US" sz="900" dirty="0"/>
              <a:t>(TDC pulse)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52532" y="1818940"/>
            <a:ext cx="1849315" cy="33050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DMSC</a:t>
            </a:r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4139952" y="4873073"/>
            <a:ext cx="0" cy="838922"/>
          </a:xfrm>
          <a:prstGeom prst="straightConnector1">
            <a:avLst/>
          </a:prstGeom>
          <a:ln>
            <a:solidFill>
              <a:srgbClr val="F5F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3673858" y="4873073"/>
            <a:ext cx="2340" cy="838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6" name="Rounded Rectangle 75"/>
          <p:cNvSpPr/>
          <p:nvPr/>
        </p:nvSpPr>
        <p:spPr>
          <a:xfrm>
            <a:off x="2905082" y="2187149"/>
            <a:ext cx="1944216" cy="2288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NICOS User interface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964964" y="2730541"/>
            <a:ext cx="1254892" cy="330509"/>
          </a:xfrm>
          <a:prstGeom prst="roundRect">
            <a:avLst/>
          </a:prstGeom>
          <a:ln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Timing System</a:t>
            </a:r>
          </a:p>
        </p:txBody>
      </p:sp>
      <p:cxnSp>
        <p:nvCxnSpPr>
          <p:cNvPr id="28" name="Elbow Connector 27"/>
          <p:cNvCxnSpPr>
            <a:stCxn id="70" idx="3"/>
            <a:endCxn id="31" idx="3"/>
          </p:cNvCxnSpPr>
          <p:nvPr/>
        </p:nvCxnSpPr>
        <p:spPr>
          <a:xfrm flipH="1">
            <a:off x="5099059" y="3498969"/>
            <a:ext cx="1120795" cy="2642091"/>
          </a:xfrm>
          <a:prstGeom prst="bentConnector3">
            <a:avLst>
              <a:gd name="adj1" fmla="val -20396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endCxn id="38" idx="3"/>
          </p:cNvCxnSpPr>
          <p:nvPr/>
        </p:nvCxnSpPr>
        <p:spPr>
          <a:xfrm rot="5400000" flipH="1" flipV="1">
            <a:off x="4151799" y="4169257"/>
            <a:ext cx="3052733" cy="1083379"/>
          </a:xfrm>
          <a:prstGeom prst="bentConnector4">
            <a:avLst>
              <a:gd name="adj1" fmla="val -289"/>
              <a:gd name="adj2" fmla="val 132442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73669" y="169362"/>
            <a:ext cx="7139136" cy="1143000"/>
          </a:xfrm>
        </p:spPr>
        <p:txBody>
          <a:bodyPr/>
          <a:lstStyle/>
          <a:p>
            <a:r>
              <a:rPr lang="en-US" dirty="0"/>
              <a:t>Mini chopper: Chopper System Integration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35BF3-8CE2-7243-A0C7-B1677FE6D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785" y="5226689"/>
            <a:ext cx="1131712" cy="14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13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Monitors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97900" y="2881692"/>
            <a:ext cx="4374895" cy="3402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68015" y="2840423"/>
            <a:ext cx="3028444" cy="2333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47545" y="2851664"/>
            <a:ext cx="3052288" cy="23347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5402" y="935142"/>
            <a:ext cx="8650855" cy="1573271"/>
            <a:chOff x="1331641" y="3655927"/>
            <a:chExt cx="7772440" cy="1573273"/>
          </a:xfrm>
        </p:grpSpPr>
        <p:grpSp>
          <p:nvGrpSpPr>
            <p:cNvPr id="9" name="Group 8"/>
            <p:cNvGrpSpPr/>
            <p:nvPr/>
          </p:nvGrpSpPr>
          <p:grpSpPr>
            <a:xfrm>
              <a:off x="1331641" y="3655927"/>
              <a:ext cx="7772440" cy="1573273"/>
              <a:chOff x="5104582" y="4306044"/>
              <a:chExt cx="4047672" cy="108821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104582" y="4725144"/>
                <a:ext cx="4047672" cy="669114"/>
                <a:chOff x="5752654" y="4293096"/>
                <a:chExt cx="4047672" cy="669114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752654" y="4293096"/>
                  <a:ext cx="2936045" cy="669114"/>
                  <a:chOff x="6040686" y="4293096"/>
                  <a:chExt cx="2936045" cy="669114"/>
                </a:xfrm>
              </p:grpSpPr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6040686" y="4437112"/>
                    <a:ext cx="573458" cy="447059"/>
                  </a:xfrm>
                  <a:prstGeom prst="rect">
                    <a:avLst/>
                  </a:prstGeom>
                  <a:gradFill flip="none" rotWithShape="1">
                    <a:gsLst>
                      <a:gs pos="99000">
                        <a:schemeClr val="bg2">
                          <a:lumMod val="50000"/>
                        </a:schemeClr>
                      </a:gs>
                      <a:gs pos="100000">
                        <a:srgbClr val="FFFFFF"/>
                      </a:gs>
                      <a:gs pos="11000">
                        <a:schemeClr val="bg1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/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style>
                  <a:lnRef idx="0">
                    <a:schemeClr val="dk1"/>
                  </a:lnRef>
                  <a:fillRef idx="3">
                    <a:schemeClr val="dk1"/>
                  </a:fillRef>
                  <a:effectRef idx="3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dirty="0"/>
                  </a:p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Isosceles Triangle 11"/>
                  <p:cNvSpPr/>
                  <p:nvPr/>
                </p:nvSpPr>
                <p:spPr>
                  <a:xfrm rot="5400000">
                    <a:off x="7063760" y="4285617"/>
                    <a:ext cx="669114" cy="684072"/>
                  </a:xfrm>
                  <a:prstGeom prst="triangle">
                    <a:avLst/>
                  </a:prstGeom>
                  <a:gradFill flip="none" rotWithShape="1">
                    <a:gsLst>
                      <a:gs pos="44000">
                        <a:schemeClr val="accent6">
                          <a:shade val="51000"/>
                          <a:satMod val="130000"/>
                        </a:schemeClr>
                      </a:gs>
                      <a:gs pos="54000">
                        <a:schemeClr val="accent6">
                          <a:shade val="93000"/>
                          <a:satMod val="130000"/>
                        </a:schemeClr>
                      </a:gs>
                      <a:gs pos="24000">
                        <a:schemeClr val="accent6">
                          <a:shade val="94000"/>
                          <a:satMod val="13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/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2000" endA="300" endPos="35000" dir="5400000" sy="-100000" algn="bl" rotWithShape="0"/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7088831" y="4443652"/>
                    <a:ext cx="414345" cy="3193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Front end</a:t>
                    </a:r>
                  </a:p>
                  <a:p>
                    <a:pPr algn="ctr"/>
                    <a:r>
                      <a:rPr lang="en-US" sz="1200" dirty="0"/>
                      <a:t>AMP</a:t>
                    </a:r>
                  </a:p>
                </p:txBody>
              </p:sp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7740352" y="4614552"/>
                    <a:ext cx="69061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451735" y="4397529"/>
                    <a:ext cx="524996" cy="44705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A07610"/>
                      </a:gs>
                      <a:gs pos="100000">
                        <a:srgbClr val="FFFFFF"/>
                      </a:gs>
                      <a:gs pos="88000">
                        <a:srgbClr val="A07610"/>
                      </a:gs>
                      <a:gs pos="86000">
                        <a:srgbClr val="A07178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/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0000" endA="300" endPos="55000" dir="5400000" sy="-100000" algn="bl" rotWithShape="0"/>
                  </a:effectLst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dirty="0">
                      <a:solidFill>
                        <a:srgbClr val="000000"/>
                      </a:solidFill>
                    </a:endParaRPr>
                  </a:p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8665304" y="4622908"/>
                  <a:ext cx="394008" cy="0"/>
                </a:xfrm>
                <a:prstGeom prst="line">
                  <a:avLst/>
                </a:prstGeom>
                <a:ln>
                  <a:solidFill>
                    <a:srgbClr val="4897A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8974040" y="4496785"/>
                  <a:ext cx="826286" cy="255463"/>
                </a:xfrm>
                <a:prstGeom prst="rect">
                  <a:avLst/>
                </a:prstGeom>
                <a:gradFill flip="none" rotWithShape="1">
                  <a:gsLst>
                    <a:gs pos="8000">
                      <a:srgbClr val="299568"/>
                    </a:gs>
                    <a:gs pos="0">
                      <a:srgbClr val="FFFFFF"/>
                    </a:gs>
                    <a:gs pos="100000">
                      <a:srgbClr val="299568"/>
                    </a:gs>
                    <a:gs pos="77000">
                      <a:srgbClr val="299568"/>
                    </a:gs>
                    <a:gs pos="46000">
                      <a:schemeClr val="bg1">
                        <a:lumMod val="75000"/>
                      </a:schemeClr>
                    </a:gs>
                    <a:gs pos="94000">
                      <a:srgbClr val="299568"/>
                    </a:gs>
                  </a:gsLst>
                  <a:lin ang="0" scaled="1"/>
                  <a:tileRect/>
                </a:gradFill>
                <a:ln/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reflection blurRad="6350" stA="50000" endA="300" endPos="55000" dir="5400000" sy="-100000" algn="bl" rotWithShape="0"/>
                </a:effectLst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</a:rPr>
                    <a:t>Event formation</a:t>
                  </a:r>
                </a:p>
              </p:txBody>
            </p:sp>
          </p:grpSp>
          <p:cxnSp>
            <p:nvCxnSpPr>
              <p:cNvPr id="13" name="Straight Arrow Connector 12"/>
              <p:cNvCxnSpPr/>
              <p:nvPr/>
            </p:nvCxnSpPr>
            <p:spPr>
              <a:xfrm>
                <a:off x="7754483" y="4437112"/>
                <a:ext cx="0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598605" y="4306044"/>
                <a:ext cx="661852" cy="180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Timing EPICS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505390" y="4708068"/>
                <a:ext cx="5636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DMSC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095164" y="4508138"/>
              <a:ext cx="61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DAQ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52555" y="4465326"/>
              <a:ext cx="91518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Beam monitor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1511760" y="2005792"/>
            <a:ext cx="90000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785792" y="2664202"/>
            <a:ext cx="2818656" cy="1052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750956" y="5988829"/>
            <a:ext cx="2818656" cy="320491"/>
          </a:xfrm>
          <a:prstGeom prst="rect">
            <a:avLst/>
          </a:prstGeom>
          <a:noFill/>
          <a:ln>
            <a:solidFill>
              <a:srgbClr val="F93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85792" y="6348869"/>
            <a:ext cx="2818656" cy="32049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355976" y="6093296"/>
            <a:ext cx="122130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55976" y="6309320"/>
            <a:ext cx="1369786" cy="1942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31936" y="594157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DMSC and ICS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36512" y="5715833"/>
            <a:ext cx="5420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BM electronics several options (for more details see Scott talk at IKON13):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dirty="0"/>
              <a:t>Integration Demonstrator (Done) </a:t>
            </a:r>
            <a:endParaRPr lang="en-US" sz="1200" b="1" u="sng" dirty="0"/>
          </a:p>
          <a:p>
            <a:pPr marL="285750" indent="-285750">
              <a:buFont typeface="Wingdings" charset="2"/>
              <a:buChar char="q"/>
            </a:pPr>
            <a:r>
              <a:rPr lang="en-US" sz="1200" dirty="0" err="1"/>
              <a:t>Talin</a:t>
            </a:r>
            <a:endParaRPr lang="en-US" sz="1200" dirty="0"/>
          </a:p>
          <a:p>
            <a:pPr marL="285750" indent="-285750">
              <a:buFont typeface="Wingdings" charset="2"/>
              <a:buChar char="q"/>
            </a:pPr>
            <a:r>
              <a:rPr lang="en-US" sz="1200" dirty="0" err="1"/>
              <a:t>Talin</a:t>
            </a:r>
            <a:r>
              <a:rPr lang="en-US" sz="1200" dirty="0"/>
              <a:t> ++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200" dirty="0"/>
              <a:t>Standard detector readout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496" y="1484784"/>
            <a:ext cx="5108849" cy="42168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213911" y="878652"/>
            <a:ext cx="3812439" cy="59793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42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monitor electronics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9553" y="2060846"/>
            <a:ext cx="7514060" cy="1800202"/>
            <a:chOff x="1331641" y="3428998"/>
            <a:chExt cx="7514060" cy="1800202"/>
          </a:xfrm>
        </p:grpSpPr>
        <p:grpSp>
          <p:nvGrpSpPr>
            <p:cNvPr id="37" name="Group 36"/>
            <p:cNvGrpSpPr/>
            <p:nvPr/>
          </p:nvGrpSpPr>
          <p:grpSpPr>
            <a:xfrm>
              <a:off x="1331641" y="3428998"/>
              <a:ext cx="7514060" cy="1800202"/>
              <a:chOff x="5104582" y="4149080"/>
              <a:chExt cx="3913114" cy="124517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104582" y="4725144"/>
                <a:ext cx="3913114" cy="669114"/>
                <a:chOff x="5752654" y="4293096"/>
                <a:chExt cx="3913114" cy="669114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5752654" y="4293096"/>
                  <a:ext cx="2624983" cy="669114"/>
                  <a:chOff x="6040686" y="4293096"/>
                  <a:chExt cx="2624983" cy="669114"/>
                </a:xfrm>
              </p:grpSpPr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040686" y="4437112"/>
                    <a:ext cx="573458" cy="447059"/>
                  </a:xfrm>
                  <a:prstGeom prst="rect">
                    <a:avLst/>
                  </a:prstGeom>
                  <a:gradFill flip="none" rotWithShape="1">
                    <a:gsLst>
                      <a:gs pos="99000">
                        <a:schemeClr val="bg2">
                          <a:lumMod val="50000"/>
                        </a:schemeClr>
                      </a:gs>
                      <a:gs pos="100000">
                        <a:srgbClr val="FFFFFF"/>
                      </a:gs>
                      <a:gs pos="11000">
                        <a:schemeClr val="bg1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/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style>
                  <a:lnRef idx="0">
                    <a:schemeClr val="dk1"/>
                  </a:lnRef>
                  <a:fillRef idx="3">
                    <a:schemeClr val="dk1"/>
                  </a:fillRef>
                  <a:effectRef idx="3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dirty="0"/>
                  </a:p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0" name="Straight Connector 9"/>
                  <p:cNvCxnSpPr>
                    <a:stCxn id="8" idx="3"/>
                    <a:endCxn id="12" idx="0"/>
                  </p:cNvCxnSpPr>
                  <p:nvPr/>
                </p:nvCxnSpPr>
                <p:spPr>
                  <a:xfrm flipV="1">
                    <a:off x="6614144" y="4627653"/>
                    <a:ext cx="1126209" cy="32989"/>
                  </a:xfrm>
                  <a:prstGeom prst="line">
                    <a:avLst/>
                  </a:prstGeom>
                  <a:ln>
                    <a:solidFill>
                      <a:srgbClr val="4897A0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Isosceles Triangle 11"/>
                  <p:cNvSpPr/>
                  <p:nvPr/>
                </p:nvSpPr>
                <p:spPr>
                  <a:xfrm rot="5400000">
                    <a:off x="7063760" y="4285617"/>
                    <a:ext cx="669114" cy="684072"/>
                  </a:xfrm>
                  <a:prstGeom prst="triangle">
                    <a:avLst/>
                  </a:prstGeom>
                  <a:gradFill flip="none" rotWithShape="1">
                    <a:gsLst>
                      <a:gs pos="44000">
                        <a:schemeClr val="accent6">
                          <a:shade val="51000"/>
                          <a:satMod val="130000"/>
                        </a:schemeClr>
                      </a:gs>
                      <a:gs pos="54000">
                        <a:schemeClr val="accent6">
                          <a:shade val="93000"/>
                          <a:satMod val="130000"/>
                        </a:schemeClr>
                      </a:gs>
                      <a:gs pos="24000">
                        <a:schemeClr val="accent6">
                          <a:shade val="94000"/>
                          <a:satMod val="13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/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2000" endA="300" endPos="35000" dir="5400000" sy="-100000" algn="bl" rotWithShape="0"/>
                  </a:effectLst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088831" y="4443652"/>
                    <a:ext cx="414345" cy="3193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Front end</a:t>
                    </a:r>
                  </a:p>
                  <a:p>
                    <a:pPr algn="ctr"/>
                    <a:r>
                      <a:rPr lang="en-US" sz="1200" dirty="0"/>
                      <a:t>AMP</a:t>
                    </a:r>
                  </a:p>
                </p:txBody>
              </p:sp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7740352" y="4614552"/>
                    <a:ext cx="375261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8140673" y="4397529"/>
                    <a:ext cx="524996" cy="44705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A07610"/>
                      </a:gs>
                      <a:gs pos="100000">
                        <a:srgbClr val="FFFFFF"/>
                      </a:gs>
                      <a:gs pos="88000">
                        <a:srgbClr val="A07610"/>
                      </a:gs>
                      <a:gs pos="86000">
                        <a:srgbClr val="A07178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/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0000" endA="300" endPos="55000" dir="5400000" sy="-100000" algn="bl" rotWithShape="0"/>
                  </a:effectLst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US" dirty="0">
                      <a:solidFill>
                        <a:srgbClr val="000000"/>
                      </a:solidFill>
                    </a:endParaRPr>
                  </a:p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8390582" y="4622908"/>
                  <a:ext cx="394008" cy="0"/>
                </a:xfrm>
                <a:prstGeom prst="line">
                  <a:avLst/>
                </a:prstGeom>
                <a:ln>
                  <a:solidFill>
                    <a:srgbClr val="4897A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8777074" y="4482867"/>
                  <a:ext cx="888694" cy="255462"/>
                </a:xfrm>
                <a:prstGeom prst="rect">
                  <a:avLst/>
                </a:prstGeom>
                <a:gradFill flip="none" rotWithShape="1">
                  <a:gsLst>
                    <a:gs pos="8000">
                      <a:srgbClr val="299568"/>
                    </a:gs>
                    <a:gs pos="0">
                      <a:srgbClr val="FFFFFF"/>
                    </a:gs>
                    <a:gs pos="100000">
                      <a:srgbClr val="299568"/>
                    </a:gs>
                    <a:gs pos="77000">
                      <a:srgbClr val="299568"/>
                    </a:gs>
                    <a:gs pos="46000">
                      <a:schemeClr val="bg1">
                        <a:lumMod val="75000"/>
                      </a:schemeClr>
                    </a:gs>
                    <a:gs pos="94000">
                      <a:srgbClr val="299568"/>
                    </a:gs>
                  </a:gsLst>
                  <a:lin ang="0" scaled="1"/>
                  <a:tileRect/>
                </a:gradFill>
                <a:ln/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reflection blurRad="6350" stA="50000" endA="300" endPos="55000" dir="5400000" sy="-100000" algn="bl" rotWithShape="0"/>
                </a:effectLst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</a:rPr>
                    <a:t>Event formation</a:t>
                  </a: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>
              <a:xfrm>
                <a:off x="7452320" y="4437112"/>
                <a:ext cx="0" cy="3600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7217713" y="4149080"/>
                <a:ext cx="661852" cy="180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Timing EPICS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365882" y="4581128"/>
                <a:ext cx="5636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DMSC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580112" y="4508138"/>
              <a:ext cx="61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DAQ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52555" y="4465326"/>
              <a:ext cx="91518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Beam monitor</a:t>
              </a:r>
            </a:p>
          </p:txBody>
        </p:sp>
      </p:grpSp>
      <p:pic>
        <p:nvPicPr>
          <p:cNvPr id="28" name="Picture 27" descr="IMG_70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4653136"/>
            <a:ext cx="1404156" cy="187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172" y="4653136"/>
            <a:ext cx="4788024" cy="2043333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2195736" y="2060848"/>
            <a:ext cx="3816424" cy="2808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03648" y="4293096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12160" y="422108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28184" y="2477214"/>
            <a:ext cx="2232097" cy="1815882"/>
          </a:xfrm>
          <a:prstGeom prst="rect">
            <a:avLst/>
          </a:prstGeom>
          <a:noFill/>
          <a:ln>
            <a:solidFill>
              <a:srgbClr val="F931FF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38912"/>
            <a:ext cx="3853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Work done by: Steven, Scott (DG) Tobias and Janos (DMSC)</a:t>
            </a:r>
          </a:p>
        </p:txBody>
      </p:sp>
      <p:cxnSp>
        <p:nvCxnSpPr>
          <p:cNvPr id="23" name="Straight Arrow Connector 22"/>
          <p:cNvCxnSpPr>
            <a:endCxn id="3" idx="1"/>
          </p:cNvCxnSpPr>
          <p:nvPr/>
        </p:nvCxnSpPr>
        <p:spPr>
          <a:xfrm flipV="1">
            <a:off x="2195736" y="5674803"/>
            <a:ext cx="1638436" cy="271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17432" y="5413482"/>
            <a:ext cx="886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019817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Chopper: </a:t>
            </a:r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jitter</a:t>
            </a:r>
            <a:r>
              <a:rPr lang="sv-SE" dirty="0"/>
              <a:t> and </a:t>
            </a:r>
            <a:r>
              <a:rPr lang="sv-SE" dirty="0" err="1"/>
              <a:t>Cycle</a:t>
            </a:r>
            <a:r>
              <a:rPr lang="sv-SE" dirty="0"/>
              <a:t> to </a:t>
            </a:r>
            <a:r>
              <a:rPr lang="sv-SE" dirty="0" err="1"/>
              <a:t>cycle</a:t>
            </a:r>
            <a:r>
              <a:rPr lang="sv-SE" dirty="0"/>
              <a:t> </a:t>
            </a:r>
            <a:r>
              <a:rPr lang="sv-SE" dirty="0" err="1"/>
              <a:t>jitter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20888"/>
            <a:ext cx="8229600" cy="35269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873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Chopper </a:t>
            </a:r>
            <a:r>
              <a:rPr lang="sv-SE" dirty="0" err="1"/>
              <a:t>Phase</a:t>
            </a:r>
            <a:r>
              <a:rPr lang="sv-SE" dirty="0"/>
              <a:t> jitter and Cycle to </a:t>
            </a:r>
            <a:r>
              <a:rPr lang="sv-SE" dirty="0" err="1"/>
              <a:t>cycle</a:t>
            </a:r>
            <a:r>
              <a:rPr lang="sv-SE" dirty="0"/>
              <a:t> </a:t>
            </a:r>
            <a:r>
              <a:rPr lang="sv-SE" dirty="0" err="1"/>
              <a:t>jitter</a:t>
            </a:r>
            <a:r>
              <a:rPr lang="sv-SE" dirty="0"/>
              <a:t>: </a:t>
            </a:r>
            <a:r>
              <a:rPr lang="sv-SE" dirty="0" err="1"/>
              <a:t>Verification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641" y="1772816"/>
            <a:ext cx="3658749" cy="1568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3921146"/>
            <a:ext cx="3091512" cy="185490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4762872" cy="5121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Chopper verification </a:t>
            </a:r>
          </a:p>
          <a:p>
            <a:pPr lvl="1"/>
            <a:r>
              <a:rPr lang="en-GB" sz="1800" dirty="0"/>
              <a:t>Every rotation recorded and compared to a reference pulse via EPICS</a:t>
            </a:r>
          </a:p>
          <a:p>
            <a:pPr lvl="1"/>
            <a:r>
              <a:rPr lang="en-GB" sz="1800" dirty="0"/>
              <a:t>Statistical analysis of the behaviour of the chopper and the reference pulse.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Verified with external system </a:t>
            </a:r>
          </a:p>
          <a:p>
            <a:pPr marL="457200" lvl="1" indent="0">
              <a:buNone/>
            </a:pPr>
            <a:r>
              <a:rPr lang="en-GB" sz="1800" dirty="0"/>
              <a:t>(10Gs/s oscilloscope)</a:t>
            </a:r>
          </a:p>
          <a:p>
            <a:pPr lvl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97938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Test </a:t>
            </a:r>
            <a:r>
              <a:rPr lang="sv-SE" dirty="0" err="1"/>
              <a:t>Results</a:t>
            </a:r>
            <a:r>
              <a:rPr lang="sv-SE" dirty="0"/>
              <a:t>: Neutron monitor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C3184-FB42-EA41-8D35-7EA00CF3C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575644"/>
            <a:ext cx="457200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99669-ED94-884A-ABB2-5F8D5D029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75644"/>
            <a:ext cx="45720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C146EB-8B65-C247-B45C-C702B0EC5C5E}"/>
              </a:ext>
            </a:extLst>
          </p:cNvPr>
          <p:cNvSpPr txBox="1"/>
          <p:nvPr/>
        </p:nvSpPr>
        <p:spPr>
          <a:xfrm>
            <a:off x="179512" y="6067331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Overnight experiment using NICOS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151892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0221" y="1652612"/>
            <a:ext cx="8229600" cy="47037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Neutron Chopper Group (NCG) is part of the Instrument Technologies Division within the ESS Science Directorate.</a:t>
            </a:r>
          </a:p>
          <a:p>
            <a:endParaRPr lang="en-US" sz="2400" dirty="0"/>
          </a:p>
          <a:p>
            <a:r>
              <a:rPr lang="en-US" sz="2400" dirty="0"/>
              <a:t>Once completed the ESS instrument suite will contain 120 chopper systems 60% of which are placed within difficult to access areas.  </a:t>
            </a:r>
          </a:p>
          <a:p>
            <a:endParaRPr lang="en-US" sz="2400" dirty="0"/>
          </a:p>
          <a:p>
            <a:pPr algn="just"/>
            <a:r>
              <a:rPr lang="en-US" sz="2400" dirty="0"/>
              <a:t>The mission of the Neutron Chopper Group (NCG) is to ensure the successful installation and integration of chopper systems and during operations, to provide a high level of instrument availability, maintainability and obsolescence management in order to </a:t>
            </a:r>
            <a:r>
              <a:rPr lang="en-US" sz="2400" u="sng" dirty="0"/>
              <a:t>fulfill the immediate and long term scientific objectives of the facility.</a:t>
            </a:r>
          </a:p>
          <a:p>
            <a:pPr algn="just"/>
            <a:endParaRPr lang="en-US" sz="2400" u="sng" dirty="0"/>
          </a:p>
          <a:p>
            <a:pPr algn="just"/>
            <a:r>
              <a:rPr lang="en-US" sz="2400" dirty="0"/>
              <a:t>Deliver quality and quantity</a:t>
            </a:r>
          </a:p>
          <a:p>
            <a:pPr marL="0" indent="0" algn="just">
              <a:buNone/>
            </a:pPr>
            <a:endParaRPr lang="en-US" sz="2400" u="sng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easurement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Test result summary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6B6E-1308-4E49-8529-9711EFBFC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6" y="1909302"/>
            <a:ext cx="3009809" cy="3952567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Chopper and its control system (CHIC) are performing as expected</a:t>
            </a:r>
          </a:p>
          <a:p>
            <a:r>
              <a:rPr lang="en-GB" dirty="0"/>
              <a:t>NICOS has high level control of the chopper and most V20 equipment</a:t>
            </a:r>
          </a:p>
          <a:p>
            <a:r>
              <a:rPr lang="en-GB" dirty="0"/>
              <a:t>Monitors acquire useful data</a:t>
            </a:r>
          </a:p>
          <a:p>
            <a:r>
              <a:rPr lang="en-GB" dirty="0"/>
              <a:t>DG readout electronics capture the signals correctly</a:t>
            </a:r>
          </a:p>
          <a:p>
            <a:r>
              <a:rPr lang="en-GB" dirty="0"/>
              <a:t>EFU can process the data sensibly</a:t>
            </a:r>
          </a:p>
          <a:p>
            <a:r>
              <a:rPr lang="en-GB" dirty="0"/>
              <a:t>Data Streaming with Kafka and</a:t>
            </a:r>
          </a:p>
          <a:p>
            <a:r>
              <a:rPr lang="en-GB" dirty="0"/>
              <a:t>HDF5/NeXus file writing works</a:t>
            </a:r>
          </a:p>
          <a:p>
            <a:r>
              <a:rPr lang="en-GB" dirty="0"/>
              <a:t>We have gained better understanding of the devices from the data captured</a:t>
            </a:r>
          </a:p>
          <a:p>
            <a:r>
              <a:rPr lang="en-GB" dirty="0"/>
              <a:t>Timing system works in principle</a:t>
            </a:r>
          </a:p>
          <a:p>
            <a:r>
              <a:rPr lang="en-GB" dirty="0"/>
              <a:t>Better idea of priorities for future tasks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9384DE7-2024-3241-A9E9-427B047CD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725" y="1786255"/>
            <a:ext cx="5724177" cy="40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0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7624-2CC2-A94A-A609-432B5B05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9221-FC3A-7E41-96FF-6E6BB928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Standards been finalised: TG3 in focus</a:t>
            </a:r>
          </a:p>
          <a:p>
            <a:r>
              <a:rPr lang="en-GB" dirty="0"/>
              <a:t>Integration work and training: on track</a:t>
            </a:r>
          </a:p>
          <a:p>
            <a:r>
              <a:rPr lang="en-GB" dirty="0"/>
              <a:t>Enabling technology development: on track</a:t>
            </a:r>
          </a:p>
          <a:p>
            <a:r>
              <a:rPr lang="en-GB" dirty="0"/>
              <a:t>Vertical integration an commissioning: Positive outcome</a:t>
            </a:r>
          </a:p>
          <a:p>
            <a:pPr marL="857250" lvl="1" indent="-457200">
              <a:buAutoNum type="arabicParenR"/>
            </a:pPr>
            <a:r>
              <a:rPr lang="en-GB" sz="1600" dirty="0"/>
              <a:t>Higher speeds</a:t>
            </a:r>
          </a:p>
          <a:p>
            <a:pPr marL="857250" lvl="1" indent="-457200">
              <a:buAutoNum type="arabicParenR"/>
            </a:pPr>
            <a:r>
              <a:rPr lang="en-GB" sz="1600" dirty="0"/>
              <a:t>Expand epics integration</a:t>
            </a:r>
          </a:p>
          <a:p>
            <a:pPr marL="857250" lvl="1" indent="-457200">
              <a:buAutoNum type="arabicParenR"/>
            </a:pPr>
            <a:r>
              <a:rPr lang="en-GB" sz="1600" dirty="0"/>
              <a:t>Further tests with Wavelength Frame Multiplication, </a:t>
            </a:r>
            <a:br>
              <a:rPr lang="en-GB" sz="1600" dirty="0"/>
            </a:br>
            <a:r>
              <a:rPr lang="en-GB" sz="1600" dirty="0"/>
              <a:t>Sample Environment, Motion Control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9288C-2CD3-C24E-95F7-38C1AE0F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7489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051E8-8873-B548-945F-371186A0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42</a:t>
            </a:fld>
            <a:endParaRPr lang="en-GB" noProof="0"/>
          </a:p>
        </p:txBody>
      </p:sp>
      <p:pic>
        <p:nvPicPr>
          <p:cNvPr id="1026" name="Picture 2" descr="Bildresultat för boat picture men on mast">
            <a:extLst>
              <a:ext uri="{FF2B5EF4-FFF2-40B4-BE49-F238E27FC236}">
                <a16:creationId xmlns:a16="http://schemas.microsoft.com/office/drawing/2014/main" id="{ADF9B95F-B00E-654D-9ECA-0D78C5E8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772816"/>
            <a:ext cx="5391242" cy="404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0B241C-0826-E446-95BE-9FE636DD9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4934800"/>
            <a:ext cx="854738" cy="854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9E6B6-5085-B44C-BA2C-535FBA827E5E}"/>
              </a:ext>
            </a:extLst>
          </p:cNvPr>
          <p:cNvSpPr txBox="1"/>
          <p:nvPr/>
        </p:nvSpPr>
        <p:spPr>
          <a:xfrm>
            <a:off x="1043608" y="556915"/>
            <a:ext cx="605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Thank you for your attention. Questions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07DE8-B2BA-CC44-8C0F-3CDF978655B0}"/>
              </a:ext>
            </a:extLst>
          </p:cNvPr>
          <p:cNvSpPr txBox="1"/>
          <p:nvPr/>
        </p:nvSpPr>
        <p:spPr>
          <a:xfrm>
            <a:off x="0" y="1340768"/>
            <a:ext cx="39959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Jonas Nilsson</a:t>
            </a:r>
          </a:p>
          <a:p>
            <a:r>
              <a:rPr lang="en-GB" dirty="0"/>
              <a:t>Michael Hart</a:t>
            </a:r>
          </a:p>
          <a:p>
            <a:r>
              <a:rPr lang="en-GB" dirty="0"/>
              <a:t>Nikhil </a:t>
            </a:r>
            <a:r>
              <a:rPr lang="en-GB" dirty="0" err="1"/>
              <a:t>Biyani</a:t>
            </a:r>
            <a:endParaRPr lang="en-GB" dirty="0"/>
          </a:p>
          <a:p>
            <a:r>
              <a:rPr lang="en-GB" dirty="0"/>
              <a:t>Tobias Richter</a:t>
            </a:r>
          </a:p>
          <a:p>
            <a:endParaRPr lang="en-GB" dirty="0"/>
          </a:p>
          <a:p>
            <a:r>
              <a:rPr lang="en-GB" dirty="0"/>
              <a:t>Steven </a:t>
            </a:r>
            <a:r>
              <a:rPr lang="en-GB" dirty="0" err="1"/>
              <a:t>Alcock</a:t>
            </a:r>
            <a:endParaRPr lang="en-GB" dirty="0"/>
          </a:p>
          <a:p>
            <a:r>
              <a:rPr lang="en-GB" dirty="0"/>
              <a:t>Fatima </a:t>
            </a:r>
            <a:r>
              <a:rPr lang="en-GB" dirty="0" err="1"/>
              <a:t>Issa</a:t>
            </a:r>
            <a:endParaRPr lang="en-GB" dirty="0"/>
          </a:p>
          <a:p>
            <a:endParaRPr lang="en-GB" dirty="0"/>
          </a:p>
          <a:p>
            <a:r>
              <a:rPr lang="en-GB" dirty="0"/>
              <a:t>Andres Quintanilla</a:t>
            </a:r>
          </a:p>
          <a:p>
            <a:r>
              <a:rPr lang="en-GB" dirty="0" err="1"/>
              <a:t>Darek</a:t>
            </a:r>
            <a:r>
              <a:rPr lang="en-GB" dirty="0"/>
              <a:t> Zielinski</a:t>
            </a:r>
          </a:p>
          <a:p>
            <a:r>
              <a:rPr lang="en-GB" dirty="0"/>
              <a:t>Markus Olsson</a:t>
            </a:r>
          </a:p>
          <a:p>
            <a:r>
              <a:rPr lang="en-GB" dirty="0"/>
              <a:t>Erik Nilsson</a:t>
            </a:r>
          </a:p>
          <a:p>
            <a:endParaRPr lang="en-GB" dirty="0"/>
          </a:p>
          <a:p>
            <a:r>
              <a:rPr lang="en-GB" dirty="0"/>
              <a:t>John </a:t>
            </a:r>
            <a:r>
              <a:rPr lang="en-GB" dirty="0" err="1"/>
              <a:t>Sparger</a:t>
            </a:r>
            <a:endParaRPr lang="en-GB" dirty="0"/>
          </a:p>
          <a:p>
            <a:r>
              <a:rPr lang="en-GB" dirty="0" err="1"/>
              <a:t>Krisztian</a:t>
            </a:r>
            <a:r>
              <a:rPr lang="en-GB" dirty="0"/>
              <a:t> </a:t>
            </a:r>
            <a:r>
              <a:rPr lang="en-GB" dirty="0" err="1"/>
              <a:t>Löki</a:t>
            </a:r>
            <a:endParaRPr lang="en-GB" dirty="0"/>
          </a:p>
          <a:p>
            <a:endParaRPr lang="en-GB" dirty="0"/>
          </a:p>
          <a:p>
            <a:r>
              <a:rPr lang="en-GB" dirty="0"/>
              <a:t>Robin </a:t>
            </a:r>
            <a:r>
              <a:rPr lang="en-GB" dirty="0" err="1"/>
              <a:t>Woracek</a:t>
            </a:r>
            <a:endParaRPr lang="en-GB" dirty="0"/>
          </a:p>
          <a:p>
            <a:r>
              <a:rPr lang="en-GB" b="1" dirty="0"/>
              <a:t>In spirit and budget:</a:t>
            </a:r>
          </a:p>
          <a:p>
            <a:r>
              <a:rPr lang="en-GB" dirty="0"/>
              <a:t>Richard Wall Hilton, Jonathan Taylor, Oliver Kirstein, Shane Kennedy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13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2" y="1652612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Chopper needs: supply and demand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Standards Update: Tender Spec and TG3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Technology enabling development  packages: in kind/contracts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Integration/Installation/Maintenance work training procedure for installation and maintenance RH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Commissioning and Vertical Integration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812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Current NSS Chopper Needs </a:t>
            </a:r>
          </a:p>
        </p:txBody>
      </p:sp>
      <p:sp>
        <p:nvSpPr>
          <p:cNvPr id="5" name="Oval 4"/>
          <p:cNvSpPr/>
          <p:nvPr/>
        </p:nvSpPr>
        <p:spPr>
          <a:xfrm>
            <a:off x="2312057" y="4691910"/>
            <a:ext cx="930565" cy="731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6" name="Oval 5"/>
          <p:cNvSpPr/>
          <p:nvPr/>
        </p:nvSpPr>
        <p:spPr>
          <a:xfrm>
            <a:off x="3442028" y="4710321"/>
            <a:ext cx="1661723" cy="731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8" name="Oval 7"/>
          <p:cNvSpPr/>
          <p:nvPr/>
        </p:nvSpPr>
        <p:spPr>
          <a:xfrm>
            <a:off x="6366661" y="4734918"/>
            <a:ext cx="1661723" cy="731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9" name="Oval 8"/>
          <p:cNvSpPr/>
          <p:nvPr/>
        </p:nvSpPr>
        <p:spPr>
          <a:xfrm>
            <a:off x="5103751" y="4710321"/>
            <a:ext cx="797627" cy="731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500519"/>
            <a:ext cx="9115230" cy="38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4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ontent Placeholder 5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10" r="-7510"/>
          <a:stretch>
            <a:fillRect/>
          </a:stretch>
        </p:blipFill>
        <p:spPr>
          <a:xfrm>
            <a:off x="-80824" y="1700809"/>
            <a:ext cx="9163109" cy="4651714"/>
          </a:xfrm>
        </p:spPr>
      </p:pic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982678" y="570836"/>
            <a:ext cx="6897757" cy="425114"/>
          </a:xfrm>
        </p:spPr>
        <p:txBody>
          <a:bodyPr>
            <a:noAutofit/>
          </a:bodyPr>
          <a:lstStyle/>
          <a:p>
            <a:r>
              <a:rPr lang="sv-SE" sz="3323" dirty="0" err="1"/>
              <a:t>Optimisation</a:t>
            </a:r>
            <a:endParaRPr lang="sv-SE" sz="3323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6216" y="6270121"/>
            <a:ext cx="2133600" cy="337038"/>
          </a:xfrm>
        </p:spPr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grpSp>
        <p:nvGrpSpPr>
          <p:cNvPr id="3" name="Group 2"/>
          <p:cNvGrpSpPr/>
          <p:nvPr/>
        </p:nvGrpSpPr>
        <p:grpSpPr>
          <a:xfrm>
            <a:off x="1394370" y="2091281"/>
            <a:ext cx="6106132" cy="3650949"/>
            <a:chOff x="1070750" y="1979801"/>
            <a:chExt cx="6777806" cy="3955195"/>
          </a:xfrm>
        </p:grpSpPr>
        <p:grpSp>
          <p:nvGrpSpPr>
            <p:cNvPr id="6" name="Group 5"/>
            <p:cNvGrpSpPr/>
            <p:nvPr/>
          </p:nvGrpSpPr>
          <p:grpSpPr>
            <a:xfrm>
              <a:off x="1070750" y="1988839"/>
              <a:ext cx="1115399" cy="3941526"/>
              <a:chOff x="1676636" y="2113121"/>
              <a:chExt cx="1208349" cy="383615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76636" y="2113340"/>
                <a:ext cx="1084774" cy="3835940"/>
              </a:xfrm>
              <a:prstGeom prst="rect">
                <a:avLst/>
              </a:prstGeom>
              <a:solidFill>
                <a:srgbClr val="FFFF00">
                  <a:alpha val="43000"/>
                </a:srgbClr>
              </a:solidFill>
              <a:ln w="28575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6200000">
                <a:off x="1193937" y="2804895"/>
                <a:ext cx="2382822" cy="9992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77" dirty="0"/>
                  <a:t>DISC CHOPPER LOW SPEED</a:t>
                </a:r>
              </a:p>
              <a:p>
                <a:r>
                  <a:rPr lang="en-US" sz="1477" dirty="0"/>
                  <a:t>PLATFORM 1      </a:t>
                </a:r>
                <a:r>
                  <a:rPr lang="en-US" sz="1477" strike="sngStrike" dirty="0"/>
                  <a:t>50-70 units </a:t>
                </a:r>
                <a:r>
                  <a:rPr lang="en-US" sz="1846" dirty="0">
                    <a:solidFill>
                      <a:srgbClr val="FF0000"/>
                    </a:solidFill>
                  </a:rPr>
                  <a:t>35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856656" y="5149381"/>
                <a:ext cx="475862" cy="655767"/>
                <a:chOff x="3175380" y="4292600"/>
                <a:chExt cx="439257" cy="655767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3175380" y="4703622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3232722" y="4292600"/>
                  <a:ext cx="194352" cy="65576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3184044" y="4825995"/>
                  <a:ext cx="298626" cy="8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3482670" y="4702841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3327972" y="4365625"/>
                  <a:ext cx="0" cy="55193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3431461" y="4530725"/>
                  <a:ext cx="183176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3340350" y="4610357"/>
                  <a:ext cx="182222" cy="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19"/>
            <p:cNvGrpSpPr/>
            <p:nvPr/>
          </p:nvGrpSpPr>
          <p:grpSpPr>
            <a:xfrm>
              <a:off x="2088417" y="1979801"/>
              <a:ext cx="1988631" cy="3950566"/>
              <a:chOff x="3158800" y="1998714"/>
              <a:chExt cx="2154350" cy="395056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158800" y="1998714"/>
                <a:ext cx="2154350" cy="395056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55000"/>
                </a:schemeClr>
              </a:solidFill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296816" y="5149381"/>
                <a:ext cx="475862" cy="655767"/>
                <a:chOff x="3175380" y="4292600"/>
                <a:chExt cx="439257" cy="655767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3175380" y="4703622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3232722" y="4292600"/>
                  <a:ext cx="194352" cy="65576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184044" y="4825995"/>
                  <a:ext cx="298626" cy="8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3482670" y="4702841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3327972" y="4365625"/>
                  <a:ext cx="0" cy="55193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3431461" y="4530725"/>
                  <a:ext cx="183176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3340350" y="4610357"/>
                  <a:ext cx="182222" cy="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" name="Group 33"/>
            <p:cNvGrpSpPr/>
            <p:nvPr/>
          </p:nvGrpSpPr>
          <p:grpSpPr>
            <a:xfrm>
              <a:off x="4077050" y="1979802"/>
              <a:ext cx="1988192" cy="3950564"/>
              <a:chOff x="4336039" y="2250739"/>
              <a:chExt cx="2153875" cy="395056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336039" y="2250739"/>
                <a:ext cx="2153875" cy="3950564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4520952" y="4782784"/>
                <a:ext cx="487316" cy="1070834"/>
                <a:chOff x="4956217" y="4390166"/>
                <a:chExt cx="449830" cy="1070834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5098757" y="4801188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tangle 39"/>
                <p:cNvSpPr/>
                <p:nvPr/>
              </p:nvSpPr>
              <p:spPr>
                <a:xfrm>
                  <a:off x="5156099" y="4390166"/>
                  <a:ext cx="194352" cy="107083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107421" y="4923561"/>
                  <a:ext cx="298626" cy="8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5406047" y="4800407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5216424" y="4437791"/>
                  <a:ext cx="0" cy="55193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44"/>
                <p:cNvSpPr/>
                <p:nvPr/>
              </p:nvSpPr>
              <p:spPr>
                <a:xfrm>
                  <a:off x="4956217" y="4628291"/>
                  <a:ext cx="183176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5048282" y="4707925"/>
                  <a:ext cx="182222" cy="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" name="Group 46"/>
                <p:cNvGrpSpPr/>
                <p:nvPr/>
              </p:nvGrpSpPr>
              <p:grpSpPr>
                <a:xfrm rot="10800000">
                  <a:off x="5018476" y="4850070"/>
                  <a:ext cx="241834" cy="551931"/>
                  <a:chOff x="5291793" y="4437791"/>
                  <a:chExt cx="241834" cy="551931"/>
                </a:xfrm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5298974" y="4437791"/>
                    <a:ext cx="0" cy="55193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Rectangle 48"/>
                  <p:cNvSpPr/>
                  <p:nvPr/>
                </p:nvSpPr>
                <p:spPr>
                  <a:xfrm>
                    <a:off x="5350451" y="4628291"/>
                    <a:ext cx="183176" cy="152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62" dirty="0"/>
                  </a:p>
                </p:txBody>
              </p:sp>
              <p:cxnSp>
                <p:nvCxnSpPr>
                  <p:cNvPr id="50" name="Straight Connector 49"/>
                  <p:cNvCxnSpPr/>
                  <p:nvPr/>
                </p:nvCxnSpPr>
                <p:spPr>
                  <a:xfrm flipH="1">
                    <a:off x="5291793" y="4707924"/>
                    <a:ext cx="182222" cy="1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1" name="Group 50"/>
            <p:cNvGrpSpPr/>
            <p:nvPr/>
          </p:nvGrpSpPr>
          <p:grpSpPr>
            <a:xfrm>
              <a:off x="6087912" y="1984433"/>
              <a:ext cx="979639" cy="3950563"/>
              <a:chOff x="6487853" y="2255370"/>
              <a:chExt cx="1443781" cy="395056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487853" y="2255370"/>
                <a:ext cx="1443781" cy="395056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43000"/>
                </a:schemeClr>
              </a:solidFill>
              <a:ln w="28575" cmpd="sng">
                <a:solidFill>
                  <a:srgbClr val="000090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7113240" y="4292134"/>
                <a:ext cx="625528" cy="1510132"/>
                <a:chOff x="3704598" y="3438236"/>
                <a:chExt cx="577410" cy="1510132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3846661" y="4703622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ectangle 56"/>
                <p:cNvSpPr/>
                <p:nvPr/>
              </p:nvSpPr>
              <p:spPr>
                <a:xfrm>
                  <a:off x="3904003" y="3438236"/>
                  <a:ext cx="194352" cy="151013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3855325" y="4825995"/>
                  <a:ext cx="298626" cy="8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4153951" y="4702841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3964329" y="3475537"/>
                  <a:ext cx="0" cy="140308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039697" y="3478774"/>
                  <a:ext cx="7182" cy="141071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Rectangle 62"/>
                <p:cNvSpPr/>
                <p:nvPr/>
              </p:nvSpPr>
              <p:spPr>
                <a:xfrm>
                  <a:off x="3704598" y="4126284"/>
                  <a:ext cx="183176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098832" y="4126284"/>
                  <a:ext cx="183176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 dirty="0"/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 flipH="1">
                  <a:off x="3796663" y="4205918"/>
                  <a:ext cx="182222" cy="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4040174" y="4205917"/>
                  <a:ext cx="182222" cy="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" name="Group 66"/>
            <p:cNvGrpSpPr/>
            <p:nvPr/>
          </p:nvGrpSpPr>
          <p:grpSpPr>
            <a:xfrm>
              <a:off x="7486193" y="1989065"/>
              <a:ext cx="362363" cy="3941301"/>
              <a:chOff x="8697416" y="2007979"/>
              <a:chExt cx="762847" cy="3941301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8697416" y="2007979"/>
                <a:ext cx="762843" cy="394130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43000"/>
                </a:schemeClr>
              </a:solidFill>
              <a:ln w="28575" cmpd="sng">
                <a:solidFill>
                  <a:srgbClr val="595959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8769425" y="4941177"/>
                <a:ext cx="690838" cy="911217"/>
                <a:chOff x="3104357" y="2501636"/>
                <a:chExt cx="637697" cy="911217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 flipV="1">
                  <a:off x="3104357" y="2878784"/>
                  <a:ext cx="0" cy="2447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Rectangle 72"/>
                <p:cNvSpPr/>
                <p:nvPr/>
              </p:nvSpPr>
              <p:spPr>
                <a:xfrm>
                  <a:off x="3163624" y="2886110"/>
                  <a:ext cx="383314" cy="52674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 rot="16200000">
                  <a:off x="3238420" y="2504165"/>
                  <a:ext cx="449168" cy="444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38" dirty="0"/>
                    <a:t>)</a:t>
                  </a:r>
                  <a:endParaRPr lang="en-US" sz="1015" dirty="0"/>
                </a:p>
              </p:txBody>
            </p: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3113021" y="3001157"/>
                  <a:ext cx="481542" cy="8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V="1">
                  <a:off x="3600716" y="2878785"/>
                  <a:ext cx="0" cy="2447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Rectangle 76"/>
                <p:cNvSpPr/>
                <p:nvPr/>
              </p:nvSpPr>
              <p:spPr>
                <a:xfrm>
                  <a:off x="3558878" y="3149329"/>
                  <a:ext cx="183176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/>
                </a:p>
              </p:txBody>
            </p:sp>
          </p:grpSp>
        </p:grpSp>
      </p:grpSp>
      <p:sp>
        <p:nvSpPr>
          <p:cNvPr id="80" name="TextBox 79"/>
          <p:cNvSpPr txBox="1"/>
          <p:nvPr/>
        </p:nvSpPr>
        <p:spPr>
          <a:xfrm rot="16200000">
            <a:off x="2615189" y="2875702"/>
            <a:ext cx="2326411" cy="774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77" dirty="0"/>
              <a:t>DISC CHOPPER HIGH SPEED</a:t>
            </a:r>
          </a:p>
          <a:p>
            <a:r>
              <a:rPr lang="en-US" sz="1477" dirty="0"/>
              <a:t>PLATFORM 2      </a:t>
            </a:r>
            <a:r>
              <a:rPr lang="en-US" sz="1477" strike="sngStrike" dirty="0"/>
              <a:t>20-40 units </a:t>
            </a:r>
            <a:r>
              <a:rPr lang="en-US" sz="1477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81" name="TextBox 80"/>
          <p:cNvSpPr txBox="1"/>
          <p:nvPr/>
        </p:nvSpPr>
        <p:spPr>
          <a:xfrm rot="16200000">
            <a:off x="4343380" y="2942172"/>
            <a:ext cx="2459350" cy="774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77" dirty="0"/>
              <a:t>DISC CHOPPER  V.HIGH SPEED</a:t>
            </a:r>
          </a:p>
          <a:p>
            <a:r>
              <a:rPr lang="en-US" sz="1477" dirty="0"/>
              <a:t>PLATFORM 3      </a:t>
            </a:r>
            <a:r>
              <a:rPr lang="en-US" sz="1477" strike="sngStrike" dirty="0"/>
              <a:t>15-25 units</a:t>
            </a:r>
          </a:p>
          <a:p>
            <a:r>
              <a:rPr lang="en-US" sz="1477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2" name="TextBox 81"/>
          <p:cNvSpPr txBox="1"/>
          <p:nvPr/>
        </p:nvSpPr>
        <p:spPr>
          <a:xfrm rot="16200000">
            <a:off x="5340414" y="2762049"/>
            <a:ext cx="2326414" cy="10015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77" dirty="0"/>
              <a:t>DISC CHOPPER L. ROTOR</a:t>
            </a:r>
          </a:p>
          <a:p>
            <a:r>
              <a:rPr lang="en-US" sz="1477" dirty="0"/>
              <a:t>PLATFORM 4      </a:t>
            </a:r>
            <a:r>
              <a:rPr lang="en-US" sz="1477" strike="sngStrike" dirty="0"/>
              <a:t>10-25</a:t>
            </a:r>
            <a:r>
              <a:rPr lang="en-US" sz="1477" dirty="0"/>
              <a:t> units </a:t>
            </a:r>
            <a:r>
              <a:rPr lang="en-US" sz="1477" dirty="0">
                <a:solidFill>
                  <a:srgbClr val="FF0000"/>
                </a:solidFill>
              </a:rPr>
              <a:t>14</a:t>
            </a:r>
          </a:p>
          <a:p>
            <a:endParaRPr lang="en-US" sz="1477" dirty="0"/>
          </a:p>
        </p:txBody>
      </p:sp>
      <p:sp>
        <p:nvSpPr>
          <p:cNvPr id="83" name="TextBox 82"/>
          <p:cNvSpPr txBox="1"/>
          <p:nvPr/>
        </p:nvSpPr>
        <p:spPr>
          <a:xfrm rot="16200000">
            <a:off x="6104808" y="2908939"/>
            <a:ext cx="2392882" cy="774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77" dirty="0"/>
              <a:t>T0</a:t>
            </a:r>
          </a:p>
          <a:p>
            <a:r>
              <a:rPr lang="en-US" sz="1477" dirty="0"/>
              <a:t>PLATFORM 6      </a:t>
            </a:r>
            <a:r>
              <a:rPr lang="en-US" sz="1477" strike="sngStrike" dirty="0"/>
              <a:t>4-8 units</a:t>
            </a:r>
          </a:p>
          <a:p>
            <a:r>
              <a:rPr lang="en-US" sz="1477" strike="sngStrike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4784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Chopper supplier forum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27" y="2232560"/>
            <a:ext cx="8229600" cy="41778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Inform suppliers on evolving needs</a:t>
            </a:r>
          </a:p>
          <a:p>
            <a:pPr>
              <a:lnSpc>
                <a:spcPct val="120000"/>
              </a:lnSpc>
            </a:pPr>
            <a:r>
              <a:rPr lang="en-US" dirty="0"/>
              <a:t>Latest supplier developments</a:t>
            </a:r>
          </a:p>
          <a:p>
            <a:pPr>
              <a:lnSpc>
                <a:spcPct val="120000"/>
              </a:lnSpc>
            </a:pPr>
            <a:r>
              <a:rPr lang="en-US" dirty="0"/>
              <a:t>Keep momentum of supplier ecosystem and identify challenges early on</a:t>
            </a:r>
          </a:p>
          <a:p>
            <a:pPr>
              <a:lnSpc>
                <a:spcPct val="120000"/>
              </a:lnSpc>
            </a:pPr>
            <a:r>
              <a:rPr lang="en-US" dirty="0"/>
              <a:t>Promote a global view and constructive collaboration </a:t>
            </a:r>
            <a:r>
              <a:rPr lang="mr-IN" dirty="0"/>
              <a:t>–</a:t>
            </a:r>
            <a:r>
              <a:rPr lang="en-US" dirty="0"/>
              <a:t> In view of early procurement</a:t>
            </a:r>
          </a:p>
          <a:p>
            <a:pPr>
              <a:lnSpc>
                <a:spcPct val="120000"/>
              </a:lnSpc>
            </a:pPr>
            <a:r>
              <a:rPr lang="en-US" dirty="0"/>
              <a:t>Dissemination of up to date supplier info to instruments (supplied in monthly update) </a:t>
            </a:r>
            <a:r>
              <a:rPr lang="en-US" sz="1400" dirty="0">
                <a:hlinkClick r:id="rId2"/>
              </a:rPr>
              <a:t>http://project.esss.dk/owncloud/index.php/s/xa0Spdx0cWhFHku</a:t>
            </a:r>
            <a:endParaRPr lang="en-US" sz="1400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5" name="AutoShape 2" descr="ildresultat för what do i need ?"/>
          <p:cNvSpPr>
            <a:spLocks noChangeAspect="1" noChangeArrowheads="1"/>
          </p:cNvSpPr>
          <p:nvPr/>
        </p:nvSpPr>
        <p:spPr bwMode="auto">
          <a:xfrm>
            <a:off x="0" y="263769"/>
            <a:ext cx="281354" cy="2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pic>
        <p:nvPicPr>
          <p:cNvPr id="2052" name="Picture 4" descr="ildresultat för what do i need 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7226" y="1412776"/>
            <a:ext cx="1846774" cy="133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AF3BE-1F77-874C-B79A-69F0B65CB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86" y="548680"/>
            <a:ext cx="1317009" cy="2827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4" descr="ildresultat för airbus defense and space logo">
            <a:extLst>
              <a:ext uri="{FF2B5EF4-FFF2-40B4-BE49-F238E27FC236}">
                <a16:creationId xmlns:a16="http://schemas.microsoft.com/office/drawing/2014/main" id="{6492A4A5-9C62-A540-A798-FF073B39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987" y="149110"/>
            <a:ext cx="1139243" cy="3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nk to homepage">
            <a:extLst>
              <a:ext uri="{FF2B5EF4-FFF2-40B4-BE49-F238E27FC236}">
                <a16:creationId xmlns:a16="http://schemas.microsoft.com/office/drawing/2014/main" id="{0FD4B1C8-FAD0-574D-B2A4-812BB20B6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804" y="376504"/>
            <a:ext cx="819183" cy="3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58ACE-2D2D-B640-89F5-D67C62830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551" y="836712"/>
            <a:ext cx="711583" cy="711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F3C43F-0ECD-7841-8992-F9F622111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3595"/>
            <a:ext cx="1658018" cy="2210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C6314A-9B32-B443-8CAA-F5F97550C5FB}"/>
              </a:ext>
            </a:extLst>
          </p:cNvPr>
          <p:cNvSpPr txBox="1"/>
          <p:nvPr/>
        </p:nvSpPr>
        <p:spPr>
          <a:xfrm>
            <a:off x="5407391" y="827880"/>
            <a:ext cx="79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ISIS STFC</a:t>
            </a:r>
          </a:p>
        </p:txBody>
      </p:sp>
    </p:spTree>
    <p:extLst>
      <p:ext uri="{BB962C8B-B14F-4D97-AF65-F5344CB8AC3E}">
        <p14:creationId xmlns:p14="http://schemas.microsoft.com/office/powerpoint/2010/main" val="17567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Info: </a:t>
            </a:r>
            <a:br>
              <a:rPr lang="en-US" dirty="0"/>
            </a:br>
            <a:r>
              <a:rPr lang="en-US" dirty="0"/>
              <a:t>Procurement of neutron choppers for 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62" y="2232560"/>
            <a:ext cx="8229600" cy="348277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NCG does not procure chopper systems for instruments</a:t>
            </a:r>
          </a:p>
          <a:p>
            <a:r>
              <a:rPr lang="en-US" dirty="0"/>
              <a:t>NCG will maintain CS at ESS</a:t>
            </a:r>
          </a:p>
          <a:p>
            <a:endParaRPr lang="en-US" dirty="0"/>
          </a:p>
          <a:p>
            <a:r>
              <a:rPr lang="en-US" dirty="0"/>
              <a:t>The NCG provides tender documentation suggestions and guidelines- &gt; standards, Tech . Spec. , validation program (FAT/SAT examples), warranty indicators</a:t>
            </a:r>
          </a:p>
          <a:p>
            <a:endParaRPr lang="en-US" dirty="0"/>
          </a:p>
          <a:p>
            <a:r>
              <a:rPr lang="en-US" dirty="0"/>
              <a:t>The NCG reviews the completeness of the tender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4853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1433</TotalTime>
  <Words>1867</Words>
  <Application>Microsoft Macintosh PowerPoint</Application>
  <PresentationFormat>On-screen Show (4:3)</PresentationFormat>
  <Paragraphs>407</Paragraphs>
  <Slides>42</Slides>
  <Notes>14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Times New Roman</vt:lpstr>
      <vt:lpstr>ヒラギノ角ゴ ProN W3</vt:lpstr>
      <vt:lpstr>Arial</vt:lpstr>
      <vt:lpstr>Calibri</vt:lpstr>
      <vt:lpstr>Cambria</vt:lpstr>
      <vt:lpstr>Helvetica Neue Medium</vt:lpstr>
      <vt:lpstr>Lucida Grande</vt:lpstr>
      <vt:lpstr>Mangal</vt:lpstr>
      <vt:lpstr>Tahoma</vt:lpstr>
      <vt:lpstr>Wingdings</vt:lpstr>
      <vt:lpstr>Office Theme</vt:lpstr>
      <vt:lpstr>Neutron Chopper Systems Update</vt:lpstr>
      <vt:lpstr>PowerPoint Presentation</vt:lpstr>
      <vt:lpstr>PowerPoint Presentation</vt:lpstr>
      <vt:lpstr>Reminder</vt:lpstr>
      <vt:lpstr>Outline</vt:lpstr>
      <vt:lpstr> Current NSS Chopper Needs </vt:lpstr>
      <vt:lpstr>Optimisation</vt:lpstr>
      <vt:lpstr>3rd Chopper supplier forum</vt:lpstr>
      <vt:lpstr>Info:  Procurement of neutron choppers for ESS </vt:lpstr>
      <vt:lpstr> Chopper Demand  Expected installation dates 2019-2025</vt:lpstr>
      <vt:lpstr>Grouping of instruments by possible suppliers</vt:lpstr>
      <vt:lpstr>From capacity/complexity to delivery date</vt:lpstr>
      <vt:lpstr>The ideal case </vt:lpstr>
      <vt:lpstr>Supplier 20% capacity reduction</vt:lpstr>
      <vt:lpstr>Supplier 35% capacity reduction</vt:lpstr>
      <vt:lpstr>Delivery estimates and suggested delivery order</vt:lpstr>
      <vt:lpstr>TG3 process: Neutron Chopper Systems</vt:lpstr>
      <vt:lpstr>PowerPoint Presentation</vt:lpstr>
      <vt:lpstr>PowerPoint Presentation</vt:lpstr>
      <vt:lpstr>Overview of NCG activities</vt:lpstr>
      <vt:lpstr>NCG key enabling developments</vt:lpstr>
      <vt:lpstr>NCG key integration, installation and maintenance activities</vt:lpstr>
      <vt:lpstr>T0 Overview</vt:lpstr>
      <vt:lpstr>T0 chopper development with commercial partner - Mirrotron</vt:lpstr>
      <vt:lpstr>A conceptual representation of the ESS T0 rotor arrangement. </vt:lpstr>
      <vt:lpstr>Current status of preliminary design model</vt:lpstr>
      <vt:lpstr>Chopper Mechanical integration</vt:lpstr>
      <vt:lpstr>Remote handling – Quick overview</vt:lpstr>
      <vt:lpstr>Chopper Control Integration</vt:lpstr>
      <vt:lpstr>Vertical Integration and Commissioning programme at ESS test beamline V20 </vt:lpstr>
      <vt:lpstr>V20 test at HZB</vt:lpstr>
      <vt:lpstr>Vertical Integration Tests at HZB:  ESS Controls and Readout Architecture</vt:lpstr>
      <vt:lpstr>Vertical Integration Tests at HZB:  ESS Controls and Readout Architecture</vt:lpstr>
      <vt:lpstr>Mini chopper: Chopper System Integration</vt:lpstr>
      <vt:lpstr>Monitors integration</vt:lpstr>
      <vt:lpstr>Beam monitor electronics</vt:lpstr>
      <vt:lpstr>Chopper: Phase jitter and Cycle to cycle jitter</vt:lpstr>
      <vt:lpstr>Chopper Phase jitter and Cycle to cycle jitter: Verification</vt:lpstr>
      <vt:lpstr>Test Results: Neutron monitor data</vt:lpstr>
      <vt:lpstr>Test result summary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Chopper Systems Update</dc:title>
  <dc:creator>Nick Tsap</dc:creator>
  <cp:lastModifiedBy>Nick Tsap</cp:lastModifiedBy>
  <cp:revision>99</cp:revision>
  <cp:lastPrinted>2018-02-06T14:25:27Z</cp:lastPrinted>
  <dcterms:created xsi:type="dcterms:W3CDTF">2018-02-06T13:29:34Z</dcterms:created>
  <dcterms:modified xsi:type="dcterms:W3CDTF">2018-02-15T13:13:04Z</dcterms:modified>
</cp:coreProperties>
</file>