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0" r:id="rId2"/>
    <p:sldId id="259"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8"/>
    <p:restoredTop sz="93569"/>
  </p:normalViewPr>
  <p:slideViewPr>
    <p:cSldViewPr snapToGrid="0" snapToObjects="1">
      <p:cViewPr varScale="1">
        <p:scale>
          <a:sx n="83" d="100"/>
          <a:sy n="83" d="100"/>
        </p:scale>
        <p:origin x="152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D5C8AA-84E8-3141-8CDA-2314B2BF211F}" type="datetimeFigureOut">
              <a:rPr lang="en-US" smtClean="0"/>
              <a:t>2/15/18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1BFFCD-52F6-474D-8E7B-6629435921E7}" type="slidenum">
              <a:rPr lang="en-US" smtClean="0"/>
              <a:t>‹#›</a:t>
            </a:fld>
            <a:endParaRPr lang="en-US"/>
          </a:p>
        </p:txBody>
      </p:sp>
    </p:spTree>
    <p:extLst>
      <p:ext uri="{BB962C8B-B14F-4D97-AF65-F5344CB8AC3E}">
        <p14:creationId xmlns:p14="http://schemas.microsoft.com/office/powerpoint/2010/main" val="2026820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5369C0-FE8B-2E46-B3A3-EEA0B582E335}" type="datetimeFigureOut">
              <a:rPr lang="en-US" smtClean="0"/>
              <a:t>2/15/18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991684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369C0-FE8B-2E46-B3A3-EEA0B582E335}" type="datetimeFigureOut">
              <a:rPr lang="en-US" smtClean="0"/>
              <a:t>2/15/18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196173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369C0-FE8B-2E46-B3A3-EEA0B582E335}" type="datetimeFigureOut">
              <a:rPr lang="en-US" smtClean="0"/>
              <a:t>2/15/18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56468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5369C0-FE8B-2E46-B3A3-EEA0B582E335}" type="datetimeFigureOut">
              <a:rPr lang="en-US" smtClean="0"/>
              <a:t>2/15/18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614605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5369C0-FE8B-2E46-B3A3-EEA0B582E335}" type="datetimeFigureOut">
              <a:rPr lang="en-US" smtClean="0"/>
              <a:t>2/15/18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27577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5369C0-FE8B-2E46-B3A3-EEA0B582E335}" type="datetimeFigureOut">
              <a:rPr lang="en-US" smtClean="0"/>
              <a:t>2/15/18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68710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5369C0-FE8B-2E46-B3A3-EEA0B582E335}" type="datetimeFigureOut">
              <a:rPr lang="en-US" smtClean="0"/>
              <a:t>2/15/18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109423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5369C0-FE8B-2E46-B3A3-EEA0B582E335}" type="datetimeFigureOut">
              <a:rPr lang="en-US" smtClean="0"/>
              <a:t>2/15/18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1843309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5369C0-FE8B-2E46-B3A3-EEA0B582E335}" type="datetimeFigureOut">
              <a:rPr lang="en-US" smtClean="0"/>
              <a:t>2/15/18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898162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5369C0-FE8B-2E46-B3A3-EEA0B582E335}" type="datetimeFigureOut">
              <a:rPr lang="en-US" smtClean="0"/>
              <a:t>2/15/18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749238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5369C0-FE8B-2E46-B3A3-EEA0B582E335}" type="datetimeFigureOut">
              <a:rPr lang="en-US" smtClean="0"/>
              <a:t>2/15/18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AA7CC-2218-BB4B-BF0D-C92326B9B435}" type="slidenum">
              <a:rPr lang="en-US" smtClean="0"/>
              <a:t>‹#›</a:t>
            </a:fld>
            <a:endParaRPr lang="en-US"/>
          </a:p>
        </p:txBody>
      </p:sp>
    </p:spTree>
    <p:extLst>
      <p:ext uri="{BB962C8B-B14F-4D97-AF65-F5344CB8AC3E}">
        <p14:creationId xmlns:p14="http://schemas.microsoft.com/office/powerpoint/2010/main" val="17483092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5369C0-FE8B-2E46-B3A3-EEA0B582E335}" type="datetimeFigureOut">
              <a:rPr lang="en-US" smtClean="0"/>
              <a:t>2/15/18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AA7CC-2218-BB4B-BF0D-C92326B9B435}" type="slidenum">
              <a:rPr lang="en-US" smtClean="0"/>
              <a:t>‹#›</a:t>
            </a:fld>
            <a:endParaRPr lang="en-US"/>
          </a:p>
        </p:txBody>
      </p:sp>
    </p:spTree>
    <p:extLst>
      <p:ext uri="{BB962C8B-B14F-4D97-AF65-F5344CB8AC3E}">
        <p14:creationId xmlns:p14="http://schemas.microsoft.com/office/powerpoint/2010/main" val="900220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IKON Feedback</a:t>
            </a:r>
            <a:endParaRPr lang="en-GB" dirty="0"/>
          </a:p>
        </p:txBody>
      </p:sp>
      <p:sp>
        <p:nvSpPr>
          <p:cNvPr id="3" name="Subtitle 2"/>
          <p:cNvSpPr>
            <a:spLocks noGrp="1"/>
          </p:cNvSpPr>
          <p:nvPr>
            <p:ph type="subTitle" idx="1"/>
          </p:nvPr>
        </p:nvSpPr>
        <p:spPr/>
        <p:txBody>
          <a:bodyPr/>
          <a:lstStyle/>
          <a:p>
            <a:r>
              <a:rPr lang="en-GB" dirty="0" smtClean="0"/>
              <a:t>Large Scale Structures</a:t>
            </a:r>
            <a:endParaRPr lang="en-GB" dirty="0"/>
          </a:p>
        </p:txBody>
      </p:sp>
    </p:spTree>
    <p:extLst>
      <p:ext uri="{BB962C8B-B14F-4D97-AF65-F5344CB8AC3E}">
        <p14:creationId xmlns:p14="http://schemas.microsoft.com/office/powerpoint/2010/main" val="186248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506" y="237506"/>
            <a:ext cx="11792198" cy="5078313"/>
          </a:xfrm>
          <a:prstGeom prst="rect">
            <a:avLst/>
          </a:prstGeom>
          <a:noFill/>
        </p:spPr>
        <p:txBody>
          <a:bodyPr wrap="square" rtlCol="0">
            <a:spAutoFit/>
          </a:bodyPr>
          <a:lstStyle/>
          <a:p>
            <a:pPr marL="285750" indent="-285750">
              <a:buFont typeface="Arial" charset="0"/>
              <a:buChar char="•"/>
            </a:pPr>
            <a:r>
              <a:rPr lang="en-US" dirty="0" smtClean="0"/>
              <a:t>In </a:t>
            </a:r>
            <a:r>
              <a:rPr lang="en-US" dirty="0" smtClean="0"/>
              <a:t>which areas have we made progress during this IKON meeting </a:t>
            </a:r>
            <a:r>
              <a:rPr lang="en-US" dirty="0" smtClean="0"/>
              <a:t>?</a:t>
            </a:r>
          </a:p>
          <a:p>
            <a:endParaRPr lang="en-US" dirty="0" smtClean="0">
              <a:solidFill>
                <a:srgbClr val="FF0000"/>
              </a:solidFill>
            </a:endParaRPr>
          </a:p>
          <a:p>
            <a:r>
              <a:rPr lang="en-US" dirty="0" smtClean="0">
                <a:solidFill>
                  <a:srgbClr val="FF0000"/>
                </a:solidFill>
              </a:rPr>
              <a:t>Detector meeting was good =&gt; maybe organize it further in advance.</a:t>
            </a:r>
          </a:p>
          <a:p>
            <a:r>
              <a:rPr lang="en-US" dirty="0" smtClean="0">
                <a:solidFill>
                  <a:srgbClr val="FF0000"/>
                </a:solidFill>
              </a:rPr>
              <a:t>Progress </a:t>
            </a:r>
            <a:r>
              <a:rPr lang="en-US" dirty="0">
                <a:solidFill>
                  <a:srgbClr val="FF0000"/>
                </a:solidFill>
              </a:rPr>
              <a:t>on beam monitors </a:t>
            </a:r>
            <a:r>
              <a:rPr lang="en-US" dirty="0" smtClean="0">
                <a:solidFill>
                  <a:srgbClr val="FF0000"/>
                </a:solidFill>
              </a:rPr>
              <a:t> </a:t>
            </a:r>
            <a:r>
              <a:rPr lang="en-US" dirty="0">
                <a:solidFill>
                  <a:srgbClr val="FF0000"/>
                </a:solidFill>
              </a:rPr>
              <a:t>Now engaging with instrument teams to drill into detailed requirements – need instrument teams to provide these details and work with detector group to ensure integration.</a:t>
            </a:r>
            <a:endParaRPr lang="en-US" dirty="0">
              <a:solidFill>
                <a:srgbClr val="FF0000"/>
              </a:solidFill>
            </a:endParaRPr>
          </a:p>
          <a:p>
            <a:endParaRPr lang="en-US" dirty="0" smtClean="0">
              <a:solidFill>
                <a:srgbClr val="FF0000"/>
              </a:solidFill>
            </a:endParaRPr>
          </a:p>
          <a:p>
            <a:r>
              <a:rPr lang="en-US" dirty="0" smtClean="0">
                <a:solidFill>
                  <a:srgbClr val="FF0000"/>
                </a:solidFill>
              </a:rPr>
              <a:t>Open discussion about issues with the delays &amp; budget shortage</a:t>
            </a:r>
          </a:p>
          <a:p>
            <a:endParaRPr lang="en-US" dirty="0">
              <a:solidFill>
                <a:srgbClr val="FF0000"/>
              </a:solidFill>
            </a:endParaRPr>
          </a:p>
          <a:p>
            <a:r>
              <a:rPr lang="en-US" dirty="0" smtClean="0">
                <a:solidFill>
                  <a:srgbClr val="FF0000"/>
                </a:solidFill>
              </a:rPr>
              <a:t>Good to start thinking about TG3 &amp; TG4</a:t>
            </a:r>
          </a:p>
          <a:p>
            <a:r>
              <a:rPr lang="en-US" dirty="0" smtClean="0">
                <a:solidFill>
                  <a:srgbClr val="FF0000"/>
                </a:solidFill>
              </a:rPr>
              <a:t>- need a checklist for information but avoid excessive documentation</a:t>
            </a:r>
          </a:p>
          <a:p>
            <a:r>
              <a:rPr lang="en-US" dirty="0" smtClean="0">
                <a:solidFill>
                  <a:srgbClr val="FF0000"/>
                </a:solidFill>
              </a:rPr>
              <a:t>- Good </a:t>
            </a:r>
            <a:r>
              <a:rPr lang="en-US" dirty="0">
                <a:solidFill>
                  <a:srgbClr val="FF0000"/>
                </a:solidFill>
              </a:rPr>
              <a:t>to see thought now going in to how we manage installation, but the paper work will need to be streamlined if it is to be useful and the important issues are to rise up and not be buried in lots of pages of boilerplate</a:t>
            </a:r>
          </a:p>
          <a:p>
            <a:endParaRPr lang="en-US" dirty="0"/>
          </a:p>
          <a:p>
            <a:r>
              <a:rPr lang="en-US" dirty="0" smtClean="0">
                <a:solidFill>
                  <a:srgbClr val="FF0000"/>
                </a:solidFill>
              </a:rPr>
              <a:t>Good </a:t>
            </a:r>
            <a:r>
              <a:rPr lang="en-US" dirty="0">
                <a:solidFill>
                  <a:srgbClr val="FF0000"/>
                </a:solidFill>
              </a:rPr>
              <a:t>progress on remote handling, studies done on materials and costs. </a:t>
            </a:r>
            <a:endParaRPr lang="en-US" dirty="0" smtClean="0">
              <a:solidFill>
                <a:srgbClr val="FF0000"/>
              </a:solidFill>
            </a:endParaRPr>
          </a:p>
          <a:p>
            <a:pPr marL="342900" indent="-342900">
              <a:buAutoNum type="arabicParenR"/>
            </a:pPr>
            <a:endParaRPr lang="en-US" dirty="0"/>
          </a:p>
          <a:p>
            <a:pPr marL="342900" indent="-342900">
              <a:buAutoNum type="arabicParenR"/>
            </a:pPr>
            <a:endParaRPr lang="en-US" dirty="0" smtClean="0"/>
          </a:p>
          <a:p>
            <a:endParaRPr lang="en-US" dirty="0"/>
          </a:p>
          <a:p>
            <a:pPr lvl="1"/>
            <a:endParaRPr lang="en-US" dirty="0"/>
          </a:p>
        </p:txBody>
      </p:sp>
    </p:spTree>
    <p:extLst>
      <p:ext uri="{BB962C8B-B14F-4D97-AF65-F5344CB8AC3E}">
        <p14:creationId xmlns:p14="http://schemas.microsoft.com/office/powerpoint/2010/main" val="1081673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802" y="562970"/>
            <a:ext cx="11792198" cy="6186309"/>
          </a:xfrm>
          <a:prstGeom prst="rect">
            <a:avLst/>
          </a:prstGeom>
          <a:noFill/>
        </p:spPr>
        <p:txBody>
          <a:bodyPr wrap="square" rtlCol="0">
            <a:spAutoFit/>
          </a:bodyPr>
          <a:lstStyle/>
          <a:p>
            <a:pPr marL="285750" indent="-285750">
              <a:buFont typeface="Arial" charset="0"/>
              <a:buChar char="•"/>
            </a:pPr>
            <a:r>
              <a:rPr lang="en-US" dirty="0" smtClean="0"/>
              <a:t>What </a:t>
            </a:r>
            <a:r>
              <a:rPr lang="en-US" dirty="0" smtClean="0"/>
              <a:t>topics shall we address jointly now ? </a:t>
            </a:r>
            <a:endParaRPr lang="en-US" dirty="0" smtClean="0"/>
          </a:p>
          <a:p>
            <a:endParaRPr lang="en-US" dirty="0"/>
          </a:p>
          <a:p>
            <a:r>
              <a:rPr lang="en-US" dirty="0" smtClean="0">
                <a:solidFill>
                  <a:srgbClr val="FF0000"/>
                </a:solidFill>
              </a:rPr>
              <a:t>Clarify communication channels that don’t take up all time in meetings</a:t>
            </a:r>
          </a:p>
          <a:p>
            <a:r>
              <a:rPr lang="en-US" dirty="0" smtClean="0">
                <a:solidFill>
                  <a:srgbClr val="FF0000"/>
                </a:solidFill>
              </a:rPr>
              <a:t>Remote Handling: </a:t>
            </a:r>
            <a:r>
              <a:rPr lang="en-US" u="sng" dirty="0" smtClean="0">
                <a:solidFill>
                  <a:srgbClr val="FF0000"/>
                </a:solidFill>
              </a:rPr>
              <a:t>More </a:t>
            </a:r>
            <a:r>
              <a:rPr lang="en-US" u="sng" dirty="0">
                <a:solidFill>
                  <a:srgbClr val="FF0000"/>
                </a:solidFill>
              </a:rPr>
              <a:t>work needed in collaboration </a:t>
            </a:r>
            <a:r>
              <a:rPr lang="en-US" dirty="0">
                <a:solidFill>
                  <a:srgbClr val="FF0000"/>
                </a:solidFill>
              </a:rPr>
              <a:t>with instrument teams now to determine practicality in the reality of instrument designs.</a:t>
            </a:r>
          </a:p>
          <a:p>
            <a:endParaRPr lang="en-US" dirty="0" smtClean="0">
              <a:solidFill>
                <a:srgbClr val="FF0000"/>
              </a:solidFill>
            </a:endParaRPr>
          </a:p>
          <a:p>
            <a:r>
              <a:rPr lang="en-US" dirty="0" smtClean="0">
                <a:solidFill>
                  <a:srgbClr val="FF0000"/>
                </a:solidFill>
              </a:rPr>
              <a:t>Resolve the incompatibility of the NBOA procurement schedule vs TA/design phase for FREIA</a:t>
            </a:r>
          </a:p>
          <a:p>
            <a:r>
              <a:rPr lang="en-US" dirty="0" smtClean="0">
                <a:solidFill>
                  <a:srgbClr val="FF0000"/>
                </a:solidFill>
              </a:rPr>
              <a:t>- Some initiative to progress this that is compatible with instrument projects </a:t>
            </a:r>
            <a:endParaRPr lang="en-US" dirty="0" smtClean="0">
              <a:solidFill>
                <a:srgbClr val="FF0000"/>
              </a:solidFill>
            </a:endParaRPr>
          </a:p>
          <a:p>
            <a:endParaRPr lang="en-US" dirty="0" smtClean="0"/>
          </a:p>
          <a:p>
            <a:pPr marL="285750" indent="-285750">
              <a:buFont typeface="Arial" charset="0"/>
              <a:buChar char="•"/>
            </a:pPr>
            <a:r>
              <a:rPr lang="en-US" dirty="0" smtClean="0"/>
              <a:t>How can my team help ? </a:t>
            </a:r>
            <a:endParaRPr lang="en-US" dirty="0" smtClean="0"/>
          </a:p>
          <a:p>
            <a:endParaRPr lang="en-US" dirty="0"/>
          </a:p>
          <a:p>
            <a:r>
              <a:rPr lang="en-US" dirty="0" smtClean="0">
                <a:solidFill>
                  <a:srgbClr val="FF0000"/>
                </a:solidFill>
              </a:rPr>
              <a:t>Instrument teams check that remote handling designs are compatible with instrument</a:t>
            </a:r>
          </a:p>
          <a:p>
            <a:r>
              <a:rPr lang="en-US" dirty="0" smtClean="0">
                <a:solidFill>
                  <a:srgbClr val="FF0000"/>
                </a:solidFill>
              </a:rPr>
              <a:t>ISIS actively working on combined shielding/</a:t>
            </a:r>
            <a:r>
              <a:rPr lang="en-US" dirty="0" err="1" smtClean="0">
                <a:solidFill>
                  <a:srgbClr val="FF0000"/>
                </a:solidFill>
              </a:rPr>
              <a:t>neutronics</a:t>
            </a:r>
            <a:r>
              <a:rPr lang="en-US" dirty="0" smtClean="0">
                <a:solidFill>
                  <a:srgbClr val="FF0000"/>
                </a:solidFill>
              </a:rPr>
              <a:t> work </a:t>
            </a:r>
            <a:r>
              <a:rPr lang="mr-IN" dirty="0" smtClean="0">
                <a:solidFill>
                  <a:srgbClr val="FF0000"/>
                </a:solidFill>
              </a:rPr>
              <a:t>–</a:t>
            </a:r>
            <a:r>
              <a:rPr lang="en-US" dirty="0" smtClean="0">
                <a:solidFill>
                  <a:srgbClr val="FF0000"/>
                </a:solidFill>
              </a:rPr>
              <a:t> hopefully compatible for ESTIA &amp; SKADI</a:t>
            </a:r>
          </a:p>
          <a:p>
            <a:endParaRPr lang="en-US" dirty="0" smtClean="0"/>
          </a:p>
          <a:p>
            <a:pPr marL="285750" indent="-285750">
              <a:buFont typeface="Arial" charset="0"/>
              <a:buChar char="•"/>
            </a:pPr>
            <a:r>
              <a:rPr lang="en-US" dirty="0" smtClean="0"/>
              <a:t>On which timeline and with whom – from ESS core team or partner sphere ?  </a:t>
            </a:r>
          </a:p>
          <a:p>
            <a:pPr marL="742950" lvl="1" indent="-285750">
              <a:buFont typeface="Arial" charset="0"/>
              <a:buChar char="•"/>
            </a:pPr>
            <a:r>
              <a:rPr lang="en-US" dirty="0" smtClean="0"/>
              <a:t>[provide examples for a constructive way forward indicating importance / urgency, provide your (potential) contribution and what you need from others</a:t>
            </a:r>
            <a:r>
              <a:rPr lang="en-US" dirty="0" smtClean="0"/>
              <a:t>]</a:t>
            </a:r>
            <a:endParaRPr lang="en-US" dirty="0" smtClean="0"/>
          </a:p>
          <a:p>
            <a:endParaRPr lang="en-US" dirty="0" smtClean="0"/>
          </a:p>
          <a:p>
            <a:r>
              <a:rPr lang="en-US" dirty="0" smtClean="0">
                <a:solidFill>
                  <a:srgbClr val="FF0000"/>
                </a:solidFill>
              </a:rPr>
              <a:t>Standard shielding needs to be completed within 6 months</a:t>
            </a:r>
          </a:p>
          <a:p>
            <a:r>
              <a:rPr lang="en-US" dirty="0" smtClean="0">
                <a:solidFill>
                  <a:srgbClr val="FF0000"/>
                </a:solidFill>
              </a:rPr>
              <a:t>-This includes the bunker wall</a:t>
            </a:r>
            <a:endParaRPr lang="en-US" dirty="0">
              <a:solidFill>
                <a:srgbClr val="FF0000"/>
              </a:solidFill>
            </a:endParaRPr>
          </a:p>
          <a:p>
            <a:endParaRPr lang="en-US" dirty="0" smtClean="0"/>
          </a:p>
          <a:p>
            <a:endParaRPr lang="en-US" dirty="0"/>
          </a:p>
        </p:txBody>
      </p:sp>
    </p:spTree>
    <p:extLst>
      <p:ext uri="{BB962C8B-B14F-4D97-AF65-F5344CB8AC3E}">
        <p14:creationId xmlns:p14="http://schemas.microsoft.com/office/powerpoint/2010/main" val="984175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506" y="237506"/>
            <a:ext cx="11792198" cy="4247317"/>
          </a:xfrm>
          <a:prstGeom prst="rect">
            <a:avLst/>
          </a:prstGeom>
          <a:noFill/>
        </p:spPr>
        <p:txBody>
          <a:bodyPr wrap="square" rtlCol="0">
            <a:spAutoFit/>
          </a:bodyPr>
          <a:lstStyle/>
          <a:p>
            <a:pPr marL="285750" indent="-285750">
              <a:buFont typeface="Arial" charset="0"/>
              <a:buChar char="•"/>
            </a:pPr>
            <a:r>
              <a:rPr lang="en-US" dirty="0" smtClean="0"/>
              <a:t>Which </a:t>
            </a:r>
            <a:r>
              <a:rPr lang="en-US" dirty="0" smtClean="0"/>
              <a:t>focus for the next IKON meeting in Sept. 2018 ? </a:t>
            </a:r>
          </a:p>
          <a:p>
            <a:endParaRPr lang="en-US" dirty="0" smtClean="0"/>
          </a:p>
          <a:p>
            <a:endParaRPr lang="en-US" dirty="0"/>
          </a:p>
          <a:p>
            <a:r>
              <a:rPr lang="en-US" dirty="0" smtClean="0">
                <a:solidFill>
                  <a:srgbClr val="FF0000"/>
                </a:solidFill>
              </a:rPr>
              <a:t>bunker </a:t>
            </a:r>
            <a:r>
              <a:rPr lang="en-US" dirty="0">
                <a:solidFill>
                  <a:srgbClr val="FF0000"/>
                </a:solidFill>
              </a:rPr>
              <a:t>– what is happening? How will we get confirmation of a new bunker design – still getting mixed messages on materials/design changes.</a:t>
            </a:r>
          </a:p>
          <a:p>
            <a:endParaRPr lang="en-US" dirty="0" smtClean="0">
              <a:solidFill>
                <a:srgbClr val="FF0000"/>
              </a:solidFill>
            </a:endParaRPr>
          </a:p>
          <a:p>
            <a:r>
              <a:rPr lang="en-US" dirty="0" smtClean="0">
                <a:solidFill>
                  <a:srgbClr val="FF0000"/>
                </a:solidFill>
              </a:rPr>
              <a:t>bunker </a:t>
            </a:r>
            <a:r>
              <a:rPr lang="en-US" dirty="0">
                <a:solidFill>
                  <a:srgbClr val="FF0000"/>
                </a:solidFill>
              </a:rPr>
              <a:t>services – needs to be defined by ESS working between technical groups and bunker project. Services have to be integrated into bunker operations planning. Instrument teams should be able to provide expected requirements from their side and these need to be meshed with ESS requirements (vacuum, cooling, maintainability, materials).</a:t>
            </a:r>
          </a:p>
          <a:p>
            <a:endParaRPr lang="en-US" b="1" dirty="0" smtClean="0">
              <a:solidFill>
                <a:srgbClr val="FF0000"/>
              </a:solidFill>
            </a:endParaRPr>
          </a:p>
          <a:p>
            <a:r>
              <a:rPr lang="en-US" dirty="0">
                <a:solidFill>
                  <a:srgbClr val="FF0000"/>
                </a:solidFill>
              </a:rPr>
              <a:t>Hope for further progress on </a:t>
            </a:r>
            <a:r>
              <a:rPr lang="en-US" dirty="0" smtClean="0">
                <a:solidFill>
                  <a:srgbClr val="FF0000"/>
                </a:solidFill>
              </a:rPr>
              <a:t>monitors</a:t>
            </a:r>
          </a:p>
          <a:p>
            <a:endParaRPr lang="en-US" dirty="0">
              <a:solidFill>
                <a:srgbClr val="FF0000"/>
              </a:solidFill>
            </a:endParaRPr>
          </a:p>
          <a:p>
            <a:r>
              <a:rPr lang="en-US" dirty="0" smtClean="0">
                <a:solidFill>
                  <a:srgbClr val="FF0000"/>
                </a:solidFill>
              </a:rPr>
              <a:t>Feedback on sample environment workshops</a:t>
            </a:r>
            <a:endParaRPr lang="en-US" dirty="0">
              <a:solidFill>
                <a:srgbClr val="FF0000"/>
              </a:solidFill>
            </a:endParaRPr>
          </a:p>
          <a:p>
            <a:endParaRPr lang="en-US" dirty="0"/>
          </a:p>
          <a:p>
            <a:endParaRPr lang="en-US" dirty="0"/>
          </a:p>
        </p:txBody>
      </p:sp>
    </p:spTree>
    <p:extLst>
      <p:ext uri="{BB962C8B-B14F-4D97-AF65-F5344CB8AC3E}">
        <p14:creationId xmlns:p14="http://schemas.microsoft.com/office/powerpoint/2010/main" val="1113251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1107</TotalTime>
  <Words>406</Words>
  <Application>Microsoft Macintosh PowerPoint</Application>
  <PresentationFormat>Widescreen</PresentationFormat>
  <Paragraphs>44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Calibri Light</vt:lpstr>
      <vt:lpstr>Mangal</vt:lpstr>
      <vt:lpstr>Arial</vt:lpstr>
      <vt:lpstr>Office Theme</vt:lpstr>
      <vt:lpstr>IKON Feedback</vt:lpstr>
      <vt:lpstr>PowerPoint Presentation</vt:lpstr>
      <vt:lpstr>PowerPoint Presentation</vt:lpstr>
      <vt:lpstr>PowerPoint Presentation</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Arno Hiess</dc:creator>
  <cp:lastModifiedBy>Tom Arnold</cp:lastModifiedBy>
  <cp:revision>17</cp:revision>
  <dcterms:created xsi:type="dcterms:W3CDTF">2018-01-09T12:17:53Z</dcterms:created>
  <dcterms:modified xsi:type="dcterms:W3CDTF">2018-02-15T12:22:59Z</dcterms:modified>
</cp:coreProperties>
</file>