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629" r:id="rId3"/>
    <p:sldId id="625" r:id="rId4"/>
    <p:sldId id="626" r:id="rId5"/>
    <p:sldId id="627" r:id="rId6"/>
    <p:sldId id="632" r:id="rId7"/>
    <p:sldId id="633" r:id="rId8"/>
    <p:sldId id="630" r:id="rId9"/>
  </p:sldIdLst>
  <p:sldSz cx="9144000" cy="6858000" type="screen4x3"/>
  <p:notesSz cx="6858000" cy="9144000"/>
  <p:defaultTextStyle>
    <a:defPPr>
      <a:defRPr lang="sv-SE"/>
    </a:defPPr>
    <a:lvl1pPr marL="0" algn="l" defTabSz="9143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0" algn="l" defTabSz="9143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9" algn="l" defTabSz="9143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79" algn="l" defTabSz="9143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39" algn="l" defTabSz="9143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98" algn="l" defTabSz="9143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58" algn="l" defTabSz="9143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17" algn="l" defTabSz="9143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77" algn="l" defTabSz="9143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A1D4"/>
    <a:srgbClr val="FFFFFF"/>
    <a:srgbClr val="7030A0"/>
    <a:srgbClr val="FFC000"/>
    <a:srgbClr val="B3B3B3"/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370" autoAdjust="0"/>
    <p:restoredTop sz="50000" autoAdjust="0"/>
  </p:normalViewPr>
  <p:slideViewPr>
    <p:cSldViewPr snapToGrid="0">
      <p:cViewPr varScale="1">
        <p:scale>
          <a:sx n="86" d="100"/>
          <a:sy n="86" d="100"/>
        </p:scale>
        <p:origin x="-45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3" d="100"/>
          <a:sy n="93" d="100"/>
        </p:scale>
        <p:origin x="-264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15-02-18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60" algn="l" defTabSz="9143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19" algn="l" defTabSz="9143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79" algn="l" defTabSz="9143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39" algn="l" defTabSz="9143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98" algn="l" defTabSz="9143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58" algn="l" defTabSz="9143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17" algn="l" defTabSz="9143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77" algn="l" defTabSz="9143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sv-SE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15-02-18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8304" y="260649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15-02-18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15-02-18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4662" y="260649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0" indent="0">
              <a:buNone/>
              <a:defRPr sz="2000" b="1"/>
            </a:lvl2pPr>
            <a:lvl3pPr marL="914319" indent="0">
              <a:buNone/>
              <a:defRPr sz="1800" b="1"/>
            </a:lvl3pPr>
            <a:lvl4pPr marL="1371479" indent="0">
              <a:buNone/>
              <a:defRPr sz="1600" b="1"/>
            </a:lvl4pPr>
            <a:lvl5pPr marL="1828639" indent="0">
              <a:buNone/>
              <a:defRPr sz="1600" b="1"/>
            </a:lvl5pPr>
            <a:lvl6pPr marL="2285798" indent="0">
              <a:buNone/>
              <a:defRPr sz="1600" b="1"/>
            </a:lvl6pPr>
            <a:lvl7pPr marL="2742958" indent="0">
              <a:buNone/>
              <a:defRPr sz="1600" b="1"/>
            </a:lvl7pPr>
            <a:lvl8pPr marL="3200117" indent="0">
              <a:buNone/>
              <a:defRPr sz="1600" b="1"/>
            </a:lvl8pPr>
            <a:lvl9pPr marL="3657277" indent="0">
              <a:buNone/>
              <a:defRPr sz="1600" b="1"/>
            </a:lvl9pPr>
          </a:lstStyle>
          <a:p>
            <a:pPr lvl="0"/>
            <a:r>
              <a:rPr lang="sv-S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0" indent="0">
              <a:buNone/>
              <a:defRPr sz="2000" b="1"/>
            </a:lvl2pPr>
            <a:lvl3pPr marL="914319" indent="0">
              <a:buNone/>
              <a:defRPr sz="1800" b="1"/>
            </a:lvl3pPr>
            <a:lvl4pPr marL="1371479" indent="0">
              <a:buNone/>
              <a:defRPr sz="1600" b="1"/>
            </a:lvl4pPr>
            <a:lvl5pPr marL="1828639" indent="0">
              <a:buNone/>
              <a:defRPr sz="1600" b="1"/>
            </a:lvl5pPr>
            <a:lvl6pPr marL="2285798" indent="0">
              <a:buNone/>
              <a:defRPr sz="1600" b="1"/>
            </a:lvl6pPr>
            <a:lvl7pPr marL="2742958" indent="0">
              <a:buNone/>
              <a:defRPr sz="1600" b="1"/>
            </a:lvl7pPr>
            <a:lvl8pPr marL="3200117" indent="0">
              <a:buNone/>
              <a:defRPr sz="1600" b="1"/>
            </a:lvl8pPr>
            <a:lvl9pPr marL="3657277" indent="0">
              <a:buNone/>
              <a:defRPr sz="1600" b="1"/>
            </a:lvl9pPr>
          </a:lstStyle>
          <a:p>
            <a:pPr lvl="0"/>
            <a:r>
              <a:rPr lang="sv-S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15-02-18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7139136" cy="1143000"/>
          </a:xfrm>
          <a:prstGeom prst="rect">
            <a:avLst/>
          </a:prstGeom>
        </p:spPr>
        <p:txBody>
          <a:bodyPr vert="horz" lIns="91432" tIns="45716" rIns="91432" bIns="45716" rtlCol="0" anchor="ctr">
            <a:normAutofit/>
          </a:bodyPr>
          <a:lstStyle/>
          <a:p>
            <a:r>
              <a:rPr lang="sv-SE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15-02-18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319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870" indent="-342870" algn="l" defTabSz="914319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884" indent="-285725" algn="l" defTabSz="914319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2899" indent="-228579" algn="l" defTabSz="91431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058" indent="-228579" algn="l" defTabSz="914319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218" indent="-228579" algn="l" defTabSz="914319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78" indent="-228579" algn="l" defTabSz="91431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37" indent="-228579" algn="l" defTabSz="91431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97" indent="-228579" algn="l" defTabSz="91431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56" indent="-228579" algn="l" defTabSz="91431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0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9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9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39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98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58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17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77" algn="l" defTabSz="9143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39906"/>
            <a:ext cx="7772400" cy="4384939"/>
          </a:xfrm>
        </p:spPr>
        <p:txBody>
          <a:bodyPr>
            <a:normAutofit/>
          </a:bodyPr>
          <a:lstStyle/>
          <a:p>
            <a:pPr algn="ctr"/>
            <a:r>
              <a:rPr lang="en-GB" sz="4000" dirty="0"/>
              <a:t>IKON 14</a:t>
            </a:r>
            <a:br>
              <a:rPr lang="en-GB" sz="4000" dirty="0"/>
            </a:b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 smtClean="0"/>
              <a:t>Summary &amp; </a:t>
            </a:r>
            <a:r>
              <a:rPr lang="en-GB" sz="4000" dirty="0"/>
              <a:t>f</a:t>
            </a:r>
            <a:r>
              <a:rPr lang="en-GB" sz="4000" dirty="0" smtClean="0"/>
              <a:t>eedback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4000" dirty="0"/>
              <a:t/>
            </a:r>
            <a:br>
              <a:rPr lang="en-GB" sz="4000" dirty="0"/>
            </a:br>
            <a:r>
              <a:rPr lang="en-GB" sz="3100" dirty="0" smtClean="0"/>
              <a:t>Instrument Technologies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700" i="1" dirty="0"/>
              <a:t>(+ a </a:t>
            </a:r>
            <a:r>
              <a:rPr lang="en-GB" sz="2700" i="1" dirty="0" smtClean="0"/>
              <a:t>tiny little </a:t>
            </a:r>
            <a:r>
              <a:rPr lang="en-GB" sz="2700" i="1" dirty="0"/>
              <a:t>bit of DMSC &amp; ICS)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4000" dirty="0"/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199" y="5949281"/>
            <a:ext cx="8216153" cy="387790"/>
          </a:xfrm>
          <a:prstGeom prst="rect">
            <a:avLst/>
          </a:prstGeom>
        </p:spPr>
        <p:txBody>
          <a:bodyPr wrap="square" lIns="91432" tIns="45716" rIns="91432" bIns="45716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 dirty="0">
                <a:solidFill>
                  <a:srgbClr val="FFFFFF"/>
                </a:solidFill>
              </a:rPr>
              <a:t> European Spallation Source ERIC</a:t>
            </a:r>
            <a:endParaRPr lang="en-GB" sz="1400" dirty="0">
              <a:solidFill>
                <a:srgbClr val="FFFFFF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64875" y="5424845"/>
            <a:ext cx="6400800" cy="524436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15. February 2018</a:t>
            </a: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Progress since last </a:t>
            </a:r>
            <a:r>
              <a:rPr lang="en-US" dirty="0" smtClean="0">
                <a:solidFill>
                  <a:schemeClr val="tx1"/>
                </a:solidFill>
              </a:rPr>
              <a:t>IKON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Who was/in involved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All of us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Topics to be </a:t>
            </a:r>
            <a:r>
              <a:rPr lang="en-US" dirty="0" smtClean="0">
                <a:solidFill>
                  <a:schemeClr val="tx1"/>
                </a:solidFill>
              </a:rPr>
              <a:t>addressed/focus </a:t>
            </a:r>
            <a:r>
              <a:rPr lang="en-US" dirty="0">
                <a:solidFill>
                  <a:schemeClr val="tx1"/>
                </a:solidFill>
              </a:rPr>
              <a:t>for next IKON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6916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 -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6"/>
          </a:xfrm>
        </p:spPr>
        <p:txBody>
          <a:bodyPr>
            <a:normAutofit/>
          </a:bodyPr>
          <a:lstStyle/>
          <a:p>
            <a:r>
              <a:rPr lang="en-GB" dirty="0"/>
              <a:t>Signed in-kind agreements for high-speed CHIM and CHIC system</a:t>
            </a:r>
          </a:p>
          <a:p>
            <a:pPr lvl="1"/>
            <a:r>
              <a:rPr lang="en-GB" dirty="0"/>
              <a:t>Signed contract for T</a:t>
            </a:r>
            <a:r>
              <a:rPr lang="en-GB" baseline="-25000" dirty="0"/>
              <a:t>0</a:t>
            </a:r>
            <a:r>
              <a:rPr lang="en-GB" dirty="0"/>
              <a:t> chopper system  </a:t>
            </a:r>
          </a:p>
          <a:p>
            <a:pPr lvl="2"/>
            <a:r>
              <a:rPr lang="en-GB" dirty="0"/>
              <a:t>both contracts are covering a 48 months period</a:t>
            </a:r>
          </a:p>
          <a:p>
            <a:pPr lvl="2"/>
            <a:endParaRPr lang="en-GB" dirty="0"/>
          </a:p>
          <a:p>
            <a:r>
              <a:rPr lang="en-GB" dirty="0"/>
              <a:t>Approved “Remote Handling Strategy”; ESS-0042943</a:t>
            </a:r>
          </a:p>
          <a:p>
            <a:pPr lvl="1"/>
            <a:r>
              <a:rPr lang="en-GB" dirty="0"/>
              <a:t>Implications beyond chopper systems such as licensing but also staff levels for steady-state operations</a:t>
            </a:r>
          </a:p>
          <a:p>
            <a:pPr lvl="2"/>
            <a:r>
              <a:rPr lang="en-GB" dirty="0"/>
              <a:t>Workshop November 2017 (</a:t>
            </a:r>
            <a:r>
              <a:rPr lang="sv-SE" dirty="0"/>
              <a:t>ESS-0191767)</a:t>
            </a:r>
            <a:r>
              <a:rPr lang="en-GB" dirty="0"/>
              <a:t> ; included feedback from partner institutes </a:t>
            </a:r>
          </a:p>
          <a:p>
            <a:pPr lvl="1"/>
            <a:r>
              <a:rPr lang="en-GB" dirty="0"/>
              <a:t>On-going process; looking forward to receiving further input from partner institutions</a:t>
            </a:r>
          </a:p>
          <a:p>
            <a:endParaRPr lang="en-GB" dirty="0"/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1693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 -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6"/>
          </a:xfrm>
        </p:spPr>
        <p:txBody>
          <a:bodyPr>
            <a:normAutofit lnSpcReduction="10000"/>
          </a:bodyPr>
          <a:lstStyle/>
          <a:p>
            <a:r>
              <a:rPr lang="en-GB" dirty="0"/>
              <a:t>In-monolith Optics Supplier Forum ; ESS-0185465 </a:t>
            </a:r>
          </a:p>
          <a:p>
            <a:pPr lvl="1"/>
            <a:r>
              <a:rPr lang="en-GB" dirty="0"/>
              <a:t>Estimate capacity considering vendors capacity incl. </a:t>
            </a:r>
            <a:r>
              <a:rPr lang="en-GB" dirty="0" smtClean="0"/>
              <a:t>schedule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Materials and radiation </a:t>
            </a:r>
          </a:p>
          <a:p>
            <a:pPr lvl="1"/>
            <a:r>
              <a:rPr lang="en-GB" dirty="0" smtClean="0"/>
              <a:t>Complement using ESS-</a:t>
            </a:r>
            <a:r>
              <a:rPr lang="en-GB" dirty="0" err="1" smtClean="0"/>
              <a:t>Dubna</a:t>
            </a:r>
            <a:r>
              <a:rPr lang="en-GB" dirty="0" smtClean="0"/>
              <a:t> collaboration</a:t>
            </a:r>
            <a:endParaRPr lang="en-GB" dirty="0"/>
          </a:p>
          <a:p>
            <a:pPr lvl="1"/>
            <a:endParaRPr lang="en-GB" dirty="0"/>
          </a:p>
          <a:p>
            <a:r>
              <a:rPr lang="en-GB" dirty="0"/>
              <a:t>Vertical integration incl. DMSC, Detector Systems, Chopper Systems, Integrated Control Systems </a:t>
            </a:r>
          </a:p>
          <a:p>
            <a:pPr lvl="1"/>
            <a:r>
              <a:rPr lang="en-GB" dirty="0"/>
              <a:t>V20 test beamline at HZB; November 2017 /January 2018</a:t>
            </a:r>
          </a:p>
          <a:p>
            <a:pPr lvl="1"/>
            <a:r>
              <a:rPr lang="en-GB" dirty="0"/>
              <a:t>Resembles “basic” ESS instrument; </a:t>
            </a:r>
          </a:p>
          <a:p>
            <a:pPr lvl="2"/>
            <a:r>
              <a:rPr lang="en-GB" dirty="0"/>
              <a:t>ESS pulse characteristics; functional building blocks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6801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83405C96-1E7D-324C-B8F5-6EE0EAA6D79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34742"/>
            <a:ext cx="9144000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 - III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6"/>
          </a:xfrm>
        </p:spPr>
        <p:txBody>
          <a:bodyPr>
            <a:normAutofit fontScale="92500" lnSpcReduction="20000"/>
          </a:bodyPr>
          <a:lstStyle/>
          <a:p>
            <a:r>
              <a:rPr lang="en-GB" dirty="0">
                <a:solidFill>
                  <a:schemeClr val="tx1"/>
                </a:solidFill>
              </a:rPr>
              <a:t>Excerpt from email; 25 January 2017</a:t>
            </a:r>
          </a:p>
          <a:p>
            <a:endParaRPr lang="en-GB" sz="2600" dirty="0">
              <a:solidFill>
                <a:schemeClr val="tx1"/>
              </a:solidFill>
            </a:endParaRPr>
          </a:p>
          <a:p>
            <a:pPr>
              <a:buFontTx/>
              <a:buChar char="•"/>
            </a:pPr>
            <a:r>
              <a:rPr lang="sv-SE" sz="2600" i="1" dirty="0" smtClean="0">
                <a:solidFill>
                  <a:schemeClr val="tx1"/>
                </a:solidFill>
              </a:rPr>
              <a:t>mini </a:t>
            </a:r>
            <a:r>
              <a:rPr lang="sv-SE" sz="2600" i="1" dirty="0">
                <a:solidFill>
                  <a:schemeClr val="tx1"/>
                </a:solidFill>
              </a:rPr>
              <a:t>chopper is </a:t>
            </a:r>
            <a:r>
              <a:rPr lang="sv-SE" sz="2600" i="1" dirty="0" err="1">
                <a:solidFill>
                  <a:schemeClr val="tx1"/>
                </a:solidFill>
              </a:rPr>
              <a:t>performing</a:t>
            </a:r>
            <a:r>
              <a:rPr lang="sv-SE" sz="2600" i="1" dirty="0">
                <a:solidFill>
                  <a:schemeClr val="tx1"/>
                </a:solidFill>
              </a:rPr>
              <a:t> as </a:t>
            </a:r>
            <a:r>
              <a:rPr lang="sv-SE" sz="2600" i="1" dirty="0" err="1" smtClean="0">
                <a:solidFill>
                  <a:schemeClr val="tx1"/>
                </a:solidFill>
              </a:rPr>
              <a:t>expected</a:t>
            </a:r>
            <a:endParaRPr lang="sv-SE" sz="2600" i="1" dirty="0">
              <a:solidFill>
                <a:schemeClr val="tx1"/>
              </a:solidFill>
            </a:endParaRPr>
          </a:p>
          <a:p>
            <a:pPr>
              <a:buFontTx/>
              <a:buChar char="•"/>
            </a:pPr>
            <a:r>
              <a:rPr lang="sv-SE" sz="2600" i="1" dirty="0" smtClean="0">
                <a:solidFill>
                  <a:schemeClr val="tx1"/>
                </a:solidFill>
              </a:rPr>
              <a:t> </a:t>
            </a:r>
            <a:r>
              <a:rPr lang="sv-SE" sz="2600" i="1" dirty="0" err="1">
                <a:solidFill>
                  <a:schemeClr val="tx1"/>
                </a:solidFill>
              </a:rPr>
              <a:t>we</a:t>
            </a:r>
            <a:r>
              <a:rPr lang="sv-SE" sz="2600" i="1" dirty="0">
                <a:solidFill>
                  <a:schemeClr val="tx1"/>
                </a:solidFill>
              </a:rPr>
              <a:t> </a:t>
            </a:r>
            <a:r>
              <a:rPr lang="sv-SE" sz="2600" i="1" dirty="0" err="1">
                <a:solidFill>
                  <a:schemeClr val="tx1"/>
                </a:solidFill>
              </a:rPr>
              <a:t>have</a:t>
            </a:r>
            <a:r>
              <a:rPr lang="sv-SE" sz="2600" i="1" dirty="0">
                <a:solidFill>
                  <a:schemeClr val="tx1"/>
                </a:solidFill>
              </a:rPr>
              <a:t> </a:t>
            </a:r>
            <a:r>
              <a:rPr lang="sv-SE" sz="2600" i="1" dirty="0" err="1">
                <a:solidFill>
                  <a:schemeClr val="tx1"/>
                </a:solidFill>
              </a:rPr>
              <a:t>control</a:t>
            </a:r>
            <a:r>
              <a:rPr lang="sv-SE" sz="2600" i="1" dirty="0">
                <a:solidFill>
                  <a:schemeClr val="tx1"/>
                </a:solidFill>
              </a:rPr>
              <a:t> over the chopper from </a:t>
            </a:r>
            <a:r>
              <a:rPr lang="sv-SE" sz="2600" i="1" dirty="0" smtClean="0">
                <a:solidFill>
                  <a:schemeClr val="tx1"/>
                </a:solidFill>
              </a:rPr>
              <a:t>NICOS</a:t>
            </a:r>
            <a:endParaRPr lang="sv-SE" sz="2600" i="1" dirty="0">
              <a:solidFill>
                <a:schemeClr val="tx1"/>
              </a:solidFill>
            </a:endParaRPr>
          </a:p>
          <a:p>
            <a:pPr>
              <a:buFontTx/>
              <a:buChar char="•"/>
            </a:pPr>
            <a:r>
              <a:rPr lang="sv-SE" sz="2600" i="1" dirty="0" smtClean="0">
                <a:solidFill>
                  <a:schemeClr val="tx1"/>
                </a:solidFill>
              </a:rPr>
              <a:t> </a:t>
            </a:r>
            <a:r>
              <a:rPr lang="sv-SE" sz="2600" i="1" dirty="0">
                <a:solidFill>
                  <a:schemeClr val="tx1"/>
                </a:solidFill>
              </a:rPr>
              <a:t>V20 </a:t>
            </a:r>
            <a:r>
              <a:rPr lang="sv-SE" sz="2600" i="1" dirty="0" err="1">
                <a:solidFill>
                  <a:schemeClr val="tx1"/>
                </a:solidFill>
              </a:rPr>
              <a:t>Caress</a:t>
            </a:r>
            <a:r>
              <a:rPr lang="sv-SE" sz="2600" i="1" dirty="0">
                <a:solidFill>
                  <a:schemeClr val="tx1"/>
                </a:solidFill>
              </a:rPr>
              <a:t> problems </a:t>
            </a:r>
            <a:r>
              <a:rPr lang="sv-SE" sz="2600" i="1" dirty="0" err="1">
                <a:solidFill>
                  <a:schemeClr val="tx1"/>
                </a:solidFill>
              </a:rPr>
              <a:t>are</a:t>
            </a:r>
            <a:r>
              <a:rPr lang="sv-SE" sz="2600" i="1" dirty="0">
                <a:solidFill>
                  <a:schemeClr val="tx1"/>
                </a:solidFill>
              </a:rPr>
              <a:t> </a:t>
            </a:r>
            <a:r>
              <a:rPr lang="sv-SE" sz="2600" i="1" dirty="0" err="1">
                <a:solidFill>
                  <a:schemeClr val="tx1"/>
                </a:solidFill>
              </a:rPr>
              <a:t>resolved</a:t>
            </a:r>
            <a:r>
              <a:rPr lang="sv-SE" sz="2600" i="1" dirty="0">
                <a:solidFill>
                  <a:schemeClr val="tx1"/>
                </a:solidFill>
              </a:rPr>
              <a:t> for </a:t>
            </a:r>
            <a:r>
              <a:rPr lang="sv-SE" sz="2600" i="1" dirty="0" err="1">
                <a:solidFill>
                  <a:schemeClr val="tx1"/>
                </a:solidFill>
              </a:rPr>
              <a:t>good</a:t>
            </a:r>
            <a:r>
              <a:rPr lang="sv-SE" sz="2600" i="1" dirty="0">
                <a:solidFill>
                  <a:schemeClr val="tx1"/>
                </a:solidFill>
              </a:rPr>
              <a:t> </a:t>
            </a:r>
            <a:endParaRPr lang="sv-SE" sz="2600" i="1" dirty="0" smtClean="0">
              <a:solidFill>
                <a:schemeClr val="tx1"/>
              </a:solidFill>
            </a:endParaRPr>
          </a:p>
          <a:p>
            <a:pPr>
              <a:buFontTx/>
              <a:buChar char="•"/>
            </a:pPr>
            <a:r>
              <a:rPr lang="sv-SE" sz="2600" i="1" dirty="0" err="1" smtClean="0">
                <a:solidFill>
                  <a:schemeClr val="tx1"/>
                </a:solidFill>
              </a:rPr>
              <a:t>good</a:t>
            </a:r>
            <a:r>
              <a:rPr lang="sv-SE" sz="2600" i="1" dirty="0" smtClean="0">
                <a:solidFill>
                  <a:schemeClr val="tx1"/>
                </a:solidFill>
              </a:rPr>
              <a:t> </a:t>
            </a:r>
            <a:r>
              <a:rPr lang="sv-SE" sz="2600" i="1" dirty="0">
                <a:solidFill>
                  <a:schemeClr val="tx1"/>
                </a:solidFill>
              </a:rPr>
              <a:t>signal </a:t>
            </a:r>
            <a:r>
              <a:rPr lang="sv-SE" sz="2600" i="1" dirty="0" err="1">
                <a:solidFill>
                  <a:schemeClr val="tx1"/>
                </a:solidFill>
              </a:rPr>
              <a:t>comes</a:t>
            </a:r>
            <a:r>
              <a:rPr lang="sv-SE" sz="2600" i="1" dirty="0">
                <a:solidFill>
                  <a:schemeClr val="tx1"/>
                </a:solidFill>
              </a:rPr>
              <a:t> </a:t>
            </a:r>
            <a:r>
              <a:rPr lang="sv-SE" sz="2600" i="1" dirty="0" err="1">
                <a:solidFill>
                  <a:schemeClr val="tx1"/>
                </a:solidFill>
              </a:rPr>
              <a:t>out</a:t>
            </a:r>
            <a:r>
              <a:rPr lang="sv-SE" sz="2600" i="1" dirty="0">
                <a:solidFill>
                  <a:schemeClr val="tx1"/>
                </a:solidFill>
              </a:rPr>
              <a:t> </a:t>
            </a:r>
            <a:r>
              <a:rPr lang="sv-SE" sz="2600" i="1" dirty="0" err="1">
                <a:solidFill>
                  <a:schemeClr val="tx1"/>
                </a:solidFill>
              </a:rPr>
              <a:t>of</a:t>
            </a:r>
            <a:r>
              <a:rPr lang="sv-SE" sz="2600" i="1" dirty="0">
                <a:solidFill>
                  <a:schemeClr val="tx1"/>
                </a:solidFill>
              </a:rPr>
              <a:t> </a:t>
            </a:r>
            <a:r>
              <a:rPr lang="sv-SE" sz="2600" i="1" dirty="0" err="1">
                <a:solidFill>
                  <a:schemeClr val="tx1"/>
                </a:solidFill>
              </a:rPr>
              <a:t>one</a:t>
            </a:r>
            <a:r>
              <a:rPr lang="sv-SE" sz="2600" i="1" dirty="0">
                <a:solidFill>
                  <a:schemeClr val="tx1"/>
                </a:solidFill>
              </a:rPr>
              <a:t> </a:t>
            </a:r>
            <a:r>
              <a:rPr lang="sv-SE" sz="2600" i="1" dirty="0" err="1">
                <a:solidFill>
                  <a:schemeClr val="tx1"/>
                </a:solidFill>
              </a:rPr>
              <a:t>of</a:t>
            </a:r>
            <a:r>
              <a:rPr lang="sv-SE" sz="2600" i="1" dirty="0">
                <a:solidFill>
                  <a:schemeClr val="tx1"/>
                </a:solidFill>
              </a:rPr>
              <a:t> the </a:t>
            </a:r>
            <a:r>
              <a:rPr lang="sv-SE" sz="2600" i="1" dirty="0" smtClean="0">
                <a:solidFill>
                  <a:schemeClr val="tx1"/>
                </a:solidFill>
              </a:rPr>
              <a:t>monitors </a:t>
            </a:r>
          </a:p>
          <a:p>
            <a:pPr>
              <a:buFontTx/>
              <a:buChar char="•"/>
            </a:pPr>
            <a:r>
              <a:rPr lang="sv-SE" sz="2600" i="1" dirty="0" smtClean="0">
                <a:solidFill>
                  <a:schemeClr val="tx1"/>
                </a:solidFill>
              </a:rPr>
              <a:t>DG </a:t>
            </a:r>
            <a:r>
              <a:rPr lang="sv-SE" sz="2600" i="1" dirty="0" err="1">
                <a:solidFill>
                  <a:schemeClr val="tx1"/>
                </a:solidFill>
              </a:rPr>
              <a:t>readout</a:t>
            </a:r>
            <a:r>
              <a:rPr lang="sv-SE" sz="2600" i="1" dirty="0">
                <a:solidFill>
                  <a:schemeClr val="tx1"/>
                </a:solidFill>
              </a:rPr>
              <a:t> </a:t>
            </a:r>
            <a:r>
              <a:rPr lang="sv-SE" sz="2600" i="1" dirty="0" err="1">
                <a:solidFill>
                  <a:schemeClr val="tx1"/>
                </a:solidFill>
              </a:rPr>
              <a:t>electronics</a:t>
            </a:r>
            <a:r>
              <a:rPr lang="sv-SE" sz="2600" i="1" dirty="0">
                <a:solidFill>
                  <a:schemeClr val="tx1"/>
                </a:solidFill>
              </a:rPr>
              <a:t> </a:t>
            </a:r>
            <a:r>
              <a:rPr lang="sv-SE" sz="2600" i="1" dirty="0" err="1">
                <a:solidFill>
                  <a:schemeClr val="tx1"/>
                </a:solidFill>
              </a:rPr>
              <a:t>capture</a:t>
            </a:r>
            <a:r>
              <a:rPr lang="sv-SE" sz="2600" i="1" dirty="0">
                <a:solidFill>
                  <a:schemeClr val="tx1"/>
                </a:solidFill>
              </a:rPr>
              <a:t> the data </a:t>
            </a:r>
            <a:r>
              <a:rPr lang="sv-SE" sz="2600" i="1" dirty="0" err="1">
                <a:solidFill>
                  <a:schemeClr val="tx1"/>
                </a:solidFill>
              </a:rPr>
              <a:t>correctly</a:t>
            </a:r>
            <a:r>
              <a:rPr lang="sv-SE" sz="2600" i="1" dirty="0">
                <a:solidFill>
                  <a:schemeClr val="tx1"/>
                </a:solidFill>
              </a:rPr>
              <a:t> and </a:t>
            </a:r>
            <a:r>
              <a:rPr lang="sv-SE" sz="2600" i="1" dirty="0" err="1" smtClean="0">
                <a:solidFill>
                  <a:schemeClr val="tx1"/>
                </a:solidFill>
              </a:rPr>
              <a:t>reliably</a:t>
            </a:r>
            <a:endParaRPr lang="sv-SE" sz="2600" i="1" dirty="0">
              <a:solidFill>
                <a:schemeClr val="tx1"/>
              </a:solidFill>
            </a:endParaRPr>
          </a:p>
          <a:p>
            <a:pPr>
              <a:buFontTx/>
              <a:buChar char="•"/>
            </a:pPr>
            <a:r>
              <a:rPr lang="sv-SE" sz="2600" i="1" dirty="0" smtClean="0">
                <a:solidFill>
                  <a:schemeClr val="tx1"/>
                </a:solidFill>
              </a:rPr>
              <a:t>the </a:t>
            </a:r>
            <a:r>
              <a:rPr lang="sv-SE" sz="2600" i="1" dirty="0">
                <a:solidFill>
                  <a:schemeClr val="tx1"/>
                </a:solidFill>
              </a:rPr>
              <a:t>EFU </a:t>
            </a:r>
            <a:r>
              <a:rPr lang="sv-SE" sz="2600" i="1" dirty="0" err="1">
                <a:solidFill>
                  <a:schemeClr val="tx1"/>
                </a:solidFill>
              </a:rPr>
              <a:t>can</a:t>
            </a:r>
            <a:r>
              <a:rPr lang="sv-SE" sz="2600" i="1" dirty="0">
                <a:solidFill>
                  <a:schemeClr val="tx1"/>
                </a:solidFill>
              </a:rPr>
              <a:t> process the data </a:t>
            </a:r>
            <a:r>
              <a:rPr lang="sv-SE" sz="2600" i="1" dirty="0" err="1" smtClean="0">
                <a:solidFill>
                  <a:schemeClr val="tx1"/>
                </a:solidFill>
              </a:rPr>
              <a:t>sensibly</a:t>
            </a:r>
            <a:endParaRPr lang="sv-SE" sz="2600" i="1" dirty="0">
              <a:solidFill>
                <a:schemeClr val="tx1"/>
              </a:solidFill>
            </a:endParaRPr>
          </a:p>
          <a:p>
            <a:pPr>
              <a:buFontTx/>
              <a:buChar char="•"/>
            </a:pPr>
            <a:r>
              <a:rPr lang="sv-SE" sz="2600" i="1" dirty="0" smtClean="0">
                <a:solidFill>
                  <a:schemeClr val="tx1"/>
                </a:solidFill>
              </a:rPr>
              <a:t>Kafka </a:t>
            </a:r>
            <a:r>
              <a:rPr lang="sv-SE" sz="2600" i="1" dirty="0" err="1">
                <a:solidFill>
                  <a:schemeClr val="tx1"/>
                </a:solidFill>
              </a:rPr>
              <a:t>does</a:t>
            </a:r>
            <a:r>
              <a:rPr lang="sv-SE" sz="2600" i="1" dirty="0">
                <a:solidFill>
                  <a:schemeClr val="tx1"/>
                </a:solidFill>
              </a:rPr>
              <a:t> </a:t>
            </a:r>
            <a:r>
              <a:rPr lang="sv-SE" sz="2600" i="1" dirty="0" err="1">
                <a:solidFill>
                  <a:schemeClr val="tx1"/>
                </a:solidFill>
              </a:rPr>
              <a:t>its</a:t>
            </a:r>
            <a:r>
              <a:rPr lang="sv-SE" sz="2600" i="1" dirty="0">
                <a:solidFill>
                  <a:schemeClr val="tx1"/>
                </a:solidFill>
              </a:rPr>
              <a:t> </a:t>
            </a:r>
            <a:r>
              <a:rPr lang="sv-SE" sz="2600" i="1" dirty="0" err="1">
                <a:solidFill>
                  <a:schemeClr val="tx1"/>
                </a:solidFill>
              </a:rPr>
              <a:t>job</a:t>
            </a:r>
            <a:r>
              <a:rPr lang="sv-SE" sz="2600" i="1" dirty="0">
                <a:solidFill>
                  <a:schemeClr val="tx1"/>
                </a:solidFill>
              </a:rPr>
              <a:t> (no </a:t>
            </a:r>
            <a:r>
              <a:rPr lang="sv-SE" sz="2600" i="1" dirty="0" err="1">
                <a:solidFill>
                  <a:schemeClr val="tx1"/>
                </a:solidFill>
              </a:rPr>
              <a:t>surprise</a:t>
            </a:r>
            <a:r>
              <a:rPr lang="sv-SE" sz="2600" i="1" dirty="0" smtClean="0">
                <a:solidFill>
                  <a:schemeClr val="tx1"/>
                </a:solidFill>
              </a:rPr>
              <a:t>)</a:t>
            </a:r>
            <a:endParaRPr lang="sv-SE" sz="2600" i="1" dirty="0">
              <a:solidFill>
                <a:schemeClr val="tx1"/>
              </a:solidFill>
            </a:endParaRPr>
          </a:p>
          <a:p>
            <a:pPr>
              <a:buFontTx/>
              <a:buChar char="•"/>
            </a:pPr>
            <a:r>
              <a:rPr lang="sv-SE" sz="2600" i="1" dirty="0" err="1" smtClean="0">
                <a:solidFill>
                  <a:schemeClr val="tx1"/>
                </a:solidFill>
              </a:rPr>
              <a:t>we</a:t>
            </a:r>
            <a:r>
              <a:rPr lang="sv-SE" sz="2600" i="1" dirty="0" smtClean="0">
                <a:solidFill>
                  <a:schemeClr val="tx1"/>
                </a:solidFill>
              </a:rPr>
              <a:t> </a:t>
            </a:r>
            <a:r>
              <a:rPr lang="sv-SE" sz="2600" i="1" dirty="0" err="1">
                <a:solidFill>
                  <a:schemeClr val="tx1"/>
                </a:solidFill>
              </a:rPr>
              <a:t>write</a:t>
            </a:r>
            <a:r>
              <a:rPr lang="sv-SE" sz="2600" i="1" dirty="0">
                <a:solidFill>
                  <a:schemeClr val="tx1"/>
                </a:solidFill>
              </a:rPr>
              <a:t> a HDF5 </a:t>
            </a:r>
            <a:r>
              <a:rPr lang="sv-SE" sz="2600" i="1" dirty="0" err="1">
                <a:solidFill>
                  <a:schemeClr val="tx1"/>
                </a:solidFill>
              </a:rPr>
              <a:t>file</a:t>
            </a:r>
            <a:r>
              <a:rPr lang="sv-SE" sz="2600" i="1" dirty="0">
                <a:solidFill>
                  <a:schemeClr val="tx1"/>
                </a:solidFill>
              </a:rPr>
              <a:t> </a:t>
            </a:r>
            <a:r>
              <a:rPr lang="sv-SE" sz="2600" i="1" dirty="0" err="1">
                <a:solidFill>
                  <a:schemeClr val="tx1"/>
                </a:solidFill>
              </a:rPr>
              <a:t>with</a:t>
            </a:r>
            <a:r>
              <a:rPr lang="sv-SE" sz="2600" i="1" dirty="0">
                <a:solidFill>
                  <a:schemeClr val="tx1"/>
                </a:solidFill>
              </a:rPr>
              <a:t> the </a:t>
            </a:r>
            <a:r>
              <a:rPr lang="sv-SE" sz="2600" i="1" dirty="0" err="1">
                <a:solidFill>
                  <a:schemeClr val="tx1"/>
                </a:solidFill>
              </a:rPr>
              <a:t>pertinent</a:t>
            </a:r>
            <a:r>
              <a:rPr lang="sv-SE" sz="2600" i="1" dirty="0">
                <a:solidFill>
                  <a:schemeClr val="tx1"/>
                </a:solidFill>
              </a:rPr>
              <a:t> data (not </a:t>
            </a:r>
            <a:r>
              <a:rPr lang="sv-SE" sz="2600" i="1" dirty="0" err="1">
                <a:solidFill>
                  <a:schemeClr val="tx1"/>
                </a:solidFill>
              </a:rPr>
              <a:t>quite</a:t>
            </a:r>
            <a:r>
              <a:rPr lang="sv-SE" sz="2600" i="1" dirty="0">
                <a:solidFill>
                  <a:schemeClr val="tx1"/>
                </a:solidFill>
              </a:rPr>
              <a:t> proper </a:t>
            </a:r>
            <a:r>
              <a:rPr lang="sv-SE" sz="2600" i="1" dirty="0" err="1">
                <a:solidFill>
                  <a:schemeClr val="tx1"/>
                </a:solidFill>
              </a:rPr>
              <a:t>NeXus</a:t>
            </a:r>
            <a:r>
              <a:rPr lang="sv-SE" sz="2600" i="1" dirty="0" smtClean="0">
                <a:solidFill>
                  <a:schemeClr val="tx1"/>
                </a:solidFill>
              </a:rPr>
              <a:t>)</a:t>
            </a:r>
            <a:endParaRPr lang="sv-SE" sz="2600" i="1" dirty="0">
              <a:solidFill>
                <a:schemeClr val="tx1"/>
              </a:solidFill>
            </a:endParaRPr>
          </a:p>
          <a:p>
            <a:pPr>
              <a:buFontTx/>
              <a:buChar char="•"/>
            </a:pPr>
            <a:r>
              <a:rPr lang="sv-SE" sz="2600" i="1" dirty="0" smtClean="0">
                <a:solidFill>
                  <a:schemeClr val="tx1"/>
                </a:solidFill>
              </a:rPr>
              <a:t>analysing </a:t>
            </a:r>
            <a:r>
              <a:rPr lang="sv-SE" sz="2600" i="1" dirty="0">
                <a:solidFill>
                  <a:schemeClr val="tx1"/>
                </a:solidFill>
              </a:rPr>
              <a:t>the </a:t>
            </a:r>
            <a:r>
              <a:rPr lang="sv-SE" sz="2600" i="1" dirty="0" err="1">
                <a:solidFill>
                  <a:schemeClr val="tx1"/>
                </a:solidFill>
              </a:rPr>
              <a:t>file</a:t>
            </a:r>
            <a:r>
              <a:rPr lang="sv-SE" sz="2600" i="1" dirty="0">
                <a:solidFill>
                  <a:schemeClr val="tx1"/>
                </a:solidFill>
              </a:rPr>
              <a:t> </a:t>
            </a:r>
            <a:r>
              <a:rPr lang="sv-SE" sz="2600" i="1" dirty="0" err="1">
                <a:solidFill>
                  <a:schemeClr val="tx1"/>
                </a:solidFill>
              </a:rPr>
              <a:t>allows</a:t>
            </a:r>
            <a:r>
              <a:rPr lang="sv-SE" sz="2600" i="1" dirty="0">
                <a:solidFill>
                  <a:schemeClr val="tx1"/>
                </a:solidFill>
              </a:rPr>
              <a:t> </a:t>
            </a:r>
            <a:r>
              <a:rPr lang="sv-SE" sz="2600" i="1" dirty="0" err="1">
                <a:solidFill>
                  <a:schemeClr val="tx1"/>
                </a:solidFill>
              </a:rPr>
              <a:t>us</a:t>
            </a:r>
            <a:r>
              <a:rPr lang="sv-SE" sz="2600" i="1" dirty="0">
                <a:solidFill>
                  <a:schemeClr val="tx1"/>
                </a:solidFill>
              </a:rPr>
              <a:t> to </a:t>
            </a:r>
            <a:r>
              <a:rPr lang="sv-SE" sz="2600" i="1" dirty="0" err="1">
                <a:solidFill>
                  <a:schemeClr val="tx1"/>
                </a:solidFill>
              </a:rPr>
              <a:t>find</a:t>
            </a:r>
            <a:r>
              <a:rPr lang="sv-SE" sz="2600" i="1" dirty="0">
                <a:solidFill>
                  <a:schemeClr val="tx1"/>
                </a:solidFill>
              </a:rPr>
              <a:t> </a:t>
            </a:r>
            <a:r>
              <a:rPr lang="sv-SE" sz="2600" i="1" dirty="0" err="1">
                <a:solidFill>
                  <a:schemeClr val="tx1"/>
                </a:solidFill>
              </a:rPr>
              <a:t>out</a:t>
            </a:r>
            <a:r>
              <a:rPr lang="sv-SE" sz="2600" i="1" dirty="0">
                <a:solidFill>
                  <a:schemeClr val="tx1"/>
                </a:solidFill>
              </a:rPr>
              <a:t> </a:t>
            </a:r>
            <a:r>
              <a:rPr lang="sv-SE" sz="2600" i="1" dirty="0" err="1">
                <a:solidFill>
                  <a:schemeClr val="tx1"/>
                </a:solidFill>
              </a:rPr>
              <a:t>things</a:t>
            </a:r>
            <a:r>
              <a:rPr lang="sv-SE" sz="2600" i="1" dirty="0">
                <a:solidFill>
                  <a:schemeClr val="tx1"/>
                </a:solidFill>
              </a:rPr>
              <a:t> </a:t>
            </a:r>
            <a:r>
              <a:rPr lang="sv-SE" sz="2600" i="1" dirty="0" err="1">
                <a:solidFill>
                  <a:schemeClr val="tx1"/>
                </a:solidFill>
              </a:rPr>
              <a:t>about</a:t>
            </a:r>
            <a:r>
              <a:rPr lang="sv-SE" sz="2600" i="1" dirty="0">
                <a:solidFill>
                  <a:schemeClr val="tx1"/>
                </a:solidFill>
              </a:rPr>
              <a:t> the </a:t>
            </a:r>
            <a:r>
              <a:rPr lang="sv-SE" sz="2600" i="1" dirty="0" err="1">
                <a:solidFill>
                  <a:schemeClr val="tx1"/>
                </a:solidFill>
              </a:rPr>
              <a:t>devices</a:t>
            </a:r>
            <a:r>
              <a:rPr lang="sv-SE" sz="2600" i="1" dirty="0">
                <a:solidFill>
                  <a:schemeClr val="tx1"/>
                </a:solidFill>
              </a:rPr>
              <a:t> </a:t>
            </a:r>
            <a:r>
              <a:rPr lang="sv-SE" sz="2600" i="1" dirty="0" err="1">
                <a:solidFill>
                  <a:schemeClr val="tx1"/>
                </a:solidFill>
              </a:rPr>
              <a:t>involved</a:t>
            </a:r>
            <a:endParaRPr lang="en-GB" sz="2600" i="1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51046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 - </a:t>
            </a:r>
            <a:r>
              <a:rPr lang="en-US" dirty="0" smtClean="0"/>
              <a:t>Detectors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6</a:t>
            </a:fld>
            <a:endParaRPr lang="sv-S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3055318"/>
            <a:ext cx="4146772" cy="4525963"/>
          </a:xfrm>
        </p:spPr>
        <p:txBody>
          <a:bodyPr>
            <a:normAutofit fontScale="55000" lnSpcReduction="20000"/>
          </a:bodyPr>
          <a:lstStyle/>
          <a:p>
            <a:pPr defTabSz="455398">
              <a:buClr>
                <a:srgbClr val="000000"/>
              </a:buClr>
              <a:buSzPct val="125000"/>
              <a:defRPr b="0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/>
              <a:t>Follows on from last IKONs 2 parallel sessions on detectors and on beam monitors</a:t>
            </a:r>
          </a:p>
          <a:p>
            <a:pPr defTabSz="455398">
              <a:buClr>
                <a:srgbClr val="000000"/>
              </a:buClr>
              <a:buSzPct val="125000"/>
              <a:defRPr b="0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 err="1"/>
              <a:t>Organising</a:t>
            </a:r>
            <a:r>
              <a:rPr lang="en-US" dirty="0"/>
              <a:t> committee asked for satellite event</a:t>
            </a:r>
          </a:p>
          <a:p>
            <a:pPr defTabSz="455398">
              <a:buClr>
                <a:srgbClr val="000000"/>
              </a:buClr>
              <a:buSzPct val="125000"/>
              <a:defRPr b="0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/>
              <a:t>Slides will be available on </a:t>
            </a:r>
            <a:r>
              <a:rPr lang="en-US" dirty="0" err="1" smtClean="0"/>
              <a:t>Indico</a:t>
            </a:r>
            <a:r>
              <a:rPr lang="en-US" dirty="0" smtClean="0"/>
              <a:t> </a:t>
            </a:r>
            <a:r>
              <a:rPr lang="en-US" dirty="0"/>
              <a:t>(like previous IKONs): an important resource for all</a:t>
            </a:r>
          </a:p>
          <a:p>
            <a:pPr defTabSz="455398">
              <a:buClr>
                <a:srgbClr val="000000"/>
              </a:buClr>
              <a:buSzPct val="125000"/>
              <a:defRPr b="0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 err="1"/>
              <a:t>Last+this</a:t>
            </a:r>
            <a:r>
              <a:rPr lang="en-US" dirty="0"/>
              <a:t>: 10 instruments covered</a:t>
            </a:r>
          </a:p>
          <a:p>
            <a:pPr marL="26788" indent="-26788" defTabSz="455398">
              <a:defRPr b="0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endParaRPr lang="en-US" dirty="0"/>
          </a:p>
          <a:p>
            <a:pPr defTabSz="455398">
              <a:buClr>
                <a:srgbClr val="000000"/>
              </a:buClr>
              <a:buSzPct val="125000"/>
              <a:defRPr b="0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/>
              <a:t>“Detectors and Data Acquisition”: we need to consider the whole data chain</a:t>
            </a:r>
          </a:p>
          <a:p>
            <a:pPr defTabSz="455398">
              <a:buClr>
                <a:srgbClr val="000000"/>
              </a:buClr>
              <a:buSzPct val="125000"/>
              <a:defRPr b="0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/>
              <a:t>DMSC and DG well aligned, advanced status, good definition of interface</a:t>
            </a:r>
          </a:p>
          <a:p>
            <a:pPr marL="26788" indent="-26788" defTabSz="455398">
              <a:defRPr b="0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endParaRPr lang="en-US" dirty="0"/>
          </a:p>
          <a:p>
            <a:pPr defTabSz="455398">
              <a:buClr>
                <a:schemeClr val="accent5">
                  <a:lumOff val="-29866"/>
                </a:schemeClr>
              </a:buClr>
              <a:buSzPct val="125000"/>
              <a:defRPr b="0">
                <a:solidFill>
                  <a:schemeClr val="accent5">
                    <a:lumOff val="-29866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>
                <a:solidFill>
                  <a:srgbClr val="FF0000"/>
                </a:solidFill>
              </a:rPr>
              <a:t>Next IKON: continue satellite. </a:t>
            </a:r>
          </a:p>
          <a:p>
            <a:pPr defTabSz="455398">
              <a:buClr>
                <a:schemeClr val="accent5">
                  <a:lumOff val="-29866"/>
                </a:schemeClr>
              </a:buClr>
              <a:buSzPct val="125000"/>
              <a:defRPr b="0">
                <a:solidFill>
                  <a:schemeClr val="accent5">
                    <a:lumOff val="-29866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>
                <a:solidFill>
                  <a:srgbClr val="FF0000"/>
                </a:solidFill>
              </a:rPr>
              <a:t>Cover remaining 5 instruments</a:t>
            </a:r>
          </a:p>
          <a:p>
            <a:pPr defTabSz="455398">
              <a:buClr>
                <a:schemeClr val="accent5">
                  <a:lumOff val="-29866"/>
                </a:schemeClr>
              </a:buClr>
              <a:buSzPct val="125000"/>
              <a:defRPr b="0">
                <a:solidFill>
                  <a:schemeClr val="accent5">
                    <a:lumOff val="-29866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 lang="en-US" dirty="0" smtClean="0">
                <a:solidFill>
                  <a:srgbClr val="FF0000"/>
                </a:solidFill>
              </a:rPr>
              <a:t>Discuss  </a:t>
            </a:r>
            <a:r>
              <a:rPr lang="en-US" dirty="0" smtClean="0">
                <a:solidFill>
                  <a:srgbClr val="FF0000"/>
                </a:solidFill>
                <a:latin typeface="Helvetica"/>
                <a:ea typeface="Helvetica"/>
                <a:cs typeface="Helvetica"/>
                <a:sym typeface="Helvetica"/>
              </a:rPr>
              <a:t>details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at IKON meetings</a:t>
            </a:r>
          </a:p>
          <a:p>
            <a:endParaRPr lang="en-US" dirty="0"/>
          </a:p>
        </p:txBody>
      </p:sp>
      <p:pic>
        <p:nvPicPr>
          <p:cNvPr id="6" name="screenshot_ikon_title.png" descr="screenshot_ikon_titl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1126" y="1470444"/>
            <a:ext cx="4563071" cy="767954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https://indico.esss.lu.se/event/971/"/>
          <p:cNvSpPr txBox="1"/>
          <p:nvPr/>
        </p:nvSpPr>
        <p:spPr>
          <a:xfrm>
            <a:off x="474275" y="2500628"/>
            <a:ext cx="3458425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u="sng"/>
            </a:lvl1pPr>
          </a:lstStyle>
          <a:p>
            <a:r>
              <a:rPr dirty="0"/>
              <a:t>https://indico.esss.lu.se/event/971/</a:t>
            </a:r>
          </a:p>
        </p:txBody>
      </p:sp>
      <p:pic>
        <p:nvPicPr>
          <p:cNvPr id="8" name="screenshot_ikon.png" descr="screenshot_ikon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123272" y="179795"/>
            <a:ext cx="4020728" cy="667820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913314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Round Single Corner Rectangle 46"/>
          <p:cNvSpPr/>
          <p:nvPr/>
        </p:nvSpPr>
        <p:spPr>
          <a:xfrm>
            <a:off x="2800" y="4142694"/>
            <a:ext cx="321050" cy="12679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8000" y="0"/>
                </a:lnTo>
                <a:cubicBezTo>
                  <a:pt x="19988" y="0"/>
                  <a:pt x="21600" y="408"/>
                  <a:pt x="21600" y="912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FD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defTabSz="914367">
              <a:defRPr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51" name="Rectangle 36"/>
          <p:cNvSpPr/>
          <p:nvPr/>
        </p:nvSpPr>
        <p:spPr>
          <a:xfrm>
            <a:off x="6300191" y="1500741"/>
            <a:ext cx="1408346" cy="2250015"/>
          </a:xfrm>
          <a:prstGeom prst="rect">
            <a:avLst/>
          </a:prstGeom>
          <a:solidFill>
            <a:srgbClr val="C3D69B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defTabSz="914367">
              <a:defRPr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52" name="Rectangle 35"/>
          <p:cNvSpPr/>
          <p:nvPr/>
        </p:nvSpPr>
        <p:spPr>
          <a:xfrm>
            <a:off x="1979712" y="1484784"/>
            <a:ext cx="4104456" cy="2250015"/>
          </a:xfrm>
          <a:prstGeom prst="rect">
            <a:avLst/>
          </a:prstGeom>
          <a:solidFill>
            <a:srgbClr val="95B3D7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defTabSz="914367">
              <a:defRPr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53" name="Rectangle 5"/>
          <p:cNvSpPr/>
          <p:nvPr/>
        </p:nvSpPr>
        <p:spPr>
          <a:xfrm>
            <a:off x="380808" y="1484784"/>
            <a:ext cx="1425933" cy="2250015"/>
          </a:xfrm>
          <a:prstGeom prst="rect">
            <a:avLst/>
          </a:prstGeom>
          <a:solidFill>
            <a:srgbClr val="D99694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defTabSz="914367">
              <a:defRPr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54" name="Round Single Corner Rectangle 3"/>
          <p:cNvSpPr/>
          <p:nvPr/>
        </p:nvSpPr>
        <p:spPr>
          <a:xfrm>
            <a:off x="-1" y="1475656"/>
            <a:ext cx="321051" cy="22591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8000" y="0"/>
                </a:lnTo>
                <a:cubicBezTo>
                  <a:pt x="19988" y="0"/>
                  <a:pt x="21600" y="229"/>
                  <a:pt x="21600" y="512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FD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defTabSz="914367">
              <a:defRPr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pSp>
        <p:nvGrpSpPr>
          <p:cNvPr id="264" name="Group 15"/>
          <p:cNvGrpSpPr/>
          <p:nvPr/>
        </p:nvGrpSpPr>
        <p:grpSpPr>
          <a:xfrm>
            <a:off x="323849" y="5356443"/>
            <a:ext cx="9013337" cy="750376"/>
            <a:chOff x="-1" y="0"/>
            <a:chExt cx="12818966" cy="1067199"/>
          </a:xfrm>
        </p:grpSpPr>
        <p:grpSp>
          <p:nvGrpSpPr>
            <p:cNvPr id="262" name="Group 147"/>
            <p:cNvGrpSpPr/>
            <p:nvPr/>
          </p:nvGrpSpPr>
          <p:grpSpPr>
            <a:xfrm>
              <a:off x="-1" y="81489"/>
              <a:ext cx="12340611" cy="985710"/>
              <a:chOff x="0" y="0"/>
              <a:chExt cx="12340609" cy="985709"/>
            </a:xfrm>
          </p:grpSpPr>
          <p:sp>
            <p:nvSpPr>
              <p:cNvPr id="255" name="Straight Arrow Connector 149"/>
              <p:cNvSpPr/>
              <p:nvPr/>
            </p:nvSpPr>
            <p:spPr>
              <a:xfrm flipV="1">
                <a:off x="0" y="339932"/>
                <a:ext cx="12340609" cy="11193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>
                <a:outerShdw blurRad="50800" dist="254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defTabSz="914367">
                  <a:defRPr b="0"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256" name="TextBox 150"/>
              <p:cNvSpPr txBox="1"/>
              <p:nvPr/>
            </p:nvSpPr>
            <p:spPr>
              <a:xfrm>
                <a:off x="3524" y="448769"/>
                <a:ext cx="4094239" cy="5369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65023" tIns="65023" rIns="65023" bIns="65023" numCol="1" anchor="t">
                <a:spAutoFit/>
              </a:bodyPr>
              <a:lstStyle>
                <a:lvl1pPr algn="l" defTabSz="1300480">
                  <a:defRPr sz="1600" b="0"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Neutron Flux at various locations</a:t>
                </a:r>
              </a:p>
            </p:txBody>
          </p:sp>
          <p:sp>
            <p:nvSpPr>
              <p:cNvPr id="257" name="Straight Connector 151"/>
              <p:cNvSpPr/>
              <p:nvPr/>
            </p:nvSpPr>
            <p:spPr>
              <a:xfrm>
                <a:off x="617992" y="280460"/>
                <a:ext cx="1" cy="175563"/>
              </a:xfrm>
              <a:prstGeom prst="line">
                <a:avLst/>
              </a:prstGeom>
              <a:noFill/>
              <a:ln w="25400" cap="flat">
                <a:solidFill>
                  <a:srgbClr val="FF0000"/>
                </a:solidFill>
                <a:prstDash val="solid"/>
                <a:round/>
              </a:ln>
              <a:effectLst>
                <a:outerShdw blurRad="50800" dist="254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defTabSz="914367">
                  <a:defRPr b="0"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258" name="Straight Connector 152"/>
              <p:cNvSpPr/>
              <p:nvPr/>
            </p:nvSpPr>
            <p:spPr>
              <a:xfrm>
                <a:off x="5017698" y="266122"/>
                <a:ext cx="1" cy="175561"/>
              </a:xfrm>
              <a:prstGeom prst="line">
                <a:avLst/>
              </a:prstGeom>
              <a:noFill/>
              <a:ln w="25400" cap="flat">
                <a:solidFill>
                  <a:srgbClr val="FF0000"/>
                </a:solidFill>
                <a:prstDash val="solid"/>
                <a:round/>
              </a:ln>
              <a:effectLst>
                <a:outerShdw blurRad="50800" dist="254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defTabSz="914367">
                  <a:defRPr b="0"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259" name="Straight Connector 153"/>
              <p:cNvSpPr/>
              <p:nvPr/>
            </p:nvSpPr>
            <p:spPr>
              <a:xfrm>
                <a:off x="9523798" y="250328"/>
                <a:ext cx="1" cy="175561"/>
              </a:xfrm>
              <a:prstGeom prst="line">
                <a:avLst/>
              </a:prstGeom>
              <a:noFill/>
              <a:ln w="25400" cap="flat">
                <a:solidFill>
                  <a:srgbClr val="FF0000"/>
                </a:solidFill>
                <a:prstDash val="solid"/>
                <a:round/>
              </a:ln>
              <a:effectLst>
                <a:outerShdw blurRad="50800" dist="254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defTabSz="914367">
                  <a:defRPr b="0"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260" name="Straight Connector 154"/>
              <p:cNvSpPr/>
              <p:nvPr/>
            </p:nvSpPr>
            <p:spPr>
              <a:xfrm>
                <a:off x="12321271" y="257177"/>
                <a:ext cx="1" cy="175562"/>
              </a:xfrm>
              <a:prstGeom prst="line">
                <a:avLst/>
              </a:prstGeom>
              <a:noFill/>
              <a:ln w="25400" cap="flat">
                <a:solidFill>
                  <a:srgbClr val="FF0000"/>
                </a:solidFill>
                <a:prstDash val="solid"/>
                <a:round/>
              </a:ln>
              <a:effectLst>
                <a:outerShdw blurRad="50800" dist="254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defTabSz="914367">
                  <a:defRPr b="0"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261" name="TextBox 155"/>
              <p:cNvSpPr txBox="1"/>
              <p:nvPr/>
            </p:nvSpPr>
            <p:spPr>
              <a:xfrm>
                <a:off x="105936" y="0"/>
                <a:ext cx="2057717" cy="49316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65023" tIns="65023" rIns="65023" bIns="65023" numCol="1" anchor="t">
                <a:spAutoFit/>
              </a:bodyPr>
              <a:lstStyle/>
              <a:p>
                <a:pPr defTabSz="914367">
                  <a:defRPr sz="1400" b="0"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10</a:t>
                </a:r>
                <a:r>
                  <a:rPr baseline="30571"/>
                  <a:t>10 </a:t>
                </a:r>
                <a:r>
                  <a:t>- 10</a:t>
                </a:r>
                <a:r>
                  <a:rPr baseline="30571"/>
                  <a:t>12 </a:t>
                </a:r>
                <a:r>
                  <a:t>n/cm</a:t>
                </a:r>
                <a:r>
                  <a:rPr baseline="30571"/>
                  <a:t>2</a:t>
                </a:r>
                <a:r>
                  <a:t>.s</a:t>
                </a:r>
              </a:p>
            </p:txBody>
          </p:sp>
        </p:grpSp>
        <p:sp>
          <p:nvSpPr>
            <p:cNvPr id="263" name="TextBox 119"/>
            <p:cNvSpPr txBox="1"/>
            <p:nvPr/>
          </p:nvSpPr>
          <p:spPr>
            <a:xfrm>
              <a:off x="10886007" y="0"/>
              <a:ext cx="1932958" cy="4931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5023" tIns="65023" rIns="65023" bIns="65023" numCol="1" anchor="t">
              <a:spAutoFit/>
            </a:bodyPr>
            <a:lstStyle/>
            <a:p>
              <a:pPr defTabSz="914367">
                <a:defRPr sz="1400" b="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10</a:t>
              </a:r>
              <a:r>
                <a:rPr baseline="30571"/>
                <a:t>7</a:t>
              </a:r>
              <a:r>
                <a:t>- 10</a:t>
              </a:r>
              <a:r>
                <a:rPr baseline="30571"/>
                <a:t>10 </a:t>
              </a:r>
              <a:r>
                <a:t>n/cm</a:t>
              </a:r>
              <a:r>
                <a:rPr baseline="30571"/>
                <a:t>2</a:t>
              </a:r>
              <a:r>
                <a:t>.s</a:t>
              </a:r>
            </a:p>
          </p:txBody>
        </p:sp>
      </p:grpSp>
      <p:sp>
        <p:nvSpPr>
          <p:cNvPr id="265" name="Title 1"/>
          <p:cNvSpPr txBox="1">
            <a:spLocks noGrp="1"/>
          </p:cNvSpPr>
          <p:nvPr>
            <p:ph type="title"/>
          </p:nvPr>
        </p:nvSpPr>
        <p:spPr>
          <a:xfrm>
            <a:off x="261590" y="114633"/>
            <a:ext cx="7139138" cy="1143001"/>
          </a:xfrm>
          <a:prstGeom prst="rect">
            <a:avLst/>
          </a:prstGeom>
        </p:spPr>
        <p:txBody>
          <a:bodyPr/>
          <a:lstStyle/>
          <a:p>
            <a:r>
              <a:t>Beam monitors per zone: prioritise bunker and guides first</a:t>
            </a:r>
          </a:p>
        </p:txBody>
      </p:sp>
      <p:grpSp>
        <p:nvGrpSpPr>
          <p:cNvPr id="273" name="Group 4"/>
          <p:cNvGrpSpPr/>
          <p:nvPr/>
        </p:nvGrpSpPr>
        <p:grpSpPr>
          <a:xfrm>
            <a:off x="323528" y="4238196"/>
            <a:ext cx="8712971" cy="469869"/>
            <a:chOff x="0" y="-178792"/>
            <a:chExt cx="12391780" cy="668255"/>
          </a:xfrm>
        </p:grpSpPr>
        <p:grpSp>
          <p:nvGrpSpPr>
            <p:cNvPr id="269" name="Group 131"/>
            <p:cNvGrpSpPr/>
            <p:nvPr/>
          </p:nvGrpSpPr>
          <p:grpSpPr>
            <a:xfrm>
              <a:off x="0" y="139832"/>
              <a:ext cx="12256518" cy="121660"/>
              <a:chOff x="0" y="1"/>
              <a:chExt cx="12256517" cy="121658"/>
            </a:xfrm>
          </p:grpSpPr>
          <p:sp>
            <p:nvSpPr>
              <p:cNvPr id="266" name="Straight Connector 133"/>
              <p:cNvSpPr/>
              <p:nvPr/>
            </p:nvSpPr>
            <p:spPr>
              <a:xfrm flipV="1">
                <a:off x="-1" y="29361"/>
                <a:ext cx="9711569" cy="92299"/>
              </a:xfrm>
              <a:prstGeom prst="line">
                <a:avLst/>
              </a:prstGeom>
              <a:noFill/>
              <a:ln w="50800" cap="flat">
                <a:solidFill>
                  <a:srgbClr val="4BACC6"/>
                </a:solidFill>
                <a:prstDash val="sysDash"/>
                <a:round/>
              </a:ln>
              <a:effectLst>
                <a:outerShdw blurRad="50800" dist="254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defTabSz="914367">
                  <a:defRPr b="0"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267" name="Straight Connector 137"/>
              <p:cNvSpPr/>
              <p:nvPr/>
            </p:nvSpPr>
            <p:spPr>
              <a:xfrm flipV="1">
                <a:off x="9711568" y="1"/>
                <a:ext cx="2465634" cy="29367"/>
              </a:xfrm>
              <a:prstGeom prst="line">
                <a:avLst/>
              </a:prstGeom>
              <a:noFill/>
              <a:ln w="25400" cap="flat">
                <a:solidFill>
                  <a:srgbClr val="4F81BD"/>
                </a:solidFill>
                <a:prstDash val="dot"/>
                <a:round/>
              </a:ln>
              <a:effectLst>
                <a:outerShdw blurRad="50800" dist="254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defTabSz="914367">
                  <a:defRPr b="0"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268" name="Straight Connector 143"/>
              <p:cNvSpPr/>
              <p:nvPr/>
            </p:nvSpPr>
            <p:spPr>
              <a:xfrm>
                <a:off x="8834439" y="19177"/>
                <a:ext cx="3422079" cy="1"/>
              </a:xfrm>
              <a:prstGeom prst="line">
                <a:avLst/>
              </a:prstGeom>
              <a:noFill/>
              <a:ln w="50800" cap="flat">
                <a:solidFill>
                  <a:srgbClr val="9BBB59"/>
                </a:solidFill>
                <a:prstDash val="sysDash"/>
                <a:round/>
              </a:ln>
              <a:effectLst>
                <a:outerShdw blurRad="50800" dist="254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wrap="square" lIns="65023" tIns="65023" rIns="65023" bIns="65023" numCol="1" anchor="t">
                <a:noAutofit/>
              </a:bodyPr>
              <a:lstStyle/>
              <a:p>
                <a:pPr defTabSz="914367">
                  <a:defRPr b="0"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</p:grpSp>
        <p:grpSp>
          <p:nvGrpSpPr>
            <p:cNvPr id="272" name="Rounded Rectangle 121"/>
            <p:cNvGrpSpPr/>
            <p:nvPr/>
          </p:nvGrpSpPr>
          <p:grpSpPr>
            <a:xfrm>
              <a:off x="11470075" y="-178792"/>
              <a:ext cx="921705" cy="668255"/>
              <a:chOff x="0" y="-178791"/>
              <a:chExt cx="921703" cy="668253"/>
            </a:xfrm>
          </p:grpSpPr>
          <p:sp>
            <p:nvSpPr>
              <p:cNvPr id="270" name="Rounded Rectangle"/>
              <p:cNvSpPr/>
              <p:nvPr/>
            </p:nvSpPr>
            <p:spPr>
              <a:xfrm>
                <a:off x="0" y="1736"/>
                <a:ext cx="921703" cy="307198"/>
              </a:xfrm>
              <a:prstGeom prst="roundRect">
                <a:avLst>
                  <a:gd name="adj" fmla="val 16667"/>
                </a:avLst>
              </a:prstGeom>
              <a:gradFill flip="none" rotWithShape="1">
                <a:gsLst>
                  <a:gs pos="0">
                    <a:srgbClr val="FFFFFF"/>
                  </a:gs>
                  <a:gs pos="98000">
                    <a:srgbClr val="0D0D0D"/>
                  </a:gs>
                </a:gsLst>
                <a:lin ang="0" scaled="0"/>
              </a:gradFill>
              <a:ln w="12700" cap="flat">
                <a:noFill/>
                <a:miter lim="400000"/>
              </a:ln>
              <a:effectLst>
                <a:outerShdw blurRad="50800" dist="25400" dir="5400000" rotWithShape="0">
                  <a:srgbClr val="000000">
                    <a:alpha val="35000"/>
                  </a:srgbClr>
                </a:outerShdw>
                <a:reflection stA="52000" endPos="40000" dir="5400000" sy="-100000" algn="bl" rotWithShape="0"/>
              </a:effectLst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defTabSz="914367">
                  <a:defRPr sz="1100" b="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271" name="Beam stop"/>
              <p:cNvSpPr txBox="1"/>
              <p:nvPr/>
            </p:nvSpPr>
            <p:spPr>
              <a:xfrm>
                <a:off x="14994" y="-178791"/>
                <a:ext cx="891712" cy="6682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3" tIns="65023" rIns="65023" bIns="65023" numCol="1" anchor="ctr">
                <a:spAutoFit/>
              </a:bodyPr>
              <a:lstStyle/>
              <a:p>
                <a:pPr defTabSz="914367">
                  <a:defRPr sz="1100" b="0"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Beam</a:t>
                </a:r>
                <a:r>
                  <a:rPr>
                    <a:solidFill>
                      <a:srgbClr val="3366FF"/>
                    </a:solidFill>
                  </a:rPr>
                  <a:t> </a:t>
                </a:r>
                <a:r>
                  <a:rPr>
                    <a:solidFill>
                      <a:srgbClr val="FFFFFF"/>
                    </a:solidFill>
                  </a:rPr>
                  <a:t>stop</a:t>
                </a:r>
              </a:p>
            </p:txBody>
          </p:sp>
        </p:grpSp>
      </p:grpSp>
      <p:grpSp>
        <p:nvGrpSpPr>
          <p:cNvPr id="276" name="Rounded Rectangle 123"/>
          <p:cNvGrpSpPr/>
          <p:nvPr/>
        </p:nvGrpSpPr>
        <p:grpSpPr>
          <a:xfrm>
            <a:off x="323850" y="4149079"/>
            <a:ext cx="1482891" cy="648075"/>
            <a:chOff x="0" y="0"/>
            <a:chExt cx="2108998" cy="921704"/>
          </a:xfrm>
        </p:grpSpPr>
        <p:sp>
          <p:nvSpPr>
            <p:cNvPr id="274" name="Rounded Rectangle"/>
            <p:cNvSpPr/>
            <p:nvPr/>
          </p:nvSpPr>
          <p:spPr>
            <a:xfrm>
              <a:off x="0" y="0"/>
              <a:ext cx="2108998" cy="92170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rgbClr val="C0504D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367">
                <a:defRPr sz="1400" b="0"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275" name="Bunker area"/>
            <p:cNvSpPr txBox="1"/>
            <p:nvPr/>
          </p:nvSpPr>
          <p:spPr>
            <a:xfrm>
              <a:off x="44993" y="214267"/>
              <a:ext cx="2019012" cy="4931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spAutoFit/>
            </a:bodyPr>
            <a:lstStyle>
              <a:lvl1pPr defTabSz="1300480">
                <a:defRPr sz="1400" b="0"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r>
                <a:t>Bunker area</a:t>
              </a:r>
            </a:p>
          </p:txBody>
        </p:sp>
      </p:grpSp>
      <p:grpSp>
        <p:nvGrpSpPr>
          <p:cNvPr id="279" name="Rounded Rectangle 158"/>
          <p:cNvGrpSpPr/>
          <p:nvPr/>
        </p:nvGrpSpPr>
        <p:grpSpPr>
          <a:xfrm>
            <a:off x="1979712" y="4149080"/>
            <a:ext cx="4104457" cy="648074"/>
            <a:chOff x="0" y="0"/>
            <a:chExt cx="5837449" cy="921703"/>
          </a:xfrm>
        </p:grpSpPr>
        <p:sp>
          <p:nvSpPr>
            <p:cNvPr id="277" name="Rounded Rectangle"/>
            <p:cNvSpPr/>
            <p:nvPr/>
          </p:nvSpPr>
          <p:spPr>
            <a:xfrm>
              <a:off x="0" y="0"/>
              <a:ext cx="5837449" cy="921703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rgbClr val="4BACC6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367">
                <a:defRPr sz="1400" b="0"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278" name="Guideline"/>
            <p:cNvSpPr txBox="1"/>
            <p:nvPr/>
          </p:nvSpPr>
          <p:spPr>
            <a:xfrm>
              <a:off x="44993" y="214267"/>
              <a:ext cx="5747463" cy="4931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spAutoFit/>
            </a:bodyPr>
            <a:lstStyle>
              <a:lvl1pPr defTabSz="1300480">
                <a:defRPr sz="1400" b="0"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r>
                <a:t>Guideline</a:t>
              </a:r>
            </a:p>
          </p:txBody>
        </p:sp>
      </p:grpSp>
      <p:grpSp>
        <p:nvGrpSpPr>
          <p:cNvPr id="282" name="Rounded Rectangle 159"/>
          <p:cNvGrpSpPr/>
          <p:nvPr/>
        </p:nvGrpSpPr>
        <p:grpSpPr>
          <a:xfrm>
            <a:off x="6268377" y="4140077"/>
            <a:ext cx="1440162" cy="657077"/>
            <a:chOff x="0" y="0"/>
            <a:chExt cx="2048228" cy="934507"/>
          </a:xfrm>
        </p:grpSpPr>
        <p:sp>
          <p:nvSpPr>
            <p:cNvPr id="280" name="Rounded Rectangle"/>
            <p:cNvSpPr/>
            <p:nvPr/>
          </p:nvSpPr>
          <p:spPr>
            <a:xfrm>
              <a:off x="0" y="0"/>
              <a:ext cx="2048228" cy="934507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rgbClr val="9BBB59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ctr">
              <a:noAutofit/>
            </a:bodyPr>
            <a:lstStyle/>
            <a:p>
              <a:pPr defTabSz="914367">
                <a:defRPr sz="1400" b="0"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281" name="Sample area"/>
            <p:cNvSpPr txBox="1"/>
            <p:nvPr/>
          </p:nvSpPr>
          <p:spPr>
            <a:xfrm>
              <a:off x="45619" y="220669"/>
              <a:ext cx="1956990" cy="4931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ctr">
              <a:spAutoFit/>
            </a:bodyPr>
            <a:lstStyle>
              <a:lvl1pPr defTabSz="1300480">
                <a:defRPr sz="1400" b="0"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r>
                <a:t>Sample area</a:t>
              </a:r>
            </a:p>
          </p:txBody>
        </p:sp>
      </p:grpSp>
      <p:sp>
        <p:nvSpPr>
          <p:cNvPr id="283" name="TextBox 6"/>
          <p:cNvSpPr txBox="1"/>
          <p:nvPr/>
        </p:nvSpPr>
        <p:spPr>
          <a:xfrm>
            <a:off x="247882" y="4826331"/>
            <a:ext cx="1584176" cy="338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defTabSz="1300480">
              <a:defRPr sz="1600" b="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“Flux” BM</a:t>
            </a:r>
          </a:p>
        </p:txBody>
      </p:sp>
      <p:sp>
        <p:nvSpPr>
          <p:cNvPr id="284" name="TextBox 160"/>
          <p:cNvSpPr txBox="1"/>
          <p:nvPr/>
        </p:nvSpPr>
        <p:spPr>
          <a:xfrm>
            <a:off x="1979712" y="4860155"/>
            <a:ext cx="4104456" cy="338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defTabSz="1300480">
              <a:defRPr sz="1600" b="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“Flux” BM</a:t>
            </a:r>
          </a:p>
        </p:txBody>
      </p:sp>
      <p:sp>
        <p:nvSpPr>
          <p:cNvPr id="285" name="TextBox 161"/>
          <p:cNvSpPr txBox="1"/>
          <p:nvPr/>
        </p:nvSpPr>
        <p:spPr>
          <a:xfrm>
            <a:off x="6300193" y="4839543"/>
            <a:ext cx="1584176" cy="584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defTabSz="1300480">
              <a:defRPr sz="1600" b="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“Position sensitive” BM</a:t>
            </a:r>
          </a:p>
        </p:txBody>
      </p:sp>
      <p:sp>
        <p:nvSpPr>
          <p:cNvPr id="286" name="TextBox 162"/>
          <p:cNvSpPr txBox="1"/>
          <p:nvPr/>
        </p:nvSpPr>
        <p:spPr>
          <a:xfrm>
            <a:off x="8133333" y="4608020"/>
            <a:ext cx="1152129" cy="1077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defTabSz="1300480">
              <a:defRPr sz="1600" b="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“Position sensitive”  Transmission BM</a:t>
            </a:r>
          </a:p>
        </p:txBody>
      </p:sp>
      <p:sp>
        <p:nvSpPr>
          <p:cNvPr id="287" name="Rectangle 7"/>
          <p:cNvSpPr/>
          <p:nvPr/>
        </p:nvSpPr>
        <p:spPr>
          <a:xfrm>
            <a:off x="7966986" y="3861048"/>
            <a:ext cx="360041" cy="936105"/>
          </a:xfrm>
          <a:prstGeom prst="rect">
            <a:avLst/>
          </a:prstGeom>
          <a:gradFill>
            <a:gsLst>
              <a:gs pos="27000">
                <a:srgbClr val="A07178"/>
              </a:gs>
              <a:gs pos="100000">
                <a:srgbClr val="FFFFFF"/>
              </a:gs>
            </a:gsLst>
            <a:path path="circle">
              <a:fillToRect l="62278" t="119636" r="37721" b="-19636"/>
            </a:path>
          </a:gradFill>
          <a:ln w="12700"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45718" tIns="45718" rIns="45718" bIns="45718" anchor="ctr"/>
          <a:lstStyle/>
          <a:p>
            <a:pPr defTabSz="914367">
              <a:defRPr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88" name="TextBox 8"/>
          <p:cNvSpPr txBox="1"/>
          <p:nvPr/>
        </p:nvSpPr>
        <p:spPr>
          <a:xfrm rot="15973484">
            <a:off x="7728961" y="4244167"/>
            <a:ext cx="784876" cy="307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l" defTabSz="1300480">
              <a:defRPr sz="1400" b="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n-camera</a:t>
            </a:r>
          </a:p>
        </p:txBody>
      </p:sp>
      <p:sp>
        <p:nvSpPr>
          <p:cNvPr id="289" name="TextBox 12"/>
          <p:cNvSpPr txBox="1"/>
          <p:nvPr/>
        </p:nvSpPr>
        <p:spPr>
          <a:xfrm rot="16200000">
            <a:off x="5758995" y="1955065"/>
            <a:ext cx="2077182" cy="6463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914367">
              <a:defRPr sz="1800" b="0">
                <a:solidFill>
                  <a:srgbClr val="80A01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 attenuation</a:t>
            </a:r>
          </a:p>
          <a:p>
            <a:pPr defTabSz="914367">
              <a:defRPr sz="1800" b="0">
                <a:solidFill>
                  <a:srgbClr val="80A01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scattering </a:t>
            </a:r>
          </a:p>
        </p:txBody>
      </p:sp>
      <p:sp>
        <p:nvSpPr>
          <p:cNvPr id="290" name="TextBox 14"/>
          <p:cNvSpPr txBox="1"/>
          <p:nvPr/>
        </p:nvSpPr>
        <p:spPr>
          <a:xfrm rot="16200000">
            <a:off x="-149292" y="2238624"/>
            <a:ext cx="1849220" cy="6463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defTabSz="914367">
              <a:defRPr sz="1800" b="0">
                <a:solidFill>
                  <a:srgbClr val="953735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radiation hardness</a:t>
            </a:r>
          </a:p>
          <a:p>
            <a:pPr defTabSz="914367">
              <a:defRPr sz="1800" b="0">
                <a:solidFill>
                  <a:srgbClr val="953735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Saturation</a:t>
            </a:r>
          </a:p>
        </p:txBody>
      </p:sp>
      <p:sp>
        <p:nvSpPr>
          <p:cNvPr id="291" name="TextBox 18"/>
          <p:cNvSpPr txBox="1"/>
          <p:nvPr/>
        </p:nvSpPr>
        <p:spPr>
          <a:xfrm rot="16200000">
            <a:off x="2562034" y="2056642"/>
            <a:ext cx="2248042" cy="6463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defTabSz="914367">
              <a:defRPr sz="1800">
                <a:latin typeface="Calibri"/>
                <a:ea typeface="Calibri"/>
                <a:cs typeface="Calibri"/>
                <a:sym typeface="Calibri"/>
              </a:defRPr>
            </a:pPr>
            <a:r>
              <a:t>mechanical integration</a:t>
            </a:r>
          </a:p>
          <a:p>
            <a:pPr defTabSz="914367">
              <a:defRPr sz="1800">
                <a:latin typeface="Calibri"/>
                <a:ea typeface="Calibri"/>
                <a:cs typeface="Calibri"/>
                <a:sym typeface="Calibri"/>
              </a:defRPr>
            </a:pPr>
            <a:r>
              <a:t>attenuation </a:t>
            </a:r>
          </a:p>
        </p:txBody>
      </p:sp>
      <p:sp>
        <p:nvSpPr>
          <p:cNvPr id="292" name="Rectangle 2"/>
          <p:cNvSpPr txBox="1"/>
          <p:nvPr/>
        </p:nvSpPr>
        <p:spPr>
          <a:xfrm rot="16200000">
            <a:off x="-871630" y="2343013"/>
            <a:ext cx="2104041" cy="369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defTabSz="1300480">
              <a:defRPr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Challenges</a:t>
            </a:r>
          </a:p>
        </p:txBody>
      </p:sp>
      <p:sp>
        <p:nvSpPr>
          <p:cNvPr id="293" name="Rectangle 37"/>
          <p:cNvSpPr/>
          <p:nvPr/>
        </p:nvSpPr>
        <p:spPr>
          <a:xfrm>
            <a:off x="8452781" y="1484784"/>
            <a:ext cx="612188" cy="2250015"/>
          </a:xfrm>
          <a:prstGeom prst="rect">
            <a:avLst/>
          </a:prstGeom>
          <a:solidFill>
            <a:srgbClr val="D9D9D9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defTabSz="914367">
              <a:defRPr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94" name="TextBox 38"/>
          <p:cNvSpPr txBox="1"/>
          <p:nvPr/>
        </p:nvSpPr>
        <p:spPr>
          <a:xfrm rot="16200000">
            <a:off x="7612824" y="1982688"/>
            <a:ext cx="2077182" cy="6463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914367">
              <a:defRPr sz="1800" b="0">
                <a:solidFill>
                  <a:srgbClr val="80A01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 </a:t>
            </a:r>
          </a:p>
          <a:p>
            <a:pPr defTabSz="914367">
              <a:defRPr sz="1800" b="0">
                <a:solidFill>
                  <a:srgbClr val="80A011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scattering </a:t>
            </a:r>
          </a:p>
        </p:txBody>
      </p:sp>
      <p:sp>
        <p:nvSpPr>
          <p:cNvPr id="295" name="TextBox 10"/>
          <p:cNvSpPr txBox="1"/>
          <p:nvPr/>
        </p:nvSpPr>
        <p:spPr>
          <a:xfrm>
            <a:off x="330951" y="5105202"/>
            <a:ext cx="9023332" cy="369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l" defTabSz="1300480">
              <a:defRPr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       F(t)                                         F(t)                                     F(x,y,t)                   F(t)</a:t>
            </a:r>
          </a:p>
        </p:txBody>
      </p:sp>
      <p:sp>
        <p:nvSpPr>
          <p:cNvPr id="296" name="TextBox 11"/>
          <p:cNvSpPr txBox="1"/>
          <p:nvPr/>
        </p:nvSpPr>
        <p:spPr>
          <a:xfrm>
            <a:off x="7848516" y="4809311"/>
            <a:ext cx="600431" cy="369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l" defTabSz="1300480">
              <a:defRPr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F(x,y)</a:t>
            </a:r>
          </a:p>
        </p:txBody>
      </p:sp>
      <p:sp>
        <p:nvSpPr>
          <p:cNvPr id="297" name="TextBox 13"/>
          <p:cNvSpPr txBox="1"/>
          <p:nvPr/>
        </p:nvSpPr>
        <p:spPr>
          <a:xfrm rot="16200000">
            <a:off x="-505730" y="4515372"/>
            <a:ext cx="1336281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l" defTabSz="1300480">
              <a:defRPr sz="2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Flux (x,y,t)</a:t>
            </a:r>
          </a:p>
        </p:txBody>
      </p:sp>
      <p:sp>
        <p:nvSpPr>
          <p:cNvPr id="298" name="TextBox 16"/>
          <p:cNvSpPr txBox="1"/>
          <p:nvPr/>
        </p:nvSpPr>
        <p:spPr>
          <a:xfrm>
            <a:off x="2914668" y="5731490"/>
            <a:ext cx="4605991" cy="369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l" defTabSz="1300480">
              <a:defRPr b="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Very different challenges and requirements</a:t>
            </a:r>
          </a:p>
        </p:txBody>
      </p:sp>
      <p:sp>
        <p:nvSpPr>
          <p:cNvPr id="299" name="Ionisation, GEM or Fission Chamber"/>
          <p:cNvSpPr txBox="1"/>
          <p:nvPr/>
        </p:nvSpPr>
        <p:spPr>
          <a:xfrm>
            <a:off x="755074" y="1367796"/>
            <a:ext cx="1152129" cy="1180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7" tIns="35717" rIns="35717" bIns="35717" anchor="ctr">
            <a:spAutoFit/>
          </a:bodyPr>
          <a:lstStyle>
            <a:lvl1pPr algn="l" defTabSz="1300480">
              <a:defRPr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Ionisation, GEM or Fission Chamber</a:t>
            </a:r>
          </a:p>
        </p:txBody>
      </p:sp>
      <p:sp>
        <p:nvSpPr>
          <p:cNvPr id="300" name="Parasitic Monitor preferred: 4 types under consideration"/>
          <p:cNvSpPr txBox="1"/>
          <p:nvPr/>
        </p:nvSpPr>
        <p:spPr>
          <a:xfrm>
            <a:off x="3217856" y="1470043"/>
            <a:ext cx="3025630" cy="6261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7" tIns="35717" rIns="35717" bIns="35717" anchor="ctr">
            <a:spAutoFit/>
          </a:bodyPr>
          <a:lstStyle>
            <a:lvl1pPr algn="l" defTabSz="1300480">
              <a:defRPr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Parasitic Monitor preferred: 4 types under consideration</a:t>
            </a:r>
          </a:p>
        </p:txBody>
      </p:sp>
      <p:sp>
        <p:nvSpPr>
          <p:cNvPr id="301" name="Use-cases and requirements to be developed"/>
          <p:cNvSpPr txBox="1"/>
          <p:nvPr/>
        </p:nvSpPr>
        <p:spPr>
          <a:xfrm>
            <a:off x="6937715" y="1586232"/>
            <a:ext cx="2683067" cy="903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7" tIns="35717" rIns="35717" bIns="35717" anchor="ctr">
            <a:spAutoFit/>
          </a:bodyPr>
          <a:lstStyle>
            <a:lvl1pPr algn="l" defTabSz="1300480">
              <a:defRPr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Use-cases and requirements to be developed</a:t>
            </a:r>
          </a:p>
        </p:txBody>
      </p:sp>
      <p:sp>
        <p:nvSpPr>
          <p:cNvPr id="302" name="Looking at"/>
          <p:cNvSpPr txBox="1"/>
          <p:nvPr/>
        </p:nvSpPr>
        <p:spPr>
          <a:xfrm>
            <a:off x="479702" y="3319997"/>
            <a:ext cx="1040546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 algn="l" defTabSz="1300480">
              <a:defRPr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Looking at</a:t>
            </a:r>
          </a:p>
        </p:txBody>
      </p:sp>
      <p:sp>
        <p:nvSpPr>
          <p:cNvPr id="303" name="Looking at"/>
          <p:cNvSpPr txBox="1"/>
          <p:nvPr/>
        </p:nvSpPr>
        <p:spPr>
          <a:xfrm>
            <a:off x="2051327" y="3319997"/>
            <a:ext cx="1040546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 algn="l" defTabSz="1300480">
              <a:defRPr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Looking at</a:t>
            </a:r>
          </a:p>
        </p:txBody>
      </p:sp>
      <p:sp>
        <p:nvSpPr>
          <p:cNvPr id="304" name="Instruments need to provide much more detailed input"/>
          <p:cNvSpPr txBox="1"/>
          <p:nvPr/>
        </p:nvSpPr>
        <p:spPr>
          <a:xfrm>
            <a:off x="6156678" y="3340938"/>
            <a:ext cx="3338767" cy="6261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7" tIns="35717" rIns="35717" bIns="35717" anchor="ctr">
            <a:spAutoFit/>
          </a:bodyPr>
          <a:lstStyle>
            <a:lvl1pPr algn="l" defTabSz="1300480">
              <a:defRPr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Instruments need to provide much more detailed input</a:t>
            </a:r>
          </a:p>
        </p:txBody>
      </p:sp>
      <p:sp>
        <p:nvSpPr>
          <p:cNvPr id="305" name="What monitoring do you need to commission instrument?…"/>
          <p:cNvSpPr txBox="1"/>
          <p:nvPr/>
        </p:nvSpPr>
        <p:spPr>
          <a:xfrm>
            <a:off x="273960" y="6018085"/>
            <a:ext cx="5522617" cy="6261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defTabSz="914367">
              <a:defRPr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What monitoring do you need to commission instrument?</a:t>
            </a:r>
          </a:p>
          <a:p>
            <a:pPr defTabSz="914367">
              <a:defRPr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What monitoring do you need to operate instruments?</a:t>
            </a:r>
          </a:p>
        </p:txBody>
      </p:sp>
      <p:sp>
        <p:nvSpPr>
          <p:cNvPr id="306" name="BIG ISSUE"/>
          <p:cNvSpPr txBox="1"/>
          <p:nvPr/>
        </p:nvSpPr>
        <p:spPr>
          <a:xfrm>
            <a:off x="7142492" y="6052823"/>
            <a:ext cx="1897376" cy="626129"/>
          </a:xfrm>
          <a:prstGeom prst="rect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36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BIG ISSUE</a:t>
            </a:r>
          </a:p>
        </p:txBody>
      </p:sp>
      <p:sp>
        <p:nvSpPr>
          <p:cNvPr id="307" name="Presentations from Fatima Issa (ESS), Gabriele Croci (CNR), Marita Mosconi (ESS-B)"/>
          <p:cNvSpPr txBox="1"/>
          <p:nvPr/>
        </p:nvSpPr>
        <p:spPr>
          <a:xfrm>
            <a:off x="1133320" y="1094195"/>
            <a:ext cx="7814824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 algn="l" defTabSz="1300480">
              <a:defRPr b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Presentations from Fatima Issa (ESS), Gabriele Croci (CNR), Marita Mosconi (ESS-B)</a:t>
            </a:r>
          </a:p>
        </p:txBody>
      </p:sp>
      <p:sp>
        <p:nvSpPr>
          <p:cNvPr id="60" name="Rectangle 59"/>
          <p:cNvSpPr/>
          <p:nvPr/>
        </p:nvSpPr>
        <p:spPr>
          <a:xfrm rot="19572698">
            <a:off x="3658805" y="3372477"/>
            <a:ext cx="5738771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A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Similarly: Background</a:t>
            </a:r>
          </a:p>
        </p:txBody>
      </p:sp>
    </p:spTree>
    <p:extLst>
      <p:ext uri="{BB962C8B-B14F-4D97-AF65-F5344CB8AC3E}">
        <p14:creationId xmlns:p14="http://schemas.microsoft.com/office/powerpoint/2010/main" val="1230189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9B8B1E5-C93A-B844-9080-84311495C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IKON 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FAE157A-6069-6642-A962-9CB10C302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6"/>
          </a:xfrm>
        </p:spPr>
        <p:txBody>
          <a:bodyPr>
            <a:normAutofit fontScale="92500"/>
          </a:bodyPr>
          <a:lstStyle/>
          <a:p>
            <a:r>
              <a:rPr lang="en-AU" dirty="0"/>
              <a:t>Effort requirements; crucial to know as early as possible</a:t>
            </a:r>
          </a:p>
          <a:p>
            <a:pPr lvl="1"/>
            <a:r>
              <a:rPr lang="en-AU" dirty="0" smtClean="0"/>
              <a:t>if instrument scope is transferred/subcontracted to tech groups</a:t>
            </a:r>
            <a:endParaRPr lang="en-AU" dirty="0"/>
          </a:p>
          <a:p>
            <a:pPr lvl="2"/>
            <a:r>
              <a:rPr lang="en-AU" dirty="0"/>
              <a:t>Look at each major technical area</a:t>
            </a:r>
          </a:p>
          <a:p>
            <a:pPr lvl="1"/>
            <a:r>
              <a:rPr lang="en-AU" dirty="0"/>
              <a:t>l</a:t>
            </a:r>
            <a:r>
              <a:rPr lang="en-AU" dirty="0" smtClean="0"/>
              <a:t>ead </a:t>
            </a:r>
            <a:r>
              <a:rPr lang="en-AU" dirty="0"/>
              <a:t>time to find staff min. 3 months</a:t>
            </a:r>
          </a:p>
          <a:p>
            <a:pPr lvl="1"/>
            <a:r>
              <a:rPr lang="en-AU" dirty="0"/>
              <a:t>n</a:t>
            </a:r>
            <a:r>
              <a:rPr lang="en-AU" dirty="0" smtClean="0"/>
              <a:t>eed </a:t>
            </a:r>
            <a:r>
              <a:rPr lang="en-AU" dirty="0"/>
              <a:t>to make sure that we </a:t>
            </a:r>
            <a:r>
              <a:rPr lang="en-AU" dirty="0" smtClean="0"/>
              <a:t>can train them</a:t>
            </a:r>
            <a:r>
              <a:rPr lang="mr-IN" dirty="0" smtClean="0"/>
              <a:t>…</a:t>
            </a:r>
            <a:r>
              <a:rPr lang="en-AU" dirty="0" smtClean="0"/>
              <a:t>and seat them!</a:t>
            </a:r>
            <a:br>
              <a:rPr lang="en-AU" dirty="0" smtClean="0"/>
            </a:br>
            <a:endParaRPr lang="en-AU" dirty="0" smtClean="0"/>
          </a:p>
          <a:p>
            <a:r>
              <a:rPr lang="en-AU" dirty="0" smtClean="0"/>
              <a:t>Continue discussing in detail</a:t>
            </a:r>
          </a:p>
          <a:p>
            <a:pPr lvl="1"/>
            <a:r>
              <a:rPr lang="en-AU" dirty="0"/>
              <a:t>M</a:t>
            </a:r>
            <a:r>
              <a:rPr lang="en-AU" dirty="0" smtClean="0"/>
              <a:t>aterials selection / radiation hardness; activation</a:t>
            </a:r>
          </a:p>
          <a:p>
            <a:pPr lvl="1"/>
            <a:r>
              <a:rPr lang="en-AU" dirty="0" smtClean="0"/>
              <a:t>Detector; monitors, background, build effort</a:t>
            </a:r>
          </a:p>
          <a:p>
            <a:pPr lvl="1"/>
            <a:r>
              <a:rPr lang="en-AU" dirty="0" smtClean="0"/>
              <a:t>Electrical integration; finalise component standards</a:t>
            </a:r>
          </a:p>
          <a:p>
            <a:pPr lvl="1"/>
            <a:r>
              <a:rPr lang="en-AU" dirty="0" smtClean="0"/>
              <a:t>Centralisation; cave/guide shielding et al</a:t>
            </a:r>
          </a:p>
          <a:p>
            <a:pPr lvl="2"/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B0C1455-C735-3140-B7F4-B36341E26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62091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Powerpoint.pptx</Template>
  <TotalTime>67247</TotalTime>
  <Words>561</Words>
  <Application>Microsoft Macintosh PowerPoint</Application>
  <PresentationFormat>On-screen Show (4:3)</PresentationFormat>
  <Paragraphs>105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ESS Core Powerpoint</vt:lpstr>
      <vt:lpstr>IKON 14  Summary &amp; feedback  Instrument Technologies (+ a tiny little bit of DMSC &amp; ICS)  </vt:lpstr>
      <vt:lpstr>PowerPoint Presentation</vt:lpstr>
      <vt:lpstr>Progress - I</vt:lpstr>
      <vt:lpstr>Progress - II</vt:lpstr>
      <vt:lpstr>Progress - III</vt:lpstr>
      <vt:lpstr>Progress - Detectors</vt:lpstr>
      <vt:lpstr>Beam monitors per zone: prioritise bunker and guides first</vt:lpstr>
      <vt:lpstr>IKON 15</vt:lpstr>
    </vt:vector>
  </TitlesOfParts>
  <Manager/>
  <Company>ESS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Ken Andersen</dc:creator>
  <cp:keywords/>
  <dc:description/>
  <cp:lastModifiedBy>O</cp:lastModifiedBy>
  <cp:revision>406</cp:revision>
  <cp:lastPrinted>2017-10-26T10:53:29Z</cp:lastPrinted>
  <dcterms:created xsi:type="dcterms:W3CDTF">2013-10-29T16:05:10Z</dcterms:created>
  <dcterms:modified xsi:type="dcterms:W3CDTF">2018-02-15T14:26:42Z</dcterms:modified>
  <cp:category/>
</cp:coreProperties>
</file>