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6">
  <p:sldMasterIdLst>
    <p:sldMasterId id="2147483648" r:id="rId1"/>
    <p:sldMasterId id="2147483662" r:id="rId2"/>
  </p:sldMasterIdLst>
  <p:notesMasterIdLst>
    <p:notesMasterId r:id="rId44"/>
  </p:notesMasterIdLst>
  <p:handoutMasterIdLst>
    <p:handoutMasterId r:id="rId45"/>
  </p:handoutMasterIdLst>
  <p:sldIdLst>
    <p:sldId id="409" r:id="rId3"/>
    <p:sldId id="508" r:id="rId4"/>
    <p:sldId id="509" r:id="rId5"/>
    <p:sldId id="510" r:id="rId6"/>
    <p:sldId id="511" r:id="rId7"/>
    <p:sldId id="512" r:id="rId8"/>
    <p:sldId id="506" r:id="rId9"/>
    <p:sldId id="507" r:id="rId10"/>
    <p:sldId id="513" r:id="rId11"/>
    <p:sldId id="504" r:id="rId12"/>
    <p:sldId id="514" r:id="rId13"/>
    <p:sldId id="484" r:id="rId14"/>
    <p:sldId id="495" r:id="rId15"/>
    <p:sldId id="525" r:id="rId16"/>
    <p:sldId id="492" r:id="rId17"/>
    <p:sldId id="470" r:id="rId18"/>
    <p:sldId id="491" r:id="rId19"/>
    <p:sldId id="516" r:id="rId20"/>
    <p:sldId id="517" r:id="rId21"/>
    <p:sldId id="518" r:id="rId22"/>
    <p:sldId id="519" r:id="rId23"/>
    <p:sldId id="520" r:id="rId24"/>
    <p:sldId id="521" r:id="rId25"/>
    <p:sldId id="522" r:id="rId26"/>
    <p:sldId id="524" r:id="rId27"/>
    <p:sldId id="523" r:id="rId28"/>
    <p:sldId id="472" r:id="rId29"/>
    <p:sldId id="473" r:id="rId30"/>
    <p:sldId id="474" r:id="rId31"/>
    <p:sldId id="478" r:id="rId32"/>
    <p:sldId id="479" r:id="rId33"/>
    <p:sldId id="475" r:id="rId34"/>
    <p:sldId id="480" r:id="rId35"/>
    <p:sldId id="477" r:id="rId36"/>
    <p:sldId id="481" r:id="rId37"/>
    <p:sldId id="486" r:id="rId38"/>
    <p:sldId id="489" r:id="rId39"/>
    <p:sldId id="463" r:id="rId40"/>
    <p:sldId id="487" r:id="rId41"/>
    <p:sldId id="488" r:id="rId42"/>
    <p:sldId id="465" r:id="rId43"/>
  </p:sldIdLst>
  <p:sldSz cx="9144000" cy="6858000" type="screen4x3"/>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2">
          <p15:clr>
            <a:srgbClr val="A4A3A4"/>
          </p15:clr>
        </p15:guide>
        <p15:guide id="2" orient="horz" pos="908">
          <p15:clr>
            <a:srgbClr val="A4A3A4"/>
          </p15:clr>
        </p15:guide>
        <p15:guide id="3" pos="498">
          <p15:clr>
            <a:srgbClr val="A4A3A4"/>
          </p15:clr>
        </p15:guide>
        <p15:guide id="4" orient="horz" pos="989">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FFE9"/>
    <a:srgbClr val="0094CA"/>
    <a:srgbClr val="00FAE2"/>
    <a:srgbClr val="CCFFCC"/>
    <a:srgbClr val="FFFFB9"/>
    <a:srgbClr val="FFFFE7"/>
    <a:srgbClr val="FFFCE7"/>
    <a:srgbClr val="75FFB3"/>
    <a:srgbClr val="FFA3A3"/>
    <a:srgbClr val="FF7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5" autoAdjust="0"/>
    <p:restoredTop sz="50252" autoAdjust="0"/>
  </p:normalViewPr>
  <p:slideViewPr>
    <p:cSldViewPr snapToGrid="0">
      <p:cViewPr varScale="1">
        <p:scale>
          <a:sx n="87" d="100"/>
          <a:sy n="87" d="100"/>
        </p:scale>
        <p:origin x="1440" y="36"/>
      </p:cViewPr>
      <p:guideLst>
        <p:guide orient="horz" pos="1232"/>
        <p:guide orient="horz" pos="908"/>
        <p:guide pos="498"/>
        <p:guide orient="horz" pos="98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93" d="100"/>
          <a:sy n="93" d="100"/>
        </p:scale>
        <p:origin x="-3732" y="-1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E5A3AE58-0CB7-2B49-BC2B-99543F812727}" type="datetimeFigureOut">
              <a:rPr lang="sv-SE" smtClean="0"/>
              <a:t>2018-02-13</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4441830-0E87-9D46-A15F-C0C0B780FA23}" type="datetimeFigureOut">
              <a:rPr lang="sv-SE" smtClean="0"/>
              <a:t>2018-02-13</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en-US" smtClean="0"/>
              <a:t>Click to edit Master title style</a:t>
            </a:r>
            <a:endParaRPr lang="sv-SE"/>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t>2/13/2018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4"/>
          <p:cNvSpPr>
            <a:spLocks noGrp="1"/>
          </p:cNvSpPr>
          <p:nvPr>
            <p:ph type="dt" sz="half" idx="10"/>
          </p:nvPr>
        </p:nvSpPr>
        <p:spPr/>
        <p:txBody>
          <a:bodyPr/>
          <a:lstStyle/>
          <a:p>
            <a:fld id="{B3D1E751-A629-5E4A-A202-65D0E0233AA2}" type="datetime1">
              <a:rPr lang="en-US" smtClean="0"/>
              <a:t>2/13/2018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tshållare för datum 4"/>
          <p:cNvSpPr>
            <a:spLocks noGrp="1"/>
          </p:cNvSpPr>
          <p:nvPr>
            <p:ph type="dt" sz="half" idx="10"/>
          </p:nvPr>
        </p:nvSpPr>
        <p:spPr/>
        <p:txBody>
          <a:bodyPr/>
          <a:lstStyle/>
          <a:p>
            <a:fld id="{F3D8524D-C923-984C-AA4B-C3BB39D88DE4}" type="datetime1">
              <a:rPr lang="en-US" smtClean="0"/>
              <a:t>2/13/2018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t>2/13/2018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t>2/13/2018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t>2/13/2018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en-US" smtClean="0"/>
              <a:t>Click to edit Master title style</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03A1AB57-D982-994E-9485-837203842E23}" type="datetime1">
              <a:rPr lang="en-US" smtClean="0"/>
              <a:t>2/13/2018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12636422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2018-02-13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t>2018-02-13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2" name="Rubrik 1"/>
          <p:cNvSpPr>
            <a:spLocks noGrp="1"/>
          </p:cNvSpPr>
          <p:nvPr>
            <p:ph type="title"/>
          </p:nvPr>
        </p:nvSpPr>
        <p:spPr>
          <a:xfrm>
            <a:off x="593512" y="-1"/>
            <a:ext cx="5762624" cy="1441451"/>
          </a:xfrm>
        </p:spPr>
        <p:txBody>
          <a:bodyPr/>
          <a:lstStyle/>
          <a:p>
            <a:r>
              <a:rPr lang="en-US" smtClean="0"/>
              <a:t>Click to edit Master title style</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t>2018-02-13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t>2018-02-13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t>2018-02-13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t>2018-02-13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2018-02-13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2018-02-13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2018-02-13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2018-02-13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en-US" smtClean="0"/>
              <a:t>Click to edit Master title style</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t>2/13/2018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latshållare för datum 3"/>
          <p:cNvSpPr>
            <a:spLocks noGrp="1"/>
          </p:cNvSpPr>
          <p:nvPr>
            <p:ph type="dt" sz="half" idx="10"/>
          </p:nvPr>
        </p:nvSpPr>
        <p:spPr/>
        <p:txBody>
          <a:bodyPr/>
          <a:lstStyle/>
          <a:p>
            <a:fld id="{0FA5BB91-6E5D-4E44-A313-B74B25380F86}" type="datetime1">
              <a:rPr lang="en-US" smtClean="0"/>
              <a:t>2/13/2018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t>2/13/2018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t>2/13/2018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t>2/13/2018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fld id="{8F5C681F-1FB5-764D-BC0F-BB7944416E1E}" type="datetime1">
              <a:rPr lang="en-US" smtClean="0"/>
              <a:pPr/>
              <a:t>2/13/2018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8" name="Bildobjekt 7" descr="ESS-vit-logga.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77" r:id="rId16"/>
  </p:sldLayoutIdLst>
  <p:hf sldNum="0"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5678A-D05F-FD42-9890-CCECCD9C8C54}" type="datetimeFigureOut">
              <a:rPr lang="sv-SE" smtClean="0"/>
              <a:t>2018-02-13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confluence.esss.lu.se/download/attachments/43221224/ESS-0047810%20ESS%20Template%20for%20Instrument%20Hazard%20Analysis.pdf?version=2&amp;modificationDate=1504080914982&amp;api=v2" TargetMode="External"/><Relationship Id="rId2" Type="http://schemas.openxmlformats.org/officeDocument/2006/relationships/hyperlink" Target="https://confluence.esss.lu.se/download/attachments/43221224/PSS%20template%20-ESS-0135291.pdf?version=1&amp;modificationDate=1507560360439&amp;api=v2" TargetMode="Externa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confluence.esss.lu.se/download/attachments/15040918/ESS-0052625.pdf?version=2&amp;modificationDate=1500035406859&amp;api=v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confluence.esss.lu.se/download/attachments/43221224/ESS-0047810%20ESS%20Template%20for%20Instrument%20Hazard%20Analysis.pdf?version=2&amp;modificationDate=1504080914982&amp;api=v2" TargetMode="External"/><Relationship Id="rId2" Type="http://schemas.openxmlformats.org/officeDocument/2006/relationships/hyperlink" Target="https://confluence.esss.lu.se/download/attachments/43221224/PSS%20template%20-ESS-0135291.pdf?version=1&amp;modificationDate=1507560360439&amp;api=v2" TargetMode="Externa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confluence.esss.lu.se/download/attachments/15040918/ESS-0052625.pdf?version=2&amp;modificationDate=1500035406859&amp;api=v2"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confluence.esss.lu.se/download/attachments/43221224/ESS-0047810%20ESS%20Template%20for%20Instrument%20Hazard%20Analysis.pdf?version=2&amp;modificationDate=1504080914982&amp;api=v2" TargetMode="External"/><Relationship Id="rId2" Type="http://schemas.openxmlformats.org/officeDocument/2006/relationships/hyperlink" Target="https://confluence.esss.lu.se/download/attachments/43221224/PSS%20template%20-ESS-0135291.pdf?version=1&amp;modificationDate=1507560360439&amp;api=v2" TargetMode="Externa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confluence.esss.lu.se/download/attachments/15040918/ESS-0052625.pdf?version=2&amp;modificationDate=1500035406859&amp;api=v2"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https://confluence.esss.lu.se/download/attachments/43221224/ESS-0100583%20Template%20for%20IHA.xls?version=1&amp;modificationDate=1491166535698&amp;api=v2" TargetMode="External"/><Relationship Id="rId7" Type="http://schemas.openxmlformats.org/officeDocument/2006/relationships/image" Target="../media/image25.jpeg"/><Relationship Id="rId2" Type="http://schemas.openxmlformats.org/officeDocument/2006/relationships/hyperlink" Target="https://confluence.esss.lu.se/download/attachments/43221224/ESS-0047810%20ESS%20Template%20for%20Instrument%20Hazard%20Analysis.pdf?version=1&amp;modificationDate=1491166396126&amp;api=v2" TargetMode="Externa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hyperlink" Target="https://confluence.esss.lu.se/download/attachments/15040918/ESS-0052625.pdf?version=2&amp;modificationDate=1500035406859&amp;api=v2" TargetMode="External"/><Relationship Id="rId4" Type="http://schemas.openxmlformats.org/officeDocument/2006/relationships/hyperlink" Target="https://confluence.esss.lu.se/download/attachments/43221224/ESS-0016468_R3juin2015_copy.pdf?version=1&amp;modificationDate=1459506507447&amp;api=v2"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S_frugal_PPT.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27" y="-1"/>
            <a:ext cx="9152927" cy="6866930"/>
          </a:xfrm>
          <a:prstGeom prst="rect">
            <a:avLst/>
          </a:prstGeom>
        </p:spPr>
      </p:pic>
      <p:pic>
        <p:nvPicPr>
          <p:cNvPr id="5" name="Picture 4" descr="ESS_outline_logo_whi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6556" y="273844"/>
            <a:ext cx="2817887" cy="1683330"/>
          </a:xfrm>
          <a:prstGeom prst="rect">
            <a:avLst/>
          </a:prstGeom>
        </p:spPr>
      </p:pic>
      <p:sp>
        <p:nvSpPr>
          <p:cNvPr id="2" name="TextBox 1"/>
          <p:cNvSpPr txBox="1"/>
          <p:nvPr/>
        </p:nvSpPr>
        <p:spPr>
          <a:xfrm>
            <a:off x="251291" y="3531979"/>
            <a:ext cx="6840989" cy="2610305"/>
          </a:xfrm>
          <a:prstGeom prst="rect">
            <a:avLst/>
          </a:prstGeom>
          <a:noFill/>
        </p:spPr>
        <p:txBody>
          <a:bodyPr wrap="square" lIns="85699" tIns="42850" rIns="85699" bIns="42850" rtlCol="0">
            <a:spAutoFit/>
          </a:bodyPr>
          <a:lstStyle/>
          <a:p>
            <a:r>
              <a:rPr lang="en-US" sz="2800" b="1" dirty="0" smtClean="0">
                <a:solidFill>
                  <a:schemeClr val="bg1"/>
                </a:solidFill>
              </a:rPr>
              <a:t>TG3 Process /Part 2</a:t>
            </a:r>
          </a:p>
          <a:p>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Gábor László</a:t>
            </a:r>
          </a:p>
          <a:p>
            <a:r>
              <a:rPr lang="en-US" sz="2000" dirty="0" smtClean="0">
                <a:solidFill>
                  <a:schemeClr val="bg1"/>
                </a:solidFill>
              </a:rPr>
              <a:t>NSS Lead Instrument Engineer</a:t>
            </a:r>
          </a:p>
          <a:p>
            <a:endParaRPr lang="en-US" sz="2000" dirty="0">
              <a:solidFill>
                <a:schemeClr val="bg1"/>
              </a:solidFill>
            </a:endParaRPr>
          </a:p>
          <a:p>
            <a:endParaRPr lang="en-US" sz="2400" dirty="0" smtClean="0">
              <a:solidFill>
                <a:schemeClr val="bg1"/>
              </a:solidFill>
            </a:endParaRPr>
          </a:p>
        </p:txBody>
      </p:sp>
      <p:sp>
        <p:nvSpPr>
          <p:cNvPr id="3" name="Rectangle 2"/>
          <p:cNvSpPr/>
          <p:nvPr/>
        </p:nvSpPr>
        <p:spPr>
          <a:xfrm>
            <a:off x="7488207" y="6148118"/>
            <a:ext cx="1236236" cy="369332"/>
          </a:xfrm>
          <a:prstGeom prst="rect">
            <a:avLst/>
          </a:prstGeom>
        </p:spPr>
        <p:txBody>
          <a:bodyPr wrap="none">
            <a:spAutoFit/>
          </a:bodyPr>
          <a:lstStyle/>
          <a:p>
            <a:r>
              <a:rPr lang="en-US" dirty="0" smtClean="0">
                <a:solidFill>
                  <a:schemeClr val="bg1"/>
                </a:solidFill>
              </a:rPr>
              <a:t>13.02.2018</a:t>
            </a:r>
            <a:endParaRPr lang="en-US" dirty="0">
              <a:solidFill>
                <a:schemeClr val="bg1"/>
              </a:solidFill>
            </a:endParaRPr>
          </a:p>
        </p:txBody>
      </p:sp>
    </p:spTree>
    <p:extLst>
      <p:ext uri="{BB962C8B-B14F-4D97-AF65-F5344CB8AC3E}">
        <p14:creationId xmlns:p14="http://schemas.microsoft.com/office/powerpoint/2010/main" val="350852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Tables</a:t>
            </a:r>
            <a:endParaRPr lang="sv-SE" dirty="0"/>
          </a:p>
        </p:txBody>
      </p:sp>
      <p:sp>
        <p:nvSpPr>
          <p:cNvPr id="3" name="Content Placeholder 2"/>
          <p:cNvSpPr>
            <a:spLocks noGrp="1"/>
          </p:cNvSpPr>
          <p:nvPr>
            <p:ph idx="1"/>
          </p:nvPr>
        </p:nvSpPr>
        <p:spPr>
          <a:xfrm>
            <a:off x="639232" y="1588111"/>
            <a:ext cx="8109114" cy="575970"/>
          </a:xfrm>
        </p:spPr>
        <p:txBody>
          <a:bodyPr/>
          <a:lstStyle/>
          <a:p>
            <a:r>
              <a:rPr lang="en-US" b="1" dirty="0" smtClean="0"/>
              <a:t>Chopper registry </a:t>
            </a:r>
          </a:p>
          <a:p>
            <a:pPr>
              <a:spcBef>
                <a:spcPts val="0"/>
              </a:spcBef>
              <a:spcAft>
                <a:spcPts val="0"/>
              </a:spcAft>
            </a:pPr>
            <a:endParaRPr lang="en-US" b="1" dirty="0"/>
          </a:p>
          <a:p>
            <a:pPr>
              <a:spcBef>
                <a:spcPts val="0"/>
              </a:spcBef>
              <a:spcAft>
                <a:spcPts val="0"/>
              </a:spcAft>
            </a:pPr>
            <a:endParaRPr lang="sv-SE" dirty="0"/>
          </a:p>
        </p:txBody>
      </p:sp>
      <p:sp>
        <p:nvSpPr>
          <p:cNvPr id="5" name="Content Placeholder 2"/>
          <p:cNvSpPr txBox="1">
            <a:spLocks/>
          </p:cNvSpPr>
          <p:nvPr/>
        </p:nvSpPr>
        <p:spPr>
          <a:xfrm>
            <a:off x="765255" y="6198104"/>
            <a:ext cx="7859200" cy="769693"/>
          </a:xfrm>
          <a:prstGeom prst="rect">
            <a:avLst/>
          </a:prstGeom>
        </p:spPr>
        <p:txBody>
          <a:bodyPr vert="horz" lIns="0" tIns="0" rIns="0" bIns="0" rtlCol="0">
            <a:noAutofit/>
          </a:bodyPr>
          <a:lst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smtClean="0"/>
              <a:t>Repository: </a:t>
            </a:r>
            <a:r>
              <a:rPr lang="en-US" sz="1600" b="1" dirty="0"/>
              <a:t>https://confluence.esss.lu.se/display/CG/Neutron+chopper+registry+@+ESS</a:t>
            </a:r>
            <a:endParaRPr lang="sv-SE" sz="1600" dirty="0"/>
          </a:p>
        </p:txBody>
      </p:sp>
      <p:pic>
        <p:nvPicPr>
          <p:cNvPr id="7" name="Picture 6"/>
          <p:cNvPicPr>
            <a:picLocks noChangeAspect="1"/>
          </p:cNvPicPr>
          <p:nvPr/>
        </p:nvPicPr>
        <p:blipFill>
          <a:blip r:embed="rId2"/>
          <a:stretch>
            <a:fillRect/>
          </a:stretch>
        </p:blipFill>
        <p:spPr>
          <a:xfrm>
            <a:off x="250664" y="2116480"/>
            <a:ext cx="8586182" cy="3828403"/>
          </a:xfrm>
          <a:prstGeom prst="rect">
            <a:avLst/>
          </a:prstGeom>
        </p:spPr>
      </p:pic>
    </p:spTree>
    <p:extLst>
      <p:ext uri="{BB962C8B-B14F-4D97-AF65-F5344CB8AC3E}">
        <p14:creationId xmlns:p14="http://schemas.microsoft.com/office/powerpoint/2010/main" val="989954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Tables</a:t>
            </a:r>
            <a:endParaRPr lang="sv-SE" dirty="0"/>
          </a:p>
        </p:txBody>
      </p:sp>
      <p:sp>
        <p:nvSpPr>
          <p:cNvPr id="3" name="Content Placeholder 2"/>
          <p:cNvSpPr>
            <a:spLocks noGrp="1"/>
          </p:cNvSpPr>
          <p:nvPr>
            <p:ph idx="1"/>
          </p:nvPr>
        </p:nvSpPr>
        <p:spPr>
          <a:xfrm>
            <a:off x="639232" y="1588111"/>
            <a:ext cx="8109114" cy="575970"/>
          </a:xfrm>
        </p:spPr>
        <p:txBody>
          <a:bodyPr/>
          <a:lstStyle/>
          <a:p>
            <a:r>
              <a:rPr lang="en-US" b="1" dirty="0" smtClean="0"/>
              <a:t>Sample Environment Suite List</a:t>
            </a:r>
          </a:p>
          <a:p>
            <a:pPr>
              <a:spcBef>
                <a:spcPts val="0"/>
              </a:spcBef>
              <a:spcAft>
                <a:spcPts val="0"/>
              </a:spcAft>
            </a:pPr>
            <a:endParaRPr lang="en-US" b="1" dirty="0"/>
          </a:p>
          <a:p>
            <a:pPr>
              <a:spcBef>
                <a:spcPts val="0"/>
              </a:spcBef>
              <a:spcAft>
                <a:spcPts val="0"/>
              </a:spcAft>
            </a:pPr>
            <a:endParaRPr lang="sv-SE" dirty="0"/>
          </a:p>
        </p:txBody>
      </p:sp>
      <p:sp>
        <p:nvSpPr>
          <p:cNvPr id="5" name="Content Placeholder 2"/>
          <p:cNvSpPr txBox="1">
            <a:spLocks/>
          </p:cNvSpPr>
          <p:nvPr/>
        </p:nvSpPr>
        <p:spPr>
          <a:xfrm>
            <a:off x="765255" y="6198104"/>
            <a:ext cx="7859200" cy="769693"/>
          </a:xfrm>
          <a:prstGeom prst="rect">
            <a:avLst/>
          </a:prstGeom>
        </p:spPr>
        <p:txBody>
          <a:bodyPr vert="horz" lIns="0" tIns="0" rIns="0" bIns="0" rtlCol="0">
            <a:noAutofit/>
          </a:bodyPr>
          <a:lst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smtClean="0"/>
              <a:t>Repository: </a:t>
            </a:r>
            <a:r>
              <a:rPr lang="en-US" sz="1600" b="1" dirty="0"/>
              <a:t>https://1drv.ms/x/s%21AuCQb_HPf3b9g8g2HHqvybpQKix-Lg</a:t>
            </a:r>
            <a:endParaRPr lang="sv-SE"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5527" y="2164081"/>
            <a:ext cx="8767944" cy="3768806"/>
          </a:xfrm>
          <a:prstGeom prst="rect">
            <a:avLst/>
          </a:prstGeom>
        </p:spPr>
      </p:pic>
    </p:spTree>
    <p:extLst>
      <p:ext uri="{BB962C8B-B14F-4D97-AF65-F5344CB8AC3E}">
        <p14:creationId xmlns:p14="http://schemas.microsoft.com/office/powerpoint/2010/main" val="4030976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Staged Phase 2 </a:t>
            </a:r>
            <a:r>
              <a:rPr lang="sv-SE" dirty="0"/>
              <a:t>P</a:t>
            </a:r>
            <a:r>
              <a:rPr lang="sv-SE" dirty="0" smtClean="0"/>
              <a:t>rocess Example</a:t>
            </a:r>
            <a:endParaRPr lang="sv-SE" dirty="0"/>
          </a:p>
        </p:txBody>
      </p:sp>
      <p:grpSp>
        <p:nvGrpSpPr>
          <p:cNvPr id="4" name="Group 3"/>
          <p:cNvGrpSpPr/>
          <p:nvPr/>
        </p:nvGrpSpPr>
        <p:grpSpPr>
          <a:xfrm>
            <a:off x="887360" y="2593981"/>
            <a:ext cx="7276406" cy="2925286"/>
            <a:chOff x="0" y="0"/>
            <a:chExt cx="5584689" cy="1349719"/>
          </a:xfrm>
        </p:grpSpPr>
        <p:grpSp>
          <p:nvGrpSpPr>
            <p:cNvPr id="5" name="Group 4"/>
            <p:cNvGrpSpPr/>
            <p:nvPr/>
          </p:nvGrpSpPr>
          <p:grpSpPr>
            <a:xfrm>
              <a:off x="0" y="0"/>
              <a:ext cx="5584689" cy="833120"/>
              <a:chOff x="0" y="0"/>
              <a:chExt cx="7662930" cy="1079504"/>
            </a:xfrm>
          </p:grpSpPr>
          <p:grpSp>
            <p:nvGrpSpPr>
              <p:cNvPr id="14" name="Group 13"/>
              <p:cNvGrpSpPr/>
              <p:nvPr/>
            </p:nvGrpSpPr>
            <p:grpSpPr>
              <a:xfrm>
                <a:off x="0" y="0"/>
                <a:ext cx="7662930" cy="1079504"/>
                <a:chOff x="0" y="0"/>
                <a:chExt cx="5839920" cy="1079504"/>
              </a:xfrm>
            </p:grpSpPr>
            <p:grpSp>
              <p:nvGrpSpPr>
                <p:cNvPr id="16" name="Group 15"/>
                <p:cNvGrpSpPr/>
                <p:nvPr/>
              </p:nvGrpSpPr>
              <p:grpSpPr>
                <a:xfrm>
                  <a:off x="0" y="0"/>
                  <a:ext cx="5839920" cy="1079504"/>
                  <a:chOff x="0" y="0"/>
                  <a:chExt cx="2149088" cy="543486"/>
                </a:xfrm>
              </p:grpSpPr>
              <p:sp>
                <p:nvSpPr>
                  <p:cNvPr id="18" name="Pentagon 17"/>
                  <p:cNvSpPr/>
                  <p:nvPr/>
                </p:nvSpPr>
                <p:spPr>
                  <a:xfrm>
                    <a:off x="0" y="0"/>
                    <a:ext cx="2149088" cy="543486"/>
                  </a:xfrm>
                  <a:prstGeom prst="homePlate">
                    <a:avLst>
                      <a:gd name="adj" fmla="val 27700"/>
                    </a:avLst>
                  </a:prstGeom>
                </p:spPr>
                <p:style>
                  <a:lnRef idx="1">
                    <a:schemeClr val="accent1"/>
                  </a:lnRef>
                  <a:fillRef idx="3">
                    <a:schemeClr val="accent1"/>
                  </a:fillRef>
                  <a:effectRef idx="2">
                    <a:schemeClr val="accent1"/>
                  </a:effectRef>
                  <a:fontRef idx="minor">
                    <a:schemeClr val="lt1"/>
                  </a:fontRef>
                </p:style>
                <p:txBody>
                  <a:bodyPr lIns="91407" tIns="45705" rIns="91407" bIns="45705" rtlCol="0" anchor="t" anchorCtr="0"/>
                  <a:lstStyle/>
                  <a:p>
                    <a:pPr algn="ctr">
                      <a:spcAft>
                        <a:spcPts val="0"/>
                      </a:spcAft>
                    </a:pPr>
                    <a:r>
                      <a:rPr lang="en-US" sz="2400" kern="1200" dirty="0">
                        <a:solidFill>
                          <a:srgbClr val="FFFFFF"/>
                        </a:solidFill>
                        <a:effectLst/>
                        <a:ea typeface="MS Mincho"/>
                        <a:cs typeface="Times New Roman"/>
                      </a:rPr>
                      <a:t>Phase </a:t>
                    </a:r>
                    <a:r>
                      <a:rPr lang="en-US" sz="2400" kern="1200" dirty="0" smtClean="0">
                        <a:solidFill>
                          <a:srgbClr val="FFFFFF"/>
                        </a:solidFill>
                        <a:effectLst/>
                        <a:ea typeface="MS Mincho"/>
                        <a:cs typeface="Times New Roman"/>
                      </a:rPr>
                      <a:t>2</a:t>
                    </a:r>
                    <a:endParaRPr lang="sv-SE" sz="2400" dirty="0">
                      <a:effectLst/>
                      <a:latin typeface="Times New Roman"/>
                      <a:ea typeface="MS Mincho"/>
                    </a:endParaRPr>
                  </a:p>
                </p:txBody>
              </p:sp>
              <p:sp>
                <p:nvSpPr>
                  <p:cNvPr id="19" name="Pentagon 18"/>
                  <p:cNvSpPr/>
                  <p:nvPr/>
                </p:nvSpPr>
                <p:spPr>
                  <a:xfrm>
                    <a:off x="669103" y="183446"/>
                    <a:ext cx="685461" cy="360040"/>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en-US" kern="1200" dirty="0">
                        <a:solidFill>
                          <a:srgbClr val="FFFFFF"/>
                        </a:solidFill>
                        <a:effectLst/>
                        <a:ea typeface="MS Mincho"/>
                        <a:cs typeface="Times New Roman"/>
                      </a:rPr>
                      <a:t>Phase 2/2 (TG3-2)</a:t>
                    </a:r>
                    <a:endParaRPr lang="sv-SE" dirty="0">
                      <a:effectLst/>
                      <a:latin typeface="Times New Roman"/>
                      <a:ea typeface="MS Mincho"/>
                    </a:endParaRPr>
                  </a:p>
                  <a:p>
                    <a:pPr algn="ctr">
                      <a:spcAft>
                        <a:spcPts val="0"/>
                      </a:spcAft>
                    </a:pPr>
                    <a:r>
                      <a:rPr lang="en-US" kern="1200" dirty="0">
                        <a:solidFill>
                          <a:srgbClr val="FFFFFF"/>
                        </a:solidFill>
                        <a:effectLst/>
                        <a:ea typeface="MS Mincho"/>
                        <a:cs typeface="Times New Roman"/>
                      </a:rPr>
                      <a:t>In bunker components</a:t>
                    </a:r>
                    <a:endParaRPr lang="sv-SE" dirty="0">
                      <a:effectLst/>
                      <a:latin typeface="Times New Roman"/>
                      <a:ea typeface="MS Mincho"/>
                    </a:endParaRPr>
                  </a:p>
                </p:txBody>
              </p:sp>
              <p:sp>
                <p:nvSpPr>
                  <p:cNvPr id="20" name="Pentagon 19"/>
                  <p:cNvSpPr/>
                  <p:nvPr/>
                </p:nvSpPr>
                <p:spPr>
                  <a:xfrm>
                    <a:off x="0" y="183446"/>
                    <a:ext cx="658977" cy="360040"/>
                  </a:xfrm>
                  <a:prstGeom prst="homePlate">
                    <a:avLst>
                      <a:gd name="adj" fmla="val 26928"/>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en-US" kern="1200" dirty="0">
                        <a:solidFill>
                          <a:srgbClr val="FFFFFF"/>
                        </a:solidFill>
                        <a:effectLst/>
                        <a:ea typeface="MS Mincho"/>
                        <a:cs typeface="Times New Roman"/>
                      </a:rPr>
                      <a:t>Phase 2/1 </a:t>
                    </a:r>
                    <a:endParaRPr lang="sv-SE" dirty="0">
                      <a:effectLst/>
                      <a:ea typeface="MS Mincho"/>
                    </a:endParaRPr>
                  </a:p>
                  <a:p>
                    <a:pPr algn="ctr">
                      <a:spcAft>
                        <a:spcPts val="0"/>
                      </a:spcAft>
                    </a:pPr>
                    <a:r>
                      <a:rPr lang="en-US" kern="1200" dirty="0">
                        <a:solidFill>
                          <a:srgbClr val="FFFFFF"/>
                        </a:solidFill>
                        <a:effectLst/>
                        <a:ea typeface="MS Mincho"/>
                        <a:cs typeface="Times New Roman"/>
                      </a:rPr>
                      <a:t>(In monolith optics)</a:t>
                    </a:r>
                    <a:endParaRPr lang="sv-SE" dirty="0">
                      <a:effectLst/>
                      <a:ea typeface="MS Mincho"/>
                    </a:endParaRPr>
                  </a:p>
                </p:txBody>
              </p:sp>
            </p:grpSp>
            <p:sp>
              <p:nvSpPr>
                <p:cNvPr id="17" name="Pentagon 16"/>
                <p:cNvSpPr/>
                <p:nvPr/>
              </p:nvSpPr>
              <p:spPr>
                <a:xfrm>
                  <a:off x="4625375" y="364368"/>
                  <a:ext cx="1066712" cy="715131"/>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en-US" kern="1200" dirty="0">
                      <a:solidFill>
                        <a:srgbClr val="FFFFFF"/>
                      </a:solidFill>
                      <a:effectLst/>
                      <a:ea typeface="MS Mincho"/>
                      <a:cs typeface="Times New Roman"/>
                    </a:rPr>
                    <a:t>(Final TG3)</a:t>
                  </a:r>
                  <a:endParaRPr lang="sv-SE" dirty="0">
                    <a:effectLst/>
                    <a:latin typeface="Times New Roman"/>
                    <a:ea typeface="MS Mincho"/>
                  </a:endParaRPr>
                </a:p>
                <a:p>
                  <a:pPr algn="ctr">
                    <a:spcAft>
                      <a:spcPts val="0"/>
                    </a:spcAft>
                  </a:pPr>
                  <a:r>
                    <a:rPr lang="en-US" kern="1200" dirty="0">
                      <a:solidFill>
                        <a:srgbClr val="FFFFFF"/>
                      </a:solidFill>
                      <a:effectLst/>
                      <a:ea typeface="MS Mincho"/>
                      <a:cs typeface="Times New Roman"/>
                    </a:rPr>
                    <a:t>Phase 2/n</a:t>
                  </a:r>
                  <a:endParaRPr lang="sv-SE" dirty="0">
                    <a:effectLst/>
                    <a:latin typeface="Times New Roman"/>
                    <a:ea typeface="MS Mincho"/>
                  </a:endParaRPr>
                </a:p>
              </p:txBody>
            </p:sp>
          </p:grpSp>
          <p:sp>
            <p:nvSpPr>
              <p:cNvPr id="15" name="Pentagon 14"/>
              <p:cNvSpPr/>
              <p:nvPr/>
            </p:nvSpPr>
            <p:spPr>
              <a:xfrm>
                <a:off x="4829920" y="364367"/>
                <a:ext cx="1239327" cy="715131"/>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en-US" sz="1200" kern="1200" dirty="0">
                    <a:solidFill>
                      <a:srgbClr val="FFFFFF"/>
                    </a:solidFill>
                    <a:effectLst/>
                    <a:ea typeface="MS Mincho"/>
                    <a:cs typeface="Times New Roman"/>
                  </a:rPr>
                  <a:t>(</a:t>
                </a:r>
                <a:r>
                  <a:rPr lang="en-US" kern="1200" dirty="0">
                    <a:solidFill>
                      <a:srgbClr val="FFFFFF"/>
                    </a:solidFill>
                    <a:effectLst/>
                    <a:ea typeface="MS Mincho"/>
                    <a:cs typeface="Times New Roman"/>
                  </a:rPr>
                  <a:t>TG3-n-1)</a:t>
                </a:r>
                <a:endParaRPr lang="sv-SE" dirty="0">
                  <a:effectLst/>
                  <a:latin typeface="Times New Roman"/>
                  <a:ea typeface="MS Mincho"/>
                </a:endParaRPr>
              </a:p>
              <a:p>
                <a:pPr algn="ctr">
                  <a:spcAft>
                    <a:spcPts val="0"/>
                  </a:spcAft>
                </a:pPr>
                <a:r>
                  <a:rPr lang="en-US" kern="1200" dirty="0">
                    <a:solidFill>
                      <a:srgbClr val="FFFFFF"/>
                    </a:solidFill>
                    <a:effectLst/>
                    <a:ea typeface="MS Mincho"/>
                    <a:cs typeface="Times New Roman"/>
                  </a:rPr>
                  <a:t>Phase 2/n-1</a:t>
                </a:r>
                <a:endParaRPr lang="sv-SE" dirty="0">
                  <a:effectLst/>
                  <a:latin typeface="Times New Roman"/>
                  <a:ea typeface="MS Mincho"/>
                </a:endParaRPr>
              </a:p>
            </p:txBody>
          </p:sp>
        </p:grpSp>
        <p:sp>
          <p:nvSpPr>
            <p:cNvPr id="6" name="Diamond 5"/>
            <p:cNvSpPr/>
            <p:nvPr/>
          </p:nvSpPr>
          <p:spPr>
            <a:xfrm>
              <a:off x="5126636" y="829456"/>
              <a:ext cx="168275" cy="199390"/>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7" name="Diamond 6"/>
            <p:cNvSpPr/>
            <p:nvPr/>
          </p:nvSpPr>
          <p:spPr>
            <a:xfrm>
              <a:off x="1489023" y="849443"/>
              <a:ext cx="172085" cy="207010"/>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 name="Diamond 7"/>
            <p:cNvSpPr/>
            <p:nvPr/>
          </p:nvSpPr>
          <p:spPr>
            <a:xfrm>
              <a:off x="3297836" y="854439"/>
              <a:ext cx="172085" cy="207010"/>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9" name="Diamond 8"/>
            <p:cNvSpPr/>
            <p:nvPr/>
          </p:nvSpPr>
          <p:spPr>
            <a:xfrm>
              <a:off x="4202243" y="849443"/>
              <a:ext cx="172085" cy="207010"/>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10" name="Text Box 22"/>
            <p:cNvSpPr txBox="1"/>
            <p:nvPr/>
          </p:nvSpPr>
          <p:spPr>
            <a:xfrm>
              <a:off x="1244184" y="1084289"/>
              <a:ext cx="648335" cy="2654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US" kern="1200" dirty="0">
                  <a:effectLst/>
                  <a:ea typeface="Calibri"/>
                  <a:cs typeface="Times New Roman"/>
                </a:rPr>
                <a:t>TG3-1</a:t>
              </a:r>
              <a:endParaRPr lang="sv-SE" dirty="0">
                <a:effectLst/>
                <a:ea typeface="Calibri"/>
                <a:cs typeface="Times New Roman"/>
              </a:endParaRPr>
            </a:p>
          </p:txBody>
        </p:sp>
        <p:sp>
          <p:nvSpPr>
            <p:cNvPr id="11" name="Text Box 23"/>
            <p:cNvSpPr txBox="1"/>
            <p:nvPr/>
          </p:nvSpPr>
          <p:spPr>
            <a:xfrm>
              <a:off x="3067987" y="1074295"/>
              <a:ext cx="648335" cy="2654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US" kern="1200">
                  <a:effectLst/>
                  <a:ea typeface="Calibri"/>
                  <a:cs typeface="Times New Roman"/>
                </a:rPr>
                <a:t>TG3-2</a:t>
              </a:r>
              <a:endParaRPr lang="sv-SE">
                <a:effectLst/>
                <a:ea typeface="Calibri"/>
                <a:cs typeface="Times New Roman"/>
              </a:endParaRPr>
            </a:p>
          </p:txBody>
        </p:sp>
        <p:sp>
          <p:nvSpPr>
            <p:cNvPr id="12" name="Text Box 24"/>
            <p:cNvSpPr txBox="1"/>
            <p:nvPr/>
          </p:nvSpPr>
          <p:spPr>
            <a:xfrm>
              <a:off x="3913595" y="1069298"/>
              <a:ext cx="747858" cy="2654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US" kern="1200">
                  <a:effectLst/>
                  <a:ea typeface="Calibri"/>
                  <a:cs typeface="Times New Roman"/>
                </a:rPr>
                <a:t>TG3-n-1</a:t>
              </a:r>
              <a:endParaRPr lang="sv-SE">
                <a:effectLst/>
                <a:ea typeface="Calibri"/>
                <a:cs typeface="Times New Roman"/>
              </a:endParaRPr>
            </a:p>
          </p:txBody>
        </p:sp>
        <p:sp>
          <p:nvSpPr>
            <p:cNvPr id="13" name="Text Box 26"/>
            <p:cNvSpPr txBox="1"/>
            <p:nvPr/>
          </p:nvSpPr>
          <p:spPr>
            <a:xfrm>
              <a:off x="4816839" y="1069298"/>
              <a:ext cx="767850" cy="2654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US" kern="1200">
                  <a:effectLst/>
                  <a:ea typeface="Calibri"/>
                  <a:cs typeface="Times New Roman"/>
                </a:rPr>
                <a:t>Final TG3</a:t>
              </a:r>
              <a:endParaRPr lang="sv-SE">
                <a:effectLst/>
                <a:ea typeface="Calibri"/>
                <a:cs typeface="Times New Roman"/>
              </a:endParaRPr>
            </a:p>
          </p:txBody>
        </p:sp>
      </p:grpSp>
      <p:sp>
        <p:nvSpPr>
          <p:cNvPr id="21"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12</a:t>
            </a:fld>
            <a:endParaRPr lang="sv-SE" dirty="0"/>
          </a:p>
        </p:txBody>
      </p:sp>
    </p:spTree>
    <p:extLst>
      <p:ext uri="{BB962C8B-B14F-4D97-AF65-F5344CB8AC3E}">
        <p14:creationId xmlns:p14="http://schemas.microsoft.com/office/powerpoint/2010/main" val="1382454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Review Process</a:t>
            </a:r>
            <a:endParaRPr lang="sv-SE" dirty="0"/>
          </a:p>
        </p:txBody>
      </p:sp>
      <p:pic>
        <p:nvPicPr>
          <p:cNvPr id="13" name="Picture 12"/>
          <p:cNvPicPr>
            <a:picLocks noChangeAspect="1"/>
          </p:cNvPicPr>
          <p:nvPr/>
        </p:nvPicPr>
        <p:blipFill>
          <a:blip r:embed="rId2"/>
          <a:stretch>
            <a:fillRect/>
          </a:stretch>
        </p:blipFill>
        <p:spPr>
          <a:xfrm>
            <a:off x="87923" y="2281689"/>
            <a:ext cx="8972550" cy="3500081"/>
          </a:xfrm>
          <a:prstGeom prst="rect">
            <a:avLst/>
          </a:prstGeom>
        </p:spPr>
      </p:pic>
    </p:spTree>
    <p:extLst>
      <p:ext uri="{BB962C8B-B14F-4D97-AF65-F5344CB8AC3E}">
        <p14:creationId xmlns:p14="http://schemas.microsoft.com/office/powerpoint/2010/main" val="3725188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Typical Example </a:t>
            </a:r>
            <a:br>
              <a:rPr lang="sv-SE" dirty="0" smtClean="0"/>
            </a:br>
            <a:r>
              <a:rPr lang="sv-SE" dirty="0" smtClean="0"/>
              <a:t>(For the first 8 instruments)</a:t>
            </a:r>
            <a:endParaRPr lang="sv-SE" dirty="0"/>
          </a:p>
        </p:txBody>
      </p:sp>
      <p:sp>
        <p:nvSpPr>
          <p:cNvPr id="3" name="Content Placeholder 2"/>
          <p:cNvSpPr>
            <a:spLocks noGrp="1"/>
          </p:cNvSpPr>
          <p:nvPr>
            <p:ph idx="1"/>
          </p:nvPr>
        </p:nvSpPr>
        <p:spPr>
          <a:xfrm>
            <a:off x="623895" y="1840489"/>
            <a:ext cx="6536399" cy="4371975"/>
          </a:xfrm>
        </p:spPr>
        <p:txBody>
          <a:bodyPr/>
          <a:lstStyle/>
          <a:p>
            <a:pPr>
              <a:spcAft>
                <a:spcPts val="0"/>
              </a:spcAft>
            </a:pPr>
            <a:r>
              <a:rPr lang="sv-SE" b="1" dirty="0" smtClean="0"/>
              <a:t>Stage 0</a:t>
            </a:r>
          </a:p>
          <a:p>
            <a:pPr marL="457200" lvl="2">
              <a:lnSpc>
                <a:spcPts val="2400"/>
              </a:lnSpc>
              <a:spcAft>
                <a:spcPts val="1200"/>
              </a:spcAft>
            </a:pPr>
            <a:r>
              <a:rPr lang="sv-SE" dirty="0"/>
              <a:t>P</a:t>
            </a:r>
            <a:r>
              <a:rPr lang="sv-SE" dirty="0" smtClean="0"/>
              <a:t>rocurement </a:t>
            </a:r>
            <a:r>
              <a:rPr lang="sv-SE" dirty="0"/>
              <a:t>of </a:t>
            </a:r>
            <a:r>
              <a:rPr lang="sv-SE" dirty="0" smtClean="0"/>
              <a:t>NBOA</a:t>
            </a:r>
            <a:endParaRPr lang="sv-SE" b="1" dirty="0" smtClean="0"/>
          </a:p>
          <a:p>
            <a:pPr>
              <a:spcAft>
                <a:spcPts val="0"/>
              </a:spcAft>
            </a:pPr>
            <a:r>
              <a:rPr lang="sv-SE" b="1" dirty="0"/>
              <a:t>Stage 1</a:t>
            </a:r>
            <a:endParaRPr lang="sv-SE" b="1" dirty="0" smtClean="0"/>
          </a:p>
          <a:p>
            <a:pPr lvl="1"/>
            <a:r>
              <a:rPr lang="sv-SE" dirty="0" smtClean="0"/>
              <a:t>Early procurement of Choppers</a:t>
            </a:r>
          </a:p>
          <a:p>
            <a:pPr>
              <a:spcBef>
                <a:spcPts val="1200"/>
              </a:spcBef>
              <a:spcAft>
                <a:spcPts val="0"/>
              </a:spcAft>
            </a:pPr>
            <a:r>
              <a:rPr lang="sv-SE" b="1" dirty="0"/>
              <a:t>Stage 2 </a:t>
            </a:r>
            <a:endParaRPr lang="sv-SE" b="1" dirty="0" smtClean="0"/>
          </a:p>
          <a:p>
            <a:pPr lvl="1"/>
            <a:r>
              <a:rPr lang="sv-SE" dirty="0" smtClean="0"/>
              <a:t>Early procurement of remaining Bunker components</a:t>
            </a:r>
          </a:p>
          <a:p>
            <a:pPr>
              <a:spcBef>
                <a:spcPts val="1200"/>
              </a:spcBef>
              <a:spcAft>
                <a:spcPts val="0"/>
              </a:spcAft>
            </a:pPr>
            <a:r>
              <a:rPr lang="sv-SE" b="1" dirty="0"/>
              <a:t>Stage 3</a:t>
            </a:r>
            <a:endParaRPr lang="sv-SE" b="1" dirty="0" smtClean="0"/>
          </a:p>
          <a:p>
            <a:pPr lvl="1"/>
            <a:r>
              <a:rPr lang="sv-SE" dirty="0" smtClean="0"/>
              <a:t>Early procurement of the detector vessel</a:t>
            </a:r>
          </a:p>
          <a:p>
            <a:pPr>
              <a:spcBef>
                <a:spcPts val="1200"/>
              </a:spcBef>
              <a:spcAft>
                <a:spcPts val="0"/>
              </a:spcAft>
            </a:pPr>
            <a:r>
              <a:rPr lang="sv-SE" b="1" dirty="0"/>
              <a:t>Stage 4</a:t>
            </a:r>
            <a:endParaRPr lang="sv-SE" b="1" dirty="0" smtClean="0"/>
          </a:p>
          <a:p>
            <a:pPr lvl="1"/>
            <a:r>
              <a:rPr lang="sv-SE" dirty="0" smtClean="0"/>
              <a:t>Design of the entire remaining system</a:t>
            </a:r>
            <a:endParaRPr lang="sv-SE" dirty="0"/>
          </a:p>
        </p:txBody>
      </p:sp>
      <p:grpSp>
        <p:nvGrpSpPr>
          <p:cNvPr id="10" name="Group 9"/>
          <p:cNvGrpSpPr/>
          <p:nvPr/>
        </p:nvGrpSpPr>
        <p:grpSpPr>
          <a:xfrm>
            <a:off x="8730761" y="1740877"/>
            <a:ext cx="259374" cy="4523642"/>
            <a:chOff x="8642837" y="1840489"/>
            <a:chExt cx="320920" cy="4142675"/>
          </a:xfrm>
        </p:grpSpPr>
        <p:sp>
          <p:nvSpPr>
            <p:cNvPr id="4" name="Pentagon 3"/>
            <p:cNvSpPr/>
            <p:nvPr/>
          </p:nvSpPr>
          <p:spPr>
            <a:xfrm rot="5400000">
              <a:off x="8369526" y="2113800"/>
              <a:ext cx="867542" cy="320920"/>
            </a:xfrm>
            <a:prstGeom prst="homePlate">
              <a:avLst/>
            </a:prstGeom>
            <a:solidFill>
              <a:srgbClr val="00B050"/>
            </a:solidFill>
            <a:ln w="952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5" name="Chevron 4"/>
            <p:cNvSpPr/>
            <p:nvPr/>
          </p:nvSpPr>
          <p:spPr>
            <a:xfrm rot="5400000">
              <a:off x="8376870" y="2934432"/>
              <a:ext cx="852854" cy="320920"/>
            </a:xfrm>
            <a:prstGeom prst="chevron">
              <a:avLst/>
            </a:prstGeom>
            <a:solidFill>
              <a:srgbClr val="0070C0"/>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7" name="Chevron 6"/>
            <p:cNvSpPr/>
            <p:nvPr/>
          </p:nvSpPr>
          <p:spPr>
            <a:xfrm rot="5400000">
              <a:off x="8376870" y="3755047"/>
              <a:ext cx="852854" cy="320920"/>
            </a:xfrm>
            <a:prstGeom prst="chevron">
              <a:avLst/>
            </a:prstGeom>
            <a:solidFill>
              <a:srgbClr val="0070C0"/>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8" name="Chevron 7"/>
            <p:cNvSpPr/>
            <p:nvPr/>
          </p:nvSpPr>
          <p:spPr>
            <a:xfrm rot="5400000">
              <a:off x="8376870" y="4575662"/>
              <a:ext cx="852854" cy="320920"/>
            </a:xfrm>
            <a:prstGeom prst="chevron">
              <a:avLst/>
            </a:prstGeom>
            <a:solidFill>
              <a:srgbClr val="0070C0"/>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9" name="Chevron 8"/>
            <p:cNvSpPr/>
            <p:nvPr/>
          </p:nvSpPr>
          <p:spPr>
            <a:xfrm rot="5400000">
              <a:off x="8376870" y="5396277"/>
              <a:ext cx="852854" cy="320920"/>
            </a:xfrm>
            <a:prstGeom prst="chevron">
              <a:avLst/>
            </a:prstGeom>
            <a:solidFill>
              <a:srgbClr val="0070C0"/>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grpSp>
    </p:spTree>
    <p:extLst>
      <p:ext uri="{BB962C8B-B14F-4D97-AF65-F5344CB8AC3E}">
        <p14:creationId xmlns:p14="http://schemas.microsoft.com/office/powerpoint/2010/main" val="3419430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sv-SE" b="1" dirty="0"/>
              <a:t>Stage 1</a:t>
            </a:r>
            <a:r>
              <a:rPr lang="sv-SE" b="1" dirty="0" smtClean="0"/>
              <a:t>.</a:t>
            </a:r>
            <a:br>
              <a:rPr lang="sv-SE" b="1" dirty="0" smtClean="0"/>
            </a:br>
            <a:r>
              <a:rPr lang="sv-SE" b="1" dirty="0"/>
              <a:t/>
            </a:r>
            <a:br>
              <a:rPr lang="sv-SE" b="1" dirty="0"/>
            </a:br>
            <a:r>
              <a:rPr lang="sv-SE" dirty="0"/>
              <a:t>Early procurement of </a:t>
            </a:r>
            <a:r>
              <a:rPr lang="sv-SE" dirty="0" smtClean="0"/>
              <a:t>Choppers</a:t>
            </a:r>
            <a:endParaRPr lang="sv-SE" dirty="0"/>
          </a:p>
        </p:txBody>
      </p:sp>
      <p:sp>
        <p:nvSpPr>
          <p:cNvPr id="3" name="Content Placeholder 2"/>
          <p:cNvSpPr>
            <a:spLocks noGrp="1"/>
          </p:cNvSpPr>
          <p:nvPr>
            <p:ph idx="1"/>
          </p:nvPr>
        </p:nvSpPr>
        <p:spPr>
          <a:xfrm>
            <a:off x="527130" y="1743074"/>
            <a:ext cx="8423989" cy="4350545"/>
          </a:xfrm>
        </p:spPr>
        <p:txBody>
          <a:bodyPr/>
          <a:lstStyle/>
          <a:p>
            <a:r>
              <a:rPr lang="sv-SE" b="1" dirty="0">
                <a:solidFill>
                  <a:schemeClr val="tx1"/>
                </a:solidFill>
              </a:rPr>
              <a:t>Tendering (</a:t>
            </a:r>
            <a:r>
              <a:rPr lang="sv-SE" b="1" dirty="0" err="1">
                <a:solidFill>
                  <a:schemeClr val="tx1"/>
                </a:solidFill>
              </a:rPr>
              <a:t>First</a:t>
            </a:r>
            <a:r>
              <a:rPr lang="sv-SE" b="1" dirty="0">
                <a:solidFill>
                  <a:schemeClr val="tx1"/>
                </a:solidFill>
              </a:rPr>
              <a:t> </a:t>
            </a:r>
            <a:r>
              <a:rPr lang="sv-SE" b="1" dirty="0" err="1">
                <a:solidFill>
                  <a:schemeClr val="tx1"/>
                </a:solidFill>
              </a:rPr>
              <a:t>phase</a:t>
            </a:r>
            <a:r>
              <a:rPr lang="sv-SE" b="1" dirty="0">
                <a:solidFill>
                  <a:schemeClr val="tx1"/>
                </a:solidFill>
              </a:rPr>
              <a:t> </a:t>
            </a:r>
            <a:r>
              <a:rPr lang="sv-SE" b="1" dirty="0" err="1">
                <a:solidFill>
                  <a:schemeClr val="tx1"/>
                </a:solidFill>
              </a:rPr>
              <a:t>of</a:t>
            </a:r>
            <a:r>
              <a:rPr lang="sv-SE" b="1" dirty="0">
                <a:solidFill>
                  <a:schemeClr val="tx1"/>
                </a:solidFill>
              </a:rPr>
              <a:t> </a:t>
            </a:r>
            <a:r>
              <a:rPr lang="sv-SE" b="1" dirty="0" err="1">
                <a:solidFill>
                  <a:schemeClr val="tx1"/>
                </a:solidFill>
              </a:rPr>
              <a:t>S</a:t>
            </a:r>
            <a:r>
              <a:rPr lang="sv-SE" b="1" dirty="0" err="1" smtClean="0">
                <a:solidFill>
                  <a:schemeClr val="tx1"/>
                </a:solidFill>
              </a:rPr>
              <a:t>tage</a:t>
            </a:r>
            <a:r>
              <a:rPr lang="sv-SE" b="1" dirty="0" smtClean="0">
                <a:solidFill>
                  <a:schemeClr val="tx1"/>
                </a:solidFill>
              </a:rPr>
              <a:t> 1)</a:t>
            </a:r>
          </a:p>
          <a:p>
            <a:r>
              <a:rPr lang="sv-SE" b="1" dirty="0" smtClean="0">
                <a:solidFill>
                  <a:schemeClr val="tx1"/>
                </a:solidFill>
              </a:rPr>
              <a:t>Deliverables before call for tender </a:t>
            </a:r>
            <a:r>
              <a:rPr lang="sv-SE" dirty="0" smtClean="0">
                <a:solidFill>
                  <a:schemeClr val="tx1"/>
                </a:solidFill>
              </a:rPr>
              <a:t>(Assuming no changes since TG2):</a:t>
            </a:r>
          </a:p>
          <a:p>
            <a:pPr indent="-171450">
              <a:lnSpc>
                <a:spcPct val="100000"/>
              </a:lnSpc>
              <a:spcBef>
                <a:spcPts val="0"/>
              </a:spcBef>
              <a:spcAft>
                <a:spcPts val="0"/>
              </a:spcAft>
              <a:buFont typeface="Arial" panose="020B0604020202020204" pitchFamily="34" charset="0"/>
              <a:buChar char="•"/>
            </a:pPr>
            <a:r>
              <a:rPr lang="en-US" dirty="0">
                <a:solidFill>
                  <a:schemeClr val="tx1"/>
                </a:solidFill>
                <a:ea typeface="Calibri"/>
                <a:cs typeface="Times New Roman"/>
              </a:rPr>
              <a:t>Optical analysis </a:t>
            </a:r>
            <a:r>
              <a:rPr lang="en-US" dirty="0" smtClean="0">
                <a:solidFill>
                  <a:schemeClr val="tx1"/>
                </a:solidFill>
                <a:ea typeface="Calibri"/>
                <a:cs typeface="Times New Roman"/>
              </a:rPr>
              <a:t>data (Unless it was delivered during Phase 1)</a:t>
            </a:r>
            <a:endParaRPr lang="sv-SE" dirty="0" smtClean="0">
              <a:solidFill>
                <a:schemeClr val="tx1"/>
              </a:solidFill>
              <a:ea typeface="Calibri"/>
              <a:cs typeface="Times New Roman"/>
            </a:endParaRPr>
          </a:p>
          <a:p>
            <a:pPr indent="-171450">
              <a:lnSpc>
                <a:spcPct val="100000"/>
              </a:lnSpc>
              <a:spcBef>
                <a:spcPts val="0"/>
              </a:spcBef>
              <a:spcAft>
                <a:spcPts val="0"/>
              </a:spcAft>
              <a:buFont typeface="Arial" panose="020B0604020202020204" pitchFamily="34" charset="0"/>
              <a:buChar char="•"/>
            </a:pPr>
            <a:r>
              <a:rPr lang="sv-SE" dirty="0" smtClean="0">
                <a:solidFill>
                  <a:schemeClr val="tx1"/>
                </a:solidFill>
                <a:ea typeface="Calibri"/>
                <a:cs typeface="Times New Roman"/>
              </a:rPr>
              <a:t>Call </a:t>
            </a:r>
            <a:r>
              <a:rPr lang="sv-SE" dirty="0">
                <a:solidFill>
                  <a:schemeClr val="tx1"/>
                </a:solidFill>
                <a:ea typeface="Calibri"/>
                <a:cs typeface="Times New Roman"/>
              </a:rPr>
              <a:t>for tender /Technical parts shall be in english/ </a:t>
            </a:r>
            <a:r>
              <a:rPr lang="sv-SE" dirty="0" smtClean="0">
                <a:solidFill>
                  <a:schemeClr val="tx1"/>
                </a:solidFill>
                <a:ea typeface="Calibri"/>
                <a:cs typeface="Times New Roman"/>
              </a:rPr>
              <a:t>(Template: ESS-0178215</a:t>
            </a:r>
            <a:r>
              <a:rPr lang="sv-SE" dirty="0">
                <a:solidFill>
                  <a:schemeClr val="tx1"/>
                </a:solidFill>
                <a:ea typeface="Calibri"/>
                <a:cs typeface="Times New Roman"/>
              </a:rPr>
              <a:t>)</a:t>
            </a:r>
          </a:p>
          <a:p>
            <a:pPr indent="-171450">
              <a:lnSpc>
                <a:spcPct val="100000"/>
              </a:lnSpc>
              <a:spcBef>
                <a:spcPts val="0"/>
              </a:spcBef>
              <a:spcAft>
                <a:spcPts val="0"/>
              </a:spcAft>
              <a:buFont typeface="Arial" panose="020B0604020202020204" pitchFamily="34" charset="0"/>
              <a:buChar char="•"/>
            </a:pPr>
            <a:r>
              <a:rPr lang="sv-SE" dirty="0">
                <a:solidFill>
                  <a:schemeClr val="tx1"/>
                </a:solidFill>
                <a:ea typeface="Calibri"/>
                <a:cs typeface="Times New Roman"/>
              </a:rPr>
              <a:t>Schedule</a:t>
            </a:r>
          </a:p>
          <a:p>
            <a:pPr indent="-171450">
              <a:lnSpc>
                <a:spcPct val="100000"/>
              </a:lnSpc>
              <a:spcBef>
                <a:spcPts val="0"/>
              </a:spcBef>
              <a:spcAft>
                <a:spcPts val="0"/>
              </a:spcAft>
              <a:buFont typeface="Arial" panose="020B0604020202020204" pitchFamily="34" charset="0"/>
              <a:buChar char="•"/>
            </a:pPr>
            <a:r>
              <a:rPr lang="en-US" dirty="0">
                <a:solidFill>
                  <a:schemeClr val="tx1"/>
                </a:solidFill>
                <a:ea typeface="Calibri"/>
                <a:cs typeface="Times New Roman"/>
              </a:rPr>
              <a:t>Declaration of conformity with Appendix 1</a:t>
            </a:r>
          </a:p>
          <a:p>
            <a:pPr>
              <a:lnSpc>
                <a:spcPct val="150000"/>
              </a:lnSpc>
              <a:spcBef>
                <a:spcPts val="600"/>
              </a:spcBef>
              <a:spcAft>
                <a:spcPts val="600"/>
              </a:spcAft>
            </a:pPr>
            <a:r>
              <a:rPr lang="sv-SE" b="1" dirty="0">
                <a:ea typeface="Calibri"/>
                <a:cs typeface="Times New Roman"/>
              </a:rPr>
              <a:t>ESS action:</a:t>
            </a:r>
          </a:p>
          <a:p>
            <a:pPr marL="342900" indent="-342900">
              <a:lnSpc>
                <a:spcPct val="100000"/>
              </a:lnSpc>
              <a:spcBef>
                <a:spcPts val="0"/>
              </a:spcBef>
              <a:spcAft>
                <a:spcPts val="0"/>
              </a:spcAft>
              <a:buFont typeface="Arial" panose="020B0604020202020204" pitchFamily="34" charset="0"/>
              <a:buChar char="•"/>
            </a:pPr>
            <a:r>
              <a:rPr lang="sv-SE" dirty="0">
                <a:ea typeface="Calibri"/>
                <a:cs typeface="Times New Roman"/>
              </a:rPr>
              <a:t>Approval for Schedule and </a:t>
            </a:r>
            <a:r>
              <a:rPr lang="sv-SE" dirty="0" smtClean="0">
                <a:ea typeface="Calibri"/>
                <a:cs typeface="Times New Roman"/>
              </a:rPr>
              <a:t>Resources</a:t>
            </a:r>
          </a:p>
          <a:p>
            <a:pPr marL="342900" indent="-342900">
              <a:lnSpc>
                <a:spcPct val="100000"/>
              </a:lnSpc>
              <a:spcBef>
                <a:spcPts val="0"/>
              </a:spcBef>
              <a:spcAft>
                <a:spcPts val="600"/>
              </a:spcAft>
              <a:buFont typeface="Arial" panose="020B0604020202020204" pitchFamily="34" charset="0"/>
              <a:buChar char="•"/>
            </a:pPr>
            <a:r>
              <a:rPr lang="sv-SE" dirty="0" smtClean="0">
                <a:ea typeface="Calibri"/>
                <a:cs typeface="Times New Roman"/>
              </a:rPr>
              <a:t>Chopper team shall Review the call for thender based on </a:t>
            </a:r>
            <a:r>
              <a:rPr lang="sv-SE" dirty="0">
                <a:solidFill>
                  <a:schemeClr val="tx1"/>
                </a:solidFill>
                <a:ea typeface="Calibri"/>
                <a:cs typeface="Times New Roman"/>
              </a:rPr>
              <a:t>ESS-0178215</a:t>
            </a:r>
            <a:endParaRPr lang="en-US" dirty="0">
              <a:solidFill>
                <a:srgbClr val="FF0000"/>
              </a:solidFill>
              <a:ea typeface="Calibri"/>
              <a:cs typeface="Times New Roman"/>
            </a:endParaRPr>
          </a:p>
          <a:p>
            <a:r>
              <a:rPr lang="sv-SE" dirty="0" smtClean="0"/>
              <a:t>Review meeting is necessary since no Sub TG3 is required after the detailed engineering. Major part </a:t>
            </a:r>
            <a:r>
              <a:rPr lang="sv-SE" dirty="0" err="1" smtClean="0"/>
              <a:t>of</a:t>
            </a:r>
            <a:r>
              <a:rPr lang="sv-SE" dirty="0" smtClean="0"/>
              <a:t> approval of the </a:t>
            </a:r>
            <a:r>
              <a:rPr lang="sv-SE" dirty="0" err="1"/>
              <a:t>sub</a:t>
            </a:r>
            <a:r>
              <a:rPr lang="sv-SE" dirty="0"/>
              <a:t> </a:t>
            </a:r>
            <a:r>
              <a:rPr lang="sv-SE" dirty="0" smtClean="0"/>
              <a:t>TG3 is </a:t>
            </a:r>
            <a:r>
              <a:rPr lang="sv-SE" dirty="0"/>
              <a:t>the </a:t>
            </a:r>
            <a:r>
              <a:rPr lang="sv-SE" dirty="0" err="1"/>
              <a:t>approval</a:t>
            </a:r>
            <a:r>
              <a:rPr lang="sv-SE" dirty="0"/>
              <a:t> </a:t>
            </a:r>
            <a:r>
              <a:rPr lang="sv-SE" dirty="0" err="1"/>
              <a:t>of</a:t>
            </a:r>
            <a:r>
              <a:rPr lang="sv-SE" dirty="0"/>
              <a:t> </a:t>
            </a:r>
            <a:r>
              <a:rPr lang="sv-SE" dirty="0" smtClean="0"/>
              <a:t>the CFT.</a:t>
            </a:r>
          </a:p>
          <a:p>
            <a:endParaRPr lang="sv-S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61013" y="137215"/>
            <a:ext cx="4807595" cy="69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075509" y="342900"/>
            <a:ext cx="150019"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6" name="Oval 5"/>
          <p:cNvSpPr/>
          <p:nvPr/>
        </p:nvSpPr>
        <p:spPr>
          <a:xfrm>
            <a:off x="4241006" y="336606"/>
            <a:ext cx="150019"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7" name="Oval 6"/>
          <p:cNvSpPr/>
          <p:nvPr/>
        </p:nvSpPr>
        <p:spPr>
          <a:xfrm>
            <a:off x="5499497" y="331843"/>
            <a:ext cx="150019"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Oval 7"/>
          <p:cNvSpPr/>
          <p:nvPr/>
        </p:nvSpPr>
        <p:spPr>
          <a:xfrm>
            <a:off x="3643313" y="336606"/>
            <a:ext cx="292893"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9" name="Rectangle 8"/>
          <p:cNvSpPr/>
          <p:nvPr/>
        </p:nvSpPr>
        <p:spPr>
          <a:xfrm>
            <a:off x="589611" y="6033319"/>
            <a:ext cx="7743823" cy="369332"/>
          </a:xfrm>
          <a:prstGeom prst="rect">
            <a:avLst/>
          </a:prstGeom>
        </p:spPr>
        <p:txBody>
          <a:bodyPr wrap="square">
            <a:spAutoFit/>
          </a:bodyPr>
          <a:lstStyle/>
          <a:p>
            <a:pPr lvl="0"/>
            <a:r>
              <a:rPr lang="sv-SE" b="1" dirty="0" smtClean="0">
                <a:solidFill>
                  <a:srgbClr val="C00000"/>
                </a:solidFill>
              </a:rPr>
              <a:t>NSS Response time: </a:t>
            </a:r>
            <a:r>
              <a:rPr lang="en-US" b="1" dirty="0">
                <a:solidFill>
                  <a:srgbClr val="C00000"/>
                </a:solidFill>
              </a:rPr>
              <a:t>less than </a:t>
            </a:r>
            <a:r>
              <a:rPr lang="en-US" b="1" u="sng" dirty="0" smtClean="0">
                <a:solidFill>
                  <a:srgbClr val="C00000"/>
                </a:solidFill>
              </a:rPr>
              <a:t>2 weeks</a:t>
            </a:r>
            <a:r>
              <a:rPr lang="en-US" u="sng" dirty="0" smtClean="0">
                <a:solidFill>
                  <a:srgbClr val="C00000"/>
                </a:solidFill>
              </a:rPr>
              <a:t> </a:t>
            </a:r>
            <a:endParaRPr lang="sv-SE" b="1" u="sng" dirty="0">
              <a:solidFill>
                <a:srgbClr val="C00000"/>
              </a:solidFill>
            </a:endParaRPr>
          </a:p>
        </p:txBody>
      </p:sp>
      <p:grpSp>
        <p:nvGrpSpPr>
          <p:cNvPr id="5" name="Group 4"/>
          <p:cNvGrpSpPr/>
          <p:nvPr/>
        </p:nvGrpSpPr>
        <p:grpSpPr>
          <a:xfrm>
            <a:off x="8752742" y="1743075"/>
            <a:ext cx="198377" cy="4552218"/>
            <a:chOff x="8642837" y="1840489"/>
            <a:chExt cx="320920" cy="4142675"/>
          </a:xfrm>
        </p:grpSpPr>
        <p:sp>
          <p:nvSpPr>
            <p:cNvPr id="25" name="Pentagon 24"/>
            <p:cNvSpPr/>
            <p:nvPr/>
          </p:nvSpPr>
          <p:spPr>
            <a:xfrm rot="5400000">
              <a:off x="8369526" y="2113800"/>
              <a:ext cx="867542" cy="320920"/>
            </a:xfrm>
            <a:prstGeom prst="homePlate">
              <a:avLst/>
            </a:prstGeom>
            <a:noFill/>
            <a:ln w="952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26" name="Chevron 25"/>
            <p:cNvSpPr/>
            <p:nvPr/>
          </p:nvSpPr>
          <p:spPr>
            <a:xfrm rot="5400000">
              <a:off x="8376870" y="2934432"/>
              <a:ext cx="852854" cy="320920"/>
            </a:xfrm>
            <a:prstGeom prst="chevron">
              <a:avLst/>
            </a:prstGeom>
            <a:gradFill flip="none" rotWithShape="1">
              <a:gsLst>
                <a:gs pos="0">
                  <a:schemeClr val="accent1">
                    <a:lumMod val="5000"/>
                    <a:lumOff val="95000"/>
                  </a:schemeClr>
                </a:gs>
                <a:gs pos="95000">
                  <a:srgbClr val="0070C0"/>
                </a:gs>
                <a:gs pos="100000">
                  <a:srgbClr val="0070C0"/>
                </a:gs>
              </a:gsLst>
              <a:lin ang="10800000" scaled="1"/>
              <a:tileRect/>
            </a:gra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27" name="Chevron 26"/>
            <p:cNvSpPr/>
            <p:nvPr/>
          </p:nvSpPr>
          <p:spPr>
            <a:xfrm rot="5400000">
              <a:off x="8376870" y="3755047"/>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28" name="Chevron 27"/>
            <p:cNvSpPr/>
            <p:nvPr/>
          </p:nvSpPr>
          <p:spPr>
            <a:xfrm rot="5400000">
              <a:off x="8376870" y="457566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29" name="Chevron 28"/>
            <p:cNvSpPr/>
            <p:nvPr/>
          </p:nvSpPr>
          <p:spPr>
            <a:xfrm rot="5400000">
              <a:off x="8376870" y="5396277"/>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grpSp>
    </p:spTree>
    <p:extLst>
      <p:ext uri="{BB962C8B-B14F-4D97-AF65-F5344CB8AC3E}">
        <p14:creationId xmlns:p14="http://schemas.microsoft.com/office/powerpoint/2010/main" val="1163071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285120"/>
            <a:ext cx="5394337" cy="1815882"/>
          </a:xfrm>
          <a:prstGeom prst="rect">
            <a:avLst/>
          </a:prstGeom>
        </p:spPr>
        <p:txBody>
          <a:bodyPr wrap="square">
            <a:spAutoFit/>
          </a:bodyPr>
          <a:lstStyle/>
          <a:p>
            <a:r>
              <a:rPr lang="sv-SE" sz="2800" dirty="0" smtClean="0">
                <a:solidFill>
                  <a:schemeClr val="bg1"/>
                </a:solidFill>
              </a:rPr>
              <a:t>APPENDIX 1</a:t>
            </a:r>
          </a:p>
          <a:p>
            <a:r>
              <a:rPr lang="sv-SE" sz="2400" dirty="0" smtClean="0">
                <a:solidFill>
                  <a:schemeClr val="bg1"/>
                </a:solidFill>
              </a:rPr>
              <a:t>/Procurement verification/</a:t>
            </a:r>
            <a:endParaRPr lang="sv-SE" sz="2400" dirty="0">
              <a:solidFill>
                <a:schemeClr val="bg1"/>
              </a:solidFill>
            </a:endParaRPr>
          </a:p>
          <a:p>
            <a:endParaRPr lang="sv-SE" sz="2800" dirty="0">
              <a:solidFill>
                <a:schemeClr val="bg1"/>
              </a:solidFill>
            </a:endParaRPr>
          </a:p>
          <a:p>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16</a:t>
            </a:fld>
            <a:endParaRPr lang="sv-SE" dirty="0"/>
          </a:p>
        </p:txBody>
      </p:sp>
      <p:sp>
        <p:nvSpPr>
          <p:cNvPr id="5" name="Rectangle 4"/>
          <p:cNvSpPr/>
          <p:nvPr/>
        </p:nvSpPr>
        <p:spPr>
          <a:xfrm>
            <a:off x="538800" y="1868042"/>
            <a:ext cx="7743823" cy="646331"/>
          </a:xfrm>
          <a:prstGeom prst="rect">
            <a:avLst/>
          </a:prstGeom>
        </p:spPr>
        <p:txBody>
          <a:bodyPr wrap="square">
            <a:spAutoFit/>
          </a:bodyPr>
          <a:lstStyle/>
          <a:p>
            <a:pPr marL="285750" lvl="0" indent="-285750">
              <a:buFont typeface="Arial" panose="020B0604020202020204" pitchFamily="34" charset="0"/>
              <a:buChar char="•"/>
            </a:pPr>
            <a:r>
              <a:rPr lang="en-US" dirty="0" smtClean="0"/>
              <a:t>There has to be a CDR between the Instrument team and the supplier.</a:t>
            </a:r>
          </a:p>
          <a:p>
            <a:pPr lvl="0"/>
            <a:r>
              <a:rPr lang="en-US" dirty="0" smtClean="0"/>
              <a:t>      (For the approval of the CDR, ESS </a:t>
            </a:r>
            <a:r>
              <a:rPr lang="en-US" dirty="0"/>
              <a:t>shall approve the </a:t>
            </a:r>
            <a:r>
              <a:rPr lang="en-US" dirty="0" smtClean="0"/>
              <a:t>design.)</a:t>
            </a:r>
            <a:endParaRPr lang="sv-SE" dirty="0"/>
          </a:p>
        </p:txBody>
      </p:sp>
      <p:sp>
        <p:nvSpPr>
          <p:cNvPr id="8" name="Rectangle 7"/>
          <p:cNvSpPr/>
          <p:nvPr/>
        </p:nvSpPr>
        <p:spPr>
          <a:xfrm>
            <a:off x="538798" y="2514373"/>
            <a:ext cx="7743823" cy="369332"/>
          </a:xfrm>
          <a:prstGeom prst="rect">
            <a:avLst/>
          </a:prstGeom>
        </p:spPr>
        <p:txBody>
          <a:bodyPr wrap="square">
            <a:spAutoFit/>
          </a:bodyPr>
          <a:lstStyle/>
          <a:p>
            <a:pPr marL="285750" lvl="0" indent="-285750">
              <a:buFont typeface="Arial" panose="020B0604020202020204" pitchFamily="34" charset="0"/>
              <a:buChar char="•"/>
            </a:pPr>
            <a:r>
              <a:rPr lang="en-US" dirty="0" smtClean="0"/>
              <a:t>Scope </a:t>
            </a:r>
            <a:r>
              <a:rPr lang="en-US" dirty="0"/>
              <a:t>of the work / Expected execution of the specified product or </a:t>
            </a:r>
            <a:r>
              <a:rPr lang="en-US" dirty="0" smtClean="0"/>
              <a:t>service /</a:t>
            </a:r>
            <a:endParaRPr lang="sv-SE" dirty="0"/>
          </a:p>
        </p:txBody>
      </p:sp>
      <p:sp>
        <p:nvSpPr>
          <p:cNvPr id="10" name="Rectangle 9"/>
          <p:cNvSpPr/>
          <p:nvPr/>
        </p:nvSpPr>
        <p:spPr>
          <a:xfrm>
            <a:off x="538800" y="2967840"/>
            <a:ext cx="7743823" cy="369332"/>
          </a:xfrm>
          <a:prstGeom prst="rect">
            <a:avLst/>
          </a:prstGeom>
        </p:spPr>
        <p:txBody>
          <a:bodyPr wrap="square">
            <a:spAutoFit/>
          </a:bodyPr>
          <a:lstStyle/>
          <a:p>
            <a:pPr marL="285750" lvl="0" indent="-285750">
              <a:buFont typeface="Arial" panose="020B0604020202020204" pitchFamily="34" charset="0"/>
              <a:buChar char="•"/>
            </a:pPr>
            <a:r>
              <a:rPr lang="en-US" dirty="0" smtClean="0"/>
              <a:t>Performance </a:t>
            </a:r>
            <a:r>
              <a:rPr lang="en-US" dirty="0"/>
              <a:t>requirements /Acceptable products or acceptable </a:t>
            </a:r>
            <a:r>
              <a:rPr lang="en-US" dirty="0" smtClean="0"/>
              <a:t>substitutions/</a:t>
            </a:r>
            <a:endParaRPr lang="sv-SE" dirty="0"/>
          </a:p>
        </p:txBody>
      </p:sp>
      <p:sp>
        <p:nvSpPr>
          <p:cNvPr id="11" name="Rectangle 10"/>
          <p:cNvSpPr/>
          <p:nvPr/>
        </p:nvSpPr>
        <p:spPr>
          <a:xfrm>
            <a:off x="538800" y="3423091"/>
            <a:ext cx="7743823" cy="369332"/>
          </a:xfrm>
          <a:prstGeom prst="rect">
            <a:avLst/>
          </a:prstGeom>
        </p:spPr>
        <p:txBody>
          <a:bodyPr wrap="square">
            <a:spAutoFit/>
          </a:bodyPr>
          <a:lstStyle/>
          <a:p>
            <a:pPr marL="285750" lvl="0" indent="-285750">
              <a:buFont typeface="Arial" panose="020B0604020202020204" pitchFamily="34" charset="0"/>
              <a:buChar char="•"/>
            </a:pPr>
            <a:r>
              <a:rPr lang="en-US" dirty="0" smtClean="0"/>
              <a:t>List </a:t>
            </a:r>
            <a:r>
              <a:rPr lang="en-US" dirty="0"/>
              <a:t>of required submittals including documents </a:t>
            </a:r>
            <a:r>
              <a:rPr lang="en-US" dirty="0" smtClean="0"/>
              <a:t>list, language requirement</a:t>
            </a:r>
            <a:endParaRPr lang="sv-SE" dirty="0"/>
          </a:p>
        </p:txBody>
      </p:sp>
      <p:sp>
        <p:nvSpPr>
          <p:cNvPr id="12" name="Rectangle 11"/>
          <p:cNvSpPr/>
          <p:nvPr/>
        </p:nvSpPr>
        <p:spPr>
          <a:xfrm>
            <a:off x="538800" y="3792423"/>
            <a:ext cx="5282033" cy="646331"/>
          </a:xfrm>
          <a:prstGeom prst="rect">
            <a:avLst/>
          </a:prstGeom>
        </p:spPr>
        <p:txBody>
          <a:bodyPr wrap="square">
            <a:spAutoFit/>
          </a:bodyPr>
          <a:lstStyle/>
          <a:p>
            <a:pPr marL="285750" lvl="0" indent="-285750">
              <a:buFont typeface="Arial" panose="020B0604020202020204" pitchFamily="34" charset="0"/>
              <a:buChar char="•"/>
            </a:pPr>
            <a:r>
              <a:rPr lang="en-US" dirty="0" smtClean="0"/>
              <a:t>Request </a:t>
            </a:r>
            <a:r>
              <a:rPr lang="en-US" dirty="0"/>
              <a:t>of a Quality-assurance plan from the supplier in the tender </a:t>
            </a:r>
            <a:r>
              <a:rPr lang="en-US" dirty="0" smtClean="0"/>
              <a:t>documentation</a:t>
            </a:r>
            <a:endParaRPr lang="sv-SE" dirty="0"/>
          </a:p>
        </p:txBody>
      </p:sp>
      <p:sp>
        <p:nvSpPr>
          <p:cNvPr id="13" name="Rectangle 12"/>
          <p:cNvSpPr/>
          <p:nvPr/>
        </p:nvSpPr>
        <p:spPr>
          <a:xfrm>
            <a:off x="538800" y="4532989"/>
            <a:ext cx="7743823" cy="369332"/>
          </a:xfrm>
          <a:prstGeom prst="rect">
            <a:avLst/>
          </a:prstGeom>
        </p:spPr>
        <p:txBody>
          <a:bodyPr wrap="square">
            <a:spAutoFit/>
          </a:bodyPr>
          <a:lstStyle/>
          <a:p>
            <a:pPr marL="285750" lvl="0" indent="-285750">
              <a:buFont typeface="Arial" panose="020B0604020202020204" pitchFamily="34" charset="0"/>
              <a:buChar char="•"/>
            </a:pPr>
            <a:r>
              <a:rPr lang="en-US" dirty="0" smtClean="0"/>
              <a:t>List of applicable </a:t>
            </a:r>
            <a:r>
              <a:rPr lang="en-US" dirty="0"/>
              <a:t>codes and </a:t>
            </a:r>
            <a:r>
              <a:rPr lang="en-US" dirty="0" smtClean="0"/>
              <a:t>standards</a:t>
            </a:r>
            <a:endParaRPr lang="sv-SE" dirty="0"/>
          </a:p>
        </p:txBody>
      </p:sp>
      <p:sp>
        <p:nvSpPr>
          <p:cNvPr id="14" name="Rectangle 13"/>
          <p:cNvSpPr/>
          <p:nvPr/>
        </p:nvSpPr>
        <p:spPr>
          <a:xfrm>
            <a:off x="538800" y="5053164"/>
            <a:ext cx="4905267" cy="923330"/>
          </a:xfrm>
          <a:prstGeom prst="rect">
            <a:avLst/>
          </a:prstGeom>
        </p:spPr>
        <p:txBody>
          <a:bodyPr wrap="square">
            <a:spAutoFit/>
          </a:bodyPr>
          <a:lstStyle/>
          <a:p>
            <a:pPr marL="285750" lvl="0" indent="-285750">
              <a:buFont typeface="Arial" panose="020B0604020202020204" pitchFamily="34" charset="0"/>
              <a:buChar char="•"/>
            </a:pPr>
            <a:r>
              <a:rPr lang="en-US" dirty="0" smtClean="0"/>
              <a:t>The </a:t>
            </a:r>
            <a:r>
              <a:rPr lang="en-US" dirty="0"/>
              <a:t>product has to be designed and manufactured according to ESS and European standards. </a:t>
            </a:r>
            <a:endParaRPr lang="sv-SE" dirty="0"/>
          </a:p>
        </p:txBody>
      </p:sp>
      <p:sp>
        <p:nvSpPr>
          <p:cNvPr id="16" name="Rectangle 15"/>
          <p:cNvSpPr/>
          <p:nvPr/>
        </p:nvSpPr>
        <p:spPr>
          <a:xfrm>
            <a:off x="538797" y="5857067"/>
            <a:ext cx="6014403" cy="646331"/>
          </a:xfrm>
          <a:prstGeom prst="rect">
            <a:avLst/>
          </a:prstGeom>
        </p:spPr>
        <p:txBody>
          <a:bodyPr wrap="square">
            <a:spAutoFit/>
          </a:bodyPr>
          <a:lstStyle/>
          <a:p>
            <a:pPr marL="285750" lvl="0" indent="-285750">
              <a:buFont typeface="Arial" panose="020B0604020202020204" pitchFamily="34" charset="0"/>
              <a:buChar char="•"/>
            </a:pPr>
            <a:r>
              <a:rPr lang="en-US" dirty="0" smtClean="0"/>
              <a:t>Details </a:t>
            </a:r>
            <a:r>
              <a:rPr lang="en-US" dirty="0"/>
              <a:t>about the verification process (SAT, FAT), the delivery and the handover of the product/service</a:t>
            </a:r>
            <a:endParaRPr lang="sv-SE" dirty="0"/>
          </a:p>
        </p:txBody>
      </p:sp>
      <p:sp>
        <p:nvSpPr>
          <p:cNvPr id="17" name="Rectangle 16"/>
          <p:cNvSpPr/>
          <p:nvPr/>
        </p:nvSpPr>
        <p:spPr>
          <a:xfrm>
            <a:off x="600707" y="1446288"/>
            <a:ext cx="7743823" cy="369332"/>
          </a:xfrm>
          <a:prstGeom prst="rect">
            <a:avLst/>
          </a:prstGeom>
        </p:spPr>
        <p:txBody>
          <a:bodyPr wrap="square">
            <a:spAutoFit/>
          </a:bodyPr>
          <a:lstStyle/>
          <a:p>
            <a:pPr lvl="0"/>
            <a:r>
              <a:rPr lang="sv-SE" b="1" dirty="0" smtClean="0"/>
              <a:t>The </a:t>
            </a:r>
            <a:r>
              <a:rPr lang="sv-SE" b="1" dirty="0" err="1" smtClean="0"/>
              <a:t>Contract</a:t>
            </a:r>
            <a:r>
              <a:rPr lang="sv-SE" b="1" dirty="0" smtClean="0"/>
              <a:t>/Tender shall contain the following points</a:t>
            </a:r>
            <a:endParaRPr lang="sv-SE" b="1" dirty="0"/>
          </a:p>
        </p:txBody>
      </p:sp>
      <p:sp>
        <p:nvSpPr>
          <p:cNvPr id="19" name="Diamond 18"/>
          <p:cNvSpPr/>
          <p:nvPr/>
        </p:nvSpPr>
        <p:spPr>
          <a:xfrm>
            <a:off x="8032806" y="1899907"/>
            <a:ext cx="168279" cy="199433"/>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20" name="Text Box 24"/>
          <p:cNvSpPr txBox="1"/>
          <p:nvPr/>
        </p:nvSpPr>
        <p:spPr>
          <a:xfrm>
            <a:off x="7769909" y="2119368"/>
            <a:ext cx="694072" cy="2654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Sub TG3</a:t>
            </a:r>
            <a:endParaRPr lang="sv-SE" sz="1200" dirty="0">
              <a:effectLst/>
              <a:ea typeface="Calibri"/>
              <a:cs typeface="Times New Roman"/>
            </a:endParaRPr>
          </a:p>
        </p:txBody>
      </p:sp>
      <p:sp>
        <p:nvSpPr>
          <p:cNvPr id="15" name="Rectangle 14"/>
          <p:cNvSpPr/>
          <p:nvPr/>
        </p:nvSpPr>
        <p:spPr>
          <a:xfrm>
            <a:off x="5820833" y="3964356"/>
            <a:ext cx="3168644" cy="2308324"/>
          </a:xfrm>
          <a:prstGeom prst="rect">
            <a:avLst/>
          </a:prstGeom>
          <a:ln w="3175">
            <a:solidFill>
              <a:srgbClr val="FF0000"/>
            </a:solidFill>
          </a:ln>
        </p:spPr>
        <p:txBody>
          <a:bodyPr wrap="square">
            <a:spAutoFit/>
          </a:bodyPr>
          <a:lstStyle/>
          <a:p>
            <a:r>
              <a:rPr lang="en-US" dirty="0">
                <a:solidFill>
                  <a:schemeClr val="accent3">
                    <a:lumMod val="75000"/>
                  </a:schemeClr>
                </a:solidFill>
              </a:rPr>
              <a:t>If the NSS </a:t>
            </a:r>
            <a:r>
              <a:rPr lang="en-US" dirty="0" smtClean="0">
                <a:solidFill>
                  <a:schemeClr val="accent3">
                    <a:lumMod val="75000"/>
                  </a:schemeClr>
                </a:solidFill>
              </a:rPr>
              <a:t>requirements </a:t>
            </a:r>
            <a:r>
              <a:rPr lang="en-US" dirty="0">
                <a:solidFill>
                  <a:schemeClr val="accent3">
                    <a:lumMod val="75000"/>
                  </a:schemeClr>
                </a:solidFill>
              </a:rPr>
              <a:t>are not compatible with the </a:t>
            </a:r>
            <a:r>
              <a:rPr lang="en-US" dirty="0" smtClean="0">
                <a:solidFill>
                  <a:schemeClr val="accent3">
                    <a:lumMod val="75000"/>
                  </a:schemeClr>
                </a:solidFill>
              </a:rPr>
              <a:t>rules of the partner institute, or </a:t>
            </a:r>
            <a:r>
              <a:rPr lang="en-US" dirty="0">
                <a:solidFill>
                  <a:schemeClr val="accent3">
                    <a:lumMod val="75000"/>
                  </a:schemeClr>
                </a:solidFill>
              </a:rPr>
              <a:t>instruments schedule or </a:t>
            </a:r>
            <a:r>
              <a:rPr lang="en-US" dirty="0" smtClean="0">
                <a:solidFill>
                  <a:schemeClr val="accent3">
                    <a:lumMod val="75000"/>
                  </a:schemeClr>
                </a:solidFill>
              </a:rPr>
              <a:t>the resource </a:t>
            </a:r>
            <a:r>
              <a:rPr lang="en-US" dirty="0">
                <a:solidFill>
                  <a:schemeClr val="accent3">
                    <a:lumMod val="75000"/>
                  </a:schemeClr>
                </a:solidFill>
              </a:rPr>
              <a:t>plan is conflicting with NSS planning then the </a:t>
            </a:r>
            <a:r>
              <a:rPr lang="en-US" dirty="0" smtClean="0">
                <a:solidFill>
                  <a:schemeClr val="accent3">
                    <a:lumMod val="75000"/>
                  </a:schemeClr>
                </a:solidFill>
              </a:rPr>
              <a:t>issue </a:t>
            </a:r>
            <a:r>
              <a:rPr lang="en-US" dirty="0">
                <a:solidFill>
                  <a:schemeClr val="accent3">
                    <a:lumMod val="75000"/>
                  </a:schemeClr>
                </a:solidFill>
              </a:rPr>
              <a:t>has to be discussed and addressed by a common agreement. </a:t>
            </a:r>
            <a:endParaRPr lang="en-US" dirty="0" smtClean="0">
              <a:solidFill>
                <a:schemeClr val="accent3">
                  <a:lumMod val="75000"/>
                </a:schemeClr>
              </a:solidFill>
            </a:endParaRPr>
          </a:p>
        </p:txBody>
      </p:sp>
    </p:spTree>
    <p:extLst>
      <p:ext uri="{BB962C8B-B14F-4D97-AF65-F5344CB8AC3E}">
        <p14:creationId xmlns:p14="http://schemas.microsoft.com/office/powerpoint/2010/main" val="7802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sv-SE" b="1" dirty="0"/>
              <a:t>Stage 1</a:t>
            </a:r>
            <a:r>
              <a:rPr lang="sv-SE" b="1" dirty="0" smtClean="0"/>
              <a:t>.</a:t>
            </a:r>
            <a:br>
              <a:rPr lang="sv-SE" b="1" dirty="0" smtClean="0"/>
            </a:br>
            <a:r>
              <a:rPr lang="sv-SE" b="1" dirty="0"/>
              <a:t/>
            </a:r>
            <a:br>
              <a:rPr lang="sv-SE" b="1" dirty="0"/>
            </a:br>
            <a:r>
              <a:rPr lang="sv-SE" dirty="0"/>
              <a:t>Early procurement of </a:t>
            </a:r>
            <a:r>
              <a:rPr lang="sv-SE" dirty="0" smtClean="0"/>
              <a:t>Choppers</a:t>
            </a:r>
            <a:endParaRPr lang="sv-SE" dirty="0"/>
          </a:p>
        </p:txBody>
      </p:sp>
      <p:sp>
        <p:nvSpPr>
          <p:cNvPr id="3" name="Content Placeholder 2"/>
          <p:cNvSpPr>
            <a:spLocks noGrp="1"/>
          </p:cNvSpPr>
          <p:nvPr>
            <p:ph idx="1"/>
          </p:nvPr>
        </p:nvSpPr>
        <p:spPr>
          <a:xfrm>
            <a:off x="335347" y="1450912"/>
            <a:ext cx="8307491" cy="5222449"/>
          </a:xfrm>
        </p:spPr>
        <p:txBody>
          <a:bodyPr/>
          <a:lstStyle/>
          <a:p>
            <a:pPr>
              <a:spcBef>
                <a:spcPts val="1200"/>
              </a:spcBef>
            </a:pPr>
            <a:r>
              <a:rPr lang="sv-SE" b="1" dirty="0" smtClean="0">
                <a:solidFill>
                  <a:schemeClr val="tx1"/>
                </a:solidFill>
              </a:rPr>
              <a:t>Before </a:t>
            </a:r>
            <a:r>
              <a:rPr lang="sv-SE" b="1" dirty="0">
                <a:solidFill>
                  <a:schemeClr val="tx1"/>
                </a:solidFill>
              </a:rPr>
              <a:t>CDR with </a:t>
            </a:r>
            <a:r>
              <a:rPr lang="sv-SE" b="1" dirty="0" smtClean="0">
                <a:solidFill>
                  <a:schemeClr val="tx1"/>
                </a:solidFill>
              </a:rPr>
              <a:t>subcontractor (Second phase of Stage 1)</a:t>
            </a:r>
          </a:p>
          <a:p>
            <a:pPr marL="342900" indent="-342900">
              <a:lnSpc>
                <a:spcPct val="100000"/>
              </a:lnSpc>
              <a:spcBef>
                <a:spcPts val="0"/>
              </a:spcBef>
              <a:spcAft>
                <a:spcPts val="0"/>
              </a:spcAft>
              <a:buFont typeface="Arial" panose="020B0604020202020204" pitchFamily="34" charset="0"/>
              <a:buChar char="•"/>
            </a:pPr>
            <a:r>
              <a:rPr lang="en-US" dirty="0" smtClean="0">
                <a:solidFill>
                  <a:schemeClr val="tx1"/>
                </a:solidFill>
              </a:rPr>
              <a:t>UpdateTG2 WPS, </a:t>
            </a:r>
            <a:r>
              <a:rPr lang="en-US" dirty="0">
                <a:solidFill>
                  <a:schemeClr val="tx1"/>
                </a:solidFill>
              </a:rPr>
              <a:t>Schedule, PBS, </a:t>
            </a:r>
            <a:r>
              <a:rPr lang="en-US" dirty="0" smtClean="0">
                <a:solidFill>
                  <a:schemeClr val="tx1"/>
                </a:solidFill>
              </a:rPr>
              <a:t>Budget</a:t>
            </a:r>
          </a:p>
          <a:p>
            <a:pPr marL="342900" indent="-342900">
              <a:lnSpc>
                <a:spcPct val="100000"/>
              </a:lnSpc>
              <a:spcBef>
                <a:spcPts val="0"/>
              </a:spcBef>
              <a:spcAft>
                <a:spcPts val="0"/>
              </a:spcAft>
              <a:buFont typeface="Arial" panose="020B0604020202020204" pitchFamily="34" charset="0"/>
              <a:buChar char="•"/>
            </a:pPr>
            <a:r>
              <a:rPr lang="en-GB" dirty="0">
                <a:solidFill>
                  <a:schemeClr val="tx1"/>
                </a:solidFill>
              </a:rPr>
              <a:t>Project Quality </a:t>
            </a:r>
            <a:r>
              <a:rPr lang="en-GB" dirty="0" smtClean="0">
                <a:solidFill>
                  <a:schemeClr val="tx1"/>
                </a:solidFill>
              </a:rPr>
              <a:t>Plan (General example provided)</a:t>
            </a:r>
          </a:p>
          <a:p>
            <a:pPr marL="342900" indent="-342900">
              <a:lnSpc>
                <a:spcPct val="100000"/>
              </a:lnSpc>
              <a:spcBef>
                <a:spcPts val="0"/>
              </a:spcBef>
              <a:spcAft>
                <a:spcPts val="0"/>
              </a:spcAft>
              <a:buFont typeface="Arial" panose="020B0604020202020204" pitchFamily="34" charset="0"/>
              <a:buChar char="•"/>
            </a:pPr>
            <a:r>
              <a:rPr lang="en-GB" dirty="0" smtClean="0">
                <a:solidFill>
                  <a:schemeClr val="tx1"/>
                </a:solidFill>
              </a:rPr>
              <a:t>Instrument Hazard </a:t>
            </a:r>
            <a:r>
              <a:rPr lang="en-GB" dirty="0">
                <a:solidFill>
                  <a:schemeClr val="tx1"/>
                </a:solidFill>
              </a:rPr>
              <a:t>Analysis </a:t>
            </a:r>
            <a:r>
              <a:rPr lang="en-GB" dirty="0" smtClean="0">
                <a:solidFill>
                  <a:schemeClr val="tx1"/>
                </a:solidFill>
              </a:rPr>
              <a:t>complementing the Chopper Hazard Analysis /Provided by the Chopper Team/ if necessary</a:t>
            </a:r>
            <a:endParaRPr lang="sv-SE" dirty="0">
              <a:solidFill>
                <a:schemeClr val="tx1"/>
              </a:solidFill>
            </a:endParaRPr>
          </a:p>
          <a:p>
            <a:pPr marL="342900" indent="-342900">
              <a:lnSpc>
                <a:spcPct val="100000"/>
              </a:lnSpc>
              <a:spcBef>
                <a:spcPts val="0"/>
              </a:spcBef>
              <a:spcAft>
                <a:spcPts val="0"/>
              </a:spcAft>
              <a:buFont typeface="Arial" panose="020B0604020202020204" pitchFamily="34" charset="0"/>
              <a:buChar char="•"/>
            </a:pPr>
            <a:r>
              <a:rPr lang="en-US" dirty="0" smtClean="0">
                <a:solidFill>
                  <a:schemeClr val="tx1"/>
                </a:solidFill>
              </a:rPr>
              <a:t>Radiation </a:t>
            </a:r>
            <a:r>
              <a:rPr lang="en-US" dirty="0">
                <a:solidFill>
                  <a:schemeClr val="tx1"/>
                </a:solidFill>
              </a:rPr>
              <a:t>Safety </a:t>
            </a:r>
            <a:r>
              <a:rPr lang="en-US" dirty="0" smtClean="0">
                <a:solidFill>
                  <a:schemeClr val="tx1"/>
                </a:solidFill>
              </a:rPr>
              <a:t>Analysis  </a:t>
            </a:r>
            <a:r>
              <a:rPr lang="en-GB" dirty="0" smtClean="0">
                <a:solidFill>
                  <a:schemeClr val="tx1"/>
                </a:solidFill>
              </a:rPr>
              <a:t>complementing </a:t>
            </a:r>
            <a:r>
              <a:rPr lang="en-GB" dirty="0">
                <a:solidFill>
                  <a:schemeClr val="tx1"/>
                </a:solidFill>
              </a:rPr>
              <a:t>the Chopper </a:t>
            </a:r>
            <a:r>
              <a:rPr lang="en-GB" dirty="0" smtClean="0">
                <a:solidFill>
                  <a:schemeClr val="tx1"/>
                </a:solidFill>
              </a:rPr>
              <a:t>Radiation Analysis </a:t>
            </a:r>
            <a:r>
              <a:rPr lang="en-GB" dirty="0">
                <a:solidFill>
                  <a:schemeClr val="tx1"/>
                </a:solidFill>
              </a:rPr>
              <a:t>/Provided by the Chopper Team</a:t>
            </a:r>
            <a:r>
              <a:rPr lang="en-GB" dirty="0" smtClean="0">
                <a:solidFill>
                  <a:schemeClr val="tx1"/>
                </a:solidFill>
              </a:rPr>
              <a:t>/ </a:t>
            </a:r>
            <a:r>
              <a:rPr lang="en-GB" dirty="0">
                <a:solidFill>
                  <a:schemeClr val="tx1"/>
                </a:solidFill>
              </a:rPr>
              <a:t>if </a:t>
            </a:r>
            <a:r>
              <a:rPr lang="en-GB" dirty="0" smtClean="0">
                <a:solidFill>
                  <a:schemeClr val="tx1"/>
                </a:solidFill>
              </a:rPr>
              <a:t>necessary</a:t>
            </a:r>
          </a:p>
          <a:p>
            <a:pPr marL="342900" indent="-342900">
              <a:lnSpc>
                <a:spcPct val="100000"/>
              </a:lnSpc>
              <a:spcBef>
                <a:spcPts val="0"/>
              </a:spcBef>
              <a:spcAft>
                <a:spcPts val="0"/>
              </a:spcAft>
              <a:buFont typeface="Arial" panose="020B0604020202020204" pitchFamily="34" charset="0"/>
              <a:buChar char="•"/>
            </a:pPr>
            <a:r>
              <a:rPr lang="en-US" dirty="0" smtClean="0">
                <a:solidFill>
                  <a:schemeClr val="tx1"/>
                </a:solidFill>
              </a:rPr>
              <a:t>Sub-System </a:t>
            </a:r>
            <a:r>
              <a:rPr lang="en-US" dirty="0">
                <a:solidFill>
                  <a:schemeClr val="tx1"/>
                </a:solidFill>
              </a:rPr>
              <a:t>Design Description (SSDD</a:t>
            </a:r>
            <a:r>
              <a:rPr lang="en-US" dirty="0" smtClean="0">
                <a:solidFill>
                  <a:schemeClr val="tx1"/>
                </a:solidFill>
              </a:rPr>
              <a:t>) Based on chopper team´s guidelines</a:t>
            </a:r>
            <a:endParaRPr lang="en-US" dirty="0">
              <a:solidFill>
                <a:schemeClr val="tx1"/>
              </a:solidFill>
            </a:endParaRPr>
          </a:p>
          <a:p>
            <a:pPr marL="800100" lvl="1" indent="-342900">
              <a:spcBef>
                <a:spcPts val="0"/>
              </a:spcBef>
              <a:buFont typeface="Arial" panose="020B0604020202020204" pitchFamily="34" charset="0"/>
              <a:buChar char="•"/>
            </a:pPr>
            <a:r>
              <a:rPr lang="sv-SE" sz="1600" dirty="0" smtClean="0">
                <a:solidFill>
                  <a:schemeClr val="tx1"/>
                </a:solidFill>
              </a:rPr>
              <a:t>Units decription an validation against requirements</a:t>
            </a:r>
          </a:p>
          <a:p>
            <a:pPr marL="800100" lvl="1" indent="-342900">
              <a:spcBef>
                <a:spcPts val="0"/>
              </a:spcBef>
              <a:buFont typeface="Arial" panose="020B0604020202020204" pitchFamily="34" charset="0"/>
              <a:buChar char="•"/>
            </a:pPr>
            <a:r>
              <a:rPr lang="sv-SE" sz="1600" dirty="0" smtClean="0">
                <a:solidFill>
                  <a:schemeClr val="tx1"/>
                </a:solidFill>
              </a:rPr>
              <a:t>Description </a:t>
            </a:r>
            <a:r>
              <a:rPr lang="sv-SE" sz="1600" dirty="0">
                <a:solidFill>
                  <a:schemeClr val="tx1"/>
                </a:solidFill>
              </a:rPr>
              <a:t>of mechanical and infrastructural interfaces of the choppers</a:t>
            </a:r>
          </a:p>
          <a:p>
            <a:pPr marL="800100" lvl="1" indent="-342900">
              <a:spcBef>
                <a:spcPts val="0"/>
              </a:spcBef>
              <a:buFont typeface="Arial" panose="020B0604020202020204" pitchFamily="34" charset="0"/>
              <a:buChar char="•"/>
            </a:pPr>
            <a:r>
              <a:rPr lang="en-GB" sz="1600" dirty="0" smtClean="0">
                <a:solidFill>
                  <a:schemeClr val="tx1"/>
                </a:solidFill>
              </a:rPr>
              <a:t>Potential Chopper </a:t>
            </a:r>
            <a:r>
              <a:rPr lang="en-GB" sz="1600" dirty="0">
                <a:solidFill>
                  <a:schemeClr val="tx1"/>
                </a:solidFill>
              </a:rPr>
              <a:t>section of the PSS </a:t>
            </a:r>
            <a:r>
              <a:rPr lang="sv-SE" sz="1600" dirty="0">
                <a:solidFill>
                  <a:schemeClr val="tx1"/>
                </a:solidFill>
              </a:rPr>
              <a:t>documentation</a:t>
            </a:r>
            <a:endParaRPr lang="sv-SE" sz="1600" dirty="0" smtClean="0">
              <a:solidFill>
                <a:schemeClr val="tx1"/>
              </a:solidFill>
            </a:endParaRPr>
          </a:p>
          <a:p>
            <a:pPr marL="342900" indent="-342900">
              <a:lnSpc>
                <a:spcPct val="100000"/>
              </a:lnSpc>
              <a:spcBef>
                <a:spcPts val="0"/>
              </a:spcBef>
              <a:spcAft>
                <a:spcPts val="0"/>
              </a:spcAft>
              <a:buFont typeface="Arial" panose="020B0604020202020204" pitchFamily="34" charset="0"/>
              <a:buChar char="•"/>
            </a:pPr>
            <a:r>
              <a:rPr lang="sv-SE" dirty="0" smtClean="0">
                <a:solidFill>
                  <a:schemeClr val="tx1"/>
                </a:solidFill>
              </a:rPr>
              <a:t>Assembly drawings with BOM identifying the quality, mass and </a:t>
            </a:r>
            <a:r>
              <a:rPr lang="sv-SE" dirty="0">
                <a:solidFill>
                  <a:schemeClr val="tx1"/>
                </a:solidFill>
              </a:rPr>
              <a:t>distance range </a:t>
            </a:r>
            <a:r>
              <a:rPr lang="sv-SE" dirty="0" smtClean="0">
                <a:solidFill>
                  <a:schemeClr val="tx1"/>
                </a:solidFill>
              </a:rPr>
              <a:t>from the </a:t>
            </a:r>
            <a:r>
              <a:rPr lang="sv-SE" dirty="0" err="1" smtClean="0">
                <a:solidFill>
                  <a:schemeClr val="tx1"/>
                </a:solidFill>
              </a:rPr>
              <a:t>beam</a:t>
            </a:r>
            <a:r>
              <a:rPr lang="sv-SE" dirty="0" smtClean="0">
                <a:solidFill>
                  <a:schemeClr val="tx1"/>
                </a:solidFill>
              </a:rPr>
              <a:t>. </a:t>
            </a:r>
          </a:p>
          <a:p>
            <a:pPr>
              <a:lnSpc>
                <a:spcPct val="100000"/>
              </a:lnSpc>
              <a:spcBef>
                <a:spcPts val="1200"/>
              </a:spcBef>
              <a:spcAft>
                <a:spcPts val="0"/>
              </a:spcAft>
            </a:pPr>
            <a:r>
              <a:rPr lang="sv-SE" b="1" dirty="0" smtClean="0"/>
              <a:t>Reviewers</a:t>
            </a:r>
            <a:r>
              <a:rPr lang="sv-SE" dirty="0" smtClean="0"/>
              <a:t>: </a:t>
            </a:r>
            <a:r>
              <a:rPr lang="sv-SE" dirty="0"/>
              <a:t>Chopper </a:t>
            </a:r>
            <a:r>
              <a:rPr lang="sv-SE" dirty="0" smtClean="0"/>
              <a:t>team, </a:t>
            </a:r>
            <a:r>
              <a:rPr lang="sv-SE" dirty="0"/>
              <a:t>NSS Lead </a:t>
            </a:r>
            <a:r>
              <a:rPr lang="sv-SE" dirty="0" smtClean="0"/>
              <a:t>eng., Vacuum team, Cooling team, Survey, </a:t>
            </a:r>
            <a:r>
              <a:rPr lang="sv-SE" dirty="0" err="1" smtClean="0"/>
              <a:t>Remote</a:t>
            </a:r>
            <a:r>
              <a:rPr lang="sv-SE" dirty="0" smtClean="0"/>
              <a:t> handling, Spatial integration, NOSG, PSS (TBD), </a:t>
            </a:r>
            <a:r>
              <a:rPr lang="sv-SE" dirty="0"/>
              <a:t>ES&amp;H </a:t>
            </a:r>
            <a:r>
              <a:rPr lang="sv-SE" dirty="0" smtClean="0"/>
              <a:t>(Helena)  </a:t>
            </a:r>
          </a:p>
          <a:p>
            <a:pPr>
              <a:lnSpc>
                <a:spcPct val="100000"/>
              </a:lnSpc>
              <a:spcBef>
                <a:spcPts val="1200"/>
              </a:spcBef>
              <a:spcAft>
                <a:spcPts val="0"/>
              </a:spcAft>
            </a:pPr>
            <a:r>
              <a:rPr lang="sv-SE" sz="1800" dirty="0" smtClean="0"/>
              <a:t>(Review meeting with the instrument team is necessary if there is a request for it)</a:t>
            </a:r>
            <a:endParaRPr lang="sv-SE" sz="1800" dirty="0"/>
          </a:p>
          <a:p>
            <a:pPr>
              <a:lnSpc>
                <a:spcPct val="100000"/>
              </a:lnSpc>
              <a:spcBef>
                <a:spcPts val="1200"/>
              </a:spcBef>
              <a:spcAft>
                <a:spcPts val="0"/>
              </a:spcAft>
            </a:pPr>
            <a:endParaRPr lang="sv-SE" dirty="0" smtClean="0">
              <a:solidFill>
                <a:schemeClr val="tx1"/>
              </a:solidFill>
            </a:endParaRPr>
          </a:p>
          <a:p>
            <a:pPr>
              <a:lnSpc>
                <a:spcPct val="100000"/>
              </a:lnSpc>
              <a:spcBef>
                <a:spcPts val="0"/>
              </a:spcBef>
              <a:spcAft>
                <a:spcPts val="0"/>
              </a:spcAft>
            </a:pPr>
            <a:endParaRPr lang="en-US" dirty="0">
              <a:solidFill>
                <a:srgbClr val="FF0000"/>
              </a:solidFill>
              <a:ea typeface="Calibri"/>
              <a:cs typeface="Times New Roman"/>
            </a:endParaRPr>
          </a:p>
          <a:p>
            <a:endParaRPr lang="sv-S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64476" y="130288"/>
            <a:ext cx="4807595" cy="69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075509" y="342900"/>
            <a:ext cx="150019"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6" name="Oval 5"/>
          <p:cNvSpPr/>
          <p:nvPr/>
        </p:nvSpPr>
        <p:spPr>
          <a:xfrm>
            <a:off x="4241006" y="336606"/>
            <a:ext cx="150019"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7" name="Oval 6"/>
          <p:cNvSpPr/>
          <p:nvPr/>
        </p:nvSpPr>
        <p:spPr>
          <a:xfrm>
            <a:off x="5499497" y="331843"/>
            <a:ext cx="150019"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Oval 7"/>
          <p:cNvSpPr/>
          <p:nvPr/>
        </p:nvSpPr>
        <p:spPr>
          <a:xfrm>
            <a:off x="3643313" y="336606"/>
            <a:ext cx="292893"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grpSp>
        <p:nvGrpSpPr>
          <p:cNvPr id="15" name="Group 14"/>
          <p:cNvGrpSpPr/>
          <p:nvPr/>
        </p:nvGrpSpPr>
        <p:grpSpPr>
          <a:xfrm>
            <a:off x="8752742" y="1743075"/>
            <a:ext cx="198377" cy="4552218"/>
            <a:chOff x="8642837" y="1840489"/>
            <a:chExt cx="320920" cy="4142675"/>
          </a:xfrm>
        </p:grpSpPr>
        <p:sp>
          <p:nvSpPr>
            <p:cNvPr id="16" name="Pentagon 15"/>
            <p:cNvSpPr/>
            <p:nvPr/>
          </p:nvSpPr>
          <p:spPr>
            <a:xfrm rot="5400000">
              <a:off x="8369526" y="2113800"/>
              <a:ext cx="867542" cy="320920"/>
            </a:xfrm>
            <a:prstGeom prst="homePlate">
              <a:avLst/>
            </a:prstGeom>
            <a:noFill/>
            <a:ln w="952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7" name="Chevron 16"/>
            <p:cNvSpPr/>
            <p:nvPr/>
          </p:nvSpPr>
          <p:spPr>
            <a:xfrm rot="5400000">
              <a:off x="8376870" y="2934432"/>
              <a:ext cx="852854" cy="320920"/>
            </a:xfrm>
            <a:prstGeom prst="chevron">
              <a:avLst/>
            </a:prstGeom>
            <a:solidFill>
              <a:srgbClr val="0070C0"/>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8" name="Chevron 17"/>
            <p:cNvSpPr/>
            <p:nvPr/>
          </p:nvSpPr>
          <p:spPr>
            <a:xfrm rot="5400000">
              <a:off x="8376870" y="3755047"/>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9" name="Chevron 18"/>
            <p:cNvSpPr/>
            <p:nvPr/>
          </p:nvSpPr>
          <p:spPr>
            <a:xfrm rot="5400000">
              <a:off x="8376870" y="457566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20" name="Chevron 19"/>
            <p:cNvSpPr/>
            <p:nvPr/>
          </p:nvSpPr>
          <p:spPr>
            <a:xfrm rot="5400000">
              <a:off x="8376870" y="5396277"/>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grpSp>
    </p:spTree>
    <p:extLst>
      <p:ext uri="{BB962C8B-B14F-4D97-AF65-F5344CB8AC3E}">
        <p14:creationId xmlns:p14="http://schemas.microsoft.com/office/powerpoint/2010/main" val="1757512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sv-SE" b="1" dirty="0"/>
              <a:t>Stage 2</a:t>
            </a:r>
            <a:r>
              <a:rPr lang="sv-SE" b="1" dirty="0" smtClean="0"/>
              <a:t>.</a:t>
            </a:r>
            <a:br>
              <a:rPr lang="sv-SE" b="1" dirty="0" smtClean="0"/>
            </a:br>
            <a:r>
              <a:rPr lang="sv-SE" b="1" dirty="0"/>
              <a:t/>
            </a:r>
            <a:br>
              <a:rPr lang="sv-SE" b="1" dirty="0"/>
            </a:br>
            <a:r>
              <a:rPr lang="sv-SE" dirty="0" smtClean="0"/>
              <a:t>In-bunker components</a:t>
            </a:r>
            <a:endParaRPr lang="sv-SE" dirty="0"/>
          </a:p>
        </p:txBody>
      </p:sp>
      <p:sp>
        <p:nvSpPr>
          <p:cNvPr id="3" name="Content Placeholder 2"/>
          <p:cNvSpPr>
            <a:spLocks noGrp="1"/>
          </p:cNvSpPr>
          <p:nvPr>
            <p:ph idx="1"/>
          </p:nvPr>
        </p:nvSpPr>
        <p:spPr>
          <a:xfrm>
            <a:off x="427941" y="1687845"/>
            <a:ext cx="8423989" cy="4207397"/>
          </a:xfrm>
        </p:spPr>
        <p:txBody>
          <a:bodyPr/>
          <a:lstStyle/>
          <a:p>
            <a:r>
              <a:rPr lang="sv-SE" b="1" dirty="0">
                <a:solidFill>
                  <a:schemeClr val="tx1"/>
                </a:solidFill>
              </a:rPr>
              <a:t>Tendering (</a:t>
            </a:r>
            <a:r>
              <a:rPr lang="sv-SE" b="1" dirty="0" err="1">
                <a:solidFill>
                  <a:schemeClr val="tx1"/>
                </a:solidFill>
              </a:rPr>
              <a:t>First</a:t>
            </a:r>
            <a:r>
              <a:rPr lang="sv-SE" b="1" dirty="0">
                <a:solidFill>
                  <a:schemeClr val="tx1"/>
                </a:solidFill>
              </a:rPr>
              <a:t> </a:t>
            </a:r>
            <a:r>
              <a:rPr lang="sv-SE" b="1" dirty="0" err="1">
                <a:solidFill>
                  <a:schemeClr val="tx1"/>
                </a:solidFill>
              </a:rPr>
              <a:t>phase</a:t>
            </a:r>
            <a:r>
              <a:rPr lang="sv-SE" b="1" dirty="0">
                <a:solidFill>
                  <a:schemeClr val="tx1"/>
                </a:solidFill>
              </a:rPr>
              <a:t> </a:t>
            </a:r>
            <a:r>
              <a:rPr lang="sv-SE" b="1" dirty="0" err="1">
                <a:solidFill>
                  <a:schemeClr val="tx1"/>
                </a:solidFill>
              </a:rPr>
              <a:t>of</a:t>
            </a:r>
            <a:r>
              <a:rPr lang="sv-SE" b="1" dirty="0">
                <a:solidFill>
                  <a:schemeClr val="tx1"/>
                </a:solidFill>
              </a:rPr>
              <a:t> </a:t>
            </a:r>
            <a:r>
              <a:rPr lang="sv-SE" b="1" dirty="0" err="1">
                <a:solidFill>
                  <a:schemeClr val="tx1"/>
                </a:solidFill>
              </a:rPr>
              <a:t>Stage</a:t>
            </a:r>
            <a:r>
              <a:rPr lang="sv-SE" b="1" dirty="0">
                <a:solidFill>
                  <a:schemeClr val="tx1"/>
                </a:solidFill>
              </a:rPr>
              <a:t> </a:t>
            </a:r>
            <a:r>
              <a:rPr lang="sv-SE" b="1" dirty="0" smtClean="0">
                <a:solidFill>
                  <a:schemeClr val="tx1"/>
                </a:solidFill>
              </a:rPr>
              <a:t>2)</a:t>
            </a:r>
          </a:p>
          <a:p>
            <a:r>
              <a:rPr lang="sv-SE" b="1" dirty="0" smtClean="0">
                <a:solidFill>
                  <a:schemeClr val="tx1"/>
                </a:solidFill>
              </a:rPr>
              <a:t>Deliverables (Assuming no changes since TG2):</a:t>
            </a:r>
          </a:p>
          <a:p>
            <a:r>
              <a:rPr lang="sv-SE" dirty="0" smtClean="0">
                <a:solidFill>
                  <a:schemeClr val="tx1"/>
                </a:solidFill>
              </a:rPr>
              <a:t>Before tender</a:t>
            </a:r>
          </a:p>
          <a:p>
            <a:pPr indent="-171450">
              <a:lnSpc>
                <a:spcPct val="100000"/>
              </a:lnSpc>
              <a:spcBef>
                <a:spcPts val="0"/>
              </a:spcBef>
              <a:spcAft>
                <a:spcPts val="0"/>
              </a:spcAft>
              <a:buFont typeface="Arial" panose="020B0604020202020204" pitchFamily="34" charset="0"/>
              <a:buChar char="•"/>
            </a:pPr>
            <a:r>
              <a:rPr lang="sv-SE" dirty="0">
                <a:solidFill>
                  <a:schemeClr val="tx1"/>
                </a:solidFill>
                <a:ea typeface="Calibri"/>
                <a:cs typeface="Times New Roman"/>
              </a:rPr>
              <a:t>Call for tender /Technical parts shall be in e</a:t>
            </a:r>
            <a:r>
              <a:rPr lang="sv-SE" dirty="0" smtClean="0">
                <a:solidFill>
                  <a:schemeClr val="tx1"/>
                </a:solidFill>
                <a:ea typeface="Calibri"/>
                <a:cs typeface="Times New Roman"/>
              </a:rPr>
              <a:t>nglish</a:t>
            </a:r>
            <a:r>
              <a:rPr lang="sv-SE" dirty="0">
                <a:solidFill>
                  <a:schemeClr val="tx1"/>
                </a:solidFill>
                <a:ea typeface="Calibri"/>
                <a:cs typeface="Times New Roman"/>
              </a:rPr>
              <a:t>/ </a:t>
            </a:r>
            <a:r>
              <a:rPr lang="sv-SE" dirty="0" smtClean="0">
                <a:solidFill>
                  <a:schemeClr val="tx1"/>
                </a:solidFill>
                <a:ea typeface="Calibri"/>
                <a:cs typeface="Times New Roman"/>
              </a:rPr>
              <a:t>(No template for the first)</a:t>
            </a:r>
            <a:endParaRPr lang="sv-SE" dirty="0">
              <a:solidFill>
                <a:schemeClr val="tx1"/>
              </a:solidFill>
              <a:ea typeface="Calibri"/>
              <a:cs typeface="Times New Roman"/>
            </a:endParaRPr>
          </a:p>
          <a:p>
            <a:pPr indent="-171450">
              <a:lnSpc>
                <a:spcPct val="100000"/>
              </a:lnSpc>
              <a:spcBef>
                <a:spcPts val="0"/>
              </a:spcBef>
              <a:spcAft>
                <a:spcPts val="0"/>
              </a:spcAft>
              <a:buFont typeface="Arial" panose="020B0604020202020204" pitchFamily="34" charset="0"/>
              <a:buChar char="•"/>
            </a:pPr>
            <a:r>
              <a:rPr lang="sv-SE" dirty="0">
                <a:solidFill>
                  <a:schemeClr val="tx1"/>
                </a:solidFill>
                <a:ea typeface="Calibri"/>
                <a:cs typeface="Times New Roman"/>
              </a:rPr>
              <a:t>Schedule</a:t>
            </a:r>
          </a:p>
          <a:p>
            <a:pPr indent="-171450">
              <a:lnSpc>
                <a:spcPct val="100000"/>
              </a:lnSpc>
              <a:spcBef>
                <a:spcPts val="0"/>
              </a:spcBef>
              <a:spcAft>
                <a:spcPts val="0"/>
              </a:spcAft>
              <a:buFont typeface="Arial" panose="020B0604020202020204" pitchFamily="34" charset="0"/>
              <a:buChar char="•"/>
            </a:pPr>
            <a:r>
              <a:rPr lang="en-US" dirty="0">
                <a:solidFill>
                  <a:schemeClr val="tx1"/>
                </a:solidFill>
                <a:ea typeface="Calibri"/>
                <a:cs typeface="Times New Roman"/>
              </a:rPr>
              <a:t>Declaration of conformity with Appendix </a:t>
            </a:r>
            <a:r>
              <a:rPr lang="en-US" dirty="0" smtClean="0">
                <a:solidFill>
                  <a:schemeClr val="tx1"/>
                </a:solidFill>
                <a:ea typeface="Calibri"/>
                <a:cs typeface="Times New Roman"/>
              </a:rPr>
              <a:t>1</a:t>
            </a:r>
          </a:p>
          <a:p>
            <a:pPr indent="-171450">
              <a:lnSpc>
                <a:spcPct val="100000"/>
              </a:lnSpc>
              <a:spcBef>
                <a:spcPts val="0"/>
              </a:spcBef>
              <a:spcAft>
                <a:spcPts val="0"/>
              </a:spcAft>
              <a:buFont typeface="Arial" panose="020B0604020202020204" pitchFamily="34" charset="0"/>
              <a:buChar char="•"/>
            </a:pPr>
            <a:endParaRPr lang="en-US" dirty="0">
              <a:solidFill>
                <a:schemeClr val="tx1"/>
              </a:solidFill>
              <a:ea typeface="Calibri"/>
              <a:cs typeface="Times New Roman"/>
            </a:endParaRPr>
          </a:p>
          <a:p>
            <a:pPr>
              <a:spcAft>
                <a:spcPts val="0"/>
              </a:spcAft>
            </a:pPr>
            <a:r>
              <a:rPr lang="sv-SE" b="1" dirty="0"/>
              <a:t>Reviewers </a:t>
            </a:r>
            <a:r>
              <a:rPr lang="sv-SE" dirty="0"/>
              <a:t>(Only critical from schedulig perpective):</a:t>
            </a:r>
          </a:p>
          <a:p>
            <a:pPr>
              <a:spcBef>
                <a:spcPts val="0"/>
              </a:spcBef>
            </a:pPr>
            <a:r>
              <a:rPr lang="sv-SE" dirty="0" smtClean="0"/>
              <a:t>Planners</a:t>
            </a:r>
            <a:r>
              <a:rPr lang="sv-SE" dirty="0"/>
              <a:t>, NSS Lead eng</a:t>
            </a:r>
            <a:r>
              <a:rPr lang="sv-SE" dirty="0" smtClean="0"/>
              <a:t>., NOSG, MCG (potential)</a:t>
            </a:r>
            <a:endParaRPr lang="sv-SE" dirty="0">
              <a:solidFill>
                <a:schemeClr val="tx1"/>
              </a:solidFill>
              <a:ea typeface="Calibri"/>
              <a:cs typeface="Times New Roman"/>
            </a:endParaRPr>
          </a:p>
          <a:p>
            <a:pPr>
              <a:spcBef>
                <a:spcPts val="600"/>
              </a:spcBef>
            </a:pPr>
            <a:r>
              <a:rPr lang="sv-SE" dirty="0"/>
              <a:t>(Review meeting is not necessary unless there is a serious issue!)</a:t>
            </a:r>
          </a:p>
          <a:p>
            <a:pPr>
              <a:spcBef>
                <a:spcPts val="0"/>
              </a:spcBef>
            </a:pPr>
            <a:endParaRPr lang="en-US" dirty="0">
              <a:solidFill>
                <a:schemeClr val="tx1"/>
              </a:solidFill>
              <a:ea typeface="Calibri"/>
              <a:cs typeface="Times New Roman"/>
            </a:endParaRPr>
          </a:p>
          <a:p>
            <a:pPr marL="342900" indent="-342900">
              <a:lnSpc>
                <a:spcPct val="100000"/>
              </a:lnSpc>
              <a:spcBef>
                <a:spcPts val="0"/>
              </a:spcBef>
              <a:spcAft>
                <a:spcPts val="0"/>
              </a:spcAft>
              <a:buFont typeface="Arial" panose="020B0604020202020204" pitchFamily="34" charset="0"/>
              <a:buChar char="•"/>
            </a:pPr>
            <a:endParaRPr lang="en-US" dirty="0">
              <a:solidFill>
                <a:srgbClr val="FF0000"/>
              </a:solidFill>
              <a:ea typeface="Calibri"/>
              <a:cs typeface="Times New Roman"/>
            </a:endParaRPr>
          </a:p>
          <a:p>
            <a:endParaRPr lang="sv-S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64476" y="130288"/>
            <a:ext cx="4807595" cy="69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846909" y="331843"/>
            <a:ext cx="317897"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6" name="Oval 5"/>
          <p:cNvSpPr/>
          <p:nvPr/>
        </p:nvSpPr>
        <p:spPr>
          <a:xfrm>
            <a:off x="4202905" y="336606"/>
            <a:ext cx="75009"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Oval 7"/>
          <p:cNvSpPr/>
          <p:nvPr/>
        </p:nvSpPr>
        <p:spPr>
          <a:xfrm>
            <a:off x="3563540" y="331843"/>
            <a:ext cx="150019"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9" name="Oval 8"/>
          <p:cNvSpPr/>
          <p:nvPr/>
        </p:nvSpPr>
        <p:spPr>
          <a:xfrm>
            <a:off x="4351733" y="331843"/>
            <a:ext cx="1048941"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grpSp>
        <p:nvGrpSpPr>
          <p:cNvPr id="10" name="Group 9"/>
          <p:cNvGrpSpPr/>
          <p:nvPr/>
        </p:nvGrpSpPr>
        <p:grpSpPr>
          <a:xfrm>
            <a:off x="8752741" y="1729886"/>
            <a:ext cx="198377" cy="4552218"/>
            <a:chOff x="8642837" y="1840489"/>
            <a:chExt cx="320920" cy="4142675"/>
          </a:xfrm>
        </p:grpSpPr>
        <p:sp>
          <p:nvSpPr>
            <p:cNvPr id="11" name="Pentagon 10"/>
            <p:cNvSpPr/>
            <p:nvPr/>
          </p:nvSpPr>
          <p:spPr>
            <a:xfrm rot="5400000">
              <a:off x="8369526" y="2113800"/>
              <a:ext cx="867542" cy="320920"/>
            </a:xfrm>
            <a:prstGeom prst="homePlate">
              <a:avLst/>
            </a:prstGeom>
            <a:noFill/>
            <a:ln w="952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2" name="Chevron 11"/>
            <p:cNvSpPr/>
            <p:nvPr/>
          </p:nvSpPr>
          <p:spPr>
            <a:xfrm rot="5400000">
              <a:off x="8376870" y="293443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3" name="Chevron 12"/>
            <p:cNvSpPr/>
            <p:nvPr/>
          </p:nvSpPr>
          <p:spPr>
            <a:xfrm rot="5400000">
              <a:off x="8376870" y="3755047"/>
              <a:ext cx="852854" cy="320920"/>
            </a:xfrm>
            <a:prstGeom prst="chevron">
              <a:avLst/>
            </a:prstGeom>
            <a:gradFill>
              <a:gsLst>
                <a:gs pos="0">
                  <a:schemeClr val="accent1">
                    <a:lumMod val="5000"/>
                    <a:lumOff val="95000"/>
                  </a:schemeClr>
                </a:gs>
                <a:gs pos="95000">
                  <a:srgbClr val="0070C0"/>
                </a:gs>
                <a:gs pos="100000">
                  <a:srgbClr val="0070C0"/>
                </a:gs>
              </a:gsLst>
              <a:lin ang="10800000" scaled="1"/>
            </a:gra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4" name="Chevron 13"/>
            <p:cNvSpPr/>
            <p:nvPr/>
          </p:nvSpPr>
          <p:spPr>
            <a:xfrm rot="5400000">
              <a:off x="8376870" y="457566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5" name="Chevron 14"/>
            <p:cNvSpPr/>
            <p:nvPr/>
          </p:nvSpPr>
          <p:spPr>
            <a:xfrm rot="5400000">
              <a:off x="8376870" y="5396277"/>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grpSp>
      <p:sp>
        <p:nvSpPr>
          <p:cNvPr id="16" name="Rectangle 15"/>
          <p:cNvSpPr/>
          <p:nvPr/>
        </p:nvSpPr>
        <p:spPr>
          <a:xfrm>
            <a:off x="427941" y="6059820"/>
            <a:ext cx="7743823" cy="369332"/>
          </a:xfrm>
          <a:prstGeom prst="rect">
            <a:avLst/>
          </a:prstGeom>
        </p:spPr>
        <p:txBody>
          <a:bodyPr wrap="square">
            <a:spAutoFit/>
          </a:bodyPr>
          <a:lstStyle/>
          <a:p>
            <a:pPr lvl="0"/>
            <a:r>
              <a:rPr lang="sv-SE" b="1" dirty="0" smtClean="0">
                <a:solidFill>
                  <a:srgbClr val="C00000"/>
                </a:solidFill>
              </a:rPr>
              <a:t>NSS Response time: </a:t>
            </a:r>
            <a:r>
              <a:rPr lang="en-US" b="1" dirty="0">
                <a:solidFill>
                  <a:srgbClr val="C00000"/>
                </a:solidFill>
              </a:rPr>
              <a:t>less than </a:t>
            </a:r>
            <a:r>
              <a:rPr lang="en-US" b="1" u="sng" dirty="0">
                <a:solidFill>
                  <a:srgbClr val="C00000"/>
                </a:solidFill>
              </a:rPr>
              <a:t>1</a:t>
            </a:r>
            <a:r>
              <a:rPr lang="en-US" b="1" u="sng" dirty="0" smtClean="0">
                <a:solidFill>
                  <a:srgbClr val="C00000"/>
                </a:solidFill>
              </a:rPr>
              <a:t> week</a:t>
            </a:r>
            <a:r>
              <a:rPr lang="en-US" u="sng" dirty="0" smtClean="0">
                <a:solidFill>
                  <a:srgbClr val="C00000"/>
                </a:solidFill>
              </a:rPr>
              <a:t> </a:t>
            </a:r>
            <a:endParaRPr lang="sv-SE" b="1" u="sng" dirty="0">
              <a:solidFill>
                <a:srgbClr val="C00000"/>
              </a:solidFill>
            </a:endParaRPr>
          </a:p>
        </p:txBody>
      </p:sp>
    </p:spTree>
    <p:extLst>
      <p:ext uri="{BB962C8B-B14F-4D97-AF65-F5344CB8AC3E}">
        <p14:creationId xmlns:p14="http://schemas.microsoft.com/office/powerpoint/2010/main" val="293659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sv-SE" b="1" dirty="0" smtClean="0"/>
              <a:t>Stage 2.</a:t>
            </a:r>
            <a:br>
              <a:rPr lang="sv-SE" b="1" dirty="0" smtClean="0"/>
            </a:br>
            <a:r>
              <a:rPr lang="sv-SE" b="1" dirty="0"/>
              <a:t/>
            </a:r>
            <a:br>
              <a:rPr lang="sv-SE" b="1" dirty="0"/>
            </a:br>
            <a:r>
              <a:rPr lang="sv-SE" dirty="0"/>
              <a:t>In-bunker components</a:t>
            </a:r>
          </a:p>
        </p:txBody>
      </p:sp>
      <p:sp>
        <p:nvSpPr>
          <p:cNvPr id="3" name="Content Placeholder 2"/>
          <p:cNvSpPr>
            <a:spLocks noGrp="1"/>
          </p:cNvSpPr>
          <p:nvPr>
            <p:ph idx="1"/>
          </p:nvPr>
        </p:nvSpPr>
        <p:spPr>
          <a:xfrm>
            <a:off x="300861" y="1477579"/>
            <a:ext cx="8280432" cy="5213367"/>
          </a:xfrm>
        </p:spPr>
        <p:txBody>
          <a:bodyPr/>
          <a:lstStyle/>
          <a:p>
            <a:pPr>
              <a:spcBef>
                <a:spcPts val="1200"/>
              </a:spcBef>
            </a:pPr>
            <a:r>
              <a:rPr lang="sv-SE" b="1" dirty="0" smtClean="0">
                <a:solidFill>
                  <a:schemeClr val="tx1"/>
                </a:solidFill>
              </a:rPr>
              <a:t>Before CDR with </a:t>
            </a:r>
            <a:r>
              <a:rPr lang="sv-SE" b="1" dirty="0">
                <a:solidFill>
                  <a:schemeClr val="tx1"/>
                </a:solidFill>
              </a:rPr>
              <a:t>subcontractor (Second phase of Stage </a:t>
            </a:r>
            <a:r>
              <a:rPr lang="sv-SE" b="1" dirty="0" smtClean="0">
                <a:solidFill>
                  <a:schemeClr val="tx1"/>
                </a:solidFill>
              </a:rPr>
              <a:t>2)</a:t>
            </a:r>
          </a:p>
          <a:p>
            <a:pPr marL="342900" indent="-342900">
              <a:lnSpc>
                <a:spcPct val="100000"/>
              </a:lnSpc>
              <a:spcBef>
                <a:spcPts val="0"/>
              </a:spcBef>
              <a:spcAft>
                <a:spcPts val="0"/>
              </a:spcAft>
              <a:buFont typeface="Arial" panose="020B0604020202020204" pitchFamily="34" charset="0"/>
              <a:buChar char="•"/>
            </a:pPr>
            <a:r>
              <a:rPr lang="en-US" sz="1800" dirty="0" smtClean="0">
                <a:solidFill>
                  <a:schemeClr val="tx1"/>
                </a:solidFill>
              </a:rPr>
              <a:t>UpdateTG2 WPS, </a:t>
            </a:r>
            <a:r>
              <a:rPr lang="en-US" sz="1800" dirty="0">
                <a:solidFill>
                  <a:schemeClr val="tx1"/>
                </a:solidFill>
              </a:rPr>
              <a:t>Schedule, PBS, </a:t>
            </a:r>
            <a:r>
              <a:rPr lang="en-US" sz="1800" dirty="0" smtClean="0">
                <a:solidFill>
                  <a:schemeClr val="tx1"/>
                </a:solidFill>
              </a:rPr>
              <a:t>Budget</a:t>
            </a:r>
          </a:p>
          <a:p>
            <a:pPr marL="342900" indent="-342900">
              <a:lnSpc>
                <a:spcPct val="100000"/>
              </a:lnSpc>
              <a:spcBef>
                <a:spcPts val="0"/>
              </a:spcBef>
              <a:spcAft>
                <a:spcPts val="0"/>
              </a:spcAft>
              <a:buFont typeface="Arial" panose="020B0604020202020204" pitchFamily="34" charset="0"/>
              <a:buChar char="•"/>
            </a:pPr>
            <a:r>
              <a:rPr lang="en-GB" sz="1800" dirty="0">
                <a:solidFill>
                  <a:schemeClr val="tx1"/>
                </a:solidFill>
              </a:rPr>
              <a:t>Project Quality </a:t>
            </a:r>
            <a:r>
              <a:rPr lang="en-GB" sz="1800" dirty="0" smtClean="0">
                <a:solidFill>
                  <a:schemeClr val="tx1"/>
                </a:solidFill>
              </a:rPr>
              <a:t>Plan (General example provided)</a:t>
            </a:r>
          </a:p>
          <a:p>
            <a:pPr marL="342900" indent="-342900">
              <a:lnSpc>
                <a:spcPct val="100000"/>
              </a:lnSpc>
              <a:spcBef>
                <a:spcPts val="0"/>
              </a:spcBef>
              <a:spcAft>
                <a:spcPts val="0"/>
              </a:spcAft>
              <a:buFont typeface="Arial" panose="020B0604020202020204" pitchFamily="34" charset="0"/>
              <a:buChar char="•"/>
            </a:pPr>
            <a:r>
              <a:rPr lang="en-GB" sz="1800" dirty="0" smtClean="0">
                <a:solidFill>
                  <a:schemeClr val="tx1"/>
                </a:solidFill>
              </a:rPr>
              <a:t>In-Bunker part of the Instrument Hazard Analysis (Templates: </a:t>
            </a:r>
            <a:r>
              <a:rPr lang="sv-SE" sz="1800" dirty="0" smtClean="0">
                <a:hlinkClick r:id="rId2"/>
              </a:rPr>
              <a:t>ESS-0135291</a:t>
            </a:r>
            <a:r>
              <a:rPr lang="sv-SE" sz="1800" dirty="0" smtClean="0"/>
              <a:t>,            </a:t>
            </a:r>
            <a:r>
              <a:rPr lang="sv-SE" sz="1800" dirty="0" smtClean="0">
                <a:hlinkClick r:id="rId3"/>
              </a:rPr>
              <a:t>ESS-0047810</a:t>
            </a:r>
            <a:r>
              <a:rPr lang="en-GB" sz="1800" dirty="0" smtClean="0">
                <a:solidFill>
                  <a:schemeClr val="tx1"/>
                </a:solidFill>
              </a:rPr>
              <a:t>) (Customization)</a:t>
            </a:r>
            <a:endParaRPr lang="sv-SE" sz="1800" dirty="0">
              <a:solidFill>
                <a:schemeClr val="tx1"/>
              </a:solidFill>
            </a:endParaRPr>
          </a:p>
          <a:p>
            <a:pPr marL="342900" indent="-342900">
              <a:lnSpc>
                <a:spcPct val="100000"/>
              </a:lnSpc>
              <a:spcBef>
                <a:spcPts val="0"/>
              </a:spcBef>
              <a:spcAft>
                <a:spcPts val="0"/>
              </a:spcAft>
              <a:buFont typeface="Arial" panose="020B0604020202020204" pitchFamily="34" charset="0"/>
              <a:buChar char="•"/>
            </a:pPr>
            <a:r>
              <a:rPr lang="en-GB" sz="1800" dirty="0">
                <a:solidFill>
                  <a:schemeClr val="tx1"/>
                </a:solidFill>
              </a:rPr>
              <a:t>In-Bunker part of the </a:t>
            </a:r>
            <a:r>
              <a:rPr lang="en-US" sz="1800" dirty="0" smtClean="0">
                <a:solidFill>
                  <a:schemeClr val="tx1"/>
                </a:solidFill>
              </a:rPr>
              <a:t>Radiation </a:t>
            </a:r>
            <a:r>
              <a:rPr lang="en-US" sz="1800" dirty="0">
                <a:solidFill>
                  <a:schemeClr val="tx1"/>
                </a:solidFill>
              </a:rPr>
              <a:t>Safety </a:t>
            </a:r>
            <a:r>
              <a:rPr lang="en-US" sz="1800" dirty="0" smtClean="0">
                <a:solidFill>
                  <a:schemeClr val="tx1"/>
                </a:solidFill>
              </a:rPr>
              <a:t>Analysis (Template: </a:t>
            </a:r>
            <a:r>
              <a:rPr lang="en-GB" sz="1800" u="sng" dirty="0" smtClean="0">
                <a:hlinkClick r:id="rId4"/>
              </a:rPr>
              <a:t>ESS-0052625</a:t>
            </a:r>
            <a:r>
              <a:rPr lang="en-GB" sz="1800" u="sng" dirty="0" smtClean="0"/>
              <a:t>,                  </a:t>
            </a:r>
            <a:r>
              <a:rPr lang="en-US" sz="1800" u="sng" dirty="0" smtClean="0"/>
              <a:t>ESS-0100307</a:t>
            </a:r>
            <a:r>
              <a:rPr lang="en-US" sz="1800" dirty="0" smtClean="0">
                <a:solidFill>
                  <a:schemeClr val="tx1"/>
                </a:solidFill>
              </a:rPr>
              <a:t>) </a:t>
            </a:r>
            <a:r>
              <a:rPr lang="en-GB" sz="1800" dirty="0">
                <a:solidFill>
                  <a:schemeClr val="tx1"/>
                </a:solidFill>
              </a:rPr>
              <a:t>(Customization</a:t>
            </a:r>
            <a:r>
              <a:rPr lang="en-GB" sz="1800" dirty="0" smtClean="0">
                <a:solidFill>
                  <a:schemeClr val="tx1"/>
                </a:solidFill>
              </a:rPr>
              <a:t>)</a:t>
            </a:r>
          </a:p>
          <a:p>
            <a:pPr marL="342900" indent="-342900">
              <a:lnSpc>
                <a:spcPct val="100000"/>
              </a:lnSpc>
              <a:spcBef>
                <a:spcPts val="0"/>
              </a:spcBef>
              <a:spcAft>
                <a:spcPts val="0"/>
              </a:spcAft>
              <a:buFont typeface="Arial" panose="020B0604020202020204" pitchFamily="34" charset="0"/>
              <a:buChar char="•"/>
            </a:pPr>
            <a:r>
              <a:rPr lang="en-US" sz="1800" dirty="0" smtClean="0">
                <a:solidFill>
                  <a:schemeClr val="tx1"/>
                </a:solidFill>
              </a:rPr>
              <a:t>Sub-System Design Description (SSDD)</a:t>
            </a:r>
          </a:p>
          <a:p>
            <a:pPr marL="800100" lvl="2" indent="-342900">
              <a:spcBef>
                <a:spcPts val="0"/>
              </a:spcBef>
              <a:buFont typeface="Arial" panose="020B0604020202020204" pitchFamily="34" charset="0"/>
              <a:buChar char="•"/>
            </a:pPr>
            <a:r>
              <a:rPr lang="sv-SE" sz="1600" dirty="0">
                <a:solidFill>
                  <a:schemeClr val="tx1"/>
                </a:solidFill>
              </a:rPr>
              <a:t>Units decription an validation against </a:t>
            </a:r>
            <a:r>
              <a:rPr lang="sv-SE" sz="1600" dirty="0" smtClean="0">
                <a:solidFill>
                  <a:schemeClr val="tx1"/>
                </a:solidFill>
              </a:rPr>
              <a:t>requirements</a:t>
            </a:r>
            <a:endParaRPr lang="en-US" sz="1800" dirty="0" smtClean="0">
              <a:solidFill>
                <a:schemeClr val="tx1"/>
              </a:solidFill>
            </a:endParaRPr>
          </a:p>
          <a:p>
            <a:pPr marL="800100" lvl="1" indent="-342900">
              <a:spcBef>
                <a:spcPts val="0"/>
              </a:spcBef>
              <a:buFont typeface="Arial" panose="020B0604020202020204" pitchFamily="34" charset="0"/>
              <a:buChar char="•"/>
            </a:pPr>
            <a:r>
              <a:rPr lang="sv-SE" sz="1600" dirty="0">
                <a:solidFill>
                  <a:schemeClr val="tx1"/>
                </a:solidFill>
              </a:rPr>
              <a:t>Description of mechanical and infrastructural interfaces</a:t>
            </a:r>
          </a:p>
          <a:p>
            <a:pPr marL="800100" lvl="1" indent="-342900">
              <a:spcBef>
                <a:spcPts val="0"/>
              </a:spcBef>
              <a:buFont typeface="Arial" panose="020B0604020202020204" pitchFamily="34" charset="0"/>
              <a:buChar char="•"/>
            </a:pPr>
            <a:r>
              <a:rPr lang="en-GB" sz="1600" dirty="0" smtClean="0">
                <a:solidFill>
                  <a:schemeClr val="tx1"/>
                </a:solidFill>
              </a:rPr>
              <a:t>Potential PSS </a:t>
            </a:r>
            <a:r>
              <a:rPr lang="sv-SE" sz="1600" dirty="0">
                <a:solidFill>
                  <a:schemeClr val="tx1"/>
                </a:solidFill>
              </a:rPr>
              <a:t>documentation</a:t>
            </a:r>
            <a:endParaRPr lang="sv-SE" sz="1600" dirty="0" smtClean="0">
              <a:solidFill>
                <a:schemeClr val="tx1"/>
              </a:solidFill>
            </a:endParaRPr>
          </a:p>
          <a:p>
            <a:pPr marL="342900" indent="-342900">
              <a:lnSpc>
                <a:spcPct val="100000"/>
              </a:lnSpc>
              <a:spcBef>
                <a:spcPts val="0"/>
              </a:spcBef>
              <a:spcAft>
                <a:spcPts val="0"/>
              </a:spcAft>
              <a:buFont typeface="Arial" panose="020B0604020202020204" pitchFamily="34" charset="0"/>
              <a:buChar char="•"/>
            </a:pPr>
            <a:r>
              <a:rPr lang="sv-SE" sz="1800" dirty="0" smtClean="0">
                <a:solidFill>
                  <a:schemeClr val="tx1"/>
                </a:solidFill>
              </a:rPr>
              <a:t>Assembly drawings with BOM identifying the quality, mass and </a:t>
            </a:r>
            <a:r>
              <a:rPr lang="sv-SE" sz="1800" dirty="0">
                <a:solidFill>
                  <a:schemeClr val="tx1"/>
                </a:solidFill>
              </a:rPr>
              <a:t>distance range </a:t>
            </a:r>
            <a:r>
              <a:rPr lang="sv-SE" sz="1800" dirty="0" smtClean="0">
                <a:solidFill>
                  <a:schemeClr val="tx1"/>
                </a:solidFill>
              </a:rPr>
              <a:t>from the beam.</a:t>
            </a:r>
          </a:p>
          <a:p>
            <a:pPr marL="342900" indent="-342900">
              <a:lnSpc>
                <a:spcPct val="100000"/>
              </a:lnSpc>
              <a:spcBef>
                <a:spcPts val="0"/>
              </a:spcBef>
              <a:spcAft>
                <a:spcPts val="0"/>
              </a:spcAft>
              <a:buFont typeface="Arial" panose="020B0604020202020204" pitchFamily="34" charset="0"/>
              <a:buChar char="•"/>
            </a:pPr>
            <a:r>
              <a:rPr lang="sv-SE" sz="1800" dirty="0" smtClean="0">
                <a:solidFill>
                  <a:schemeClr val="tx1"/>
                </a:solidFill>
              </a:rPr>
              <a:t>3D model + Assembly drawings</a:t>
            </a:r>
          </a:p>
          <a:p>
            <a:pPr>
              <a:lnSpc>
                <a:spcPct val="100000"/>
              </a:lnSpc>
              <a:spcBef>
                <a:spcPts val="1200"/>
              </a:spcBef>
              <a:spcAft>
                <a:spcPts val="0"/>
              </a:spcAft>
            </a:pPr>
            <a:r>
              <a:rPr lang="sv-SE" sz="1800" b="1" dirty="0"/>
              <a:t>Reviewers</a:t>
            </a:r>
            <a:r>
              <a:rPr lang="sv-SE" sz="1800" dirty="0"/>
              <a:t>: </a:t>
            </a:r>
            <a:r>
              <a:rPr lang="sv-SE" sz="1800" dirty="0" smtClean="0"/>
              <a:t>NSS </a:t>
            </a:r>
            <a:r>
              <a:rPr lang="sv-SE" sz="1800" dirty="0"/>
              <a:t>Lead </a:t>
            </a:r>
            <a:r>
              <a:rPr lang="sv-SE" sz="1800" dirty="0" smtClean="0"/>
              <a:t>eng., </a:t>
            </a:r>
            <a:r>
              <a:rPr lang="sv-SE" sz="1800" dirty="0"/>
              <a:t>Vacuum </a:t>
            </a:r>
            <a:r>
              <a:rPr lang="sv-SE" sz="1800" dirty="0" smtClean="0"/>
              <a:t>team, </a:t>
            </a:r>
            <a:r>
              <a:rPr lang="sv-SE" sz="1800" dirty="0"/>
              <a:t>Survey, </a:t>
            </a:r>
            <a:r>
              <a:rPr lang="sv-SE" sz="1800" dirty="0" err="1"/>
              <a:t>Remote</a:t>
            </a:r>
            <a:r>
              <a:rPr lang="sv-SE" sz="1800" dirty="0"/>
              <a:t> </a:t>
            </a:r>
            <a:r>
              <a:rPr lang="sv-SE" sz="1800" dirty="0" smtClean="0"/>
              <a:t>handling, </a:t>
            </a:r>
            <a:r>
              <a:rPr lang="sv-SE" sz="1800" dirty="0"/>
              <a:t>Spatial </a:t>
            </a:r>
            <a:r>
              <a:rPr lang="sv-SE" sz="1800" dirty="0" smtClean="0"/>
              <a:t>integration, NOSG, Bunker team (bunker operations), Survey, PSS (TBD</a:t>
            </a:r>
            <a:r>
              <a:rPr lang="sv-SE" sz="1800" dirty="0"/>
              <a:t>), ESS </a:t>
            </a:r>
            <a:r>
              <a:rPr lang="sv-SE" sz="1800" dirty="0" err="1"/>
              <a:t>Radiation</a:t>
            </a:r>
            <a:r>
              <a:rPr lang="sv-SE" sz="1800" dirty="0"/>
              <a:t> </a:t>
            </a:r>
            <a:r>
              <a:rPr lang="sv-SE" sz="1800" dirty="0" err="1" smtClean="0"/>
              <a:t>Safety</a:t>
            </a:r>
            <a:r>
              <a:rPr lang="sv-SE" sz="1800" dirty="0" smtClean="0"/>
              <a:t> (TBD</a:t>
            </a:r>
            <a:r>
              <a:rPr lang="sv-SE" sz="1800" dirty="0"/>
              <a:t>), </a:t>
            </a:r>
            <a:r>
              <a:rPr lang="sv-SE" sz="1800" dirty="0" smtClean="0"/>
              <a:t>ES&amp;H (Helena)</a:t>
            </a:r>
          </a:p>
          <a:p>
            <a:pPr>
              <a:lnSpc>
                <a:spcPct val="100000"/>
              </a:lnSpc>
              <a:spcBef>
                <a:spcPts val="0"/>
              </a:spcBef>
              <a:spcAft>
                <a:spcPts val="0"/>
              </a:spcAft>
            </a:pPr>
            <a:r>
              <a:rPr lang="sv-SE" sz="1800" dirty="0" smtClean="0">
                <a:solidFill>
                  <a:srgbClr val="C00000"/>
                </a:solidFill>
              </a:rPr>
              <a:t>Review meeting shall be scheduled. Furter scope of the meeting: PSS and ICS integration</a:t>
            </a:r>
            <a:endParaRPr lang="sv-SE" sz="1800" dirty="0">
              <a:solidFill>
                <a:srgbClr val="C00000"/>
              </a:solidFill>
            </a:endParaRPr>
          </a:p>
          <a:p>
            <a:pPr>
              <a:lnSpc>
                <a:spcPct val="100000"/>
              </a:lnSpc>
              <a:spcBef>
                <a:spcPts val="0"/>
              </a:spcBef>
              <a:spcAft>
                <a:spcPts val="0"/>
              </a:spcAft>
            </a:pPr>
            <a:endParaRPr lang="sv-SE" sz="1800" dirty="0" smtClean="0">
              <a:solidFill>
                <a:schemeClr val="tx1"/>
              </a:solidFill>
            </a:endParaRPr>
          </a:p>
          <a:p>
            <a:pPr>
              <a:lnSpc>
                <a:spcPct val="100000"/>
              </a:lnSpc>
              <a:spcBef>
                <a:spcPts val="0"/>
              </a:spcBef>
              <a:spcAft>
                <a:spcPts val="0"/>
              </a:spcAft>
            </a:pPr>
            <a:endParaRPr lang="en-US" sz="1800" dirty="0">
              <a:solidFill>
                <a:srgbClr val="FF0000"/>
              </a:solidFill>
              <a:ea typeface="Calibri"/>
              <a:cs typeface="Times New Roman"/>
            </a:endParaRPr>
          </a:p>
          <a:p>
            <a:endParaRPr lang="sv-SE" sz="18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64476" y="130288"/>
            <a:ext cx="4807595" cy="69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846909" y="331843"/>
            <a:ext cx="317897"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9" name="Oval 8"/>
          <p:cNvSpPr/>
          <p:nvPr/>
        </p:nvSpPr>
        <p:spPr>
          <a:xfrm>
            <a:off x="4202905" y="336606"/>
            <a:ext cx="75009"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0" name="Oval 9"/>
          <p:cNvSpPr/>
          <p:nvPr/>
        </p:nvSpPr>
        <p:spPr>
          <a:xfrm>
            <a:off x="3563540" y="331843"/>
            <a:ext cx="150019"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1" name="Oval 10"/>
          <p:cNvSpPr/>
          <p:nvPr/>
        </p:nvSpPr>
        <p:spPr>
          <a:xfrm>
            <a:off x="4351733" y="331843"/>
            <a:ext cx="1048941" cy="278606"/>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grpSp>
        <p:nvGrpSpPr>
          <p:cNvPr id="12" name="Group 11"/>
          <p:cNvGrpSpPr/>
          <p:nvPr/>
        </p:nvGrpSpPr>
        <p:grpSpPr>
          <a:xfrm>
            <a:off x="8752741" y="1729886"/>
            <a:ext cx="198377" cy="4552218"/>
            <a:chOff x="8642837" y="1840489"/>
            <a:chExt cx="320920" cy="4142675"/>
          </a:xfrm>
        </p:grpSpPr>
        <p:sp>
          <p:nvSpPr>
            <p:cNvPr id="13" name="Pentagon 12"/>
            <p:cNvSpPr/>
            <p:nvPr/>
          </p:nvSpPr>
          <p:spPr>
            <a:xfrm rot="5400000">
              <a:off x="8369526" y="2113800"/>
              <a:ext cx="867542" cy="320920"/>
            </a:xfrm>
            <a:prstGeom prst="homePlate">
              <a:avLst/>
            </a:prstGeom>
            <a:noFill/>
            <a:ln w="952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4" name="Chevron 13"/>
            <p:cNvSpPr/>
            <p:nvPr/>
          </p:nvSpPr>
          <p:spPr>
            <a:xfrm rot="5400000">
              <a:off x="8376870" y="293443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5" name="Chevron 14"/>
            <p:cNvSpPr/>
            <p:nvPr/>
          </p:nvSpPr>
          <p:spPr>
            <a:xfrm rot="5400000">
              <a:off x="8376870" y="3755047"/>
              <a:ext cx="852854" cy="320920"/>
            </a:xfrm>
            <a:prstGeom prst="chevron">
              <a:avLst/>
            </a:prstGeom>
            <a:solidFill>
              <a:srgbClr val="0070C0"/>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6" name="Chevron 15"/>
            <p:cNvSpPr/>
            <p:nvPr/>
          </p:nvSpPr>
          <p:spPr>
            <a:xfrm rot="5400000">
              <a:off x="8376870" y="457566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7" name="Chevron 16"/>
            <p:cNvSpPr/>
            <p:nvPr/>
          </p:nvSpPr>
          <p:spPr>
            <a:xfrm rot="5400000">
              <a:off x="8376870" y="5396277"/>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grpSp>
    </p:spTree>
    <p:extLst>
      <p:ext uri="{BB962C8B-B14F-4D97-AF65-F5344CB8AC3E}">
        <p14:creationId xmlns:p14="http://schemas.microsoft.com/office/powerpoint/2010/main" val="3691564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0"/>
            <a:ext cx="6371956" cy="1441531"/>
          </a:xfrm>
        </p:spPr>
        <p:txBody>
          <a:bodyPr/>
          <a:lstStyle/>
          <a:p>
            <a:r>
              <a:rPr lang="sv-SE" dirty="0"/>
              <a:t>TG3 Description </a:t>
            </a:r>
            <a:r>
              <a:rPr lang="sv-SE" dirty="0" smtClean="0"/>
              <a:t>documents </a:t>
            </a:r>
            <a:endParaRPr lang="sv-SE" sz="2400" dirty="0"/>
          </a:p>
        </p:txBody>
      </p:sp>
      <p:sp>
        <p:nvSpPr>
          <p:cNvPr id="4"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2</a:t>
            </a:fld>
            <a:endParaRPr lang="sv-SE" dirty="0"/>
          </a:p>
        </p:txBody>
      </p:sp>
      <p:grpSp>
        <p:nvGrpSpPr>
          <p:cNvPr id="5" name="Group 4"/>
          <p:cNvGrpSpPr/>
          <p:nvPr/>
        </p:nvGrpSpPr>
        <p:grpSpPr>
          <a:xfrm>
            <a:off x="3373845" y="1946526"/>
            <a:ext cx="5343728" cy="3150273"/>
            <a:chOff x="3343072" y="2236672"/>
            <a:chExt cx="5343728" cy="3150273"/>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343073" y="2236672"/>
              <a:ext cx="5343727" cy="3150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343072" y="2377440"/>
              <a:ext cx="2265247" cy="396240"/>
            </a:xfrm>
            <a:prstGeom prst="ellipse">
              <a:avLst/>
            </a:prstGeom>
            <a:noFill/>
            <a:ln w="1587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Oval 7"/>
            <p:cNvSpPr/>
            <p:nvPr/>
          </p:nvSpPr>
          <p:spPr>
            <a:xfrm>
              <a:off x="6195906" y="3811808"/>
              <a:ext cx="1439334" cy="647701"/>
            </a:xfrm>
            <a:prstGeom prst="ellipse">
              <a:avLst/>
            </a:prstGeom>
            <a:noFill/>
            <a:ln w="1587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9" name="Oval 8"/>
            <p:cNvSpPr/>
            <p:nvPr/>
          </p:nvSpPr>
          <p:spPr>
            <a:xfrm>
              <a:off x="3343073" y="3223260"/>
              <a:ext cx="4536007" cy="366854"/>
            </a:xfrm>
            <a:prstGeom prst="ellipse">
              <a:avLst/>
            </a:prstGeom>
            <a:noFill/>
            <a:ln w="1587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gr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5711" y="2002058"/>
            <a:ext cx="2541784" cy="36195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5422" y="2476500"/>
            <a:ext cx="2589069" cy="364957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6" name="Rectangle 5"/>
          <p:cNvSpPr/>
          <p:nvPr/>
        </p:nvSpPr>
        <p:spPr>
          <a:xfrm>
            <a:off x="3532945" y="6017796"/>
            <a:ext cx="3526928" cy="338554"/>
          </a:xfrm>
          <a:prstGeom prst="rect">
            <a:avLst/>
          </a:prstGeom>
        </p:spPr>
        <p:txBody>
          <a:bodyPr wrap="none">
            <a:spAutoFit/>
          </a:bodyPr>
          <a:lstStyle/>
          <a:p>
            <a:r>
              <a:rPr lang="en-US" sz="1600" dirty="0" smtClean="0">
                <a:solidFill>
                  <a:srgbClr val="222222"/>
                </a:solidFill>
                <a:latin typeface="arial" panose="020B0604020202020204" pitchFamily="34" charset="0"/>
              </a:rPr>
              <a:t>(</a:t>
            </a:r>
            <a:r>
              <a:rPr lang="en-US" sz="1600" dirty="0">
                <a:solidFill>
                  <a:srgbClr val="222222"/>
                </a:solidFill>
                <a:latin typeface="arial" panose="020B0604020202020204" pitchFamily="34" charset="0"/>
              </a:rPr>
              <a:t>By Peter </a:t>
            </a:r>
            <a:r>
              <a:rPr lang="en-US" sz="1600" dirty="0" smtClean="0">
                <a:solidFill>
                  <a:srgbClr val="222222"/>
                </a:solidFill>
                <a:latin typeface="arial" panose="020B0604020202020204" pitchFamily="34" charset="0"/>
              </a:rPr>
              <a:t>Sångberg &amp; G</a:t>
            </a:r>
            <a:r>
              <a:rPr lang="hu-HU" sz="1600" dirty="0" smtClean="0">
                <a:solidFill>
                  <a:srgbClr val="222222"/>
                </a:solidFill>
                <a:latin typeface="arial" panose="020B0604020202020204" pitchFamily="34" charset="0"/>
              </a:rPr>
              <a:t>á</a:t>
            </a:r>
            <a:r>
              <a:rPr lang="en-US" sz="1600" dirty="0" err="1" smtClean="0">
                <a:solidFill>
                  <a:srgbClr val="222222"/>
                </a:solidFill>
                <a:latin typeface="arial" panose="020B0604020202020204" pitchFamily="34" charset="0"/>
              </a:rPr>
              <a:t>bor</a:t>
            </a:r>
            <a:r>
              <a:rPr lang="en-US" sz="1600" dirty="0" smtClean="0">
                <a:solidFill>
                  <a:srgbClr val="222222"/>
                </a:solidFill>
                <a:latin typeface="arial" panose="020B0604020202020204" pitchFamily="34" charset="0"/>
              </a:rPr>
              <a:t> L</a:t>
            </a:r>
            <a:r>
              <a:rPr lang="hu-HU" sz="1600" dirty="0" smtClean="0">
                <a:solidFill>
                  <a:srgbClr val="222222"/>
                </a:solidFill>
                <a:latin typeface="arial" panose="020B0604020202020204" pitchFamily="34" charset="0"/>
              </a:rPr>
              <a:t>á</a:t>
            </a:r>
            <a:r>
              <a:rPr lang="en-US" sz="1600" dirty="0" err="1" smtClean="0">
                <a:solidFill>
                  <a:srgbClr val="222222"/>
                </a:solidFill>
                <a:latin typeface="arial" panose="020B0604020202020204" pitchFamily="34" charset="0"/>
              </a:rPr>
              <a:t>szlo</a:t>
            </a:r>
            <a:r>
              <a:rPr lang="en-US" sz="1600" dirty="0">
                <a:solidFill>
                  <a:srgbClr val="222222"/>
                </a:solidFill>
                <a:latin typeface="arial" panose="020B0604020202020204" pitchFamily="34" charset="0"/>
              </a:rPr>
              <a:t>)</a:t>
            </a:r>
            <a:endParaRPr lang="sv-SE" sz="1600" dirty="0"/>
          </a:p>
        </p:txBody>
      </p:sp>
    </p:spTree>
    <p:extLst>
      <p:ext uri="{BB962C8B-B14F-4D97-AF65-F5344CB8AC3E}">
        <p14:creationId xmlns:p14="http://schemas.microsoft.com/office/powerpoint/2010/main" val="3573541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sv-SE" b="1" dirty="0"/>
              <a:t>Stage 3</a:t>
            </a:r>
            <a:r>
              <a:rPr lang="sv-SE" b="1" dirty="0" smtClean="0"/>
              <a:t>.</a:t>
            </a:r>
            <a:br>
              <a:rPr lang="sv-SE" b="1" dirty="0" smtClean="0"/>
            </a:br>
            <a:r>
              <a:rPr lang="sv-SE" b="1" dirty="0"/>
              <a:t/>
            </a:r>
            <a:br>
              <a:rPr lang="sv-SE" b="1" dirty="0"/>
            </a:br>
            <a:r>
              <a:rPr lang="sv-SE" dirty="0" smtClean="0"/>
              <a:t>Detector Vessel </a:t>
            </a:r>
            <a:endParaRPr lang="sv-SE" dirty="0"/>
          </a:p>
        </p:txBody>
      </p:sp>
      <p:sp>
        <p:nvSpPr>
          <p:cNvPr id="3" name="Content Placeholder 2"/>
          <p:cNvSpPr>
            <a:spLocks noGrp="1"/>
          </p:cNvSpPr>
          <p:nvPr>
            <p:ph idx="1"/>
          </p:nvPr>
        </p:nvSpPr>
        <p:spPr>
          <a:xfrm>
            <a:off x="439207" y="1862321"/>
            <a:ext cx="8080539" cy="4459348"/>
          </a:xfrm>
        </p:spPr>
        <p:txBody>
          <a:bodyPr/>
          <a:lstStyle/>
          <a:p>
            <a:r>
              <a:rPr lang="sv-SE" b="1" dirty="0">
                <a:solidFill>
                  <a:schemeClr val="tx1"/>
                </a:solidFill>
              </a:rPr>
              <a:t>Tendering (</a:t>
            </a:r>
            <a:r>
              <a:rPr lang="sv-SE" b="1" dirty="0" err="1">
                <a:solidFill>
                  <a:schemeClr val="tx1"/>
                </a:solidFill>
              </a:rPr>
              <a:t>First</a:t>
            </a:r>
            <a:r>
              <a:rPr lang="sv-SE" b="1" dirty="0">
                <a:solidFill>
                  <a:schemeClr val="tx1"/>
                </a:solidFill>
              </a:rPr>
              <a:t> </a:t>
            </a:r>
            <a:r>
              <a:rPr lang="sv-SE" b="1" dirty="0" err="1">
                <a:solidFill>
                  <a:schemeClr val="tx1"/>
                </a:solidFill>
              </a:rPr>
              <a:t>phase</a:t>
            </a:r>
            <a:r>
              <a:rPr lang="sv-SE" b="1" dirty="0">
                <a:solidFill>
                  <a:schemeClr val="tx1"/>
                </a:solidFill>
              </a:rPr>
              <a:t> </a:t>
            </a:r>
            <a:r>
              <a:rPr lang="sv-SE" b="1" dirty="0" err="1">
                <a:solidFill>
                  <a:schemeClr val="tx1"/>
                </a:solidFill>
              </a:rPr>
              <a:t>of</a:t>
            </a:r>
            <a:r>
              <a:rPr lang="sv-SE" b="1" dirty="0">
                <a:solidFill>
                  <a:schemeClr val="tx1"/>
                </a:solidFill>
              </a:rPr>
              <a:t> </a:t>
            </a:r>
            <a:r>
              <a:rPr lang="sv-SE" b="1" dirty="0" err="1">
                <a:solidFill>
                  <a:schemeClr val="tx1"/>
                </a:solidFill>
              </a:rPr>
              <a:t>Stage</a:t>
            </a:r>
            <a:r>
              <a:rPr lang="sv-SE" b="1" dirty="0">
                <a:solidFill>
                  <a:schemeClr val="tx1"/>
                </a:solidFill>
              </a:rPr>
              <a:t> </a:t>
            </a:r>
            <a:r>
              <a:rPr lang="sv-SE" b="1" dirty="0" smtClean="0">
                <a:solidFill>
                  <a:schemeClr val="tx1"/>
                </a:solidFill>
              </a:rPr>
              <a:t>3)</a:t>
            </a:r>
          </a:p>
          <a:p>
            <a:r>
              <a:rPr lang="sv-SE" b="1" dirty="0" smtClean="0">
                <a:solidFill>
                  <a:schemeClr val="tx1"/>
                </a:solidFill>
              </a:rPr>
              <a:t>Deliverables (Assuming no changes since TG2):</a:t>
            </a:r>
          </a:p>
          <a:p>
            <a:r>
              <a:rPr lang="sv-SE" dirty="0" smtClean="0">
                <a:solidFill>
                  <a:schemeClr val="tx1"/>
                </a:solidFill>
              </a:rPr>
              <a:t>Before tender</a:t>
            </a:r>
          </a:p>
          <a:p>
            <a:pPr indent="-171450">
              <a:lnSpc>
                <a:spcPct val="100000"/>
              </a:lnSpc>
              <a:spcBef>
                <a:spcPts val="0"/>
              </a:spcBef>
              <a:spcAft>
                <a:spcPts val="0"/>
              </a:spcAft>
              <a:buFont typeface="Arial" panose="020B0604020202020204" pitchFamily="34" charset="0"/>
              <a:buChar char="•"/>
            </a:pPr>
            <a:r>
              <a:rPr lang="sv-SE" dirty="0">
                <a:solidFill>
                  <a:schemeClr val="tx1"/>
                </a:solidFill>
                <a:ea typeface="Calibri"/>
                <a:cs typeface="Times New Roman"/>
              </a:rPr>
              <a:t>Call for tender /Technical parts shall be in e</a:t>
            </a:r>
            <a:r>
              <a:rPr lang="sv-SE" dirty="0" smtClean="0">
                <a:solidFill>
                  <a:schemeClr val="tx1"/>
                </a:solidFill>
                <a:ea typeface="Calibri"/>
                <a:cs typeface="Times New Roman"/>
              </a:rPr>
              <a:t>nglish</a:t>
            </a:r>
            <a:r>
              <a:rPr lang="sv-SE" dirty="0">
                <a:solidFill>
                  <a:schemeClr val="tx1"/>
                </a:solidFill>
                <a:ea typeface="Calibri"/>
                <a:cs typeface="Times New Roman"/>
              </a:rPr>
              <a:t>/ </a:t>
            </a:r>
            <a:r>
              <a:rPr lang="sv-SE" dirty="0" smtClean="0">
                <a:solidFill>
                  <a:schemeClr val="tx1"/>
                </a:solidFill>
                <a:ea typeface="Calibri"/>
                <a:cs typeface="Times New Roman"/>
              </a:rPr>
              <a:t>(No template for the first)</a:t>
            </a:r>
            <a:endParaRPr lang="sv-SE" dirty="0">
              <a:solidFill>
                <a:schemeClr val="tx1"/>
              </a:solidFill>
              <a:ea typeface="Calibri"/>
              <a:cs typeface="Times New Roman"/>
            </a:endParaRPr>
          </a:p>
          <a:p>
            <a:pPr indent="-171450">
              <a:lnSpc>
                <a:spcPct val="100000"/>
              </a:lnSpc>
              <a:spcBef>
                <a:spcPts val="0"/>
              </a:spcBef>
              <a:spcAft>
                <a:spcPts val="0"/>
              </a:spcAft>
              <a:buFont typeface="Arial" panose="020B0604020202020204" pitchFamily="34" charset="0"/>
              <a:buChar char="•"/>
            </a:pPr>
            <a:r>
              <a:rPr lang="sv-SE" dirty="0">
                <a:solidFill>
                  <a:schemeClr val="tx1"/>
                </a:solidFill>
                <a:ea typeface="Calibri"/>
                <a:cs typeface="Times New Roman"/>
              </a:rPr>
              <a:t>Schedule</a:t>
            </a:r>
          </a:p>
          <a:p>
            <a:pPr indent="-171450">
              <a:lnSpc>
                <a:spcPct val="100000"/>
              </a:lnSpc>
              <a:spcBef>
                <a:spcPts val="0"/>
              </a:spcBef>
              <a:spcAft>
                <a:spcPts val="0"/>
              </a:spcAft>
              <a:buFont typeface="Arial" panose="020B0604020202020204" pitchFamily="34" charset="0"/>
              <a:buChar char="•"/>
            </a:pPr>
            <a:r>
              <a:rPr lang="en-US" dirty="0">
                <a:solidFill>
                  <a:schemeClr val="tx1"/>
                </a:solidFill>
                <a:ea typeface="Calibri"/>
                <a:cs typeface="Times New Roman"/>
              </a:rPr>
              <a:t>Declaration of conformity with Appendix </a:t>
            </a:r>
            <a:r>
              <a:rPr lang="en-US" dirty="0" smtClean="0">
                <a:solidFill>
                  <a:schemeClr val="tx1"/>
                </a:solidFill>
                <a:ea typeface="Calibri"/>
                <a:cs typeface="Times New Roman"/>
              </a:rPr>
              <a:t>1</a:t>
            </a:r>
          </a:p>
          <a:p>
            <a:pPr indent="-171450">
              <a:lnSpc>
                <a:spcPct val="100000"/>
              </a:lnSpc>
              <a:spcBef>
                <a:spcPts val="0"/>
              </a:spcBef>
              <a:spcAft>
                <a:spcPts val="0"/>
              </a:spcAft>
              <a:buFont typeface="Arial" panose="020B0604020202020204" pitchFamily="34" charset="0"/>
              <a:buChar char="•"/>
            </a:pPr>
            <a:endParaRPr lang="en-US" dirty="0">
              <a:solidFill>
                <a:schemeClr val="tx1"/>
              </a:solidFill>
              <a:ea typeface="Calibri"/>
              <a:cs typeface="Times New Roman"/>
            </a:endParaRPr>
          </a:p>
          <a:p>
            <a:pPr>
              <a:spcAft>
                <a:spcPts val="0"/>
              </a:spcAft>
            </a:pPr>
            <a:r>
              <a:rPr lang="sv-SE" b="1" dirty="0"/>
              <a:t>Reviewers </a:t>
            </a:r>
            <a:r>
              <a:rPr lang="sv-SE" dirty="0"/>
              <a:t>(Only critical from schedulig perpective):</a:t>
            </a:r>
          </a:p>
          <a:p>
            <a:pPr>
              <a:spcBef>
                <a:spcPts val="0"/>
              </a:spcBef>
            </a:pPr>
            <a:r>
              <a:rPr lang="sv-SE" dirty="0" smtClean="0"/>
              <a:t>Planners</a:t>
            </a:r>
            <a:r>
              <a:rPr lang="sv-SE" dirty="0"/>
              <a:t>, NSS Lead eng</a:t>
            </a:r>
            <a:r>
              <a:rPr lang="sv-SE" dirty="0" smtClean="0"/>
              <a:t>., Detector team, Sample environment</a:t>
            </a:r>
          </a:p>
          <a:p>
            <a:pPr>
              <a:spcBef>
                <a:spcPts val="0"/>
              </a:spcBef>
            </a:pPr>
            <a:endParaRPr lang="sv-SE" dirty="0">
              <a:solidFill>
                <a:schemeClr val="tx1"/>
              </a:solidFill>
              <a:ea typeface="Calibri"/>
              <a:cs typeface="Times New Roman"/>
            </a:endParaRPr>
          </a:p>
          <a:p>
            <a:pPr>
              <a:spcBef>
                <a:spcPts val="0"/>
              </a:spcBef>
            </a:pPr>
            <a:r>
              <a:rPr lang="sv-SE" dirty="0"/>
              <a:t>(Review meeting is not necessary unless there is a serious issue!)</a:t>
            </a:r>
          </a:p>
          <a:p>
            <a:pPr>
              <a:spcBef>
                <a:spcPts val="0"/>
              </a:spcBef>
            </a:pPr>
            <a:endParaRPr lang="en-US" dirty="0">
              <a:solidFill>
                <a:schemeClr val="tx1"/>
              </a:solidFill>
              <a:ea typeface="Calibri"/>
              <a:cs typeface="Times New Roman"/>
            </a:endParaRPr>
          </a:p>
          <a:p>
            <a:pPr marL="342900" indent="-342900">
              <a:lnSpc>
                <a:spcPct val="100000"/>
              </a:lnSpc>
              <a:spcBef>
                <a:spcPts val="0"/>
              </a:spcBef>
              <a:spcAft>
                <a:spcPts val="0"/>
              </a:spcAft>
              <a:buFont typeface="Arial" panose="020B0604020202020204" pitchFamily="34" charset="0"/>
              <a:buChar char="•"/>
            </a:pPr>
            <a:endParaRPr lang="en-US" dirty="0">
              <a:solidFill>
                <a:srgbClr val="FF0000"/>
              </a:solidFill>
              <a:ea typeface="Calibri"/>
              <a:cs typeface="Times New Roman"/>
            </a:endParaRPr>
          </a:p>
          <a:p>
            <a:endParaRPr lang="sv-S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64476" y="130288"/>
            <a:ext cx="4807595" cy="69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6307931" y="221456"/>
            <a:ext cx="485775" cy="514350"/>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grpSp>
        <p:nvGrpSpPr>
          <p:cNvPr id="6" name="Group 5"/>
          <p:cNvGrpSpPr/>
          <p:nvPr/>
        </p:nvGrpSpPr>
        <p:grpSpPr>
          <a:xfrm>
            <a:off x="8752741" y="1729886"/>
            <a:ext cx="198377" cy="4552218"/>
            <a:chOff x="8642837" y="1840489"/>
            <a:chExt cx="320920" cy="4142675"/>
          </a:xfrm>
        </p:grpSpPr>
        <p:sp>
          <p:nvSpPr>
            <p:cNvPr id="7" name="Pentagon 6"/>
            <p:cNvSpPr/>
            <p:nvPr/>
          </p:nvSpPr>
          <p:spPr>
            <a:xfrm rot="5400000">
              <a:off x="8369526" y="2113800"/>
              <a:ext cx="867542" cy="320920"/>
            </a:xfrm>
            <a:prstGeom prst="homePlate">
              <a:avLst/>
            </a:prstGeom>
            <a:noFill/>
            <a:ln w="952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Chevron 7"/>
            <p:cNvSpPr/>
            <p:nvPr/>
          </p:nvSpPr>
          <p:spPr>
            <a:xfrm rot="5400000">
              <a:off x="8376870" y="293443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0" name="Chevron 9"/>
            <p:cNvSpPr/>
            <p:nvPr/>
          </p:nvSpPr>
          <p:spPr>
            <a:xfrm rot="5400000">
              <a:off x="8376870" y="3755047"/>
              <a:ext cx="852854" cy="320920"/>
            </a:xfrm>
            <a:prstGeom prst="chevron">
              <a:avLst/>
            </a:prstGeom>
            <a:solidFill>
              <a:schemeClr val="bg1"/>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1" name="Chevron 10"/>
            <p:cNvSpPr/>
            <p:nvPr/>
          </p:nvSpPr>
          <p:spPr>
            <a:xfrm rot="5400000">
              <a:off x="8376870" y="4575662"/>
              <a:ext cx="852854" cy="320920"/>
            </a:xfrm>
            <a:prstGeom prst="chevron">
              <a:avLst/>
            </a:prstGeom>
            <a:gradFill>
              <a:gsLst>
                <a:gs pos="0">
                  <a:schemeClr val="accent1">
                    <a:lumMod val="5000"/>
                    <a:lumOff val="95000"/>
                  </a:schemeClr>
                </a:gs>
                <a:gs pos="95000">
                  <a:srgbClr val="0070C0"/>
                </a:gs>
                <a:gs pos="100000">
                  <a:srgbClr val="0070C0"/>
                </a:gs>
              </a:gsLst>
              <a:lin ang="10800000" scaled="1"/>
            </a:gra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2" name="Chevron 11"/>
            <p:cNvSpPr/>
            <p:nvPr/>
          </p:nvSpPr>
          <p:spPr>
            <a:xfrm rot="5400000">
              <a:off x="8376870" y="5396277"/>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grpSp>
    </p:spTree>
    <p:extLst>
      <p:ext uri="{BB962C8B-B14F-4D97-AF65-F5344CB8AC3E}">
        <p14:creationId xmlns:p14="http://schemas.microsoft.com/office/powerpoint/2010/main" val="2309166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sv-SE" b="1" dirty="0"/>
              <a:t>Stage 3</a:t>
            </a:r>
            <a:r>
              <a:rPr lang="sv-SE" b="1" dirty="0" smtClean="0"/>
              <a:t>.</a:t>
            </a:r>
            <a:br>
              <a:rPr lang="sv-SE" b="1" dirty="0" smtClean="0"/>
            </a:br>
            <a:r>
              <a:rPr lang="sv-SE" b="1" dirty="0"/>
              <a:t/>
            </a:r>
            <a:br>
              <a:rPr lang="sv-SE" b="1" dirty="0"/>
            </a:br>
            <a:r>
              <a:rPr lang="sv-SE" dirty="0" smtClean="0"/>
              <a:t>Detector Vessel</a:t>
            </a:r>
            <a:endParaRPr lang="sv-SE" dirty="0"/>
          </a:p>
        </p:txBody>
      </p:sp>
      <p:sp>
        <p:nvSpPr>
          <p:cNvPr id="3" name="Content Placeholder 2"/>
          <p:cNvSpPr>
            <a:spLocks noGrp="1"/>
          </p:cNvSpPr>
          <p:nvPr>
            <p:ph idx="1"/>
          </p:nvPr>
        </p:nvSpPr>
        <p:spPr>
          <a:xfrm>
            <a:off x="414338" y="1507331"/>
            <a:ext cx="8026277" cy="5064919"/>
          </a:xfrm>
        </p:spPr>
        <p:txBody>
          <a:bodyPr/>
          <a:lstStyle/>
          <a:p>
            <a:pPr>
              <a:spcBef>
                <a:spcPts val="1200"/>
              </a:spcBef>
            </a:pPr>
            <a:r>
              <a:rPr lang="sv-SE" sz="1800" b="1" dirty="0" smtClean="0">
                <a:solidFill>
                  <a:schemeClr val="tx1"/>
                </a:solidFill>
              </a:rPr>
              <a:t>Before CDR </a:t>
            </a:r>
            <a:r>
              <a:rPr lang="sv-SE" sz="1800" b="1" dirty="0" err="1" smtClean="0">
                <a:solidFill>
                  <a:schemeClr val="tx1"/>
                </a:solidFill>
              </a:rPr>
              <a:t>with</a:t>
            </a:r>
            <a:r>
              <a:rPr lang="sv-SE" sz="1800" b="1" dirty="0" smtClean="0">
                <a:solidFill>
                  <a:schemeClr val="tx1"/>
                </a:solidFill>
              </a:rPr>
              <a:t> </a:t>
            </a:r>
            <a:r>
              <a:rPr lang="sv-SE" sz="1800" b="1" dirty="0" err="1">
                <a:solidFill>
                  <a:schemeClr val="tx1"/>
                </a:solidFill>
              </a:rPr>
              <a:t>subcontractor</a:t>
            </a:r>
            <a:r>
              <a:rPr lang="sv-SE" sz="1800" b="1" dirty="0">
                <a:solidFill>
                  <a:schemeClr val="tx1"/>
                </a:solidFill>
              </a:rPr>
              <a:t> (Second </a:t>
            </a:r>
            <a:r>
              <a:rPr lang="sv-SE" sz="1800" b="1" dirty="0" err="1">
                <a:solidFill>
                  <a:schemeClr val="tx1"/>
                </a:solidFill>
              </a:rPr>
              <a:t>phase</a:t>
            </a:r>
            <a:r>
              <a:rPr lang="sv-SE" sz="1800" b="1" dirty="0">
                <a:solidFill>
                  <a:schemeClr val="tx1"/>
                </a:solidFill>
              </a:rPr>
              <a:t> </a:t>
            </a:r>
            <a:r>
              <a:rPr lang="sv-SE" sz="1800" b="1" dirty="0" err="1">
                <a:solidFill>
                  <a:schemeClr val="tx1"/>
                </a:solidFill>
              </a:rPr>
              <a:t>of</a:t>
            </a:r>
            <a:r>
              <a:rPr lang="sv-SE" sz="1800" b="1" dirty="0">
                <a:solidFill>
                  <a:schemeClr val="tx1"/>
                </a:solidFill>
              </a:rPr>
              <a:t> </a:t>
            </a:r>
            <a:r>
              <a:rPr lang="sv-SE" sz="1800" b="1" dirty="0" err="1">
                <a:solidFill>
                  <a:schemeClr val="tx1"/>
                </a:solidFill>
              </a:rPr>
              <a:t>Stage</a:t>
            </a:r>
            <a:r>
              <a:rPr lang="sv-SE" sz="1800" b="1" dirty="0">
                <a:solidFill>
                  <a:schemeClr val="tx1"/>
                </a:solidFill>
              </a:rPr>
              <a:t> </a:t>
            </a:r>
            <a:r>
              <a:rPr lang="sv-SE" sz="1800" b="1" dirty="0" smtClean="0">
                <a:solidFill>
                  <a:schemeClr val="tx1"/>
                </a:solidFill>
              </a:rPr>
              <a:t>3)</a:t>
            </a:r>
          </a:p>
          <a:p>
            <a:pPr marL="342900" indent="-342900">
              <a:lnSpc>
                <a:spcPct val="100000"/>
              </a:lnSpc>
              <a:spcBef>
                <a:spcPts val="0"/>
              </a:spcBef>
              <a:spcAft>
                <a:spcPts val="0"/>
              </a:spcAft>
              <a:buFont typeface="Arial" panose="020B0604020202020204" pitchFamily="34" charset="0"/>
              <a:buChar char="•"/>
            </a:pPr>
            <a:r>
              <a:rPr lang="en-US" sz="1800" dirty="0" smtClean="0">
                <a:solidFill>
                  <a:schemeClr val="tx1"/>
                </a:solidFill>
              </a:rPr>
              <a:t>UpdateTG2 WPS, </a:t>
            </a:r>
            <a:r>
              <a:rPr lang="en-US" sz="1800" dirty="0">
                <a:solidFill>
                  <a:schemeClr val="tx1"/>
                </a:solidFill>
              </a:rPr>
              <a:t>Schedule, PBS, </a:t>
            </a:r>
            <a:r>
              <a:rPr lang="en-US" sz="1800" dirty="0" smtClean="0">
                <a:solidFill>
                  <a:schemeClr val="tx1"/>
                </a:solidFill>
              </a:rPr>
              <a:t>Budget</a:t>
            </a:r>
          </a:p>
          <a:p>
            <a:pPr marL="342900" indent="-342900">
              <a:lnSpc>
                <a:spcPct val="100000"/>
              </a:lnSpc>
              <a:spcBef>
                <a:spcPts val="0"/>
              </a:spcBef>
              <a:spcAft>
                <a:spcPts val="0"/>
              </a:spcAft>
              <a:buFont typeface="Arial" panose="020B0604020202020204" pitchFamily="34" charset="0"/>
              <a:buChar char="•"/>
            </a:pPr>
            <a:r>
              <a:rPr lang="en-GB" sz="1800" dirty="0">
                <a:solidFill>
                  <a:schemeClr val="tx1"/>
                </a:solidFill>
              </a:rPr>
              <a:t>Project Quality </a:t>
            </a:r>
            <a:r>
              <a:rPr lang="en-GB" sz="1800" dirty="0" smtClean="0">
                <a:solidFill>
                  <a:schemeClr val="tx1"/>
                </a:solidFill>
              </a:rPr>
              <a:t>Plan (General example provided)</a:t>
            </a:r>
          </a:p>
          <a:p>
            <a:pPr marL="342900" indent="-342900">
              <a:lnSpc>
                <a:spcPct val="100000"/>
              </a:lnSpc>
              <a:spcBef>
                <a:spcPts val="0"/>
              </a:spcBef>
              <a:spcAft>
                <a:spcPts val="0"/>
              </a:spcAft>
              <a:buFont typeface="Arial" panose="020B0604020202020204" pitchFamily="34" charset="0"/>
              <a:buChar char="•"/>
            </a:pPr>
            <a:r>
              <a:rPr lang="en-GB" sz="1800" dirty="0" smtClean="0">
                <a:solidFill>
                  <a:schemeClr val="tx1"/>
                </a:solidFill>
              </a:rPr>
              <a:t>Detector part of the Instrument Hazard Analysis (Templates: </a:t>
            </a:r>
            <a:r>
              <a:rPr lang="sv-SE" sz="1800" dirty="0" smtClean="0">
                <a:hlinkClick r:id="rId2"/>
              </a:rPr>
              <a:t>ESS-0135291</a:t>
            </a:r>
            <a:r>
              <a:rPr lang="sv-SE" sz="1800" dirty="0" smtClean="0"/>
              <a:t>,        </a:t>
            </a:r>
            <a:r>
              <a:rPr lang="sv-SE" sz="1800" dirty="0" smtClean="0">
                <a:hlinkClick r:id="rId3"/>
              </a:rPr>
              <a:t>ESS-0047810</a:t>
            </a:r>
            <a:r>
              <a:rPr lang="en-GB" sz="1800" dirty="0" smtClean="0">
                <a:solidFill>
                  <a:schemeClr val="tx1"/>
                </a:solidFill>
              </a:rPr>
              <a:t>) (Customization)</a:t>
            </a:r>
            <a:endParaRPr lang="sv-SE" sz="1800" dirty="0">
              <a:solidFill>
                <a:schemeClr val="tx1"/>
              </a:solidFill>
            </a:endParaRPr>
          </a:p>
          <a:p>
            <a:pPr marL="342900" indent="-342900">
              <a:lnSpc>
                <a:spcPct val="100000"/>
              </a:lnSpc>
              <a:spcBef>
                <a:spcPts val="0"/>
              </a:spcBef>
              <a:spcAft>
                <a:spcPts val="0"/>
              </a:spcAft>
              <a:buFont typeface="Arial" panose="020B0604020202020204" pitchFamily="34" charset="0"/>
              <a:buChar char="•"/>
            </a:pPr>
            <a:r>
              <a:rPr lang="en-GB" sz="1800" dirty="0">
                <a:solidFill>
                  <a:schemeClr val="tx1"/>
                </a:solidFill>
              </a:rPr>
              <a:t>Detector part of the </a:t>
            </a:r>
            <a:r>
              <a:rPr lang="en-US" sz="1800" dirty="0" smtClean="0">
                <a:solidFill>
                  <a:schemeClr val="tx1"/>
                </a:solidFill>
              </a:rPr>
              <a:t>Radiation </a:t>
            </a:r>
            <a:r>
              <a:rPr lang="en-US" sz="1800" dirty="0">
                <a:solidFill>
                  <a:schemeClr val="tx1"/>
                </a:solidFill>
              </a:rPr>
              <a:t>Safety </a:t>
            </a:r>
            <a:r>
              <a:rPr lang="en-US" sz="1800" dirty="0" smtClean="0">
                <a:solidFill>
                  <a:schemeClr val="tx1"/>
                </a:solidFill>
              </a:rPr>
              <a:t>Analysis (Template: </a:t>
            </a:r>
            <a:r>
              <a:rPr lang="en-GB" sz="1800" u="sng" dirty="0" smtClean="0">
                <a:hlinkClick r:id="rId4"/>
              </a:rPr>
              <a:t>ESS-0052625</a:t>
            </a:r>
            <a:r>
              <a:rPr lang="en-GB" sz="1800" u="sng" dirty="0" smtClean="0"/>
              <a:t>,              </a:t>
            </a:r>
            <a:r>
              <a:rPr lang="en-US" sz="1800" u="sng" dirty="0" smtClean="0"/>
              <a:t>ESS-0100307</a:t>
            </a:r>
            <a:r>
              <a:rPr lang="en-US" sz="1800" dirty="0" smtClean="0">
                <a:solidFill>
                  <a:schemeClr val="tx1"/>
                </a:solidFill>
              </a:rPr>
              <a:t>) </a:t>
            </a:r>
            <a:r>
              <a:rPr lang="en-GB" sz="1800" dirty="0">
                <a:solidFill>
                  <a:schemeClr val="tx1"/>
                </a:solidFill>
              </a:rPr>
              <a:t>(Customization</a:t>
            </a:r>
            <a:r>
              <a:rPr lang="en-GB" sz="1800" dirty="0" smtClean="0">
                <a:solidFill>
                  <a:schemeClr val="tx1"/>
                </a:solidFill>
              </a:rPr>
              <a:t>)</a:t>
            </a:r>
          </a:p>
          <a:p>
            <a:pPr marL="342900" indent="-342900">
              <a:lnSpc>
                <a:spcPct val="100000"/>
              </a:lnSpc>
              <a:spcBef>
                <a:spcPts val="0"/>
              </a:spcBef>
              <a:spcAft>
                <a:spcPts val="0"/>
              </a:spcAft>
              <a:buFont typeface="Arial" panose="020B0604020202020204" pitchFamily="34" charset="0"/>
              <a:buChar char="•"/>
            </a:pPr>
            <a:r>
              <a:rPr lang="en-US" sz="1800" dirty="0" smtClean="0">
                <a:solidFill>
                  <a:schemeClr val="tx1"/>
                </a:solidFill>
              </a:rPr>
              <a:t>Sub-System Design Description (SSDD)</a:t>
            </a:r>
          </a:p>
          <a:p>
            <a:pPr marL="800100" lvl="1" indent="-342900">
              <a:spcBef>
                <a:spcPts val="0"/>
              </a:spcBef>
              <a:buFont typeface="Arial" panose="020B0604020202020204" pitchFamily="34" charset="0"/>
              <a:buChar char="•"/>
            </a:pPr>
            <a:r>
              <a:rPr lang="sv-SE" sz="1600" dirty="0">
                <a:solidFill>
                  <a:schemeClr val="tx1"/>
                </a:solidFill>
              </a:rPr>
              <a:t>Units decription an validation against </a:t>
            </a:r>
            <a:r>
              <a:rPr lang="sv-SE" sz="1600" dirty="0" smtClean="0">
                <a:solidFill>
                  <a:schemeClr val="tx1"/>
                </a:solidFill>
              </a:rPr>
              <a:t>requirements</a:t>
            </a:r>
          </a:p>
          <a:p>
            <a:pPr marL="800100" lvl="1" indent="-342900">
              <a:spcBef>
                <a:spcPts val="0"/>
              </a:spcBef>
              <a:buFont typeface="Arial" panose="020B0604020202020204" pitchFamily="34" charset="0"/>
              <a:buChar char="•"/>
            </a:pPr>
            <a:r>
              <a:rPr lang="sv-SE" sz="1600" dirty="0" smtClean="0">
                <a:solidFill>
                  <a:schemeClr val="tx1"/>
                </a:solidFill>
              </a:rPr>
              <a:t>Description </a:t>
            </a:r>
            <a:r>
              <a:rPr lang="sv-SE" sz="1600" dirty="0">
                <a:solidFill>
                  <a:schemeClr val="tx1"/>
                </a:solidFill>
              </a:rPr>
              <a:t>of mechanical and infrastructural interfaces</a:t>
            </a:r>
          </a:p>
          <a:p>
            <a:pPr marL="800100" lvl="1" indent="-342900">
              <a:spcBef>
                <a:spcPts val="0"/>
              </a:spcBef>
              <a:buFont typeface="Arial" panose="020B0604020202020204" pitchFamily="34" charset="0"/>
              <a:buChar char="•"/>
            </a:pPr>
            <a:r>
              <a:rPr lang="en-GB" sz="1600" dirty="0" smtClean="0">
                <a:solidFill>
                  <a:schemeClr val="tx1"/>
                </a:solidFill>
              </a:rPr>
              <a:t>Potential PSS </a:t>
            </a:r>
            <a:r>
              <a:rPr lang="sv-SE" sz="1600" dirty="0" smtClean="0">
                <a:solidFill>
                  <a:schemeClr val="tx1"/>
                </a:solidFill>
              </a:rPr>
              <a:t>documentation</a:t>
            </a:r>
          </a:p>
          <a:p>
            <a:pPr marL="342900" indent="-342900">
              <a:lnSpc>
                <a:spcPct val="100000"/>
              </a:lnSpc>
              <a:spcBef>
                <a:spcPts val="0"/>
              </a:spcBef>
              <a:spcAft>
                <a:spcPts val="0"/>
              </a:spcAft>
              <a:buFont typeface="Arial" panose="020B0604020202020204" pitchFamily="34" charset="0"/>
              <a:buChar char="•"/>
            </a:pPr>
            <a:r>
              <a:rPr lang="sv-SE" sz="1800" dirty="0" smtClean="0">
                <a:solidFill>
                  <a:schemeClr val="tx1"/>
                </a:solidFill>
              </a:rPr>
              <a:t>Assembly drawings with BOM identifying the quality, mass and </a:t>
            </a:r>
            <a:r>
              <a:rPr lang="sv-SE" sz="1800" dirty="0">
                <a:solidFill>
                  <a:schemeClr val="tx1"/>
                </a:solidFill>
              </a:rPr>
              <a:t>distance range </a:t>
            </a:r>
            <a:r>
              <a:rPr lang="sv-SE" sz="1800" dirty="0" smtClean="0">
                <a:solidFill>
                  <a:schemeClr val="tx1"/>
                </a:solidFill>
              </a:rPr>
              <a:t>from the beam.</a:t>
            </a:r>
          </a:p>
          <a:p>
            <a:pPr>
              <a:lnSpc>
                <a:spcPct val="100000"/>
              </a:lnSpc>
              <a:spcBef>
                <a:spcPts val="0"/>
              </a:spcBef>
              <a:spcAft>
                <a:spcPts val="0"/>
              </a:spcAft>
            </a:pPr>
            <a:r>
              <a:rPr lang="sv-SE" sz="1800" dirty="0">
                <a:solidFill>
                  <a:schemeClr val="tx1"/>
                </a:solidFill>
              </a:rPr>
              <a:t>3D model + Assembly drawings</a:t>
            </a:r>
          </a:p>
          <a:p>
            <a:pPr>
              <a:lnSpc>
                <a:spcPct val="100000"/>
              </a:lnSpc>
              <a:spcBef>
                <a:spcPts val="0"/>
              </a:spcBef>
              <a:spcAft>
                <a:spcPts val="0"/>
              </a:spcAft>
            </a:pPr>
            <a:endParaRPr lang="sv-SE" sz="1800" dirty="0" smtClean="0">
              <a:solidFill>
                <a:schemeClr val="tx1"/>
              </a:solidFill>
            </a:endParaRPr>
          </a:p>
          <a:p>
            <a:pPr>
              <a:lnSpc>
                <a:spcPct val="100000"/>
              </a:lnSpc>
              <a:spcBef>
                <a:spcPts val="600"/>
              </a:spcBef>
              <a:spcAft>
                <a:spcPts val="0"/>
              </a:spcAft>
            </a:pPr>
            <a:r>
              <a:rPr lang="sv-SE" sz="1800" b="1" dirty="0"/>
              <a:t>Reviewers</a:t>
            </a:r>
            <a:r>
              <a:rPr lang="sv-SE" sz="1800" dirty="0"/>
              <a:t>: </a:t>
            </a:r>
            <a:r>
              <a:rPr lang="sv-SE" sz="1800" dirty="0" smtClean="0"/>
              <a:t>NSS </a:t>
            </a:r>
            <a:r>
              <a:rPr lang="sv-SE" sz="1800" dirty="0"/>
              <a:t>Lead </a:t>
            </a:r>
            <a:r>
              <a:rPr lang="sv-SE" sz="1800" dirty="0" smtClean="0"/>
              <a:t>eng., </a:t>
            </a:r>
            <a:r>
              <a:rPr lang="sv-SE" sz="1800" dirty="0"/>
              <a:t>Vacuum </a:t>
            </a:r>
            <a:r>
              <a:rPr lang="sv-SE" sz="1800" dirty="0" smtClean="0"/>
              <a:t>team, Detector team, </a:t>
            </a:r>
            <a:r>
              <a:rPr lang="sv-SE" sz="1800" dirty="0"/>
              <a:t>SAD, </a:t>
            </a:r>
            <a:r>
              <a:rPr lang="sv-SE" sz="1800" dirty="0" smtClean="0"/>
              <a:t>ES&amp;H(Helena)</a:t>
            </a:r>
          </a:p>
          <a:p>
            <a:pPr>
              <a:lnSpc>
                <a:spcPct val="100000"/>
              </a:lnSpc>
              <a:spcBef>
                <a:spcPts val="0"/>
              </a:spcBef>
              <a:spcAft>
                <a:spcPts val="0"/>
              </a:spcAft>
            </a:pPr>
            <a:endParaRPr lang="sv-SE" sz="1800" dirty="0" smtClean="0">
              <a:solidFill>
                <a:schemeClr val="tx1"/>
              </a:solidFill>
            </a:endParaRPr>
          </a:p>
          <a:p>
            <a:pPr>
              <a:lnSpc>
                <a:spcPct val="100000"/>
              </a:lnSpc>
              <a:spcBef>
                <a:spcPts val="0"/>
              </a:spcBef>
              <a:spcAft>
                <a:spcPts val="0"/>
              </a:spcAft>
            </a:pPr>
            <a:endParaRPr lang="en-US" sz="1800" dirty="0">
              <a:solidFill>
                <a:srgbClr val="FF0000"/>
              </a:solidFill>
              <a:ea typeface="Calibri"/>
              <a:cs typeface="Times New Roman"/>
            </a:endParaRPr>
          </a:p>
          <a:p>
            <a:endParaRPr lang="sv-SE" sz="18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64476" y="130288"/>
            <a:ext cx="4807595" cy="69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6307931" y="221456"/>
            <a:ext cx="485775" cy="514350"/>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grpSp>
        <p:nvGrpSpPr>
          <p:cNvPr id="6" name="Group 5"/>
          <p:cNvGrpSpPr/>
          <p:nvPr/>
        </p:nvGrpSpPr>
        <p:grpSpPr>
          <a:xfrm>
            <a:off x="8752741" y="1729886"/>
            <a:ext cx="198377" cy="4552218"/>
            <a:chOff x="8642837" y="1840489"/>
            <a:chExt cx="320920" cy="4142675"/>
          </a:xfrm>
        </p:grpSpPr>
        <p:sp>
          <p:nvSpPr>
            <p:cNvPr id="7" name="Pentagon 6"/>
            <p:cNvSpPr/>
            <p:nvPr/>
          </p:nvSpPr>
          <p:spPr>
            <a:xfrm rot="5400000">
              <a:off x="8369526" y="2113800"/>
              <a:ext cx="867542" cy="320920"/>
            </a:xfrm>
            <a:prstGeom prst="homePlate">
              <a:avLst/>
            </a:prstGeom>
            <a:noFill/>
            <a:ln w="952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Chevron 7"/>
            <p:cNvSpPr/>
            <p:nvPr/>
          </p:nvSpPr>
          <p:spPr>
            <a:xfrm rot="5400000">
              <a:off x="8376870" y="293443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9" name="Chevron 8"/>
            <p:cNvSpPr/>
            <p:nvPr/>
          </p:nvSpPr>
          <p:spPr>
            <a:xfrm rot="5400000">
              <a:off x="8376870" y="3755047"/>
              <a:ext cx="852854" cy="320920"/>
            </a:xfrm>
            <a:prstGeom prst="chevron">
              <a:avLst/>
            </a:prstGeom>
            <a:solidFill>
              <a:schemeClr val="bg1"/>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0" name="Chevron 9"/>
            <p:cNvSpPr/>
            <p:nvPr/>
          </p:nvSpPr>
          <p:spPr>
            <a:xfrm rot="5400000">
              <a:off x="8376870" y="4575662"/>
              <a:ext cx="852854" cy="320920"/>
            </a:xfrm>
            <a:prstGeom prst="chevron">
              <a:avLst/>
            </a:prstGeom>
            <a:solidFill>
              <a:srgbClr val="0070C0"/>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1" name="Chevron 10"/>
            <p:cNvSpPr/>
            <p:nvPr/>
          </p:nvSpPr>
          <p:spPr>
            <a:xfrm rot="5400000">
              <a:off x="8376870" y="5396277"/>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grpSp>
      <p:sp>
        <p:nvSpPr>
          <p:cNvPr id="4" name="Rectangle 3"/>
          <p:cNvSpPr/>
          <p:nvPr/>
        </p:nvSpPr>
        <p:spPr>
          <a:xfrm>
            <a:off x="312127" y="6108408"/>
            <a:ext cx="8515350" cy="369332"/>
          </a:xfrm>
          <a:prstGeom prst="rect">
            <a:avLst/>
          </a:prstGeom>
        </p:spPr>
        <p:txBody>
          <a:bodyPr wrap="square">
            <a:spAutoFit/>
          </a:bodyPr>
          <a:lstStyle/>
          <a:p>
            <a:pPr>
              <a:lnSpc>
                <a:spcPct val="100000"/>
              </a:lnSpc>
              <a:spcBef>
                <a:spcPts val="1200"/>
              </a:spcBef>
              <a:spcAft>
                <a:spcPts val="0"/>
              </a:spcAft>
            </a:pPr>
            <a:r>
              <a:rPr lang="sv-SE" dirty="0">
                <a:solidFill>
                  <a:srgbClr val="0094CA"/>
                </a:solidFill>
              </a:rPr>
              <a:t>Review meeting </a:t>
            </a:r>
            <a:r>
              <a:rPr lang="sv-SE" dirty="0" err="1">
                <a:solidFill>
                  <a:srgbClr val="0094CA"/>
                </a:solidFill>
              </a:rPr>
              <a:t>shall</a:t>
            </a:r>
            <a:r>
              <a:rPr lang="sv-SE" dirty="0">
                <a:solidFill>
                  <a:srgbClr val="0094CA"/>
                </a:solidFill>
              </a:rPr>
              <a:t> be </a:t>
            </a:r>
            <a:r>
              <a:rPr lang="sv-SE" dirty="0" err="1">
                <a:solidFill>
                  <a:srgbClr val="0094CA"/>
                </a:solidFill>
              </a:rPr>
              <a:t>scheduled</a:t>
            </a:r>
            <a:r>
              <a:rPr lang="sv-SE" dirty="0">
                <a:solidFill>
                  <a:srgbClr val="0094CA"/>
                </a:solidFill>
              </a:rPr>
              <a:t>. </a:t>
            </a:r>
            <a:r>
              <a:rPr lang="sv-SE" dirty="0" err="1">
                <a:solidFill>
                  <a:srgbClr val="0094CA"/>
                </a:solidFill>
              </a:rPr>
              <a:t>Furter</a:t>
            </a:r>
            <a:r>
              <a:rPr lang="sv-SE" dirty="0">
                <a:solidFill>
                  <a:srgbClr val="0094CA"/>
                </a:solidFill>
              </a:rPr>
              <a:t> </a:t>
            </a:r>
            <a:r>
              <a:rPr lang="sv-SE" dirty="0" err="1">
                <a:solidFill>
                  <a:srgbClr val="0094CA"/>
                </a:solidFill>
              </a:rPr>
              <a:t>scope</a:t>
            </a:r>
            <a:r>
              <a:rPr lang="sv-SE" dirty="0">
                <a:solidFill>
                  <a:srgbClr val="0094CA"/>
                </a:solidFill>
              </a:rPr>
              <a:t> </a:t>
            </a:r>
            <a:r>
              <a:rPr lang="sv-SE" dirty="0" err="1">
                <a:solidFill>
                  <a:srgbClr val="0094CA"/>
                </a:solidFill>
              </a:rPr>
              <a:t>of</a:t>
            </a:r>
            <a:r>
              <a:rPr lang="sv-SE" dirty="0">
                <a:solidFill>
                  <a:srgbClr val="0094CA"/>
                </a:solidFill>
              </a:rPr>
              <a:t> the meeting: PSS and ICS integration</a:t>
            </a:r>
          </a:p>
        </p:txBody>
      </p:sp>
    </p:spTree>
    <p:extLst>
      <p:ext uri="{BB962C8B-B14F-4D97-AF65-F5344CB8AC3E}">
        <p14:creationId xmlns:p14="http://schemas.microsoft.com/office/powerpoint/2010/main" val="2705870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sv-SE" b="1" dirty="0"/>
              <a:t>Stage 4</a:t>
            </a:r>
            <a:r>
              <a:rPr lang="sv-SE" b="1" dirty="0" smtClean="0"/>
              <a:t>.</a:t>
            </a:r>
            <a:br>
              <a:rPr lang="sv-SE" b="1" dirty="0" smtClean="0"/>
            </a:br>
            <a:r>
              <a:rPr lang="sv-SE" b="1" dirty="0"/>
              <a:t/>
            </a:r>
            <a:br>
              <a:rPr lang="sv-SE" b="1" dirty="0"/>
            </a:br>
            <a:r>
              <a:rPr lang="sv-SE" dirty="0"/>
              <a:t>Entire remaining system </a:t>
            </a:r>
          </a:p>
        </p:txBody>
      </p:sp>
      <p:sp>
        <p:nvSpPr>
          <p:cNvPr id="3" name="Content Placeholder 2"/>
          <p:cNvSpPr>
            <a:spLocks noGrp="1"/>
          </p:cNvSpPr>
          <p:nvPr>
            <p:ph idx="1"/>
          </p:nvPr>
        </p:nvSpPr>
        <p:spPr>
          <a:xfrm>
            <a:off x="527130" y="1564481"/>
            <a:ext cx="8423989" cy="4805546"/>
          </a:xfrm>
        </p:spPr>
        <p:txBody>
          <a:bodyPr/>
          <a:lstStyle/>
          <a:p>
            <a:r>
              <a:rPr lang="sv-SE" b="1" dirty="0">
                <a:solidFill>
                  <a:schemeClr val="tx1"/>
                </a:solidFill>
              </a:rPr>
              <a:t>Tendering (</a:t>
            </a:r>
            <a:r>
              <a:rPr lang="sv-SE" b="1" dirty="0" err="1">
                <a:solidFill>
                  <a:schemeClr val="tx1"/>
                </a:solidFill>
              </a:rPr>
              <a:t>First</a:t>
            </a:r>
            <a:r>
              <a:rPr lang="sv-SE" b="1" dirty="0">
                <a:solidFill>
                  <a:schemeClr val="tx1"/>
                </a:solidFill>
              </a:rPr>
              <a:t> </a:t>
            </a:r>
            <a:r>
              <a:rPr lang="sv-SE" b="1" dirty="0" err="1">
                <a:solidFill>
                  <a:schemeClr val="tx1"/>
                </a:solidFill>
              </a:rPr>
              <a:t>phase</a:t>
            </a:r>
            <a:r>
              <a:rPr lang="sv-SE" b="1" dirty="0">
                <a:solidFill>
                  <a:schemeClr val="tx1"/>
                </a:solidFill>
              </a:rPr>
              <a:t> </a:t>
            </a:r>
            <a:r>
              <a:rPr lang="sv-SE" b="1" dirty="0" err="1">
                <a:solidFill>
                  <a:schemeClr val="tx1"/>
                </a:solidFill>
              </a:rPr>
              <a:t>of</a:t>
            </a:r>
            <a:r>
              <a:rPr lang="sv-SE" b="1" dirty="0">
                <a:solidFill>
                  <a:schemeClr val="tx1"/>
                </a:solidFill>
              </a:rPr>
              <a:t> </a:t>
            </a:r>
            <a:r>
              <a:rPr lang="sv-SE" b="1" dirty="0" err="1">
                <a:solidFill>
                  <a:schemeClr val="tx1"/>
                </a:solidFill>
              </a:rPr>
              <a:t>Stage</a:t>
            </a:r>
            <a:r>
              <a:rPr lang="sv-SE" b="1" dirty="0">
                <a:solidFill>
                  <a:schemeClr val="tx1"/>
                </a:solidFill>
              </a:rPr>
              <a:t> </a:t>
            </a:r>
            <a:r>
              <a:rPr lang="sv-SE" b="1" dirty="0" smtClean="0">
                <a:solidFill>
                  <a:schemeClr val="tx1"/>
                </a:solidFill>
              </a:rPr>
              <a:t>4)</a:t>
            </a:r>
          </a:p>
          <a:p>
            <a:r>
              <a:rPr lang="sv-SE" b="1" dirty="0" smtClean="0">
                <a:solidFill>
                  <a:schemeClr val="tx1"/>
                </a:solidFill>
              </a:rPr>
              <a:t>Deliverables (Assuming no changes since TG2):</a:t>
            </a:r>
          </a:p>
          <a:p>
            <a:r>
              <a:rPr lang="sv-SE" dirty="0" smtClean="0">
                <a:solidFill>
                  <a:schemeClr val="tx1"/>
                </a:solidFill>
              </a:rPr>
              <a:t>Before tender</a:t>
            </a:r>
          </a:p>
          <a:p>
            <a:pPr indent="-171450">
              <a:lnSpc>
                <a:spcPct val="100000"/>
              </a:lnSpc>
              <a:spcBef>
                <a:spcPts val="0"/>
              </a:spcBef>
              <a:spcAft>
                <a:spcPts val="0"/>
              </a:spcAft>
              <a:buFont typeface="Arial" panose="020B0604020202020204" pitchFamily="34" charset="0"/>
              <a:buChar char="•"/>
            </a:pPr>
            <a:r>
              <a:rPr lang="sv-SE" dirty="0">
                <a:solidFill>
                  <a:schemeClr val="tx1"/>
                </a:solidFill>
                <a:ea typeface="Calibri"/>
                <a:cs typeface="Times New Roman"/>
              </a:rPr>
              <a:t>Call for tender /Technical parts shall be in e</a:t>
            </a:r>
            <a:r>
              <a:rPr lang="sv-SE" dirty="0" smtClean="0">
                <a:solidFill>
                  <a:schemeClr val="tx1"/>
                </a:solidFill>
                <a:ea typeface="Calibri"/>
                <a:cs typeface="Times New Roman"/>
              </a:rPr>
              <a:t>nglish</a:t>
            </a:r>
            <a:r>
              <a:rPr lang="sv-SE" dirty="0">
                <a:solidFill>
                  <a:schemeClr val="tx1"/>
                </a:solidFill>
                <a:ea typeface="Calibri"/>
                <a:cs typeface="Times New Roman"/>
              </a:rPr>
              <a:t>/ </a:t>
            </a:r>
            <a:r>
              <a:rPr lang="sv-SE" dirty="0" smtClean="0">
                <a:solidFill>
                  <a:schemeClr val="tx1"/>
                </a:solidFill>
                <a:ea typeface="Calibri"/>
                <a:cs typeface="Times New Roman"/>
              </a:rPr>
              <a:t>(No template for the first)</a:t>
            </a:r>
            <a:endParaRPr lang="sv-SE" dirty="0">
              <a:solidFill>
                <a:schemeClr val="tx1"/>
              </a:solidFill>
              <a:ea typeface="Calibri"/>
              <a:cs typeface="Times New Roman"/>
            </a:endParaRPr>
          </a:p>
          <a:p>
            <a:pPr indent="-171450">
              <a:lnSpc>
                <a:spcPct val="100000"/>
              </a:lnSpc>
              <a:spcBef>
                <a:spcPts val="0"/>
              </a:spcBef>
              <a:spcAft>
                <a:spcPts val="0"/>
              </a:spcAft>
              <a:buFont typeface="Arial" panose="020B0604020202020204" pitchFamily="34" charset="0"/>
              <a:buChar char="•"/>
            </a:pPr>
            <a:r>
              <a:rPr lang="sv-SE" dirty="0">
                <a:solidFill>
                  <a:schemeClr val="tx1"/>
                </a:solidFill>
                <a:ea typeface="Calibri"/>
                <a:cs typeface="Times New Roman"/>
              </a:rPr>
              <a:t>Schedule</a:t>
            </a:r>
          </a:p>
          <a:p>
            <a:pPr indent="-171450">
              <a:lnSpc>
                <a:spcPct val="100000"/>
              </a:lnSpc>
              <a:spcBef>
                <a:spcPts val="0"/>
              </a:spcBef>
              <a:spcAft>
                <a:spcPts val="0"/>
              </a:spcAft>
              <a:buFont typeface="Arial" panose="020B0604020202020204" pitchFamily="34" charset="0"/>
              <a:buChar char="•"/>
            </a:pPr>
            <a:r>
              <a:rPr lang="en-US" dirty="0">
                <a:solidFill>
                  <a:schemeClr val="tx1"/>
                </a:solidFill>
                <a:ea typeface="Calibri"/>
                <a:cs typeface="Times New Roman"/>
              </a:rPr>
              <a:t>Declaration of conformity with Appendix </a:t>
            </a:r>
            <a:r>
              <a:rPr lang="en-US" dirty="0" smtClean="0">
                <a:solidFill>
                  <a:schemeClr val="tx1"/>
                </a:solidFill>
                <a:ea typeface="Calibri"/>
                <a:cs typeface="Times New Roman"/>
              </a:rPr>
              <a:t>1</a:t>
            </a:r>
          </a:p>
          <a:p>
            <a:pPr indent="-171450">
              <a:lnSpc>
                <a:spcPct val="100000"/>
              </a:lnSpc>
              <a:spcBef>
                <a:spcPts val="0"/>
              </a:spcBef>
              <a:spcAft>
                <a:spcPts val="0"/>
              </a:spcAft>
              <a:buFont typeface="Arial" panose="020B0604020202020204" pitchFamily="34" charset="0"/>
              <a:buChar char="•"/>
            </a:pPr>
            <a:endParaRPr lang="en-US" dirty="0">
              <a:solidFill>
                <a:schemeClr val="tx1"/>
              </a:solidFill>
              <a:ea typeface="Calibri"/>
              <a:cs typeface="Times New Roman"/>
            </a:endParaRPr>
          </a:p>
          <a:p>
            <a:pPr>
              <a:spcAft>
                <a:spcPts val="0"/>
              </a:spcAft>
            </a:pPr>
            <a:r>
              <a:rPr lang="sv-SE" b="1" dirty="0"/>
              <a:t>Reviewers </a:t>
            </a:r>
            <a:r>
              <a:rPr lang="sv-SE" dirty="0"/>
              <a:t>(Only critical from schedulig perpective):</a:t>
            </a:r>
          </a:p>
          <a:p>
            <a:pPr>
              <a:spcBef>
                <a:spcPts val="0"/>
              </a:spcBef>
            </a:pPr>
            <a:r>
              <a:rPr lang="sv-SE" dirty="0" smtClean="0"/>
              <a:t>Planners</a:t>
            </a:r>
            <a:r>
              <a:rPr lang="sv-SE" dirty="0"/>
              <a:t>, NSS Lead eng</a:t>
            </a:r>
            <a:r>
              <a:rPr lang="sv-SE" dirty="0" smtClean="0"/>
              <a:t>., Detector team, Sample environment, NOSG, MCAG</a:t>
            </a:r>
          </a:p>
          <a:p>
            <a:pPr>
              <a:spcBef>
                <a:spcPts val="0"/>
              </a:spcBef>
            </a:pPr>
            <a:endParaRPr lang="sv-SE" dirty="0">
              <a:solidFill>
                <a:schemeClr val="tx1"/>
              </a:solidFill>
              <a:ea typeface="Calibri"/>
              <a:cs typeface="Times New Roman"/>
            </a:endParaRPr>
          </a:p>
          <a:p>
            <a:pPr>
              <a:spcBef>
                <a:spcPts val="0"/>
              </a:spcBef>
            </a:pPr>
            <a:r>
              <a:rPr lang="sv-SE" dirty="0"/>
              <a:t>(Review meeting is not necessary unless there is a serious issue!)</a:t>
            </a:r>
          </a:p>
          <a:p>
            <a:pPr>
              <a:spcBef>
                <a:spcPts val="0"/>
              </a:spcBef>
            </a:pPr>
            <a:endParaRPr lang="en-US" dirty="0">
              <a:solidFill>
                <a:schemeClr val="tx1"/>
              </a:solidFill>
              <a:ea typeface="Calibri"/>
              <a:cs typeface="Times New Roman"/>
            </a:endParaRPr>
          </a:p>
          <a:p>
            <a:pPr marL="342900" indent="-342900">
              <a:lnSpc>
                <a:spcPct val="100000"/>
              </a:lnSpc>
              <a:spcBef>
                <a:spcPts val="0"/>
              </a:spcBef>
              <a:spcAft>
                <a:spcPts val="0"/>
              </a:spcAft>
              <a:buFont typeface="Arial" panose="020B0604020202020204" pitchFamily="34" charset="0"/>
              <a:buChar char="•"/>
            </a:pPr>
            <a:endParaRPr lang="en-US" dirty="0">
              <a:solidFill>
                <a:srgbClr val="FF0000"/>
              </a:solidFill>
              <a:ea typeface="Calibri"/>
              <a:cs typeface="Times New Roman"/>
            </a:endParaRPr>
          </a:p>
          <a:p>
            <a:endParaRPr lang="sv-S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64476" y="130288"/>
            <a:ext cx="4807595" cy="69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6307931" y="221456"/>
            <a:ext cx="485775" cy="514350"/>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grpSp>
        <p:nvGrpSpPr>
          <p:cNvPr id="6" name="Group 5"/>
          <p:cNvGrpSpPr/>
          <p:nvPr/>
        </p:nvGrpSpPr>
        <p:grpSpPr>
          <a:xfrm>
            <a:off x="8752741" y="1729886"/>
            <a:ext cx="198377" cy="4552218"/>
            <a:chOff x="8642837" y="1840489"/>
            <a:chExt cx="320920" cy="4142675"/>
          </a:xfrm>
        </p:grpSpPr>
        <p:sp>
          <p:nvSpPr>
            <p:cNvPr id="7" name="Pentagon 6"/>
            <p:cNvSpPr/>
            <p:nvPr/>
          </p:nvSpPr>
          <p:spPr>
            <a:xfrm rot="5400000">
              <a:off x="8369526" y="2113800"/>
              <a:ext cx="867542" cy="320920"/>
            </a:xfrm>
            <a:prstGeom prst="homePlate">
              <a:avLst/>
            </a:prstGeom>
            <a:noFill/>
            <a:ln w="952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Chevron 7"/>
            <p:cNvSpPr/>
            <p:nvPr/>
          </p:nvSpPr>
          <p:spPr>
            <a:xfrm rot="5400000">
              <a:off x="8376870" y="293443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0" name="Chevron 9"/>
            <p:cNvSpPr/>
            <p:nvPr/>
          </p:nvSpPr>
          <p:spPr>
            <a:xfrm rot="5400000">
              <a:off x="8376870" y="3755047"/>
              <a:ext cx="852854" cy="320920"/>
            </a:xfrm>
            <a:prstGeom prst="chevron">
              <a:avLst/>
            </a:prstGeom>
            <a:solidFill>
              <a:schemeClr val="bg1"/>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1" name="Chevron 10"/>
            <p:cNvSpPr/>
            <p:nvPr/>
          </p:nvSpPr>
          <p:spPr>
            <a:xfrm rot="5400000">
              <a:off x="8376870" y="457566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2" name="Chevron 11"/>
            <p:cNvSpPr/>
            <p:nvPr/>
          </p:nvSpPr>
          <p:spPr>
            <a:xfrm rot="5400000">
              <a:off x="8376870" y="5396277"/>
              <a:ext cx="852854" cy="320920"/>
            </a:xfrm>
            <a:prstGeom prst="chevron">
              <a:avLst/>
            </a:prstGeom>
            <a:gradFill>
              <a:gsLst>
                <a:gs pos="0">
                  <a:schemeClr val="accent1">
                    <a:lumMod val="5000"/>
                    <a:lumOff val="95000"/>
                  </a:schemeClr>
                </a:gs>
                <a:gs pos="95000">
                  <a:srgbClr val="0070C0"/>
                </a:gs>
                <a:gs pos="100000">
                  <a:srgbClr val="0070C0"/>
                </a:gs>
              </a:gsLst>
              <a:lin ang="10800000" scaled="1"/>
            </a:gra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grpSp>
    </p:spTree>
    <p:extLst>
      <p:ext uri="{BB962C8B-B14F-4D97-AF65-F5344CB8AC3E}">
        <p14:creationId xmlns:p14="http://schemas.microsoft.com/office/powerpoint/2010/main" val="3751376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sv-SE" b="1" dirty="0"/>
              <a:t>Stage 4</a:t>
            </a:r>
            <a:r>
              <a:rPr lang="sv-SE" b="1" dirty="0" smtClean="0"/>
              <a:t>.</a:t>
            </a:r>
            <a:br>
              <a:rPr lang="sv-SE" b="1" dirty="0" smtClean="0"/>
            </a:br>
            <a:r>
              <a:rPr lang="sv-SE" b="1" dirty="0"/>
              <a:t/>
            </a:r>
            <a:br>
              <a:rPr lang="sv-SE" b="1" dirty="0"/>
            </a:br>
            <a:r>
              <a:rPr lang="sv-SE" dirty="0" smtClean="0"/>
              <a:t>Entire </a:t>
            </a:r>
            <a:r>
              <a:rPr lang="sv-SE" dirty="0"/>
              <a:t>remaining system</a:t>
            </a:r>
          </a:p>
        </p:txBody>
      </p:sp>
      <p:sp>
        <p:nvSpPr>
          <p:cNvPr id="3" name="Content Placeholder 2"/>
          <p:cNvSpPr>
            <a:spLocks noGrp="1"/>
          </p:cNvSpPr>
          <p:nvPr>
            <p:ph idx="1"/>
          </p:nvPr>
        </p:nvSpPr>
        <p:spPr>
          <a:xfrm>
            <a:off x="414338" y="1507331"/>
            <a:ext cx="8338403" cy="5064919"/>
          </a:xfrm>
        </p:spPr>
        <p:txBody>
          <a:bodyPr/>
          <a:lstStyle/>
          <a:p>
            <a:pPr>
              <a:spcBef>
                <a:spcPts val="1200"/>
              </a:spcBef>
            </a:pPr>
            <a:r>
              <a:rPr lang="sv-SE" sz="1800" b="1" dirty="0" smtClean="0">
                <a:solidFill>
                  <a:schemeClr val="tx1"/>
                </a:solidFill>
              </a:rPr>
              <a:t>Before CDR with </a:t>
            </a:r>
            <a:r>
              <a:rPr lang="sv-SE" sz="1800" b="1" dirty="0" err="1" smtClean="0">
                <a:solidFill>
                  <a:schemeClr val="tx1"/>
                </a:solidFill>
              </a:rPr>
              <a:t>subcontractor</a:t>
            </a:r>
            <a:r>
              <a:rPr lang="sv-SE" sz="1800" b="1" dirty="0" smtClean="0">
                <a:solidFill>
                  <a:schemeClr val="tx1"/>
                </a:solidFill>
              </a:rPr>
              <a:t> </a:t>
            </a:r>
            <a:r>
              <a:rPr lang="sv-SE" sz="1800" b="1" dirty="0">
                <a:solidFill>
                  <a:schemeClr val="tx1"/>
                </a:solidFill>
              </a:rPr>
              <a:t> (Second </a:t>
            </a:r>
            <a:r>
              <a:rPr lang="sv-SE" sz="1800" b="1" dirty="0" err="1">
                <a:solidFill>
                  <a:schemeClr val="tx1"/>
                </a:solidFill>
              </a:rPr>
              <a:t>phase</a:t>
            </a:r>
            <a:r>
              <a:rPr lang="sv-SE" sz="1800" b="1" dirty="0">
                <a:solidFill>
                  <a:schemeClr val="tx1"/>
                </a:solidFill>
              </a:rPr>
              <a:t> </a:t>
            </a:r>
            <a:r>
              <a:rPr lang="sv-SE" sz="1800" b="1" dirty="0" err="1">
                <a:solidFill>
                  <a:schemeClr val="tx1"/>
                </a:solidFill>
              </a:rPr>
              <a:t>of</a:t>
            </a:r>
            <a:r>
              <a:rPr lang="sv-SE" sz="1800" b="1" dirty="0">
                <a:solidFill>
                  <a:schemeClr val="tx1"/>
                </a:solidFill>
              </a:rPr>
              <a:t> </a:t>
            </a:r>
            <a:r>
              <a:rPr lang="sv-SE" sz="1800" b="1" dirty="0" err="1">
                <a:solidFill>
                  <a:schemeClr val="tx1"/>
                </a:solidFill>
              </a:rPr>
              <a:t>Stage</a:t>
            </a:r>
            <a:r>
              <a:rPr lang="sv-SE" sz="1800" b="1" dirty="0">
                <a:solidFill>
                  <a:schemeClr val="tx1"/>
                </a:solidFill>
              </a:rPr>
              <a:t> </a:t>
            </a:r>
            <a:r>
              <a:rPr lang="sv-SE" sz="1800" b="1" dirty="0" smtClean="0">
                <a:solidFill>
                  <a:schemeClr val="tx1"/>
                </a:solidFill>
              </a:rPr>
              <a:t>4)</a:t>
            </a:r>
          </a:p>
          <a:p>
            <a:pPr marL="342900" indent="-342900">
              <a:lnSpc>
                <a:spcPct val="100000"/>
              </a:lnSpc>
              <a:spcBef>
                <a:spcPts val="0"/>
              </a:spcBef>
              <a:spcAft>
                <a:spcPts val="0"/>
              </a:spcAft>
              <a:buFont typeface="Arial" panose="020B0604020202020204" pitchFamily="34" charset="0"/>
              <a:buChar char="•"/>
            </a:pPr>
            <a:r>
              <a:rPr lang="en-US" sz="1800" dirty="0" smtClean="0">
                <a:solidFill>
                  <a:schemeClr val="tx1"/>
                </a:solidFill>
              </a:rPr>
              <a:t>UpdateTG2 WPS, </a:t>
            </a:r>
            <a:r>
              <a:rPr lang="en-US" sz="1800" dirty="0">
                <a:solidFill>
                  <a:schemeClr val="tx1"/>
                </a:solidFill>
              </a:rPr>
              <a:t>Schedule, PBS, </a:t>
            </a:r>
            <a:r>
              <a:rPr lang="en-US" sz="1800" dirty="0" smtClean="0">
                <a:solidFill>
                  <a:schemeClr val="tx1"/>
                </a:solidFill>
              </a:rPr>
              <a:t>Budget</a:t>
            </a:r>
          </a:p>
          <a:p>
            <a:pPr marL="342900" indent="-342900">
              <a:lnSpc>
                <a:spcPct val="100000"/>
              </a:lnSpc>
              <a:spcBef>
                <a:spcPts val="0"/>
              </a:spcBef>
              <a:spcAft>
                <a:spcPts val="0"/>
              </a:spcAft>
              <a:buFont typeface="Arial" panose="020B0604020202020204" pitchFamily="34" charset="0"/>
              <a:buChar char="•"/>
            </a:pPr>
            <a:r>
              <a:rPr lang="en-GB" sz="1800" dirty="0">
                <a:solidFill>
                  <a:schemeClr val="tx1"/>
                </a:solidFill>
              </a:rPr>
              <a:t>Project Quality </a:t>
            </a:r>
            <a:r>
              <a:rPr lang="en-GB" sz="1800" dirty="0" smtClean="0">
                <a:solidFill>
                  <a:schemeClr val="tx1"/>
                </a:solidFill>
              </a:rPr>
              <a:t>Plan (General example provided)</a:t>
            </a:r>
          </a:p>
          <a:p>
            <a:pPr marL="342900" indent="-342900">
              <a:lnSpc>
                <a:spcPct val="100000"/>
              </a:lnSpc>
              <a:spcBef>
                <a:spcPts val="0"/>
              </a:spcBef>
              <a:spcAft>
                <a:spcPts val="0"/>
              </a:spcAft>
              <a:buFont typeface="Arial" panose="020B0604020202020204" pitchFamily="34" charset="0"/>
              <a:buChar char="•"/>
            </a:pPr>
            <a:r>
              <a:rPr lang="en-GB" sz="1800" dirty="0" smtClean="0">
                <a:solidFill>
                  <a:schemeClr val="tx1"/>
                </a:solidFill>
              </a:rPr>
              <a:t>Instrument Hazard Analysis (Templates: </a:t>
            </a:r>
            <a:r>
              <a:rPr lang="sv-SE" sz="1800" dirty="0" smtClean="0">
                <a:hlinkClick r:id="rId2"/>
              </a:rPr>
              <a:t>ESS-0135291</a:t>
            </a:r>
            <a:r>
              <a:rPr lang="sv-SE" sz="1800" dirty="0" smtClean="0"/>
              <a:t>, </a:t>
            </a:r>
            <a:r>
              <a:rPr lang="sv-SE" sz="1800" dirty="0">
                <a:hlinkClick r:id="rId3"/>
              </a:rPr>
              <a:t>ESS-0047810</a:t>
            </a:r>
            <a:r>
              <a:rPr lang="en-GB" sz="1800" dirty="0" smtClean="0">
                <a:solidFill>
                  <a:schemeClr val="tx1"/>
                </a:solidFill>
              </a:rPr>
              <a:t>) (Customization)</a:t>
            </a:r>
            <a:endParaRPr lang="sv-SE" sz="1800" dirty="0">
              <a:solidFill>
                <a:schemeClr val="tx1"/>
              </a:solidFill>
            </a:endParaRPr>
          </a:p>
          <a:p>
            <a:pPr marL="342900" indent="-342900">
              <a:lnSpc>
                <a:spcPct val="100000"/>
              </a:lnSpc>
              <a:spcBef>
                <a:spcPts val="0"/>
              </a:spcBef>
              <a:spcAft>
                <a:spcPts val="0"/>
              </a:spcAft>
              <a:buFont typeface="Arial" panose="020B0604020202020204" pitchFamily="34" charset="0"/>
              <a:buChar char="•"/>
            </a:pPr>
            <a:r>
              <a:rPr lang="en-US" sz="1800" dirty="0" smtClean="0">
                <a:solidFill>
                  <a:schemeClr val="tx1"/>
                </a:solidFill>
              </a:rPr>
              <a:t>Radiation </a:t>
            </a:r>
            <a:r>
              <a:rPr lang="en-US" sz="1800" dirty="0">
                <a:solidFill>
                  <a:schemeClr val="tx1"/>
                </a:solidFill>
              </a:rPr>
              <a:t>Safety </a:t>
            </a:r>
            <a:r>
              <a:rPr lang="en-US" sz="1800" dirty="0" smtClean="0">
                <a:solidFill>
                  <a:schemeClr val="tx1"/>
                </a:solidFill>
              </a:rPr>
              <a:t>Analysis (Template: </a:t>
            </a:r>
            <a:r>
              <a:rPr lang="en-GB" sz="1800" u="sng" dirty="0" smtClean="0">
                <a:hlinkClick r:id="rId4"/>
              </a:rPr>
              <a:t>ESS-0052625</a:t>
            </a:r>
            <a:r>
              <a:rPr lang="en-GB" sz="1800" u="sng" dirty="0" smtClean="0"/>
              <a:t>, </a:t>
            </a:r>
            <a:r>
              <a:rPr lang="en-US" sz="1800" dirty="0"/>
              <a:t>ESS-0100307</a:t>
            </a:r>
            <a:r>
              <a:rPr lang="en-US" sz="1800" dirty="0" smtClean="0">
                <a:solidFill>
                  <a:schemeClr val="tx1"/>
                </a:solidFill>
              </a:rPr>
              <a:t>) </a:t>
            </a:r>
            <a:r>
              <a:rPr lang="en-GB" sz="1800" dirty="0">
                <a:solidFill>
                  <a:schemeClr val="tx1"/>
                </a:solidFill>
              </a:rPr>
              <a:t>(Customization</a:t>
            </a:r>
            <a:r>
              <a:rPr lang="en-GB" sz="1800" dirty="0" smtClean="0">
                <a:solidFill>
                  <a:schemeClr val="tx1"/>
                </a:solidFill>
              </a:rPr>
              <a:t>)</a:t>
            </a:r>
          </a:p>
          <a:p>
            <a:pPr marL="342900" indent="-342900">
              <a:lnSpc>
                <a:spcPct val="100000"/>
              </a:lnSpc>
              <a:spcBef>
                <a:spcPts val="0"/>
              </a:spcBef>
              <a:spcAft>
                <a:spcPts val="0"/>
              </a:spcAft>
              <a:buFont typeface="Arial" panose="020B0604020202020204" pitchFamily="34" charset="0"/>
              <a:buChar char="•"/>
            </a:pPr>
            <a:r>
              <a:rPr lang="en-US" sz="1800" dirty="0" smtClean="0">
                <a:solidFill>
                  <a:schemeClr val="tx1"/>
                </a:solidFill>
              </a:rPr>
              <a:t>Sub-System Design Description (SSDD)</a:t>
            </a:r>
          </a:p>
          <a:p>
            <a:pPr marL="800100" lvl="1" indent="-342900">
              <a:spcBef>
                <a:spcPts val="0"/>
              </a:spcBef>
              <a:buFont typeface="Arial" panose="020B0604020202020204" pitchFamily="34" charset="0"/>
              <a:buChar char="•"/>
            </a:pPr>
            <a:r>
              <a:rPr lang="sv-SE" sz="1600" dirty="0">
                <a:solidFill>
                  <a:schemeClr val="tx1"/>
                </a:solidFill>
              </a:rPr>
              <a:t>Units decription an validation against </a:t>
            </a:r>
            <a:r>
              <a:rPr lang="sv-SE" sz="1600" dirty="0" smtClean="0">
                <a:solidFill>
                  <a:schemeClr val="tx1"/>
                </a:solidFill>
              </a:rPr>
              <a:t>requirements</a:t>
            </a:r>
          </a:p>
          <a:p>
            <a:pPr marL="800100" lvl="1" indent="-342900">
              <a:spcBef>
                <a:spcPts val="0"/>
              </a:spcBef>
              <a:buFont typeface="Arial" panose="020B0604020202020204" pitchFamily="34" charset="0"/>
              <a:buChar char="•"/>
            </a:pPr>
            <a:r>
              <a:rPr lang="sv-SE" sz="1600" dirty="0" smtClean="0">
                <a:solidFill>
                  <a:schemeClr val="tx1"/>
                </a:solidFill>
              </a:rPr>
              <a:t>Description </a:t>
            </a:r>
            <a:r>
              <a:rPr lang="sv-SE" sz="1600" dirty="0">
                <a:solidFill>
                  <a:schemeClr val="tx1"/>
                </a:solidFill>
              </a:rPr>
              <a:t>of mechanical and infrastructural interfaces</a:t>
            </a:r>
          </a:p>
          <a:p>
            <a:pPr marL="342900" indent="-342900">
              <a:lnSpc>
                <a:spcPct val="100000"/>
              </a:lnSpc>
              <a:spcBef>
                <a:spcPts val="0"/>
              </a:spcBef>
              <a:spcAft>
                <a:spcPts val="0"/>
              </a:spcAft>
              <a:buFont typeface="Arial" panose="020B0604020202020204" pitchFamily="34" charset="0"/>
              <a:buChar char="•"/>
            </a:pPr>
            <a:r>
              <a:rPr lang="en-US" sz="1800" dirty="0">
                <a:solidFill>
                  <a:schemeClr val="tx1"/>
                </a:solidFill>
              </a:rPr>
              <a:t>System Design Description (</a:t>
            </a:r>
            <a:r>
              <a:rPr lang="en-US" sz="1800" dirty="0" smtClean="0">
                <a:solidFill>
                  <a:schemeClr val="tx1"/>
                </a:solidFill>
              </a:rPr>
              <a:t>SDD)</a:t>
            </a:r>
          </a:p>
          <a:p>
            <a:pPr marL="800100" lvl="2" indent="-342900">
              <a:spcBef>
                <a:spcPts val="0"/>
              </a:spcBef>
              <a:buFont typeface="Arial" panose="020B0604020202020204" pitchFamily="34" charset="0"/>
              <a:buChar char="•"/>
            </a:pPr>
            <a:r>
              <a:rPr lang="en-US" sz="1600" dirty="0">
                <a:solidFill>
                  <a:schemeClr val="tx1"/>
                </a:solidFill>
              </a:rPr>
              <a:t>Preliminary design for the internal utilities</a:t>
            </a:r>
            <a:endParaRPr lang="en-GB" sz="1600" dirty="0">
              <a:solidFill>
                <a:schemeClr val="tx1"/>
              </a:solidFill>
            </a:endParaRPr>
          </a:p>
          <a:p>
            <a:pPr marL="800100" lvl="2" indent="-342900">
              <a:spcBef>
                <a:spcPts val="0"/>
              </a:spcBef>
              <a:buFont typeface="Arial" panose="020B0604020202020204" pitchFamily="34" charset="0"/>
              <a:buChar char="•"/>
            </a:pPr>
            <a:r>
              <a:rPr lang="sv-SE" sz="1600" dirty="0">
                <a:solidFill>
                  <a:schemeClr val="tx1"/>
                </a:solidFill>
              </a:rPr>
              <a:t>Complete PSS evaluation and design</a:t>
            </a:r>
          </a:p>
          <a:p>
            <a:pPr marL="800100" lvl="2" indent="-342900">
              <a:spcBef>
                <a:spcPts val="0"/>
              </a:spcBef>
              <a:buFont typeface="Arial" panose="020B0604020202020204" pitchFamily="34" charset="0"/>
              <a:buChar char="•"/>
            </a:pPr>
            <a:r>
              <a:rPr lang="sv-SE" sz="1600" dirty="0" smtClean="0">
                <a:solidFill>
                  <a:schemeClr val="tx1"/>
                </a:solidFill>
              </a:rPr>
              <a:t>Description </a:t>
            </a:r>
            <a:r>
              <a:rPr lang="sv-SE" sz="1600" dirty="0">
                <a:solidFill>
                  <a:schemeClr val="tx1"/>
                </a:solidFill>
              </a:rPr>
              <a:t>of mechanical and infrastructural </a:t>
            </a:r>
            <a:r>
              <a:rPr lang="sv-SE" sz="1600" dirty="0" smtClean="0">
                <a:solidFill>
                  <a:schemeClr val="tx1"/>
                </a:solidFill>
              </a:rPr>
              <a:t>interfaces for the whole system</a:t>
            </a:r>
          </a:p>
          <a:p>
            <a:pPr marL="800100" lvl="2" indent="-342900">
              <a:spcBef>
                <a:spcPts val="0"/>
              </a:spcBef>
              <a:buFont typeface="Arial" panose="020B0604020202020204" pitchFamily="34" charset="0"/>
              <a:buChar char="•"/>
            </a:pPr>
            <a:r>
              <a:rPr lang="sv-SE" sz="1600" dirty="0" smtClean="0">
                <a:solidFill>
                  <a:schemeClr val="tx1"/>
                </a:solidFill>
              </a:rPr>
              <a:t>Integration: Interfaces: spatial/infrastructural/logistics, Data Aquisition, S.E. Operation</a:t>
            </a:r>
          </a:p>
          <a:p>
            <a:pPr marL="285750" lvl="1" indent="-285750">
              <a:spcBef>
                <a:spcPts val="0"/>
              </a:spcBef>
              <a:buFont typeface="Arial" panose="020B0604020202020204" pitchFamily="34" charset="0"/>
              <a:buChar char="•"/>
            </a:pPr>
            <a:r>
              <a:rPr lang="en-US" sz="1800" dirty="0"/>
              <a:t>System Integration and Verification </a:t>
            </a:r>
            <a:r>
              <a:rPr lang="en-US" sz="1800" dirty="0" smtClean="0"/>
              <a:t>Plan</a:t>
            </a:r>
          </a:p>
          <a:p>
            <a:pPr marL="285750" lvl="1" indent="-285750">
              <a:spcBef>
                <a:spcPts val="0"/>
              </a:spcBef>
              <a:buFont typeface="Arial" panose="020B0604020202020204" pitchFamily="34" charset="0"/>
              <a:buChar char="•"/>
            </a:pPr>
            <a:r>
              <a:rPr lang="en-US" sz="1800" dirty="0"/>
              <a:t>Preliminary plan for cold and hot commissioning </a:t>
            </a:r>
            <a:endParaRPr lang="sv-SE" sz="1800" dirty="0"/>
          </a:p>
          <a:p>
            <a:pPr marL="285750" lvl="1" indent="-285750">
              <a:spcBef>
                <a:spcPts val="0"/>
              </a:spcBef>
              <a:buFont typeface="Arial" panose="020B0604020202020204" pitchFamily="34" charset="0"/>
              <a:buChar char="•"/>
            </a:pPr>
            <a:r>
              <a:rPr lang="en-US" sz="1800" dirty="0"/>
              <a:t>Draft of System Operations &amp; Maintenance </a:t>
            </a:r>
            <a:r>
              <a:rPr lang="en-US" sz="1800" dirty="0" smtClean="0"/>
              <a:t>Manual</a:t>
            </a:r>
            <a:endParaRPr lang="sv-SE" sz="1600" dirty="0" smtClean="0">
              <a:solidFill>
                <a:schemeClr val="tx1"/>
              </a:solidFill>
            </a:endParaRPr>
          </a:p>
          <a:p>
            <a:pPr marL="285750" indent="-285750">
              <a:lnSpc>
                <a:spcPct val="100000"/>
              </a:lnSpc>
              <a:spcBef>
                <a:spcPts val="0"/>
              </a:spcBef>
              <a:spcAft>
                <a:spcPts val="0"/>
              </a:spcAft>
              <a:buFont typeface="Arial" panose="020B0604020202020204" pitchFamily="34" charset="0"/>
              <a:buChar char="•"/>
            </a:pPr>
            <a:r>
              <a:rPr lang="sv-SE" sz="1800" dirty="0" smtClean="0">
                <a:solidFill>
                  <a:schemeClr val="tx1"/>
                </a:solidFill>
              </a:rPr>
              <a:t>Assembly drawings with BOM identifying the quality, mass and </a:t>
            </a:r>
            <a:r>
              <a:rPr lang="sv-SE" sz="1800" dirty="0">
                <a:solidFill>
                  <a:schemeClr val="tx1"/>
                </a:solidFill>
              </a:rPr>
              <a:t>distance range </a:t>
            </a:r>
            <a:r>
              <a:rPr lang="sv-SE" sz="1800" dirty="0" smtClean="0">
                <a:solidFill>
                  <a:schemeClr val="tx1"/>
                </a:solidFill>
              </a:rPr>
              <a:t>from the beam.</a:t>
            </a:r>
          </a:p>
          <a:p>
            <a:pPr marL="285750" indent="-285750">
              <a:lnSpc>
                <a:spcPct val="100000"/>
              </a:lnSpc>
              <a:spcBef>
                <a:spcPts val="0"/>
              </a:spcBef>
              <a:spcAft>
                <a:spcPts val="0"/>
              </a:spcAft>
              <a:buFont typeface="Arial" panose="020B0604020202020204" pitchFamily="34" charset="0"/>
              <a:buChar char="•"/>
            </a:pPr>
            <a:r>
              <a:rPr lang="sv-SE" sz="1800" dirty="0" smtClean="0">
                <a:solidFill>
                  <a:schemeClr val="tx1"/>
                </a:solidFill>
              </a:rPr>
              <a:t>Native 3D </a:t>
            </a:r>
            <a:r>
              <a:rPr lang="sv-SE" sz="1800" dirty="0">
                <a:solidFill>
                  <a:schemeClr val="tx1"/>
                </a:solidFill>
              </a:rPr>
              <a:t>model + Assembly </a:t>
            </a:r>
            <a:r>
              <a:rPr lang="sv-SE" sz="1800" dirty="0" smtClean="0">
                <a:solidFill>
                  <a:schemeClr val="tx1"/>
                </a:solidFill>
              </a:rPr>
              <a:t>drawings</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64476" y="130288"/>
            <a:ext cx="4807595" cy="69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5257801" y="130289"/>
            <a:ext cx="1800224" cy="762680"/>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grpSp>
        <p:nvGrpSpPr>
          <p:cNvPr id="6" name="Group 5"/>
          <p:cNvGrpSpPr/>
          <p:nvPr/>
        </p:nvGrpSpPr>
        <p:grpSpPr>
          <a:xfrm>
            <a:off x="8752741" y="1729886"/>
            <a:ext cx="198377" cy="4552218"/>
            <a:chOff x="8642837" y="1840489"/>
            <a:chExt cx="320920" cy="4142675"/>
          </a:xfrm>
        </p:grpSpPr>
        <p:sp>
          <p:nvSpPr>
            <p:cNvPr id="7" name="Pentagon 6"/>
            <p:cNvSpPr/>
            <p:nvPr/>
          </p:nvSpPr>
          <p:spPr>
            <a:xfrm rot="5400000">
              <a:off x="8369526" y="2113800"/>
              <a:ext cx="867542" cy="320920"/>
            </a:xfrm>
            <a:prstGeom prst="homePlate">
              <a:avLst/>
            </a:prstGeom>
            <a:noFill/>
            <a:ln w="952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Chevron 7"/>
            <p:cNvSpPr/>
            <p:nvPr/>
          </p:nvSpPr>
          <p:spPr>
            <a:xfrm rot="5400000">
              <a:off x="8376870" y="293443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9" name="Chevron 8"/>
            <p:cNvSpPr/>
            <p:nvPr/>
          </p:nvSpPr>
          <p:spPr>
            <a:xfrm rot="5400000">
              <a:off x="8376870" y="3755047"/>
              <a:ext cx="852854" cy="320920"/>
            </a:xfrm>
            <a:prstGeom prst="chevron">
              <a:avLst/>
            </a:prstGeom>
            <a:solidFill>
              <a:schemeClr val="bg1"/>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0" name="Chevron 9"/>
            <p:cNvSpPr/>
            <p:nvPr/>
          </p:nvSpPr>
          <p:spPr>
            <a:xfrm rot="5400000">
              <a:off x="8376870" y="457566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1" name="Chevron 10"/>
            <p:cNvSpPr/>
            <p:nvPr/>
          </p:nvSpPr>
          <p:spPr>
            <a:xfrm rot="5400000">
              <a:off x="8376870" y="5396277"/>
              <a:ext cx="852854" cy="320920"/>
            </a:xfrm>
            <a:prstGeom prst="chevron">
              <a:avLst/>
            </a:prstGeom>
            <a:solidFill>
              <a:srgbClr val="0070C0"/>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grpSp>
    </p:spTree>
    <p:extLst>
      <p:ext uri="{BB962C8B-B14F-4D97-AF65-F5344CB8AC3E}">
        <p14:creationId xmlns:p14="http://schemas.microsoft.com/office/powerpoint/2010/main" val="1162795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sv-SE" b="1" dirty="0"/>
              <a:t>Stage 4</a:t>
            </a:r>
            <a:r>
              <a:rPr lang="sv-SE" b="1" dirty="0" smtClean="0"/>
              <a:t>.</a:t>
            </a:r>
            <a:br>
              <a:rPr lang="sv-SE" b="1" dirty="0" smtClean="0"/>
            </a:br>
            <a:r>
              <a:rPr lang="sv-SE" b="1" dirty="0"/>
              <a:t/>
            </a:r>
            <a:br>
              <a:rPr lang="sv-SE" b="1" dirty="0"/>
            </a:br>
            <a:r>
              <a:rPr lang="sv-SE" dirty="0" smtClean="0"/>
              <a:t>Entire </a:t>
            </a:r>
            <a:r>
              <a:rPr lang="sv-SE" dirty="0"/>
              <a:t>remaining system</a:t>
            </a:r>
          </a:p>
        </p:txBody>
      </p:sp>
      <p:sp>
        <p:nvSpPr>
          <p:cNvPr id="3" name="Content Placeholder 2"/>
          <p:cNvSpPr>
            <a:spLocks noGrp="1"/>
          </p:cNvSpPr>
          <p:nvPr>
            <p:ph idx="1"/>
          </p:nvPr>
        </p:nvSpPr>
        <p:spPr>
          <a:xfrm>
            <a:off x="414338" y="1507331"/>
            <a:ext cx="8193331" cy="5064919"/>
          </a:xfrm>
        </p:spPr>
        <p:txBody>
          <a:bodyPr/>
          <a:lstStyle/>
          <a:p>
            <a:pPr>
              <a:lnSpc>
                <a:spcPct val="100000"/>
              </a:lnSpc>
              <a:spcBef>
                <a:spcPts val="1200"/>
              </a:spcBef>
              <a:spcAft>
                <a:spcPts val="0"/>
              </a:spcAft>
            </a:pPr>
            <a:r>
              <a:rPr lang="sv-SE" sz="1800" b="1" dirty="0" smtClean="0"/>
              <a:t>Reviewers</a:t>
            </a:r>
            <a:r>
              <a:rPr lang="sv-SE" sz="1800" dirty="0"/>
              <a:t>: </a:t>
            </a:r>
            <a:r>
              <a:rPr lang="sv-SE" sz="1800" dirty="0" smtClean="0"/>
              <a:t>NSS </a:t>
            </a:r>
            <a:r>
              <a:rPr lang="sv-SE" sz="1800" dirty="0"/>
              <a:t>Lead </a:t>
            </a:r>
            <a:r>
              <a:rPr lang="sv-SE" sz="1800" dirty="0" smtClean="0"/>
              <a:t>eng., </a:t>
            </a:r>
            <a:r>
              <a:rPr lang="sv-SE" sz="1800" dirty="0"/>
              <a:t>Vacuum </a:t>
            </a:r>
            <a:r>
              <a:rPr lang="sv-SE" sz="1800" dirty="0" smtClean="0"/>
              <a:t>team, Detector team, Sample Enviroment, MCAG, </a:t>
            </a:r>
            <a:r>
              <a:rPr lang="sv-SE" sz="1800" dirty="0"/>
              <a:t>NOSG, ICS, </a:t>
            </a:r>
            <a:r>
              <a:rPr lang="sv-SE" sz="1800" dirty="0" smtClean="0"/>
              <a:t>PSS, ESS ES&amp;H, NOSG, ESS Radiation Safety, SAD, Cooling, DMSC, Survey, R. handling, Waste management</a:t>
            </a:r>
          </a:p>
          <a:p>
            <a:pPr>
              <a:lnSpc>
                <a:spcPct val="100000"/>
              </a:lnSpc>
              <a:spcBef>
                <a:spcPts val="0"/>
              </a:spcBef>
              <a:spcAft>
                <a:spcPts val="0"/>
              </a:spcAft>
            </a:pPr>
            <a:endParaRPr lang="sv-SE" sz="1800" dirty="0" smtClean="0">
              <a:solidFill>
                <a:schemeClr val="tx1"/>
              </a:solidFill>
            </a:endParaRPr>
          </a:p>
          <a:p>
            <a:pPr>
              <a:lnSpc>
                <a:spcPct val="100000"/>
              </a:lnSpc>
              <a:spcBef>
                <a:spcPts val="0"/>
              </a:spcBef>
              <a:spcAft>
                <a:spcPts val="0"/>
              </a:spcAft>
            </a:pPr>
            <a:endParaRPr lang="en-US" sz="1800" dirty="0">
              <a:solidFill>
                <a:srgbClr val="FF0000"/>
              </a:solidFill>
              <a:ea typeface="Calibri"/>
              <a:cs typeface="Times New Roman"/>
            </a:endParaRPr>
          </a:p>
          <a:p>
            <a:endParaRPr lang="sv-SE"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64476" y="130288"/>
            <a:ext cx="4807595" cy="69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5257801" y="130289"/>
            <a:ext cx="1800224" cy="762680"/>
          </a:xfrm>
          <a:prstGeom prst="ellipse">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grpSp>
        <p:nvGrpSpPr>
          <p:cNvPr id="6" name="Group 5"/>
          <p:cNvGrpSpPr/>
          <p:nvPr/>
        </p:nvGrpSpPr>
        <p:grpSpPr>
          <a:xfrm>
            <a:off x="8752741" y="1729886"/>
            <a:ext cx="198377" cy="4552218"/>
            <a:chOff x="8642837" y="1840489"/>
            <a:chExt cx="320920" cy="4142675"/>
          </a:xfrm>
        </p:grpSpPr>
        <p:sp>
          <p:nvSpPr>
            <p:cNvPr id="7" name="Pentagon 6"/>
            <p:cNvSpPr/>
            <p:nvPr/>
          </p:nvSpPr>
          <p:spPr>
            <a:xfrm rot="5400000">
              <a:off x="8369526" y="2113800"/>
              <a:ext cx="867542" cy="320920"/>
            </a:xfrm>
            <a:prstGeom prst="homePlate">
              <a:avLst/>
            </a:prstGeom>
            <a:noFill/>
            <a:ln w="9525">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Chevron 7"/>
            <p:cNvSpPr/>
            <p:nvPr/>
          </p:nvSpPr>
          <p:spPr>
            <a:xfrm rot="5400000">
              <a:off x="8376870" y="293443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9" name="Chevron 8"/>
            <p:cNvSpPr/>
            <p:nvPr/>
          </p:nvSpPr>
          <p:spPr>
            <a:xfrm rot="5400000">
              <a:off x="8376870" y="3755047"/>
              <a:ext cx="852854" cy="320920"/>
            </a:xfrm>
            <a:prstGeom prst="chevron">
              <a:avLst/>
            </a:prstGeom>
            <a:solidFill>
              <a:schemeClr val="bg1"/>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0" name="Chevron 9"/>
            <p:cNvSpPr/>
            <p:nvPr/>
          </p:nvSpPr>
          <p:spPr>
            <a:xfrm rot="5400000">
              <a:off x="8376870" y="4575662"/>
              <a:ext cx="852854" cy="320920"/>
            </a:xfrm>
            <a:prstGeom prst="chevron">
              <a:avLst/>
            </a:prstGeom>
            <a:no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1" name="Chevron 10"/>
            <p:cNvSpPr/>
            <p:nvPr/>
          </p:nvSpPr>
          <p:spPr>
            <a:xfrm rot="5400000">
              <a:off x="8376870" y="5396277"/>
              <a:ext cx="852854" cy="320920"/>
            </a:xfrm>
            <a:prstGeom prst="chevron">
              <a:avLst/>
            </a:prstGeom>
            <a:solidFill>
              <a:srgbClr val="0070C0"/>
            </a:solidFill>
            <a:ln w="9525">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grpSp>
    </p:spTree>
    <p:extLst>
      <p:ext uri="{BB962C8B-B14F-4D97-AF65-F5344CB8AC3E}">
        <p14:creationId xmlns:p14="http://schemas.microsoft.com/office/powerpoint/2010/main" val="3075513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dirty="0"/>
          </a:p>
        </p:txBody>
      </p:sp>
      <p:sp>
        <p:nvSpPr>
          <p:cNvPr id="8" name="Content Placeholder 2"/>
          <p:cNvSpPr txBox="1">
            <a:spLocks/>
          </p:cNvSpPr>
          <p:nvPr/>
        </p:nvSpPr>
        <p:spPr>
          <a:xfrm>
            <a:off x="457199" y="1793081"/>
            <a:ext cx="7686675" cy="3442737"/>
          </a:xfrm>
          <a:prstGeom prst="rect">
            <a:avLst/>
          </a:prstGeom>
        </p:spPr>
        <p:txBody>
          <a:bodyPr vert="horz" lIns="0" tIns="0" rIns="0" bIns="0" rtlCol="0">
            <a:normAutofit/>
          </a:bodyPr>
          <a:lst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4000" dirty="0">
              <a:solidFill>
                <a:schemeClr val="tx1"/>
              </a:solidFill>
            </a:endParaRPr>
          </a:p>
        </p:txBody>
      </p:sp>
      <p:sp>
        <p:nvSpPr>
          <p:cNvPr id="5" name="Title 1"/>
          <p:cNvSpPr>
            <a:spLocks noGrp="1"/>
          </p:cNvSpPr>
          <p:nvPr>
            <p:ph type="title"/>
          </p:nvPr>
        </p:nvSpPr>
        <p:spPr>
          <a:xfrm>
            <a:off x="578913" y="0"/>
            <a:ext cx="6067426" cy="1441531"/>
          </a:xfrm>
        </p:spPr>
        <p:txBody>
          <a:bodyPr/>
          <a:lstStyle/>
          <a:p>
            <a:r>
              <a:rPr lang="en-US" dirty="0" smtClean="0"/>
              <a:t>Questions?</a:t>
            </a:r>
            <a:endParaRPr lang="en-US" dirty="0"/>
          </a:p>
        </p:txBody>
      </p:sp>
      <p:pic>
        <p:nvPicPr>
          <p:cNvPr id="1026" name="Picture 2" descr="Képtalálat a következőre: „question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4531" y="2290761"/>
            <a:ext cx="4846638" cy="312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206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39677" y="3093992"/>
            <a:ext cx="1838901" cy="738664"/>
          </a:xfrm>
          <a:prstGeom prst="rect">
            <a:avLst/>
          </a:prstGeom>
        </p:spPr>
        <p:txBody>
          <a:bodyPr wrap="none">
            <a:spAutoFit/>
          </a:bodyPr>
          <a:lstStyle/>
          <a:p>
            <a:pPr>
              <a:lnSpc>
                <a:spcPct val="150000"/>
              </a:lnSpc>
            </a:pPr>
            <a:r>
              <a:rPr lang="en-GB" sz="2800" b="1" dirty="0" smtClean="0"/>
              <a:t>Thank You!</a:t>
            </a:r>
          </a:p>
        </p:txBody>
      </p:sp>
    </p:spTree>
    <p:extLst>
      <p:ext uri="{BB962C8B-B14F-4D97-AF65-F5344CB8AC3E}">
        <p14:creationId xmlns:p14="http://schemas.microsoft.com/office/powerpoint/2010/main" val="1706262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671851"/>
          </a:xfrm>
          <a:prstGeom prst="rect">
            <a:avLst/>
          </a:prstGeom>
        </p:spPr>
        <p:txBody>
          <a:bodyPr wrap="square">
            <a:spAutoFit/>
          </a:bodyPr>
          <a:lstStyle/>
          <a:p>
            <a:pPr lvl="0">
              <a:lnSpc>
                <a:spcPct val="150000"/>
              </a:lnSpc>
            </a:pPr>
            <a:r>
              <a:rPr lang="en-GB" sz="2800" dirty="0">
                <a:solidFill>
                  <a:schemeClr val="bg1"/>
                </a:solidFill>
              </a:rPr>
              <a:t>Project Documentation</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27</a:t>
            </a:fld>
            <a:endParaRPr lang="sv-SE" dirty="0"/>
          </a:p>
        </p:txBody>
      </p:sp>
      <p:sp>
        <p:nvSpPr>
          <p:cNvPr id="2090" name="Rectangle 2089"/>
          <p:cNvSpPr/>
          <p:nvPr/>
        </p:nvSpPr>
        <p:spPr>
          <a:xfrm>
            <a:off x="971549" y="1794037"/>
            <a:ext cx="7293770" cy="707886"/>
          </a:xfrm>
          <a:prstGeom prst="rect">
            <a:avLst/>
          </a:prstGeom>
        </p:spPr>
        <p:txBody>
          <a:bodyPr wrap="square">
            <a:spAutoFit/>
          </a:bodyPr>
          <a:lstStyle/>
          <a:p>
            <a:pPr marL="0" lvl="3"/>
            <a:r>
              <a:rPr lang="en-US" sz="2000" b="1" dirty="0" smtClean="0"/>
              <a:t>Update of the Work </a:t>
            </a:r>
            <a:r>
              <a:rPr lang="en-US" sz="2000" b="1" dirty="0"/>
              <a:t>Package </a:t>
            </a:r>
            <a:r>
              <a:rPr lang="en-US" sz="2000" b="1" dirty="0" smtClean="0"/>
              <a:t>Specification (WPS)</a:t>
            </a:r>
            <a:r>
              <a:rPr lang="en-US" sz="2000" b="1" dirty="0"/>
              <a:t> Schedule, </a:t>
            </a:r>
            <a:r>
              <a:rPr lang="en-US" sz="2000" b="1" dirty="0" smtClean="0"/>
              <a:t>PBS, </a:t>
            </a:r>
            <a:r>
              <a:rPr lang="en-US" sz="2000" b="1" dirty="0"/>
              <a:t>Budget etc</a:t>
            </a:r>
            <a:r>
              <a:rPr lang="en-US" sz="2000" b="1" dirty="0" smtClean="0"/>
              <a:t>. if applicable.</a:t>
            </a:r>
          </a:p>
        </p:txBody>
      </p:sp>
      <p:sp>
        <p:nvSpPr>
          <p:cNvPr id="2091" name="Rectangle 2090"/>
          <p:cNvSpPr/>
          <p:nvPr/>
        </p:nvSpPr>
        <p:spPr>
          <a:xfrm>
            <a:off x="971549" y="4398199"/>
            <a:ext cx="4104218" cy="1938992"/>
          </a:xfrm>
          <a:prstGeom prst="rect">
            <a:avLst/>
          </a:prstGeom>
        </p:spPr>
        <p:txBody>
          <a:bodyPr wrap="square">
            <a:spAutoFit/>
          </a:bodyPr>
          <a:lstStyle/>
          <a:p>
            <a:pPr marL="0" lvl="3"/>
            <a:r>
              <a:rPr lang="en-GB" sz="2000" b="1" dirty="0"/>
              <a:t>Project Quality Plan (PQP)</a:t>
            </a:r>
            <a:endParaRPr lang="sv-SE" sz="2000" b="1" dirty="0"/>
          </a:p>
          <a:p>
            <a:r>
              <a:rPr lang="en-GB" sz="2000" dirty="0" smtClean="0"/>
              <a:t>It </a:t>
            </a:r>
            <a:r>
              <a:rPr lang="en-GB" sz="2000" dirty="0"/>
              <a:t>shall include identification of standards </a:t>
            </a:r>
            <a:r>
              <a:rPr lang="en-GB" sz="2000" dirty="0" smtClean="0"/>
              <a:t>and procedures applied </a:t>
            </a:r>
            <a:r>
              <a:rPr lang="en-GB" sz="2000" dirty="0"/>
              <a:t>in design, procurement, manufacture and assembly, and planning for compliance testing and inspection. </a:t>
            </a:r>
            <a:endParaRPr lang="sv-SE" sz="20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42867" y="314253"/>
            <a:ext cx="1404606" cy="831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59583" y="2635621"/>
            <a:ext cx="1265844" cy="1229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V="1">
            <a:off x="4324532" y="2635622"/>
            <a:ext cx="1716610" cy="122940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7614" y="2638093"/>
            <a:ext cx="1482864" cy="122940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81417" y="2638093"/>
            <a:ext cx="1983902" cy="122693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87812" y="4398199"/>
            <a:ext cx="2877507" cy="1782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310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91"/>
                                        </p:tgtEl>
                                        <p:attrNameLst>
                                          <p:attrName>style.visibility</p:attrName>
                                        </p:attrNameLst>
                                      </p:cBhvr>
                                      <p:to>
                                        <p:strVal val="visible"/>
                                      </p:to>
                                    </p:set>
                                    <p:anim calcmode="lin" valueType="num">
                                      <p:cBhvr additive="base">
                                        <p:cTn id="11" dur="500" fill="hold"/>
                                        <p:tgtEl>
                                          <p:spTgt spid="2091"/>
                                        </p:tgtEl>
                                        <p:attrNameLst>
                                          <p:attrName>ppt_x</p:attrName>
                                        </p:attrNameLst>
                                      </p:cBhvr>
                                      <p:tavLst>
                                        <p:tav tm="0">
                                          <p:val>
                                            <p:strVal val="#ppt_x"/>
                                          </p:val>
                                        </p:tav>
                                        <p:tav tm="100000">
                                          <p:val>
                                            <p:strVal val="#ppt_x"/>
                                          </p:val>
                                        </p:tav>
                                      </p:tavLst>
                                    </p:anim>
                                    <p:anim calcmode="lin" valueType="num">
                                      <p:cBhvr additive="base">
                                        <p:cTn id="12" dur="500" fill="hold"/>
                                        <p:tgtEl>
                                          <p:spTgt spid="2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523220"/>
          </a:xfrm>
          <a:prstGeom prst="rect">
            <a:avLst/>
          </a:prstGeom>
        </p:spPr>
        <p:txBody>
          <a:bodyPr wrap="square">
            <a:spAutoFit/>
          </a:bodyPr>
          <a:lstStyle/>
          <a:p>
            <a:r>
              <a:rPr lang="en-GB" sz="2800" dirty="0">
                <a:solidFill>
                  <a:schemeClr val="bg1"/>
                </a:solidFill>
              </a:rPr>
              <a:t>Safety Documentation</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28</a:t>
            </a:fld>
            <a:endParaRPr lang="sv-SE" dirty="0"/>
          </a:p>
        </p:txBody>
      </p:sp>
      <p:sp>
        <p:nvSpPr>
          <p:cNvPr id="2092" name="Rectangle 2091"/>
          <p:cNvSpPr/>
          <p:nvPr/>
        </p:nvSpPr>
        <p:spPr>
          <a:xfrm>
            <a:off x="767398" y="1587966"/>
            <a:ext cx="7462201" cy="5570756"/>
          </a:xfrm>
          <a:prstGeom prst="rect">
            <a:avLst/>
          </a:prstGeom>
        </p:spPr>
        <p:txBody>
          <a:bodyPr wrap="square">
            <a:spAutoFit/>
          </a:bodyPr>
          <a:lstStyle/>
          <a:p>
            <a:pPr marL="342900" indent="-342900">
              <a:lnSpc>
                <a:spcPct val="150000"/>
              </a:lnSpc>
              <a:spcBef>
                <a:spcPts val="1200"/>
              </a:spcBef>
              <a:buFont typeface="Arial" panose="020B0604020202020204" pitchFamily="34" charset="0"/>
              <a:buChar char="•"/>
            </a:pPr>
            <a:r>
              <a:rPr lang="en-GB" sz="2400" dirty="0" smtClean="0"/>
              <a:t>Instrument </a:t>
            </a:r>
            <a:r>
              <a:rPr lang="en-GB" sz="2400" dirty="0"/>
              <a:t>Hazard Analysis </a:t>
            </a:r>
            <a:endParaRPr lang="sv-SE" sz="2400" dirty="0"/>
          </a:p>
          <a:p>
            <a:pPr lvl="1">
              <a:lnSpc>
                <a:spcPct val="150000"/>
              </a:lnSpc>
            </a:pPr>
            <a:r>
              <a:rPr lang="en-US" sz="2000" dirty="0" smtClean="0"/>
              <a:t>References: </a:t>
            </a:r>
          </a:p>
          <a:p>
            <a:pPr marL="792000" lvl="1" indent="-342900">
              <a:buFont typeface="Arial" panose="020B0604020202020204" pitchFamily="34" charset="0"/>
              <a:buChar char="•"/>
            </a:pPr>
            <a:r>
              <a:rPr lang="en-GB" sz="2000" u="sng" dirty="0" smtClean="0">
                <a:hlinkClick r:id="rId2"/>
              </a:rPr>
              <a:t>ESS-0047810</a:t>
            </a:r>
            <a:r>
              <a:rPr lang="en-GB" sz="2000" u="sng" dirty="0" smtClean="0"/>
              <a:t> /</a:t>
            </a:r>
            <a:r>
              <a:rPr lang="sv-SE" sz="2000" dirty="0" smtClean="0"/>
              <a:t>ESS </a:t>
            </a:r>
            <a:r>
              <a:rPr lang="sv-SE" sz="2000" dirty="0"/>
              <a:t>Guideline for Instrument Hazard </a:t>
            </a:r>
            <a:r>
              <a:rPr lang="sv-SE" sz="2000" dirty="0" smtClean="0"/>
              <a:t>Analysis</a:t>
            </a:r>
            <a:r>
              <a:rPr lang="en-GB" sz="2000" dirty="0" smtClean="0"/>
              <a:t>/</a:t>
            </a:r>
          </a:p>
          <a:p>
            <a:pPr marL="792000" lvl="1" indent="-342900">
              <a:buFont typeface="Arial" panose="020B0604020202020204" pitchFamily="34" charset="0"/>
              <a:buChar char="•"/>
            </a:pPr>
            <a:r>
              <a:rPr lang="en-GB" sz="2000" u="sng" dirty="0" smtClean="0">
                <a:hlinkClick r:id="rId3"/>
              </a:rPr>
              <a:t>ESS-0100583</a:t>
            </a:r>
            <a:r>
              <a:rPr lang="en-GB" sz="2000" u="sng" dirty="0"/>
              <a:t> </a:t>
            </a:r>
            <a:r>
              <a:rPr lang="en-GB" sz="2000" u="sng" dirty="0" smtClean="0"/>
              <a:t>/</a:t>
            </a:r>
            <a:r>
              <a:rPr lang="sv-SE" sz="2000" dirty="0" smtClean="0"/>
              <a:t>Template </a:t>
            </a:r>
            <a:r>
              <a:rPr lang="sv-SE" sz="2000" dirty="0"/>
              <a:t>for Instrument Hazard </a:t>
            </a:r>
            <a:r>
              <a:rPr lang="sv-SE" sz="2000" dirty="0" smtClean="0"/>
              <a:t>Analysis/</a:t>
            </a:r>
            <a:endParaRPr lang="en-GB" sz="2000" u="sng" dirty="0" smtClean="0"/>
          </a:p>
          <a:p>
            <a:pPr marL="792000" lvl="1" indent="-342900">
              <a:spcAft>
                <a:spcPts val="1200"/>
              </a:spcAft>
              <a:buFont typeface="Arial" panose="020B0604020202020204" pitchFamily="34" charset="0"/>
              <a:buChar char="•"/>
            </a:pPr>
            <a:r>
              <a:rPr lang="en-GB" sz="2000" u="sng" dirty="0" smtClean="0">
                <a:hlinkClick r:id="rId4"/>
              </a:rPr>
              <a:t>ESS-0016468</a:t>
            </a:r>
            <a:r>
              <a:rPr lang="en-GB" sz="2000" u="sng" dirty="0" smtClean="0"/>
              <a:t> /</a:t>
            </a:r>
            <a:r>
              <a:rPr lang="en-US" sz="2000" dirty="0"/>
              <a:t> ESS rule for identification and classification of </a:t>
            </a:r>
            <a:r>
              <a:rPr lang="en-US" sz="2000" dirty="0" smtClean="0"/>
              <a:t>safety important components/</a:t>
            </a:r>
            <a:endParaRPr lang="sv-SE" sz="2000" dirty="0"/>
          </a:p>
          <a:p>
            <a:pPr marL="342900" indent="-342900">
              <a:lnSpc>
                <a:spcPct val="150000"/>
              </a:lnSpc>
              <a:buFont typeface="Arial" panose="020B0604020202020204" pitchFamily="34" charset="0"/>
              <a:buChar char="•"/>
            </a:pPr>
            <a:r>
              <a:rPr lang="en-US" sz="2400" dirty="0"/>
              <a:t>Radiation Safety </a:t>
            </a:r>
            <a:r>
              <a:rPr lang="en-US" sz="2400" dirty="0" smtClean="0"/>
              <a:t>Analysis</a:t>
            </a:r>
            <a:endParaRPr lang="sv-SE" sz="2400" dirty="0"/>
          </a:p>
          <a:p>
            <a:pPr lvl="1">
              <a:lnSpc>
                <a:spcPct val="150000"/>
              </a:lnSpc>
            </a:pPr>
            <a:r>
              <a:rPr lang="en-US" sz="2000" dirty="0" smtClean="0"/>
              <a:t>References (Not exclusive): </a:t>
            </a:r>
            <a:endParaRPr lang="en-US" sz="2000" dirty="0"/>
          </a:p>
          <a:p>
            <a:pPr marL="800100" lvl="1" indent="-342900">
              <a:buFont typeface="Arial" panose="020B0604020202020204" pitchFamily="34" charset="0"/>
              <a:buChar char="•"/>
            </a:pPr>
            <a:r>
              <a:rPr lang="en-GB" sz="2000" u="sng" dirty="0" smtClean="0">
                <a:hlinkClick r:id="rId5"/>
              </a:rPr>
              <a:t>ESS-0052625</a:t>
            </a:r>
            <a:r>
              <a:rPr lang="en-GB" sz="2000" u="sng" dirty="0" smtClean="0"/>
              <a:t> /</a:t>
            </a:r>
            <a:r>
              <a:rPr lang="en-US" sz="2000" dirty="0"/>
              <a:t>NOSG phase 2 guidelines for designing </a:t>
            </a:r>
            <a:r>
              <a:rPr lang="en-US" sz="2000" dirty="0" smtClean="0"/>
              <a:t>instrument shielding </a:t>
            </a:r>
            <a:r>
              <a:rPr lang="en-US" sz="2000" dirty="0"/>
              <a:t>for radiation </a:t>
            </a:r>
            <a:r>
              <a:rPr lang="en-US" sz="2000" dirty="0" smtClean="0"/>
              <a:t>safety/</a:t>
            </a:r>
          </a:p>
          <a:p>
            <a:pPr marL="800100" lvl="1" indent="-342900">
              <a:buFont typeface="Arial" panose="020B0604020202020204" pitchFamily="34" charset="0"/>
              <a:buChar char="•"/>
            </a:pPr>
            <a:r>
              <a:rPr lang="en-US" sz="2000" dirty="0" smtClean="0"/>
              <a:t>ESS-0100307 /NMX Cave shielding: H1 and H2 scenarios/</a:t>
            </a:r>
          </a:p>
          <a:p>
            <a:pPr lvl="1"/>
            <a:endParaRPr lang="en-US" sz="2000" dirty="0" smtClean="0"/>
          </a:p>
          <a:p>
            <a:endParaRPr lang="en-US" dirty="0"/>
          </a:p>
          <a:p>
            <a:pPr lvl="1">
              <a:lnSpc>
                <a:spcPct val="150000"/>
              </a:lnSpc>
            </a:pPr>
            <a:endParaRPr lang="sv-SE" sz="2400" dirty="0"/>
          </a:p>
        </p:txBody>
      </p:sp>
      <p:pic>
        <p:nvPicPr>
          <p:cNvPr id="2050" name="Picture 2" descr="Képtalálat a következőre: „safety”"/>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165610" y="1587966"/>
            <a:ext cx="754493" cy="876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Képtalálat a következőre: „radiation safety”"/>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165610" y="4097189"/>
            <a:ext cx="552307" cy="552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90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8" y="349140"/>
            <a:ext cx="5394337" cy="671851"/>
          </a:xfrm>
          <a:prstGeom prst="rect">
            <a:avLst/>
          </a:prstGeom>
        </p:spPr>
        <p:txBody>
          <a:bodyPr wrap="square">
            <a:spAutoFit/>
          </a:bodyPr>
          <a:lstStyle/>
          <a:p>
            <a:pPr lvl="0">
              <a:lnSpc>
                <a:spcPct val="150000"/>
              </a:lnSpc>
            </a:pPr>
            <a:r>
              <a:rPr lang="en-GB" sz="2800" dirty="0" smtClean="0">
                <a:solidFill>
                  <a:schemeClr val="bg1"/>
                </a:solidFill>
              </a:rPr>
              <a:t>System Documentation </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29</a:t>
            </a:fld>
            <a:endParaRPr lang="sv-SE" dirty="0"/>
          </a:p>
        </p:txBody>
      </p:sp>
      <p:sp>
        <p:nvSpPr>
          <p:cNvPr id="2092" name="Rectangle 2091"/>
          <p:cNvSpPr/>
          <p:nvPr/>
        </p:nvSpPr>
        <p:spPr>
          <a:xfrm>
            <a:off x="767398" y="1696135"/>
            <a:ext cx="7462201" cy="769441"/>
          </a:xfrm>
          <a:prstGeom prst="rect">
            <a:avLst/>
          </a:prstGeom>
        </p:spPr>
        <p:txBody>
          <a:bodyPr wrap="square">
            <a:spAutoFit/>
          </a:bodyPr>
          <a:lstStyle/>
          <a:p>
            <a:pPr marL="285750" indent="-285750">
              <a:buFont typeface="Arial" panose="020B0604020202020204" pitchFamily="34" charset="0"/>
              <a:buChar char="•"/>
            </a:pPr>
            <a:r>
              <a:rPr lang="en-US" sz="2400" b="1" dirty="0" smtClean="0"/>
              <a:t>System </a:t>
            </a:r>
            <a:r>
              <a:rPr lang="en-US" sz="2400" b="1" dirty="0"/>
              <a:t>Requirements Specification update </a:t>
            </a:r>
            <a:endParaRPr lang="sv-SE" sz="2400" b="1" dirty="0"/>
          </a:p>
          <a:p>
            <a:pPr lvl="1"/>
            <a:r>
              <a:rPr lang="en-US" sz="2000" dirty="0"/>
              <a:t>Update of the Phase 1 document, if necessary. </a:t>
            </a:r>
            <a:endParaRPr lang="en-US" sz="2000" dirty="0" smtClean="0"/>
          </a:p>
        </p:txBody>
      </p:sp>
      <p:sp>
        <p:nvSpPr>
          <p:cNvPr id="2" name="Rectangle 1"/>
          <p:cNvSpPr/>
          <p:nvPr/>
        </p:nvSpPr>
        <p:spPr>
          <a:xfrm>
            <a:off x="767398" y="2996467"/>
            <a:ext cx="7462200" cy="3308598"/>
          </a:xfrm>
          <a:prstGeom prst="rect">
            <a:avLst/>
          </a:prstGeom>
        </p:spPr>
        <p:txBody>
          <a:bodyPr wrap="square">
            <a:spAutoFit/>
          </a:bodyPr>
          <a:lstStyle/>
          <a:p>
            <a:pPr marL="285750" indent="-285750">
              <a:buFont typeface="Arial" panose="020B0604020202020204" pitchFamily="34" charset="0"/>
              <a:buChar char="•"/>
            </a:pPr>
            <a:r>
              <a:rPr lang="en-US" sz="2400" b="1" dirty="0"/>
              <a:t>Sub-System Design Description (SSDD</a:t>
            </a:r>
            <a:r>
              <a:rPr lang="en-US" sz="2400" b="1" dirty="0" smtClean="0"/>
              <a:t>)</a:t>
            </a:r>
          </a:p>
          <a:p>
            <a:pPr marL="742950" lvl="1" indent="-285750">
              <a:buFont typeface="Arial" panose="020B0604020202020204" pitchFamily="34" charset="0"/>
              <a:buChar char="•"/>
            </a:pPr>
            <a:r>
              <a:rPr lang="en-US" dirty="0" smtClean="0"/>
              <a:t>List </a:t>
            </a:r>
            <a:r>
              <a:rPr lang="en-US" dirty="0"/>
              <a:t>of characteristic sub-system properties and solutions derived from requirements, with references to the requirements in the System Requirement Specification (SRS</a:t>
            </a:r>
            <a:r>
              <a:rPr lang="en-US" dirty="0" smtClean="0"/>
              <a:t>).</a:t>
            </a:r>
          </a:p>
          <a:p>
            <a:pPr marL="742950" lvl="1" indent="-285750">
              <a:spcBef>
                <a:spcPts val="600"/>
              </a:spcBef>
              <a:buFont typeface="Arial" panose="020B0604020202020204" pitchFamily="34" charset="0"/>
              <a:buChar char="•"/>
            </a:pPr>
            <a:r>
              <a:rPr lang="en-US" dirty="0"/>
              <a:t>Low level Component(s) or unit(s) description with critical technical parameters and requirements </a:t>
            </a:r>
            <a:r>
              <a:rPr lang="en-US" dirty="0" smtClean="0"/>
              <a:t>/E.g</a:t>
            </a:r>
            <a:r>
              <a:rPr lang="en-US" dirty="0"/>
              <a:t>.: </a:t>
            </a:r>
            <a:r>
              <a:rPr lang="en-US" dirty="0" smtClean="0"/>
              <a:t>RH compatibility</a:t>
            </a:r>
            <a:r>
              <a:rPr lang="en-US" dirty="0"/>
              <a:t>, </a:t>
            </a:r>
            <a:r>
              <a:rPr lang="en-US" dirty="0" smtClean="0"/>
              <a:t>temperature stability, accuracy</a:t>
            </a:r>
            <a:r>
              <a:rPr lang="en-US" dirty="0"/>
              <a:t>, </a:t>
            </a:r>
            <a:r>
              <a:rPr lang="en-US" dirty="0" smtClean="0"/>
              <a:t>range, load capacity</a:t>
            </a:r>
            <a:r>
              <a:rPr lang="en-US" dirty="0"/>
              <a:t>(</a:t>
            </a:r>
            <a:r>
              <a:rPr lang="en-US" dirty="0" smtClean="0"/>
              <a:t> of Structural components, Bearings, Pressure systems, Lifting features), The </a:t>
            </a:r>
            <a:r>
              <a:rPr lang="en-US" dirty="0"/>
              <a:t>compliance to requirements shall be indicated, with references, if applicable. </a:t>
            </a:r>
          </a:p>
          <a:p>
            <a:pPr lvl="1"/>
            <a:r>
              <a:rPr lang="en-US" dirty="0" smtClean="0"/>
              <a:t>The </a:t>
            </a:r>
            <a:r>
              <a:rPr lang="en-US" dirty="0"/>
              <a:t>components that are detailed in the technology documents should be not detailed again, but has to be included</a:t>
            </a:r>
            <a:r>
              <a:rPr lang="en-US" dirty="0" smtClean="0"/>
              <a:t>. (</a:t>
            </a:r>
            <a:r>
              <a:rPr lang="en-US" dirty="0"/>
              <a:t>Appendix 2</a:t>
            </a:r>
            <a:r>
              <a:rPr lang="en-US" dirty="0" smtClean="0"/>
              <a:t>./ next slide) </a:t>
            </a:r>
            <a:endParaRPr lang="sv-SE"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696959" y="1696136"/>
            <a:ext cx="2074689" cy="1190998"/>
          </a:xfrm>
          <a:prstGeom prst="rect">
            <a:avLst/>
          </a:prstGeom>
          <a:ln>
            <a:noFill/>
          </a:ln>
          <a:effectLst>
            <a:outerShdw blurRad="292100" dist="139700" dir="2700000" algn="tl" rotWithShape="0">
              <a:srgbClr val="333333">
                <a:alpha val="65000"/>
              </a:srgbClr>
            </a:outerShdw>
          </a:effectLst>
        </p:spPr>
      </p:pic>
      <p:sp>
        <p:nvSpPr>
          <p:cNvPr id="8" name="Diamond 7"/>
          <p:cNvSpPr/>
          <p:nvPr/>
        </p:nvSpPr>
        <p:spPr>
          <a:xfrm>
            <a:off x="5197771" y="476958"/>
            <a:ext cx="358598" cy="512508"/>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Tree>
    <p:extLst>
      <p:ext uri="{BB962C8B-B14F-4D97-AF65-F5344CB8AC3E}">
        <p14:creationId xmlns:p14="http://schemas.microsoft.com/office/powerpoint/2010/main" val="35570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77233" y="1744980"/>
            <a:ext cx="4996207" cy="4569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78913" y="0"/>
            <a:ext cx="6371956" cy="1441531"/>
          </a:xfrm>
        </p:spPr>
        <p:txBody>
          <a:bodyPr/>
          <a:lstStyle/>
          <a:p>
            <a:r>
              <a:rPr lang="sv-SE" dirty="0" smtClean="0"/>
              <a:t>ESS Contribution</a:t>
            </a:r>
            <a:endParaRPr lang="sv-SE" sz="2400" dirty="0"/>
          </a:p>
        </p:txBody>
      </p:sp>
      <p:sp>
        <p:nvSpPr>
          <p:cNvPr id="4"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a:t>
            </a:fld>
            <a:endParaRPr lang="sv-SE" dirty="0"/>
          </a:p>
        </p:txBody>
      </p:sp>
      <p:sp>
        <p:nvSpPr>
          <p:cNvPr id="7" name="Oval 6"/>
          <p:cNvSpPr/>
          <p:nvPr/>
        </p:nvSpPr>
        <p:spPr>
          <a:xfrm>
            <a:off x="3404032" y="1744980"/>
            <a:ext cx="2265247" cy="370850"/>
          </a:xfrm>
          <a:prstGeom prst="ellipse">
            <a:avLst/>
          </a:prstGeom>
          <a:noFill/>
          <a:ln w="1587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Oval 7"/>
          <p:cNvSpPr/>
          <p:nvPr/>
        </p:nvSpPr>
        <p:spPr>
          <a:xfrm>
            <a:off x="6339840" y="3811809"/>
            <a:ext cx="1028700" cy="323850"/>
          </a:xfrm>
          <a:prstGeom prst="ellipse">
            <a:avLst/>
          </a:prstGeom>
          <a:noFill/>
          <a:ln w="1587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9" name="Oval 8"/>
          <p:cNvSpPr/>
          <p:nvPr/>
        </p:nvSpPr>
        <p:spPr>
          <a:xfrm>
            <a:off x="3404032" y="2115830"/>
            <a:ext cx="1891868" cy="289560"/>
          </a:xfrm>
          <a:prstGeom prst="ellipse">
            <a:avLst/>
          </a:prstGeom>
          <a:noFill/>
          <a:ln w="1587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7143" y="2115830"/>
            <a:ext cx="2690669" cy="380343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4082814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954107"/>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1"/>
                </a:solidFill>
              </a:rPr>
              <a:t>Sub-System Design Description (SSDD</a:t>
            </a:r>
            <a:r>
              <a:rPr lang="en-US" sz="2800" dirty="0" smtClean="0">
                <a:solidFill>
                  <a:schemeClr val="bg1"/>
                </a:solidFill>
              </a:rPr>
              <a:t>) 2.</a:t>
            </a:r>
            <a:endParaRPr lang="en-US"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30</a:t>
            </a:fld>
            <a:endParaRPr lang="sv-SE"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1585595" y="1533841"/>
            <a:ext cx="5972810" cy="1990090"/>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5781" y="3193615"/>
            <a:ext cx="4594485" cy="2792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53607" y="3523931"/>
            <a:ext cx="4608129" cy="2740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04435" y="3982260"/>
            <a:ext cx="5541056" cy="24650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iamond 10"/>
          <p:cNvSpPr/>
          <p:nvPr/>
        </p:nvSpPr>
        <p:spPr>
          <a:xfrm>
            <a:off x="6035972" y="498530"/>
            <a:ext cx="358598" cy="512508"/>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Tree>
    <p:extLst>
      <p:ext uri="{BB962C8B-B14F-4D97-AF65-F5344CB8AC3E}">
        <p14:creationId xmlns:p14="http://schemas.microsoft.com/office/powerpoint/2010/main" val="6809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additive="base">
                                        <p:cTn id="13" dur="500" fill="hold"/>
                                        <p:tgtEl>
                                          <p:spTgt spid="1031"/>
                                        </p:tgtEl>
                                        <p:attrNameLst>
                                          <p:attrName>ppt_x</p:attrName>
                                        </p:attrNameLst>
                                      </p:cBhvr>
                                      <p:tavLst>
                                        <p:tav tm="0">
                                          <p:val>
                                            <p:strVal val="#ppt_x"/>
                                          </p:val>
                                        </p:tav>
                                        <p:tav tm="100000">
                                          <p:val>
                                            <p:strVal val="#ppt_x"/>
                                          </p:val>
                                        </p:tav>
                                      </p:tavLst>
                                    </p:anim>
                                    <p:anim calcmode="lin" valueType="num">
                                      <p:cBhvr additive="base">
                                        <p:cTn id="1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296610"/>
            <a:ext cx="5394337" cy="954107"/>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1"/>
                </a:solidFill>
              </a:rPr>
              <a:t>Sub-System Design Description (SSDD</a:t>
            </a:r>
            <a:r>
              <a:rPr lang="en-US" sz="2800" dirty="0" smtClean="0">
                <a:solidFill>
                  <a:schemeClr val="bg1"/>
                </a:solidFill>
              </a:rPr>
              <a:t>) 2.</a:t>
            </a:r>
            <a:endParaRPr lang="en-US"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31</a:t>
            </a:fld>
            <a:endParaRPr lang="sv-SE" dirty="0"/>
          </a:p>
        </p:txBody>
      </p:sp>
      <p:sp>
        <p:nvSpPr>
          <p:cNvPr id="2" name="Rectangle 1"/>
          <p:cNvSpPr/>
          <p:nvPr/>
        </p:nvSpPr>
        <p:spPr>
          <a:xfrm>
            <a:off x="726573" y="3925919"/>
            <a:ext cx="4886482" cy="1508105"/>
          </a:xfrm>
          <a:prstGeom prst="rect">
            <a:avLst/>
          </a:prstGeom>
        </p:spPr>
        <p:txBody>
          <a:bodyPr wrap="square">
            <a:spAutoFit/>
          </a:bodyPr>
          <a:lstStyle/>
          <a:p>
            <a:pPr marL="285750" lvl="0" indent="-285750">
              <a:spcBef>
                <a:spcPts val="600"/>
              </a:spcBef>
              <a:spcAft>
                <a:spcPts val="1200"/>
              </a:spcAft>
              <a:buFont typeface="Arial" panose="020B0604020202020204" pitchFamily="34" charset="0"/>
              <a:buChar char="•"/>
            </a:pPr>
            <a:r>
              <a:rPr lang="en-GB" b="1" dirty="0" smtClean="0"/>
              <a:t>Integration Data:</a:t>
            </a:r>
          </a:p>
          <a:p>
            <a:pPr marL="742950" lvl="1" indent="-285750">
              <a:spcBef>
                <a:spcPts val="600"/>
              </a:spcBef>
              <a:buFont typeface="Arial" panose="020B0604020202020204" pitchFamily="34" charset="0"/>
              <a:buChar char="•"/>
            </a:pPr>
            <a:r>
              <a:rPr lang="en-GB" b="1" dirty="0">
                <a:solidFill>
                  <a:srgbClr val="0094CA"/>
                </a:solidFill>
              </a:rPr>
              <a:t>E</a:t>
            </a:r>
            <a:r>
              <a:rPr lang="en-GB" b="1" dirty="0" smtClean="0">
                <a:solidFill>
                  <a:srgbClr val="0094CA"/>
                </a:solidFill>
              </a:rPr>
              <a:t>xternal </a:t>
            </a:r>
            <a:r>
              <a:rPr lang="en-GB" b="1" dirty="0">
                <a:solidFill>
                  <a:srgbClr val="0094CA"/>
                </a:solidFill>
              </a:rPr>
              <a:t>interfaces </a:t>
            </a:r>
            <a:r>
              <a:rPr lang="en-GB" dirty="0"/>
              <a:t>of the instrument </a:t>
            </a:r>
            <a:r>
              <a:rPr lang="en-GB" dirty="0" smtClean="0"/>
              <a:t>sub-system</a:t>
            </a:r>
            <a:endParaRPr lang="sv-SE" dirty="0" smtClean="0"/>
          </a:p>
          <a:p>
            <a:pPr marL="742950" lvl="1" indent="-285750">
              <a:spcBef>
                <a:spcPts val="600"/>
              </a:spcBef>
              <a:buFont typeface="Arial" panose="020B0604020202020204" pitchFamily="34" charset="0"/>
              <a:buChar char="•"/>
            </a:pPr>
            <a:r>
              <a:rPr lang="en-US" dirty="0" smtClean="0"/>
              <a:t>System- Sub-System </a:t>
            </a:r>
            <a:r>
              <a:rPr lang="en-US" b="1" dirty="0" smtClean="0">
                <a:solidFill>
                  <a:srgbClr val="FF0000"/>
                </a:solidFill>
              </a:rPr>
              <a:t>internal interfaces</a:t>
            </a:r>
            <a:endParaRPr lang="sv-SE" i="1" dirty="0"/>
          </a:p>
        </p:txBody>
      </p:sp>
      <p:sp>
        <p:nvSpPr>
          <p:cNvPr id="4" name="Rounded Rectangle 3"/>
          <p:cNvSpPr/>
          <p:nvPr/>
        </p:nvSpPr>
        <p:spPr>
          <a:xfrm rot="20988511">
            <a:off x="784693" y="4214884"/>
            <a:ext cx="4821662" cy="1086918"/>
          </a:xfrm>
          <a:prstGeom prst="roundRect">
            <a:avLst/>
          </a:prstGeom>
          <a:solidFill>
            <a:srgbClr val="FFFF00">
              <a:alpha val="93000"/>
            </a:srgb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lvl="0" algn="ctr">
              <a:spcBef>
                <a:spcPts val="600"/>
              </a:spcBef>
            </a:pPr>
            <a:r>
              <a:rPr lang="en-GB" dirty="0">
                <a:solidFill>
                  <a:schemeClr val="tx2"/>
                </a:solidFill>
              </a:rPr>
              <a:t>This information can be written or visual (2D drawings, 3D model views etc. with dimensions) and/or reference to such.</a:t>
            </a:r>
            <a:endParaRPr lang="sv-SE" dirty="0">
              <a:solidFill>
                <a:schemeClr val="tx2"/>
              </a:solidFill>
            </a:endParaRPr>
          </a:p>
        </p:txBody>
      </p:sp>
      <p:sp>
        <p:nvSpPr>
          <p:cNvPr id="8" name="Rectangle 7"/>
          <p:cNvSpPr/>
          <p:nvPr/>
        </p:nvSpPr>
        <p:spPr>
          <a:xfrm>
            <a:off x="688818" y="1816805"/>
            <a:ext cx="7662226" cy="1831271"/>
          </a:xfrm>
          <a:prstGeom prst="rect">
            <a:avLst/>
          </a:prstGeom>
        </p:spPr>
        <p:txBody>
          <a:bodyPr wrap="square">
            <a:spAutoFit/>
          </a:bodyPr>
          <a:lstStyle/>
          <a:p>
            <a:pPr marL="285750" lvl="0" indent="-285750">
              <a:spcBef>
                <a:spcPts val="600"/>
              </a:spcBef>
              <a:buFont typeface="Arial" panose="020B0604020202020204" pitchFamily="34" charset="0"/>
              <a:buChar char="•"/>
            </a:pPr>
            <a:r>
              <a:rPr lang="en-US" dirty="0" smtClean="0"/>
              <a:t>PSS Check-list</a:t>
            </a:r>
          </a:p>
          <a:p>
            <a:pPr marL="285750" lvl="0" indent="-285750">
              <a:spcBef>
                <a:spcPts val="600"/>
              </a:spcBef>
              <a:buFont typeface="Arial" panose="020B0604020202020204" pitchFamily="34" charset="0"/>
              <a:buChar char="•"/>
            </a:pPr>
            <a:r>
              <a:rPr lang="en-US" dirty="0" smtClean="0"/>
              <a:t>Design </a:t>
            </a:r>
            <a:r>
              <a:rPr lang="en-US" dirty="0"/>
              <a:t>considerations, as applicable, to record the justification of the selection of a particular design solution in case there are several obvious alternatives. Selection criteria could be any combination of, but may not be limited to, the following aspects; maintenance, operations, remote handling, decommissioning, installation, cost-efficiency </a:t>
            </a:r>
            <a:r>
              <a:rPr lang="en-US" dirty="0" smtClean="0"/>
              <a:t>. </a:t>
            </a:r>
          </a:p>
        </p:txBody>
      </p:sp>
      <p:sp>
        <p:nvSpPr>
          <p:cNvPr id="10" name="Diamond 9"/>
          <p:cNvSpPr/>
          <p:nvPr/>
        </p:nvSpPr>
        <p:spPr>
          <a:xfrm>
            <a:off x="6323838" y="447730"/>
            <a:ext cx="358598" cy="512508"/>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grpSp>
        <p:nvGrpSpPr>
          <p:cNvPr id="6" name="Group 5"/>
          <p:cNvGrpSpPr/>
          <p:nvPr/>
        </p:nvGrpSpPr>
        <p:grpSpPr>
          <a:xfrm>
            <a:off x="6134633" y="3458439"/>
            <a:ext cx="2376897" cy="2931777"/>
            <a:chOff x="6161735" y="3417656"/>
            <a:chExt cx="2376897" cy="2931777"/>
          </a:xfrm>
        </p:grpSpPr>
        <p:sp>
          <p:nvSpPr>
            <p:cNvPr id="3" name="Oval 2"/>
            <p:cNvSpPr/>
            <p:nvPr/>
          </p:nvSpPr>
          <p:spPr>
            <a:xfrm>
              <a:off x="6161735" y="3822701"/>
              <a:ext cx="2376897" cy="2100523"/>
            </a:xfrm>
            <a:prstGeom prst="ellipse">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1" name="Oval 10"/>
            <p:cNvSpPr/>
            <p:nvPr/>
          </p:nvSpPr>
          <p:spPr>
            <a:xfrm>
              <a:off x="6503137" y="3822700"/>
              <a:ext cx="1676400" cy="935567"/>
            </a:xfrm>
            <a:prstGeom prst="ellipse">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en-US" sz="2000" dirty="0" smtClean="0">
                  <a:solidFill>
                    <a:schemeClr val="tx1"/>
                  </a:solidFill>
                </a:rPr>
                <a:t>Sub-system 1.</a:t>
              </a:r>
              <a:endParaRPr lang="sv-SE" sz="2000" dirty="0">
                <a:solidFill>
                  <a:schemeClr val="tx1"/>
                </a:solidFill>
              </a:endParaRPr>
            </a:p>
          </p:txBody>
        </p:sp>
        <p:sp>
          <p:nvSpPr>
            <p:cNvPr id="14" name="Oval 13"/>
            <p:cNvSpPr/>
            <p:nvPr/>
          </p:nvSpPr>
          <p:spPr>
            <a:xfrm>
              <a:off x="6553200" y="4987657"/>
              <a:ext cx="1676400" cy="935567"/>
            </a:xfrm>
            <a:prstGeom prst="ellipse">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en-US" sz="2000" dirty="0" smtClean="0">
                  <a:solidFill>
                    <a:schemeClr val="tx1"/>
                  </a:solidFill>
                </a:rPr>
                <a:t>Sub-system 2.</a:t>
              </a:r>
              <a:endParaRPr lang="sv-SE" sz="2000" dirty="0">
                <a:solidFill>
                  <a:schemeClr val="tx1"/>
                </a:solidFill>
              </a:endParaRPr>
            </a:p>
          </p:txBody>
        </p:sp>
        <p:sp>
          <p:nvSpPr>
            <p:cNvPr id="5" name="Up-Down Arrow 4"/>
            <p:cNvSpPr/>
            <p:nvPr/>
          </p:nvSpPr>
          <p:spPr>
            <a:xfrm>
              <a:off x="6661632" y="4627733"/>
              <a:ext cx="190513" cy="482600"/>
            </a:xfrm>
            <a:prstGeom prst="upDownArrow">
              <a:avLst/>
            </a:prstGeom>
            <a:solidFill>
              <a:srgbClr val="FF0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5" name="Up-Down Arrow 14"/>
            <p:cNvSpPr/>
            <p:nvPr/>
          </p:nvSpPr>
          <p:spPr>
            <a:xfrm>
              <a:off x="7882467" y="4627733"/>
              <a:ext cx="199581" cy="482600"/>
            </a:xfrm>
            <a:prstGeom prst="upDownArrow">
              <a:avLst/>
            </a:prstGeom>
            <a:solidFill>
              <a:srgbClr val="FF0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6" name="Up-Down Arrow 15"/>
            <p:cNvSpPr/>
            <p:nvPr/>
          </p:nvSpPr>
          <p:spPr>
            <a:xfrm rot="20443888">
              <a:off x="6629138" y="3418900"/>
              <a:ext cx="252003" cy="482600"/>
            </a:xfrm>
            <a:prstGeom prst="upDownArrow">
              <a:avLst/>
            </a:prstGeom>
            <a:solidFill>
              <a:schemeClr val="tx2">
                <a:lumMod val="60000"/>
                <a:lumOff val="40000"/>
              </a:scheme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7" name="Up-Down Arrow 16"/>
            <p:cNvSpPr/>
            <p:nvPr/>
          </p:nvSpPr>
          <p:spPr>
            <a:xfrm rot="1157757">
              <a:off x="7830046" y="3417656"/>
              <a:ext cx="252003" cy="482600"/>
            </a:xfrm>
            <a:prstGeom prst="upDownArrow">
              <a:avLst/>
            </a:prstGeom>
            <a:solidFill>
              <a:schemeClr val="tx2">
                <a:lumMod val="60000"/>
                <a:lumOff val="40000"/>
              </a:scheme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8" name="Up-Down Arrow 17"/>
            <p:cNvSpPr/>
            <p:nvPr/>
          </p:nvSpPr>
          <p:spPr>
            <a:xfrm rot="20163145">
              <a:off x="7898322" y="5844425"/>
              <a:ext cx="252003" cy="482600"/>
            </a:xfrm>
            <a:prstGeom prst="upDownArrow">
              <a:avLst/>
            </a:prstGeom>
            <a:solidFill>
              <a:schemeClr val="accent4">
                <a:lumMod val="75000"/>
              </a:scheme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9" name="Up-Down Arrow 18"/>
            <p:cNvSpPr/>
            <p:nvPr/>
          </p:nvSpPr>
          <p:spPr>
            <a:xfrm rot="1157757">
              <a:off x="6635755" y="5866833"/>
              <a:ext cx="252003" cy="482600"/>
            </a:xfrm>
            <a:prstGeom prst="upDownArrow">
              <a:avLst/>
            </a:prstGeom>
            <a:solidFill>
              <a:schemeClr val="accent4">
                <a:lumMod val="75000"/>
              </a:scheme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grpSp>
    </p:spTree>
    <p:extLst>
      <p:ext uri="{BB962C8B-B14F-4D97-AF65-F5344CB8AC3E}">
        <p14:creationId xmlns:p14="http://schemas.microsoft.com/office/powerpoint/2010/main" val="404504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173843"/>
            <a:ext cx="5394337" cy="1107996"/>
          </a:xfrm>
          <a:prstGeom prst="rect">
            <a:avLst/>
          </a:prstGeom>
        </p:spPr>
        <p:txBody>
          <a:bodyPr wrap="square">
            <a:spAutoFit/>
          </a:bodyPr>
          <a:lstStyle/>
          <a:p>
            <a:r>
              <a:rPr lang="en-US" sz="2800" dirty="0">
                <a:solidFill>
                  <a:schemeClr val="bg1"/>
                </a:solidFill>
                <a:ea typeface="Calibri"/>
                <a:cs typeface="Times New Roman"/>
              </a:rPr>
              <a:t>Final </a:t>
            </a:r>
            <a:r>
              <a:rPr lang="en-US" sz="2800" dirty="0" smtClean="0">
                <a:solidFill>
                  <a:schemeClr val="bg1"/>
                </a:solidFill>
                <a:ea typeface="Calibri"/>
                <a:cs typeface="Times New Roman"/>
              </a:rPr>
              <a:t>TG3/</a:t>
            </a:r>
            <a:endParaRPr lang="en-GB" sz="2800" dirty="0" smtClean="0">
              <a:solidFill>
                <a:schemeClr val="bg1"/>
              </a:solidFill>
            </a:endParaRPr>
          </a:p>
          <a:p>
            <a:pPr lvl="0">
              <a:spcBef>
                <a:spcPts val="1200"/>
              </a:spcBef>
            </a:pPr>
            <a:r>
              <a:rPr lang="en-GB" sz="2800" dirty="0" smtClean="0">
                <a:solidFill>
                  <a:schemeClr val="bg1"/>
                </a:solidFill>
              </a:rPr>
              <a:t>System Documentation  </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32</a:t>
            </a:fld>
            <a:endParaRPr lang="sv-SE" dirty="0"/>
          </a:p>
        </p:txBody>
      </p:sp>
      <p:sp>
        <p:nvSpPr>
          <p:cNvPr id="2" name="Rectangle 1"/>
          <p:cNvSpPr/>
          <p:nvPr/>
        </p:nvSpPr>
        <p:spPr>
          <a:xfrm>
            <a:off x="767399" y="1723786"/>
            <a:ext cx="7605076" cy="4201150"/>
          </a:xfrm>
          <a:prstGeom prst="rect">
            <a:avLst/>
          </a:prstGeom>
        </p:spPr>
        <p:txBody>
          <a:bodyPr wrap="square">
            <a:spAutoFit/>
          </a:bodyPr>
          <a:lstStyle/>
          <a:p>
            <a:r>
              <a:rPr lang="en-US" sz="2400" b="1" dirty="0"/>
              <a:t>System Design Description (</a:t>
            </a:r>
            <a:r>
              <a:rPr lang="en-US" sz="2400" b="1" dirty="0" smtClean="0"/>
              <a:t>SDD)</a:t>
            </a:r>
          </a:p>
          <a:p>
            <a:pPr marL="285750" lvl="0" indent="-285750">
              <a:spcBef>
                <a:spcPts val="1800"/>
              </a:spcBef>
              <a:buFont typeface="Arial" panose="020B0604020202020204" pitchFamily="34" charset="0"/>
              <a:buChar char="•"/>
            </a:pPr>
            <a:r>
              <a:rPr lang="en-US" dirty="0"/>
              <a:t>References to the </a:t>
            </a:r>
            <a:r>
              <a:rPr lang="en-US" dirty="0" smtClean="0"/>
              <a:t>SSDDs.</a:t>
            </a:r>
            <a:endParaRPr lang="sv-SE" dirty="0"/>
          </a:p>
          <a:p>
            <a:pPr marL="285750" lvl="0" indent="-285750">
              <a:spcBef>
                <a:spcPts val="1800"/>
              </a:spcBef>
              <a:buFont typeface="Arial" panose="020B0604020202020204" pitchFamily="34" charset="0"/>
              <a:buChar char="•"/>
            </a:pPr>
            <a:r>
              <a:rPr lang="en-US" dirty="0" smtClean="0"/>
              <a:t>Integration data:</a:t>
            </a:r>
          </a:p>
          <a:p>
            <a:pPr marL="742950" lvl="1" indent="-285750">
              <a:spcBef>
                <a:spcPts val="600"/>
              </a:spcBef>
              <a:buFont typeface="Arial" panose="020B0604020202020204" pitchFamily="34" charset="0"/>
              <a:buChar char="•"/>
            </a:pPr>
            <a:r>
              <a:rPr lang="en-US" dirty="0"/>
              <a:t>E</a:t>
            </a:r>
            <a:r>
              <a:rPr lang="en-US" dirty="0" smtClean="0"/>
              <a:t>xternal </a:t>
            </a:r>
            <a:r>
              <a:rPr lang="en-US" dirty="0"/>
              <a:t>interfaces to </a:t>
            </a:r>
            <a:r>
              <a:rPr lang="en-US" dirty="0" smtClean="0"/>
              <a:t>the Instrument. </a:t>
            </a:r>
            <a:r>
              <a:rPr lang="en-US" dirty="0"/>
              <a:t>Shall include infrastructural interfaces </a:t>
            </a:r>
            <a:r>
              <a:rPr lang="en-US" dirty="0" smtClean="0"/>
              <a:t>and visual </a:t>
            </a:r>
            <a:r>
              <a:rPr lang="en-US" dirty="0"/>
              <a:t>information on </a:t>
            </a:r>
            <a:r>
              <a:rPr lang="en-GB" dirty="0"/>
              <a:t>allocated footprint for the Instrument and the utilised area within this footprint - thus verifying the geometry. This information shall display that the instrument is </a:t>
            </a:r>
            <a:r>
              <a:rPr lang="en-US" dirty="0"/>
              <a:t>not interfering with the local environment, the requested free path is available and there are no logistic issues around it. </a:t>
            </a:r>
            <a:endParaRPr lang="sv-SE" dirty="0"/>
          </a:p>
          <a:p>
            <a:pPr marL="742950" lvl="1" indent="-285750">
              <a:spcBef>
                <a:spcPts val="600"/>
              </a:spcBef>
              <a:buFont typeface="Arial" panose="020B0604020202020204" pitchFamily="34" charset="0"/>
              <a:buChar char="•"/>
            </a:pPr>
            <a:r>
              <a:rPr lang="en-US" dirty="0" smtClean="0"/>
              <a:t>System design for integration to </a:t>
            </a:r>
            <a:r>
              <a:rPr lang="en-US" dirty="0"/>
              <a:t>Data acquisition and analysis systems</a:t>
            </a:r>
            <a:endParaRPr lang="sv-SE" dirty="0"/>
          </a:p>
          <a:p>
            <a:pPr marL="742950" lvl="1" indent="-285750">
              <a:spcBef>
                <a:spcPts val="600"/>
              </a:spcBef>
              <a:buFont typeface="Arial" panose="020B0604020202020204" pitchFamily="34" charset="0"/>
              <a:buChar char="•"/>
            </a:pPr>
            <a:r>
              <a:rPr lang="en-US" dirty="0"/>
              <a:t>Operational analysis of integration to Sample Environment Equipment and Laboratory Infrastructure and </a:t>
            </a:r>
            <a:r>
              <a:rPr lang="en-US" dirty="0" smtClean="0"/>
              <a:t>logistics</a:t>
            </a:r>
            <a:endParaRPr lang="sv-SE" dirty="0"/>
          </a:p>
        </p:txBody>
      </p:sp>
      <p:sp>
        <p:nvSpPr>
          <p:cNvPr id="5" name="Diamond 4"/>
          <p:cNvSpPr/>
          <p:nvPr/>
        </p:nvSpPr>
        <p:spPr>
          <a:xfrm>
            <a:off x="5506805" y="401163"/>
            <a:ext cx="358598" cy="512508"/>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6" name="Rounded Rectangle 5"/>
          <p:cNvSpPr/>
          <p:nvPr/>
        </p:nvSpPr>
        <p:spPr>
          <a:xfrm rot="20988511">
            <a:off x="4982209" y="417993"/>
            <a:ext cx="4821662" cy="1086918"/>
          </a:xfrm>
          <a:prstGeom prst="roundRect">
            <a:avLst/>
          </a:prstGeom>
          <a:solidFill>
            <a:srgbClr val="FFFF00">
              <a:alpha val="93000"/>
            </a:srgb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lvl="0" algn="ctr">
              <a:spcBef>
                <a:spcPts val="600"/>
              </a:spcBef>
            </a:pPr>
            <a:r>
              <a:rPr lang="en-GB" dirty="0">
                <a:solidFill>
                  <a:schemeClr val="tx2"/>
                </a:solidFill>
              </a:rPr>
              <a:t>This information can be written or visual (2D drawings, 3D model views etc. with dimensions) and/or reference to such.</a:t>
            </a:r>
            <a:endParaRPr lang="sv-SE" dirty="0">
              <a:solidFill>
                <a:schemeClr val="tx2"/>
              </a:solidFill>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46333" y="1606514"/>
            <a:ext cx="1838065" cy="113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37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Képtalálat a következőre: „pipe netwo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6392" y="3790361"/>
            <a:ext cx="2056648" cy="12854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7399" y="1723786"/>
            <a:ext cx="7605076" cy="4616648"/>
          </a:xfrm>
          <a:prstGeom prst="rect">
            <a:avLst/>
          </a:prstGeom>
        </p:spPr>
        <p:txBody>
          <a:bodyPr wrap="square">
            <a:spAutoFit/>
          </a:bodyPr>
          <a:lstStyle/>
          <a:p>
            <a:pPr marL="285750" indent="-285750">
              <a:buFont typeface="Arial" panose="020B0604020202020204" pitchFamily="34" charset="0"/>
              <a:buChar char="•"/>
            </a:pPr>
            <a:r>
              <a:rPr lang="en-US" dirty="0" smtClean="0"/>
              <a:t>Preliminary </a:t>
            </a:r>
            <a:r>
              <a:rPr lang="en-US" dirty="0"/>
              <a:t>design for the following cross system </a:t>
            </a:r>
            <a:r>
              <a:rPr lang="en-US" dirty="0" smtClean="0"/>
              <a:t>sub-systems (utilities), </a:t>
            </a:r>
            <a:r>
              <a:rPr lang="en-US" dirty="0"/>
              <a:t>with references to the requirements in the System Requirements </a:t>
            </a:r>
            <a:r>
              <a:rPr lang="en-US" dirty="0" smtClean="0"/>
              <a:t>Specification:</a:t>
            </a:r>
            <a:endParaRPr lang="sv-SE" dirty="0" smtClean="0"/>
          </a:p>
          <a:p>
            <a:pPr lvl="1">
              <a:spcBef>
                <a:spcPts val="600"/>
              </a:spcBef>
              <a:spcAft>
                <a:spcPts val="600"/>
              </a:spcAft>
            </a:pPr>
            <a:r>
              <a:rPr lang="en-US" dirty="0"/>
              <a:t>/</a:t>
            </a:r>
            <a:r>
              <a:rPr lang="en-US" dirty="0" smtClean="0"/>
              <a:t>Only include in the SDD if not entirely covered in the sub-systems/</a:t>
            </a:r>
            <a:endParaRPr lang="sv-SE" dirty="0" smtClean="0"/>
          </a:p>
          <a:p>
            <a:pPr marL="742950" lvl="1" indent="-285750">
              <a:spcBef>
                <a:spcPts val="600"/>
              </a:spcBef>
              <a:spcAft>
                <a:spcPts val="600"/>
              </a:spcAft>
              <a:buFont typeface="Arial" panose="020B0604020202020204" pitchFamily="34" charset="0"/>
              <a:buChar char="•"/>
            </a:pPr>
            <a:r>
              <a:rPr lang="en-US" dirty="0" smtClean="0"/>
              <a:t>Power distribution </a:t>
            </a:r>
            <a:endParaRPr lang="sv-SE" dirty="0" smtClean="0"/>
          </a:p>
          <a:p>
            <a:pPr marL="742950" lvl="1" indent="-285750">
              <a:spcBef>
                <a:spcPts val="600"/>
              </a:spcBef>
              <a:spcAft>
                <a:spcPts val="600"/>
              </a:spcAft>
              <a:buFont typeface="Arial" panose="020B0604020202020204" pitchFamily="34" charset="0"/>
              <a:buChar char="•"/>
            </a:pPr>
            <a:r>
              <a:rPr lang="en-US" dirty="0" smtClean="0"/>
              <a:t>Control </a:t>
            </a:r>
            <a:r>
              <a:rPr lang="en-US" dirty="0"/>
              <a:t>system </a:t>
            </a:r>
            <a:endParaRPr lang="sv-SE" dirty="0"/>
          </a:p>
          <a:p>
            <a:pPr marL="742950" lvl="1" indent="-285750">
              <a:spcBef>
                <a:spcPts val="600"/>
              </a:spcBef>
              <a:spcAft>
                <a:spcPts val="600"/>
              </a:spcAft>
              <a:buFont typeface="Arial" panose="020B0604020202020204" pitchFamily="34" charset="0"/>
              <a:buChar char="•"/>
            </a:pPr>
            <a:r>
              <a:rPr lang="en-US" dirty="0"/>
              <a:t>Personnel Safety System, PSS </a:t>
            </a:r>
            <a:endParaRPr lang="sv-SE" dirty="0"/>
          </a:p>
          <a:p>
            <a:pPr marL="742950" lvl="1" indent="-285750">
              <a:spcBef>
                <a:spcPts val="600"/>
              </a:spcBef>
              <a:spcAft>
                <a:spcPts val="600"/>
              </a:spcAft>
              <a:buFont typeface="Arial" panose="020B0604020202020204" pitchFamily="34" charset="0"/>
              <a:buChar char="•"/>
            </a:pPr>
            <a:r>
              <a:rPr lang="en-US" dirty="0"/>
              <a:t>Cooling and other fluid systems</a:t>
            </a:r>
            <a:endParaRPr lang="sv-SE" dirty="0"/>
          </a:p>
          <a:p>
            <a:pPr marL="742950" lvl="1" indent="-285750">
              <a:spcBef>
                <a:spcPts val="600"/>
              </a:spcBef>
              <a:spcAft>
                <a:spcPts val="600"/>
              </a:spcAft>
              <a:buFont typeface="Arial" panose="020B0604020202020204" pitchFamily="34" charset="0"/>
              <a:buChar char="•"/>
            </a:pPr>
            <a:r>
              <a:rPr lang="en-US" dirty="0"/>
              <a:t>Vacuum and gas support </a:t>
            </a:r>
            <a:r>
              <a:rPr lang="en-US" dirty="0" smtClean="0"/>
              <a:t>systems</a:t>
            </a:r>
            <a:endParaRPr lang="sv-SE" dirty="0" smtClean="0"/>
          </a:p>
          <a:p>
            <a:r>
              <a:rPr lang="en-US" dirty="0"/>
              <a:t> </a:t>
            </a:r>
            <a:endParaRPr lang="sv-SE" dirty="0"/>
          </a:p>
          <a:p>
            <a:endParaRPr lang="en-US" dirty="0" smtClean="0"/>
          </a:p>
          <a:p>
            <a:r>
              <a:rPr lang="en-US" dirty="0" smtClean="0"/>
              <a:t>Certificate </a:t>
            </a:r>
            <a:r>
              <a:rPr lang="en-US" dirty="0"/>
              <a:t>of Conformity for Hazardous Materials and Sustainability [ISS];  - Specify exceptions to the list stipulating what materials not to use. Could be a separate attachment.</a:t>
            </a:r>
            <a:endParaRPr lang="sv-SE" dirty="0"/>
          </a:p>
        </p:txBody>
      </p:sp>
      <p:pic>
        <p:nvPicPr>
          <p:cNvPr id="2052" name="Picture 4" descr="Képtalálat a következőre: „Personnel Safety System”"/>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773333" y="3086217"/>
            <a:ext cx="1337733" cy="1393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767399" y="482877"/>
            <a:ext cx="5394337" cy="523220"/>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1"/>
                </a:solidFill>
              </a:rPr>
              <a:t>System Design Description (SDD)</a:t>
            </a: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33</a:t>
            </a:fld>
            <a:endParaRPr lang="sv-SE" dirty="0"/>
          </a:p>
        </p:txBody>
      </p:sp>
      <p:sp>
        <p:nvSpPr>
          <p:cNvPr id="5" name="Diamond 4"/>
          <p:cNvSpPr/>
          <p:nvPr/>
        </p:nvSpPr>
        <p:spPr>
          <a:xfrm>
            <a:off x="6332304" y="493589"/>
            <a:ext cx="358598" cy="512508"/>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pic>
        <p:nvPicPr>
          <p:cNvPr id="2050" name="Picture 2" descr="Kapcsolódó kép"/>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97566" y="2729442"/>
            <a:ext cx="2259471" cy="898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99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738664"/>
          </a:xfrm>
          <a:prstGeom prst="rect">
            <a:avLst/>
          </a:prstGeom>
        </p:spPr>
        <p:txBody>
          <a:bodyPr wrap="square">
            <a:spAutoFit/>
          </a:bodyPr>
          <a:lstStyle/>
          <a:p>
            <a:pPr lvl="0">
              <a:lnSpc>
                <a:spcPct val="150000"/>
              </a:lnSpc>
            </a:pPr>
            <a:r>
              <a:rPr lang="en-GB" sz="2800" dirty="0" smtClean="0">
                <a:solidFill>
                  <a:schemeClr val="bg1"/>
                </a:solidFill>
              </a:rPr>
              <a:t>System Documentation </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34</a:t>
            </a:fld>
            <a:endParaRPr lang="sv-SE" dirty="0"/>
          </a:p>
        </p:txBody>
      </p:sp>
      <p:sp>
        <p:nvSpPr>
          <p:cNvPr id="2" name="Rectangle 1"/>
          <p:cNvSpPr/>
          <p:nvPr/>
        </p:nvSpPr>
        <p:spPr>
          <a:xfrm>
            <a:off x="767399" y="1621230"/>
            <a:ext cx="6936581" cy="2108269"/>
          </a:xfrm>
          <a:prstGeom prst="rect">
            <a:avLst/>
          </a:prstGeom>
        </p:spPr>
        <p:txBody>
          <a:bodyPr wrap="square">
            <a:spAutoFit/>
          </a:bodyPr>
          <a:lstStyle/>
          <a:p>
            <a:pPr marL="0" lvl="3"/>
            <a:r>
              <a:rPr lang="en-US" b="1" dirty="0"/>
              <a:t>System Integration and Verification Plan</a:t>
            </a:r>
            <a:endParaRPr lang="sv-SE" b="1" dirty="0"/>
          </a:p>
          <a:p>
            <a:pPr>
              <a:spcBef>
                <a:spcPts val="600"/>
              </a:spcBef>
            </a:pPr>
            <a:r>
              <a:rPr lang="en-GB" dirty="0" smtClean="0"/>
              <a:t>Describes </a:t>
            </a:r>
            <a:r>
              <a:rPr lang="en-GB" dirty="0"/>
              <a:t>the activities and resources (heavy equipment, special tools, staff etc.) required for installation, integration and verification of the technical requirements and the schedule for these. These activities shall be described in accordance to </a:t>
            </a:r>
            <a:r>
              <a:rPr lang="en-US" dirty="0"/>
              <a:t>ESS-0115143</a:t>
            </a:r>
            <a:r>
              <a:rPr lang="en-GB" dirty="0"/>
              <a:t>, </a:t>
            </a:r>
            <a:r>
              <a:rPr lang="en-US" dirty="0"/>
              <a:t>NSS project schedule guideline.</a:t>
            </a:r>
            <a:endParaRPr lang="sv-SE" dirty="0"/>
          </a:p>
          <a:p>
            <a:pPr marL="285750" indent="-285750">
              <a:buFont typeface="Arial" panose="020B0604020202020204" pitchFamily="34" charset="0"/>
              <a:buChar char="•"/>
            </a:pPr>
            <a:endParaRPr lang="sv-SE" dirty="0"/>
          </a:p>
        </p:txBody>
      </p:sp>
      <p:sp>
        <p:nvSpPr>
          <p:cNvPr id="3" name="Rectangle 2"/>
          <p:cNvSpPr/>
          <p:nvPr/>
        </p:nvSpPr>
        <p:spPr>
          <a:xfrm>
            <a:off x="717392" y="3645377"/>
            <a:ext cx="7380975" cy="1200329"/>
          </a:xfrm>
          <a:prstGeom prst="rect">
            <a:avLst/>
          </a:prstGeom>
        </p:spPr>
        <p:txBody>
          <a:bodyPr wrap="square">
            <a:spAutoFit/>
          </a:bodyPr>
          <a:lstStyle/>
          <a:p>
            <a:pPr marL="0" lvl="3"/>
            <a:r>
              <a:rPr lang="en-US" b="1" dirty="0"/>
              <a:t>System Validation </a:t>
            </a:r>
            <a:r>
              <a:rPr lang="en-US" b="1" dirty="0" smtClean="0"/>
              <a:t>Plan,</a:t>
            </a:r>
            <a:endParaRPr lang="sv-SE" b="1" dirty="0"/>
          </a:p>
          <a:p>
            <a:r>
              <a:rPr lang="en-US" b="1" dirty="0" smtClean="0"/>
              <a:t>Preliminary </a:t>
            </a:r>
            <a:r>
              <a:rPr lang="en-US" b="1" dirty="0"/>
              <a:t>plan for cold and hot commissioning </a:t>
            </a:r>
            <a:endParaRPr lang="sv-SE" b="1" dirty="0"/>
          </a:p>
          <a:p>
            <a:r>
              <a:rPr lang="en-US" dirty="0"/>
              <a:t>Defining content and depth of detail of all activities to validate the realized product against the high level scientific </a:t>
            </a:r>
            <a:r>
              <a:rPr lang="en-US" dirty="0" smtClean="0"/>
              <a:t>requirements (CONOPS). </a:t>
            </a:r>
            <a:endParaRPr lang="sv-SE" dirty="0"/>
          </a:p>
        </p:txBody>
      </p:sp>
      <p:sp>
        <p:nvSpPr>
          <p:cNvPr id="8" name="Diamond 7"/>
          <p:cNvSpPr/>
          <p:nvPr/>
        </p:nvSpPr>
        <p:spPr>
          <a:xfrm>
            <a:off x="6332304" y="493589"/>
            <a:ext cx="358598" cy="512508"/>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10" name="Rectangle 9"/>
          <p:cNvSpPr/>
          <p:nvPr/>
        </p:nvSpPr>
        <p:spPr>
          <a:xfrm>
            <a:off x="717392" y="5084528"/>
            <a:ext cx="7309008" cy="1200329"/>
          </a:xfrm>
          <a:prstGeom prst="rect">
            <a:avLst/>
          </a:prstGeom>
        </p:spPr>
        <p:txBody>
          <a:bodyPr wrap="square">
            <a:spAutoFit/>
          </a:bodyPr>
          <a:lstStyle/>
          <a:p>
            <a:pPr marL="0" lvl="3"/>
            <a:r>
              <a:rPr lang="en-US" b="1" dirty="0" smtClean="0"/>
              <a:t>Draft of System </a:t>
            </a:r>
            <a:r>
              <a:rPr lang="en-US" b="1" dirty="0"/>
              <a:t>Operations &amp; Maintenance Manual</a:t>
            </a:r>
            <a:endParaRPr lang="sv-SE" b="1" dirty="0"/>
          </a:p>
          <a:p>
            <a:r>
              <a:rPr lang="en-US" dirty="0" smtClean="0"/>
              <a:t>The </a:t>
            </a:r>
            <a:r>
              <a:rPr lang="en-US" dirty="0"/>
              <a:t>document is to be started early in the design work and is intended to evolve throughout the phase and into the coming phases as the design gradually matures.</a:t>
            </a:r>
            <a:endParaRPr lang="sv-SE" dirty="0"/>
          </a:p>
        </p:txBody>
      </p:sp>
    </p:spTree>
    <p:extLst>
      <p:ext uri="{BB962C8B-B14F-4D97-AF65-F5344CB8AC3E}">
        <p14:creationId xmlns:p14="http://schemas.microsoft.com/office/powerpoint/2010/main" val="1935374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671851"/>
          </a:xfrm>
          <a:prstGeom prst="rect">
            <a:avLst/>
          </a:prstGeom>
        </p:spPr>
        <p:txBody>
          <a:bodyPr wrap="square">
            <a:spAutoFit/>
          </a:bodyPr>
          <a:lstStyle/>
          <a:p>
            <a:pPr marL="285750" lvl="0" indent="-285750">
              <a:lnSpc>
                <a:spcPct val="150000"/>
              </a:lnSpc>
              <a:buFont typeface="Arial" panose="020B0604020202020204" pitchFamily="34" charset="0"/>
              <a:buChar char="•"/>
            </a:pPr>
            <a:r>
              <a:rPr lang="en-GB" sz="2800" dirty="0">
                <a:solidFill>
                  <a:schemeClr val="bg1"/>
                </a:solidFill>
              </a:rPr>
              <a:t>Detailed Technical Design</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35</a:t>
            </a:fld>
            <a:endParaRPr lang="sv-SE" dirty="0"/>
          </a:p>
        </p:txBody>
      </p:sp>
      <p:sp>
        <p:nvSpPr>
          <p:cNvPr id="2" name="Rectangle 1"/>
          <p:cNvSpPr/>
          <p:nvPr/>
        </p:nvSpPr>
        <p:spPr>
          <a:xfrm>
            <a:off x="1175108" y="2308179"/>
            <a:ext cx="4706097" cy="2308324"/>
          </a:xfrm>
          <a:prstGeom prst="rect">
            <a:avLst/>
          </a:prstGeom>
        </p:spPr>
        <p:txBody>
          <a:bodyPr wrap="none">
            <a:spAutoFit/>
          </a:bodyPr>
          <a:lstStyle/>
          <a:p>
            <a:pPr marL="285750" indent="-285750">
              <a:lnSpc>
                <a:spcPct val="150000"/>
              </a:lnSpc>
              <a:buFont typeface="Arial" panose="020B0604020202020204" pitchFamily="34" charset="0"/>
              <a:buChar char="•"/>
            </a:pPr>
            <a:r>
              <a:rPr lang="en-GB" sz="2400" b="1" dirty="0" smtClean="0"/>
              <a:t>3D model</a:t>
            </a:r>
          </a:p>
          <a:p>
            <a:pPr marL="285750" indent="-285750">
              <a:lnSpc>
                <a:spcPct val="150000"/>
              </a:lnSpc>
              <a:buFont typeface="Arial" panose="020B0604020202020204" pitchFamily="34" charset="0"/>
              <a:buChar char="•"/>
            </a:pPr>
            <a:endParaRPr lang="en-GB" sz="2400" b="1" dirty="0" smtClean="0"/>
          </a:p>
          <a:p>
            <a:pPr marL="285750" indent="-285750">
              <a:lnSpc>
                <a:spcPct val="150000"/>
              </a:lnSpc>
              <a:buFont typeface="Arial" panose="020B0604020202020204" pitchFamily="34" charset="0"/>
              <a:buChar char="•"/>
            </a:pPr>
            <a:endParaRPr lang="en-GB" sz="2400" b="1" dirty="0" smtClean="0"/>
          </a:p>
          <a:p>
            <a:pPr marL="285750" indent="-285750">
              <a:lnSpc>
                <a:spcPct val="150000"/>
              </a:lnSpc>
              <a:buFont typeface="Arial" panose="020B0604020202020204" pitchFamily="34" charset="0"/>
              <a:buChar char="•"/>
            </a:pPr>
            <a:r>
              <a:rPr lang="en-GB" sz="2400" b="1" dirty="0" smtClean="0"/>
              <a:t>Detailed Drawing documentation</a:t>
            </a:r>
            <a:endParaRPr lang="sv-SE" sz="2400" b="1" dirty="0"/>
          </a:p>
        </p:txBody>
      </p:sp>
      <p:pic>
        <p:nvPicPr>
          <p:cNvPr id="8" name="Picture 7"/>
          <p:cNvPicPr>
            <a:picLocks noChangeAspect="1"/>
          </p:cNvPicPr>
          <p:nvPr/>
        </p:nvPicPr>
        <p:blipFill>
          <a:blip r:embed="rId2"/>
          <a:stretch>
            <a:fillRect/>
          </a:stretch>
        </p:blipFill>
        <p:spPr>
          <a:xfrm>
            <a:off x="4171950" y="1984464"/>
            <a:ext cx="3100917" cy="1378948"/>
          </a:xfrm>
          <a:prstGeom prst="rect">
            <a:avLst/>
          </a:prstGeom>
          <a:ln>
            <a:noFill/>
          </a:ln>
          <a:effectLst>
            <a:outerShdw blurRad="292100" dist="139700" dir="2700000" algn="tl" rotWithShape="0">
              <a:srgbClr val="333333">
                <a:alpha val="65000"/>
              </a:srgbClr>
            </a:outerShdw>
          </a:effectLst>
        </p:spPr>
      </p:pic>
      <p:pic>
        <p:nvPicPr>
          <p:cNvPr id="3080" name="Picture 8" descr="Képtalálat a következőre: „detailed technical drawi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25462" y="4059557"/>
            <a:ext cx="1748467" cy="1727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Képtalálat a következőre: „detailed technical drawi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27008" y="4737154"/>
            <a:ext cx="2292992" cy="14985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387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CHESS</a:t>
            </a:r>
            <a:endParaRPr lang="sv-S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7832" y="1481735"/>
            <a:ext cx="6956352" cy="5196115"/>
          </a:xfrm>
          <a:prstGeom prst="rect">
            <a:avLst/>
          </a:prstGeom>
        </p:spPr>
      </p:pic>
      <p:sp>
        <p:nvSpPr>
          <p:cNvPr id="14" name="Oval 13"/>
          <p:cNvSpPr/>
          <p:nvPr/>
        </p:nvSpPr>
        <p:spPr>
          <a:xfrm>
            <a:off x="3234267" y="4656667"/>
            <a:ext cx="1358900" cy="182033"/>
          </a:xfrm>
          <a:prstGeom prst="ellipse">
            <a:avLst/>
          </a:prstGeom>
          <a:noFill/>
          <a:ln w="952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6" name="Oval 5"/>
          <p:cNvSpPr/>
          <p:nvPr/>
        </p:nvSpPr>
        <p:spPr>
          <a:xfrm>
            <a:off x="1193800" y="2921001"/>
            <a:ext cx="711200" cy="165100"/>
          </a:xfrm>
          <a:prstGeom prst="ellipse">
            <a:avLst/>
          </a:prstGeom>
          <a:noFill/>
          <a:ln w="952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7" name="Oval 6"/>
          <p:cNvSpPr/>
          <p:nvPr/>
        </p:nvSpPr>
        <p:spPr>
          <a:xfrm>
            <a:off x="3035301" y="4191000"/>
            <a:ext cx="1172632" cy="198967"/>
          </a:xfrm>
          <a:prstGeom prst="ellipse">
            <a:avLst/>
          </a:prstGeom>
          <a:noFill/>
          <a:ln w="952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8" name="Oval 7"/>
          <p:cNvSpPr/>
          <p:nvPr/>
        </p:nvSpPr>
        <p:spPr>
          <a:xfrm>
            <a:off x="2954867" y="3744371"/>
            <a:ext cx="1253065" cy="150296"/>
          </a:xfrm>
          <a:prstGeom prst="ellipse">
            <a:avLst/>
          </a:prstGeom>
          <a:noFill/>
          <a:ln w="952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9" name="Oval 8"/>
          <p:cNvSpPr/>
          <p:nvPr/>
        </p:nvSpPr>
        <p:spPr>
          <a:xfrm>
            <a:off x="2599268" y="2648184"/>
            <a:ext cx="935566" cy="169333"/>
          </a:xfrm>
          <a:prstGeom prst="ellipse">
            <a:avLst/>
          </a:prstGeom>
          <a:noFill/>
          <a:ln w="9525">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Tree>
    <p:extLst>
      <p:ext uri="{BB962C8B-B14F-4D97-AF65-F5344CB8AC3E}">
        <p14:creationId xmlns:p14="http://schemas.microsoft.com/office/powerpoint/2010/main" val="4210141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39677" y="3093992"/>
            <a:ext cx="1838901" cy="738664"/>
          </a:xfrm>
          <a:prstGeom prst="rect">
            <a:avLst/>
          </a:prstGeom>
        </p:spPr>
        <p:txBody>
          <a:bodyPr wrap="none">
            <a:spAutoFit/>
          </a:bodyPr>
          <a:lstStyle/>
          <a:p>
            <a:pPr>
              <a:lnSpc>
                <a:spcPct val="150000"/>
              </a:lnSpc>
            </a:pPr>
            <a:r>
              <a:rPr lang="en-GB" sz="2800" b="1" dirty="0" smtClean="0"/>
              <a:t>Thank You!</a:t>
            </a:r>
          </a:p>
        </p:txBody>
      </p:sp>
    </p:spTree>
    <p:extLst>
      <p:ext uri="{BB962C8B-B14F-4D97-AF65-F5344CB8AC3E}">
        <p14:creationId xmlns:p14="http://schemas.microsoft.com/office/powerpoint/2010/main" val="1158541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954107"/>
          </a:xfrm>
          <a:prstGeom prst="rect">
            <a:avLst/>
          </a:prstGeom>
        </p:spPr>
        <p:txBody>
          <a:bodyPr wrap="square">
            <a:spAutoFit/>
          </a:bodyPr>
          <a:lstStyle/>
          <a:p>
            <a:r>
              <a:rPr lang="sv-SE" sz="2800" dirty="0" smtClean="0">
                <a:solidFill>
                  <a:schemeClr val="bg1"/>
                </a:solidFill>
              </a:rPr>
              <a:t>Brief Explanation of ESS Activities </a:t>
            </a:r>
            <a:endParaRPr lang="sv-SE" sz="2800" dirty="0">
              <a:solidFill>
                <a:schemeClr val="bg1"/>
              </a:solidFill>
            </a:endParaRPr>
          </a:p>
          <a:p>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38</a:t>
            </a:fld>
            <a:endParaRPr lang="sv-SE" dirty="0"/>
          </a:p>
        </p:txBody>
      </p:sp>
      <p:grpSp>
        <p:nvGrpSpPr>
          <p:cNvPr id="6" name="Group 5"/>
          <p:cNvGrpSpPr/>
          <p:nvPr/>
        </p:nvGrpSpPr>
        <p:grpSpPr>
          <a:xfrm>
            <a:off x="891395" y="1713987"/>
            <a:ext cx="6583942" cy="1812290"/>
            <a:chOff x="683475" y="4905206"/>
            <a:chExt cx="6583942" cy="1812290"/>
          </a:xfrm>
        </p:grpSpPr>
        <p:grpSp>
          <p:nvGrpSpPr>
            <p:cNvPr id="47" name="Group 46"/>
            <p:cNvGrpSpPr/>
            <p:nvPr/>
          </p:nvGrpSpPr>
          <p:grpSpPr>
            <a:xfrm>
              <a:off x="683475" y="4905206"/>
              <a:ext cx="6583942" cy="906661"/>
              <a:chOff x="-1173759" y="-91110"/>
              <a:chExt cx="9033816" cy="1174539"/>
            </a:xfrm>
          </p:grpSpPr>
          <p:grpSp>
            <p:nvGrpSpPr>
              <p:cNvPr id="54" name="Group 53"/>
              <p:cNvGrpSpPr/>
              <p:nvPr/>
            </p:nvGrpSpPr>
            <p:grpSpPr>
              <a:xfrm>
                <a:off x="-1173759" y="-91110"/>
                <a:ext cx="9033816" cy="1170616"/>
                <a:chOff x="-894522" y="-91110"/>
                <a:chExt cx="6884672" cy="1170616"/>
              </a:xfrm>
            </p:grpSpPr>
            <p:grpSp>
              <p:nvGrpSpPr>
                <p:cNvPr id="56" name="Group 55"/>
                <p:cNvGrpSpPr/>
                <p:nvPr/>
              </p:nvGrpSpPr>
              <p:grpSpPr>
                <a:xfrm>
                  <a:off x="-894522" y="-91110"/>
                  <a:ext cx="5699484" cy="1170616"/>
                  <a:chOff x="-329184" y="-45870"/>
                  <a:chExt cx="2097408" cy="589357"/>
                </a:xfrm>
              </p:grpSpPr>
              <p:sp>
                <p:nvSpPr>
                  <p:cNvPr id="58" name="Pentagon 57"/>
                  <p:cNvSpPr/>
                  <p:nvPr/>
                </p:nvSpPr>
                <p:spPr>
                  <a:xfrm>
                    <a:off x="573003" y="-45867"/>
                    <a:ext cx="1195221" cy="589354"/>
                  </a:xfrm>
                  <a:prstGeom prst="homePlate">
                    <a:avLst>
                      <a:gd name="adj" fmla="val 27700"/>
                    </a:avLst>
                  </a:prstGeom>
                </p:spPr>
                <p:style>
                  <a:lnRef idx="1">
                    <a:schemeClr val="accent1"/>
                  </a:lnRef>
                  <a:fillRef idx="3">
                    <a:schemeClr val="accent1"/>
                  </a:fillRef>
                  <a:effectRef idx="2">
                    <a:schemeClr val="accent1"/>
                  </a:effectRef>
                  <a:fontRef idx="minor">
                    <a:schemeClr val="lt1"/>
                  </a:fontRef>
                </p:style>
                <p:txBody>
                  <a:bodyPr lIns="91407" tIns="45705" rIns="91407" bIns="45705" rtlCol="0" anchor="t" anchorCtr="0"/>
                  <a:lstStyle/>
                  <a:p>
                    <a:pPr algn="ctr">
                      <a:spcAft>
                        <a:spcPts val="0"/>
                      </a:spcAft>
                    </a:pPr>
                    <a:r>
                      <a:rPr lang="sv-SE" sz="1600" dirty="0" smtClean="0">
                        <a:ea typeface="MS Mincho"/>
                      </a:rPr>
                      <a:t> </a:t>
                    </a:r>
                    <a:r>
                      <a:rPr lang="sv-SE" sz="1400" b="1" dirty="0" smtClean="0">
                        <a:ea typeface="MS Mincho"/>
                      </a:rPr>
                      <a:t>Phase 2</a:t>
                    </a:r>
                    <a:r>
                      <a:rPr lang="sv-SE" sz="1400" dirty="0" smtClean="0">
                        <a:ea typeface="MS Mincho"/>
                      </a:rPr>
                      <a:t>: Outsourced Design</a:t>
                    </a:r>
                    <a:endParaRPr lang="sv-SE" sz="1400" dirty="0">
                      <a:effectLst/>
                      <a:ea typeface="MS Mincho"/>
                    </a:endParaRPr>
                  </a:p>
                </p:txBody>
              </p:sp>
              <p:sp>
                <p:nvSpPr>
                  <p:cNvPr id="59" name="Pentagon 58"/>
                  <p:cNvSpPr/>
                  <p:nvPr/>
                </p:nvSpPr>
                <p:spPr>
                  <a:xfrm>
                    <a:off x="573003" y="183446"/>
                    <a:ext cx="607613" cy="360040"/>
                  </a:xfrm>
                  <a:prstGeom prst="homePlate">
                    <a:avLst>
                      <a:gd name="adj" fmla="val 26928"/>
                    </a:avLst>
                  </a:prstGeom>
                  <a:solidFill>
                    <a:srgbClr val="00FAE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chemeClr val="tx1"/>
                        </a:solidFill>
                        <a:effectLst/>
                        <a:ea typeface="MS Mincho"/>
                        <a:cs typeface="Times New Roman"/>
                      </a:rPr>
                      <a:t>Preliminary engineering, or design change</a:t>
                    </a:r>
                    <a:endParaRPr lang="sv-SE" sz="1200" dirty="0">
                      <a:solidFill>
                        <a:schemeClr val="tx1"/>
                      </a:solidFill>
                      <a:effectLst/>
                      <a:latin typeface="Times New Roman"/>
                      <a:ea typeface="MS Mincho"/>
                    </a:endParaRPr>
                  </a:p>
                </p:txBody>
              </p:sp>
              <p:sp>
                <p:nvSpPr>
                  <p:cNvPr id="60" name="Pentagon 59"/>
                  <p:cNvSpPr/>
                  <p:nvPr/>
                </p:nvSpPr>
                <p:spPr>
                  <a:xfrm>
                    <a:off x="-329184" y="-45870"/>
                    <a:ext cx="573003" cy="589353"/>
                  </a:xfrm>
                  <a:prstGeom prst="homePlate">
                    <a:avLst>
                      <a:gd name="adj" fmla="val 26928"/>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r>
                      <a:rPr lang="sv-SE" sz="1400" b="1" dirty="0" smtClean="0">
                        <a:solidFill>
                          <a:srgbClr val="FFFF00"/>
                        </a:solidFill>
                        <a:ea typeface="MS Mincho"/>
                        <a:cs typeface="Times New Roman"/>
                      </a:rPr>
                      <a:t>Phase 1</a:t>
                    </a:r>
                    <a:endParaRPr lang="sv-SE" sz="1400" b="1" dirty="0">
                      <a:solidFill>
                        <a:srgbClr val="FFFF00"/>
                      </a:solidFill>
                      <a:ea typeface="MS Mincho"/>
                      <a:cs typeface="Times New Roman"/>
                    </a:endParaRPr>
                  </a:p>
                  <a:p>
                    <a:pPr algn="ctr">
                      <a:spcAft>
                        <a:spcPts val="0"/>
                      </a:spcAft>
                    </a:pPr>
                    <a:r>
                      <a:rPr lang="sv-SE" sz="1200" dirty="0" smtClean="0">
                        <a:solidFill>
                          <a:srgbClr val="FFFFFF"/>
                        </a:solidFill>
                        <a:ea typeface="MS Mincho"/>
                        <a:cs typeface="Times New Roman"/>
                      </a:rPr>
                      <a:t>Definition of base parameters and requirements</a:t>
                    </a:r>
                    <a:endParaRPr lang="sv-SE" sz="1200" dirty="0">
                      <a:effectLst/>
                      <a:latin typeface="Times New Roman"/>
                      <a:ea typeface="MS Mincho"/>
                    </a:endParaRPr>
                  </a:p>
                </p:txBody>
              </p:sp>
            </p:grpSp>
            <p:sp>
              <p:nvSpPr>
                <p:cNvPr id="57" name="Pentagon 56"/>
                <p:cNvSpPr/>
                <p:nvPr/>
              </p:nvSpPr>
              <p:spPr>
                <a:xfrm>
                  <a:off x="4804964" y="-91104"/>
                  <a:ext cx="1185186" cy="1170602"/>
                </a:xfrm>
                <a:prstGeom prst="homePlate">
                  <a:avLst>
                    <a:gd name="adj" fmla="val 26928"/>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Manufacturing</a:t>
                  </a:r>
                  <a:endParaRPr lang="sv-SE" sz="1200" dirty="0">
                    <a:effectLst/>
                    <a:latin typeface="Times New Roman"/>
                    <a:ea typeface="MS Mincho"/>
                  </a:endParaRPr>
                </a:p>
              </p:txBody>
            </p:sp>
          </p:grpSp>
          <p:sp>
            <p:nvSpPr>
              <p:cNvPr id="55" name="Pentagon 54"/>
              <p:cNvSpPr/>
              <p:nvPr/>
            </p:nvSpPr>
            <p:spPr>
              <a:xfrm>
                <a:off x="4209681" y="347157"/>
                <a:ext cx="1969747" cy="736272"/>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Detailed engineering</a:t>
                </a:r>
                <a:endParaRPr lang="sv-SE" sz="1200" dirty="0">
                  <a:effectLst/>
                  <a:latin typeface="Times New Roman"/>
                  <a:ea typeface="MS Mincho"/>
                </a:endParaRPr>
              </a:p>
            </p:txBody>
          </p:sp>
        </p:grpSp>
        <p:sp>
          <p:nvSpPr>
            <p:cNvPr id="85" name="Diamond 84"/>
            <p:cNvSpPr/>
            <p:nvPr/>
          </p:nvSpPr>
          <p:spPr>
            <a:xfrm>
              <a:off x="4522904" y="5811867"/>
              <a:ext cx="172089" cy="207055"/>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6" name="Diamond 85"/>
            <p:cNvSpPr/>
            <p:nvPr/>
          </p:nvSpPr>
          <p:spPr>
            <a:xfrm>
              <a:off x="6051825" y="5860759"/>
              <a:ext cx="168279" cy="199433"/>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7" name="Diamond 86"/>
            <p:cNvSpPr/>
            <p:nvPr/>
          </p:nvSpPr>
          <p:spPr>
            <a:xfrm>
              <a:off x="2051019" y="5869832"/>
              <a:ext cx="172089" cy="207054"/>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9" name="Text Box 22"/>
            <p:cNvSpPr txBox="1"/>
            <p:nvPr/>
          </p:nvSpPr>
          <p:spPr>
            <a:xfrm>
              <a:off x="1232537" y="6106245"/>
              <a:ext cx="1782377" cy="2654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TG2</a:t>
              </a:r>
              <a:endParaRPr lang="sv-SE" sz="1200" dirty="0">
                <a:effectLst/>
                <a:ea typeface="Calibri"/>
                <a:cs typeface="Times New Roman"/>
              </a:endParaRPr>
            </a:p>
          </p:txBody>
        </p:sp>
        <p:sp>
          <p:nvSpPr>
            <p:cNvPr id="90" name="Text Box 48"/>
            <p:cNvSpPr txBox="1"/>
            <p:nvPr/>
          </p:nvSpPr>
          <p:spPr>
            <a:xfrm>
              <a:off x="1232538" y="6453336"/>
              <a:ext cx="1782377" cy="264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a:effectLst/>
                  <a:ea typeface="Calibri"/>
                  <a:cs typeface="Times New Roman"/>
                </a:rPr>
                <a:t>Procurement verification</a:t>
              </a:r>
              <a:endParaRPr lang="sv-SE" sz="1200" dirty="0">
                <a:effectLst/>
                <a:ea typeface="Calibri"/>
                <a:cs typeface="Times New Roman"/>
              </a:endParaRPr>
            </a:p>
          </p:txBody>
        </p:sp>
        <p:sp>
          <p:nvSpPr>
            <p:cNvPr id="91" name="Text Box 24"/>
            <p:cNvSpPr txBox="1"/>
            <p:nvPr/>
          </p:nvSpPr>
          <p:spPr>
            <a:xfrm>
              <a:off x="3971924" y="6106243"/>
              <a:ext cx="1352845" cy="61125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Design review by ESS technology group</a:t>
              </a:r>
              <a:endParaRPr lang="sv-SE" sz="1200" dirty="0">
                <a:effectLst/>
                <a:ea typeface="Calibri"/>
                <a:cs typeface="Times New Roman"/>
              </a:endParaRPr>
            </a:p>
          </p:txBody>
        </p:sp>
        <p:sp>
          <p:nvSpPr>
            <p:cNvPr id="92" name="Text Box 24"/>
            <p:cNvSpPr txBox="1"/>
            <p:nvPr/>
          </p:nvSpPr>
          <p:spPr>
            <a:xfrm>
              <a:off x="5760799" y="6105567"/>
              <a:ext cx="694072" cy="2654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Sub TG3</a:t>
              </a:r>
              <a:endParaRPr lang="sv-SE" sz="1200" dirty="0">
                <a:effectLst/>
                <a:ea typeface="Calibri"/>
                <a:cs typeface="Times New Roman"/>
              </a:endParaRPr>
            </a:p>
          </p:txBody>
        </p:sp>
        <p:sp>
          <p:nvSpPr>
            <p:cNvPr id="3" name="Curved Right Arrow 2"/>
            <p:cNvSpPr/>
            <p:nvPr/>
          </p:nvSpPr>
          <p:spPr>
            <a:xfrm>
              <a:off x="904182" y="6172553"/>
              <a:ext cx="255647" cy="47863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grpSp>
      <p:sp>
        <p:nvSpPr>
          <p:cNvPr id="65" name="Folded Corner 64"/>
          <p:cNvSpPr/>
          <p:nvPr/>
        </p:nvSpPr>
        <p:spPr>
          <a:xfrm>
            <a:off x="850106" y="3642306"/>
            <a:ext cx="2777124" cy="2315581"/>
          </a:xfrm>
          <a:prstGeom prst="foldedCorner">
            <a:avLst>
              <a:gd name="adj" fmla="val 905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schemeClr val="tx1"/>
            </a:solidFill>
          </a:ln>
          <a:effectLst>
            <a:outerShdw blurRad="40000" dist="508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lIns="35986" tIns="0" rIns="35986" bIns="0" rtlCol="0" anchor="t" anchorCtr="0">
            <a:noAutofit/>
          </a:bodyPr>
          <a:lstStyle/>
          <a:p>
            <a:pPr marL="41910">
              <a:lnSpc>
                <a:spcPts val="1400"/>
              </a:lnSpc>
              <a:spcAft>
                <a:spcPts val="600"/>
              </a:spcAft>
            </a:pPr>
            <a:r>
              <a:rPr lang="en-US" sz="1200" b="1" dirty="0">
                <a:solidFill>
                  <a:schemeClr val="bg1"/>
                </a:solidFill>
                <a:ea typeface="Calibri"/>
                <a:cs typeface="Times New Roman"/>
              </a:rPr>
              <a:t>Procurement </a:t>
            </a:r>
            <a:r>
              <a:rPr lang="en-US" sz="1200" b="1" dirty="0" smtClean="0">
                <a:solidFill>
                  <a:schemeClr val="bg1"/>
                </a:solidFill>
                <a:ea typeface="Calibri"/>
                <a:cs typeface="Times New Roman"/>
              </a:rPr>
              <a:t>verification (reply: 1 week)</a:t>
            </a:r>
            <a:endParaRPr lang="en-US" sz="1200" b="1" kern="1200" dirty="0" smtClean="0">
              <a:solidFill>
                <a:schemeClr val="bg1"/>
              </a:solidFill>
              <a:effectLst/>
              <a:ea typeface="Calibri"/>
              <a:cs typeface="Times New Roman"/>
            </a:endParaRPr>
          </a:p>
          <a:p>
            <a:pPr marL="41910">
              <a:lnSpc>
                <a:spcPts val="1400"/>
              </a:lnSpc>
              <a:spcAft>
                <a:spcPts val="0"/>
              </a:spcAft>
            </a:pPr>
            <a:r>
              <a:rPr lang="sv-SE" sz="1200" b="1" dirty="0" smtClean="0">
                <a:solidFill>
                  <a:schemeClr val="tx1"/>
                </a:solidFill>
                <a:effectLst/>
                <a:ea typeface="Calibri"/>
                <a:cs typeface="Times New Roman"/>
              </a:rPr>
              <a:t>Deliverables: </a:t>
            </a:r>
          </a:p>
          <a:p>
            <a:pPr marL="213360" indent="-171450">
              <a:lnSpc>
                <a:spcPts val="1400"/>
              </a:lnSpc>
              <a:spcAft>
                <a:spcPts val="0"/>
              </a:spcAft>
              <a:buFont typeface="Arial" panose="020B0604020202020204" pitchFamily="34" charset="0"/>
              <a:buChar char="•"/>
            </a:pPr>
            <a:r>
              <a:rPr lang="sv-SE" sz="1200" dirty="0" smtClean="0">
                <a:solidFill>
                  <a:schemeClr val="tx1"/>
                </a:solidFill>
                <a:ea typeface="Calibri"/>
                <a:cs typeface="Times New Roman"/>
              </a:rPr>
              <a:t>The </a:t>
            </a:r>
            <a:r>
              <a:rPr lang="sv-SE" sz="1200" dirty="0">
                <a:solidFill>
                  <a:schemeClr val="tx1"/>
                </a:solidFill>
                <a:ea typeface="Calibri"/>
                <a:cs typeface="Times New Roman"/>
              </a:rPr>
              <a:t>technical part of tender </a:t>
            </a:r>
            <a:endParaRPr lang="sv-SE" sz="1200" dirty="0" smtClean="0">
              <a:solidFill>
                <a:schemeClr val="tx1"/>
              </a:solidFill>
              <a:ea typeface="Calibri"/>
              <a:cs typeface="Times New Roman"/>
            </a:endParaRPr>
          </a:p>
          <a:p>
            <a:pPr marL="213360" indent="-171450">
              <a:lnSpc>
                <a:spcPts val="1400"/>
              </a:lnSpc>
              <a:spcAft>
                <a:spcPts val="0"/>
              </a:spcAft>
              <a:buFont typeface="Arial" panose="020B0604020202020204" pitchFamily="34" charset="0"/>
              <a:buChar char="•"/>
            </a:pPr>
            <a:r>
              <a:rPr lang="sv-SE" sz="1200" dirty="0" smtClean="0">
                <a:solidFill>
                  <a:schemeClr val="tx1"/>
                </a:solidFill>
                <a:ea typeface="Calibri"/>
                <a:cs typeface="Times New Roman"/>
              </a:rPr>
              <a:t>Schedule</a:t>
            </a:r>
          </a:p>
          <a:p>
            <a:pPr marL="213360" indent="-171450">
              <a:lnSpc>
                <a:spcPts val="1400"/>
              </a:lnSpc>
              <a:buFont typeface="Arial" panose="020B0604020202020204" pitchFamily="34" charset="0"/>
              <a:buChar char="•"/>
            </a:pPr>
            <a:r>
              <a:rPr lang="en-US" sz="1200" dirty="0">
                <a:solidFill>
                  <a:schemeClr val="tx1"/>
                </a:solidFill>
                <a:ea typeface="Calibri"/>
                <a:cs typeface="Times New Roman"/>
              </a:rPr>
              <a:t>Declaration of conformity with Appendix 1</a:t>
            </a:r>
          </a:p>
          <a:p>
            <a:pPr marL="41910">
              <a:lnSpc>
                <a:spcPts val="1400"/>
              </a:lnSpc>
              <a:spcBef>
                <a:spcPts val="600"/>
              </a:spcBef>
              <a:spcAft>
                <a:spcPts val="0"/>
              </a:spcAft>
            </a:pPr>
            <a:r>
              <a:rPr lang="sv-SE" sz="1200" b="1" dirty="0" smtClean="0">
                <a:solidFill>
                  <a:schemeClr val="tx1"/>
                </a:solidFill>
                <a:effectLst/>
                <a:ea typeface="Calibri"/>
                <a:cs typeface="Times New Roman"/>
              </a:rPr>
              <a:t>ESS action:</a:t>
            </a:r>
          </a:p>
          <a:p>
            <a:pPr marL="213360" indent="-171450">
              <a:lnSpc>
                <a:spcPts val="1400"/>
              </a:lnSpc>
              <a:spcAft>
                <a:spcPts val="0"/>
              </a:spcAft>
              <a:buFont typeface="Arial" panose="020B0604020202020204" pitchFamily="34" charset="0"/>
              <a:buChar char="•"/>
            </a:pPr>
            <a:r>
              <a:rPr lang="sv-SE" sz="1200" dirty="0" smtClean="0">
                <a:solidFill>
                  <a:schemeClr val="tx1"/>
                </a:solidFill>
                <a:effectLst/>
                <a:ea typeface="Calibri"/>
                <a:cs typeface="Times New Roman"/>
              </a:rPr>
              <a:t>Approval for </a:t>
            </a:r>
            <a:r>
              <a:rPr lang="sv-SE" sz="1200" dirty="0">
                <a:solidFill>
                  <a:schemeClr val="tx1"/>
                </a:solidFill>
                <a:ea typeface="Calibri"/>
                <a:cs typeface="Times New Roman"/>
              </a:rPr>
              <a:t>S</a:t>
            </a:r>
            <a:r>
              <a:rPr lang="sv-SE" sz="1200" dirty="0" smtClean="0">
                <a:solidFill>
                  <a:schemeClr val="tx1"/>
                </a:solidFill>
                <a:effectLst/>
                <a:ea typeface="Calibri"/>
                <a:cs typeface="Times New Roman"/>
              </a:rPr>
              <a:t>chedule and </a:t>
            </a:r>
            <a:r>
              <a:rPr lang="sv-SE" sz="1200" dirty="0" smtClean="0">
                <a:solidFill>
                  <a:schemeClr val="tx1"/>
                </a:solidFill>
                <a:ea typeface="Calibri"/>
                <a:cs typeface="Times New Roman"/>
              </a:rPr>
              <a:t>Resources</a:t>
            </a:r>
          </a:p>
          <a:p>
            <a:pPr marL="213360" indent="-171450">
              <a:lnSpc>
                <a:spcPts val="1400"/>
              </a:lnSpc>
              <a:spcAft>
                <a:spcPts val="0"/>
              </a:spcAft>
              <a:buFont typeface="Arial" panose="020B0604020202020204" pitchFamily="34" charset="0"/>
              <a:buChar char="•"/>
            </a:pPr>
            <a:r>
              <a:rPr lang="sv-SE" sz="1200" dirty="0" smtClean="0">
                <a:solidFill>
                  <a:schemeClr val="tx1"/>
                </a:solidFill>
                <a:ea typeface="Calibri"/>
                <a:cs typeface="Times New Roman"/>
              </a:rPr>
              <a:t>Comment the content (optional)</a:t>
            </a:r>
          </a:p>
          <a:p>
            <a:pPr marL="41910">
              <a:lnSpc>
                <a:spcPts val="1400"/>
              </a:lnSpc>
              <a:spcBef>
                <a:spcPts val="600"/>
              </a:spcBef>
              <a:spcAft>
                <a:spcPts val="0"/>
              </a:spcAft>
            </a:pPr>
            <a:r>
              <a:rPr lang="sv-SE" sz="1200" dirty="0" smtClean="0">
                <a:solidFill>
                  <a:schemeClr val="tx1"/>
                </a:solidFill>
                <a:ea typeface="Calibri"/>
                <a:cs typeface="Times New Roman"/>
              </a:rPr>
              <a:t>No personal meeting is necessary unless the NSS integration group recommends it.</a:t>
            </a:r>
            <a:endParaRPr lang="sv-SE" sz="1200" dirty="0">
              <a:solidFill>
                <a:schemeClr val="tx1"/>
              </a:solidFill>
              <a:effectLst/>
              <a:ea typeface="Calibri"/>
              <a:cs typeface="Times New Roman"/>
            </a:endParaRPr>
          </a:p>
        </p:txBody>
      </p:sp>
      <p:sp>
        <p:nvSpPr>
          <p:cNvPr id="67" name="Folded Corner 66"/>
          <p:cNvSpPr/>
          <p:nvPr/>
        </p:nvSpPr>
        <p:spPr>
          <a:xfrm>
            <a:off x="3714750" y="3642307"/>
            <a:ext cx="2157413" cy="2315580"/>
          </a:xfrm>
          <a:prstGeom prst="foldedCorner">
            <a:avLst>
              <a:gd name="adj" fmla="val 9641"/>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schemeClr val="tx1"/>
            </a:solidFill>
          </a:ln>
          <a:effectLst>
            <a:outerShdw blurRad="40000" dist="508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lIns="35986" tIns="0" rIns="35986" bIns="0" rtlCol="0" anchor="t" anchorCtr="0">
            <a:noAutofit/>
          </a:bodyPr>
          <a:lstStyle/>
          <a:p>
            <a:pPr marL="41910">
              <a:lnSpc>
                <a:spcPts val="1400"/>
              </a:lnSpc>
              <a:spcAft>
                <a:spcPts val="600"/>
              </a:spcAft>
            </a:pPr>
            <a:r>
              <a:rPr lang="en-US" sz="1200" b="1" dirty="0" smtClean="0">
                <a:ea typeface="Calibri"/>
                <a:cs typeface="Times New Roman"/>
              </a:rPr>
              <a:t>Interim Review (if necessary)</a:t>
            </a:r>
            <a:endParaRPr lang="en-US" sz="1200" b="1" kern="1200" dirty="0" smtClean="0">
              <a:solidFill>
                <a:srgbClr val="000000"/>
              </a:solidFill>
              <a:effectLst/>
              <a:ea typeface="Calibri"/>
              <a:cs typeface="Times New Roman"/>
            </a:endParaRPr>
          </a:p>
          <a:p>
            <a:pPr marL="41910">
              <a:lnSpc>
                <a:spcPts val="1400"/>
              </a:lnSpc>
            </a:pPr>
            <a:r>
              <a:rPr lang="sv-SE" sz="1200" b="1" dirty="0">
                <a:solidFill>
                  <a:schemeClr val="tx1"/>
                </a:solidFill>
                <a:ea typeface="Calibri"/>
                <a:cs typeface="Times New Roman"/>
              </a:rPr>
              <a:t>Deliverables: </a:t>
            </a:r>
            <a:endParaRPr lang="sv-SE" sz="1200" b="1" dirty="0" smtClean="0">
              <a:solidFill>
                <a:schemeClr val="tx1"/>
              </a:solidFill>
              <a:ea typeface="Calibri"/>
              <a:cs typeface="Times New Roman"/>
            </a:endParaRPr>
          </a:p>
          <a:p>
            <a:pPr marL="213360" indent="-171450">
              <a:lnSpc>
                <a:spcPts val="1400"/>
              </a:lnSpc>
              <a:buFont typeface="Arial" panose="020B0604020202020204" pitchFamily="34" charset="0"/>
              <a:buChar char="•"/>
            </a:pPr>
            <a:r>
              <a:rPr lang="sv-SE" sz="1200" dirty="0" smtClean="0">
                <a:solidFill>
                  <a:schemeClr val="tx1"/>
                </a:solidFill>
                <a:ea typeface="Calibri"/>
                <a:cs typeface="Times New Roman"/>
              </a:rPr>
              <a:t>New technical information </a:t>
            </a:r>
            <a:endParaRPr lang="sv-SE" sz="1200" dirty="0">
              <a:solidFill>
                <a:schemeClr val="tx1"/>
              </a:solidFill>
              <a:ea typeface="Calibri"/>
              <a:cs typeface="Times New Roman"/>
            </a:endParaRPr>
          </a:p>
          <a:p>
            <a:pPr marL="41910">
              <a:lnSpc>
                <a:spcPts val="1400"/>
              </a:lnSpc>
              <a:spcAft>
                <a:spcPts val="0"/>
              </a:spcAft>
            </a:pPr>
            <a:endParaRPr lang="en-US" sz="1200" dirty="0" smtClean="0">
              <a:solidFill>
                <a:schemeClr val="tx1"/>
              </a:solidFill>
              <a:ea typeface="Calibri"/>
              <a:cs typeface="Times New Roman"/>
            </a:endParaRPr>
          </a:p>
          <a:p>
            <a:pPr marL="41910">
              <a:lnSpc>
                <a:spcPts val="1400"/>
              </a:lnSpc>
            </a:pPr>
            <a:r>
              <a:rPr lang="sv-SE" sz="1200" b="1" dirty="0">
                <a:solidFill>
                  <a:schemeClr val="tx1"/>
                </a:solidFill>
                <a:ea typeface="Calibri"/>
                <a:cs typeface="Times New Roman"/>
              </a:rPr>
              <a:t>ESS action:</a:t>
            </a:r>
          </a:p>
          <a:p>
            <a:pPr marL="213360" indent="-171450">
              <a:lnSpc>
                <a:spcPts val="1400"/>
              </a:lnSpc>
              <a:spcAft>
                <a:spcPts val="0"/>
              </a:spcAft>
              <a:buFont typeface="Arial" panose="020B0604020202020204" pitchFamily="34" charset="0"/>
              <a:buChar char="•"/>
            </a:pPr>
            <a:r>
              <a:rPr lang="en-US" sz="1200" dirty="0">
                <a:solidFill>
                  <a:srgbClr val="000000"/>
                </a:solidFill>
                <a:ea typeface="Calibri"/>
                <a:cs typeface="Times New Roman"/>
              </a:rPr>
              <a:t>Verification of Integration</a:t>
            </a:r>
          </a:p>
          <a:p>
            <a:pPr marL="213360" indent="-171450">
              <a:lnSpc>
                <a:spcPts val="1400"/>
              </a:lnSpc>
              <a:spcAft>
                <a:spcPts val="0"/>
              </a:spcAft>
              <a:buFont typeface="Arial" panose="020B0604020202020204" pitchFamily="34" charset="0"/>
              <a:buChar char="•"/>
            </a:pPr>
            <a:r>
              <a:rPr lang="en-US" sz="1200" dirty="0">
                <a:solidFill>
                  <a:srgbClr val="000000"/>
                </a:solidFill>
                <a:ea typeface="Calibri"/>
                <a:cs typeface="Times New Roman"/>
              </a:rPr>
              <a:t>Verification of change</a:t>
            </a:r>
          </a:p>
          <a:p>
            <a:pPr marL="41910">
              <a:lnSpc>
                <a:spcPts val="1400"/>
              </a:lnSpc>
              <a:spcAft>
                <a:spcPts val="0"/>
              </a:spcAft>
            </a:pPr>
            <a:endParaRPr lang="en-US" sz="1200" dirty="0" smtClean="0">
              <a:solidFill>
                <a:schemeClr val="tx1"/>
              </a:solidFill>
              <a:ea typeface="Calibri"/>
              <a:cs typeface="Times New Roman"/>
            </a:endParaRPr>
          </a:p>
          <a:p>
            <a:pPr marL="41910">
              <a:lnSpc>
                <a:spcPts val="1400"/>
              </a:lnSpc>
              <a:spcAft>
                <a:spcPts val="0"/>
              </a:spcAft>
            </a:pPr>
            <a:r>
              <a:rPr lang="en-US" sz="1200" dirty="0" smtClean="0">
                <a:solidFill>
                  <a:schemeClr val="tx1"/>
                </a:solidFill>
                <a:ea typeface="Calibri"/>
                <a:cs typeface="Times New Roman"/>
              </a:rPr>
              <a:t>Informal meeting. Either personal or via </a:t>
            </a:r>
            <a:r>
              <a:rPr lang="en-US" sz="1200" dirty="0" err="1" smtClean="0">
                <a:solidFill>
                  <a:schemeClr val="tx1"/>
                </a:solidFill>
                <a:ea typeface="Calibri"/>
                <a:cs typeface="Times New Roman"/>
              </a:rPr>
              <a:t>Vidyo</a:t>
            </a:r>
            <a:r>
              <a:rPr lang="en-US" sz="1200" dirty="0" smtClean="0">
                <a:solidFill>
                  <a:schemeClr val="tx1"/>
                </a:solidFill>
                <a:ea typeface="Calibri"/>
                <a:cs typeface="Times New Roman"/>
              </a:rPr>
              <a:t>/Skype</a:t>
            </a:r>
          </a:p>
        </p:txBody>
      </p:sp>
      <p:sp>
        <p:nvSpPr>
          <p:cNvPr id="88" name="Folded Corner 87"/>
          <p:cNvSpPr/>
          <p:nvPr/>
        </p:nvSpPr>
        <p:spPr>
          <a:xfrm>
            <a:off x="5968719" y="3642307"/>
            <a:ext cx="2084032" cy="2315580"/>
          </a:xfrm>
          <a:prstGeom prst="foldedCorner">
            <a:avLst>
              <a:gd name="adj" fmla="val 996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schemeClr val="tx1"/>
            </a:solidFill>
          </a:ln>
          <a:effectLst>
            <a:outerShdw blurRad="40000" dist="508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lIns="35986" tIns="0" rIns="35986" bIns="0" rtlCol="0" anchor="t" anchorCtr="0">
            <a:noAutofit/>
          </a:bodyPr>
          <a:lstStyle/>
          <a:p>
            <a:pPr marL="41910">
              <a:lnSpc>
                <a:spcPts val="1400"/>
              </a:lnSpc>
              <a:spcAft>
                <a:spcPts val="600"/>
              </a:spcAft>
            </a:pPr>
            <a:r>
              <a:rPr lang="en-US" sz="1200" b="1" dirty="0" smtClean="0">
                <a:ea typeface="Calibri"/>
                <a:cs typeface="Times New Roman"/>
              </a:rPr>
              <a:t>Sub TG3 (2 weeks)*</a:t>
            </a:r>
            <a:endParaRPr lang="en-US" sz="1200" b="1" kern="1200" dirty="0" smtClean="0">
              <a:solidFill>
                <a:srgbClr val="000000"/>
              </a:solidFill>
              <a:effectLst/>
              <a:ea typeface="Calibri"/>
              <a:cs typeface="Times New Roman"/>
            </a:endParaRPr>
          </a:p>
          <a:p>
            <a:pPr marL="213360" indent="-171450">
              <a:lnSpc>
                <a:spcPts val="1400"/>
              </a:lnSpc>
              <a:buFont typeface="Arial" panose="020B0604020202020204" pitchFamily="34" charset="0"/>
              <a:buChar char="•"/>
            </a:pPr>
            <a:r>
              <a:rPr lang="en-US" sz="1200" kern="1200" dirty="0" smtClean="0">
                <a:solidFill>
                  <a:srgbClr val="000000"/>
                </a:solidFill>
                <a:effectLst/>
                <a:ea typeface="Calibri"/>
                <a:cs typeface="Times New Roman"/>
              </a:rPr>
              <a:t>See below</a:t>
            </a:r>
            <a:endParaRPr lang="sv-SE" sz="1200" dirty="0" smtClean="0">
              <a:solidFill>
                <a:schemeClr val="tx1"/>
              </a:solidFill>
              <a:ea typeface="Calibri"/>
              <a:cs typeface="Times New Roman"/>
            </a:endParaRPr>
          </a:p>
          <a:p>
            <a:pPr marL="41910">
              <a:lnSpc>
                <a:spcPts val="1400"/>
              </a:lnSpc>
              <a:spcAft>
                <a:spcPts val="0"/>
              </a:spcAft>
            </a:pPr>
            <a:endParaRPr lang="sv-SE" sz="1200" dirty="0">
              <a:solidFill>
                <a:schemeClr val="tx1"/>
              </a:solidFill>
              <a:ea typeface="Calibri"/>
              <a:cs typeface="Times New Roman"/>
            </a:endParaRPr>
          </a:p>
          <a:p>
            <a:pPr marL="41910">
              <a:lnSpc>
                <a:spcPts val="1400"/>
              </a:lnSpc>
              <a:spcAft>
                <a:spcPts val="0"/>
              </a:spcAft>
            </a:pPr>
            <a:r>
              <a:rPr lang="sv-SE" sz="1200" dirty="0" smtClean="0">
                <a:solidFill>
                  <a:schemeClr val="tx1"/>
                </a:solidFill>
                <a:ea typeface="Calibri"/>
                <a:cs typeface="Times New Roman"/>
              </a:rPr>
              <a:t>Formal meeting with the involved ESS group(s)</a:t>
            </a:r>
          </a:p>
        </p:txBody>
      </p:sp>
      <p:sp>
        <p:nvSpPr>
          <p:cNvPr id="2" name="TextBox 1"/>
          <p:cNvSpPr txBox="1"/>
          <p:nvPr/>
        </p:nvSpPr>
        <p:spPr>
          <a:xfrm>
            <a:off x="774996" y="6157913"/>
            <a:ext cx="6500813" cy="307777"/>
          </a:xfrm>
          <a:prstGeom prst="rect">
            <a:avLst/>
          </a:prstGeom>
          <a:noFill/>
        </p:spPr>
        <p:txBody>
          <a:bodyPr wrap="square" rtlCol="0">
            <a:spAutoFit/>
          </a:bodyPr>
          <a:lstStyle/>
          <a:p>
            <a:r>
              <a:rPr lang="sv-SE" sz="1400" dirty="0" smtClean="0"/>
              <a:t>/*: See ESS-0099059 for the detailed description of the deliverables/</a:t>
            </a:r>
            <a:endParaRPr lang="sv-SE" sz="1400" dirty="0"/>
          </a:p>
        </p:txBody>
      </p:sp>
      <p:sp>
        <p:nvSpPr>
          <p:cNvPr id="25" name="Pentagon 24"/>
          <p:cNvSpPr/>
          <p:nvPr/>
        </p:nvSpPr>
        <p:spPr>
          <a:xfrm>
            <a:off x="2380455" y="1750583"/>
            <a:ext cx="842380" cy="903622"/>
          </a:xfrm>
          <a:prstGeom prst="homePlate">
            <a:avLst>
              <a:gd name="adj" fmla="val 26928"/>
            </a:avLst>
          </a:prstGeom>
          <a:solidFill>
            <a:srgbClr val="FFFF00"/>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dirty="0" smtClean="0">
                <a:solidFill>
                  <a:schemeClr val="tx1"/>
                </a:solidFill>
                <a:effectLst/>
                <a:ea typeface="MS Mincho"/>
              </a:rPr>
              <a:t>Tendering</a:t>
            </a:r>
            <a:endParaRPr lang="sv-SE" sz="1200" dirty="0">
              <a:solidFill>
                <a:schemeClr val="tx1"/>
              </a:solidFill>
              <a:effectLst/>
              <a:ea typeface="MS Mincho"/>
            </a:endParaRPr>
          </a:p>
        </p:txBody>
      </p:sp>
    </p:spTree>
    <p:extLst>
      <p:ext uri="{BB962C8B-B14F-4D97-AF65-F5344CB8AC3E}">
        <p14:creationId xmlns:p14="http://schemas.microsoft.com/office/powerpoint/2010/main" val="162015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500" fill="hold"/>
                                        <p:tgtEl>
                                          <p:spTgt spid="88"/>
                                        </p:tgtEl>
                                        <p:attrNameLst>
                                          <p:attrName>ppt_x</p:attrName>
                                        </p:attrNameLst>
                                      </p:cBhvr>
                                      <p:tavLst>
                                        <p:tav tm="0">
                                          <p:val>
                                            <p:strVal val="#ppt_x"/>
                                          </p:val>
                                        </p:tav>
                                        <p:tav tm="100000">
                                          <p:val>
                                            <p:strVal val="#ppt_x"/>
                                          </p:val>
                                        </p:tav>
                                      </p:tavLst>
                                    </p:anim>
                                    <p:anim calcmode="lin" valueType="num">
                                      <p:cBhvr additive="base">
                                        <p:cTn id="1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954107"/>
          </a:xfrm>
          <a:prstGeom prst="rect">
            <a:avLst/>
          </a:prstGeom>
        </p:spPr>
        <p:txBody>
          <a:bodyPr wrap="square">
            <a:spAutoFit/>
          </a:bodyPr>
          <a:lstStyle/>
          <a:p>
            <a:r>
              <a:rPr lang="sv-SE" sz="2800" dirty="0">
                <a:solidFill>
                  <a:schemeClr val="bg1"/>
                </a:solidFill>
              </a:rPr>
              <a:t>Outsourced ESS Instrument Design Process of a </a:t>
            </a:r>
            <a:r>
              <a:rPr lang="sv-SE" sz="2800" dirty="0" smtClean="0">
                <a:solidFill>
                  <a:schemeClr val="bg1"/>
                </a:solidFill>
              </a:rPr>
              <a:t>Stage /Scenario 2</a:t>
            </a:r>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39</a:t>
            </a:fld>
            <a:endParaRPr lang="sv-SE" dirty="0"/>
          </a:p>
        </p:txBody>
      </p:sp>
      <p:grpSp>
        <p:nvGrpSpPr>
          <p:cNvPr id="3" name="Group 2"/>
          <p:cNvGrpSpPr/>
          <p:nvPr/>
        </p:nvGrpSpPr>
        <p:grpSpPr>
          <a:xfrm>
            <a:off x="767399" y="2283062"/>
            <a:ext cx="7540991" cy="3720928"/>
            <a:chOff x="767399" y="2666065"/>
            <a:chExt cx="7540991" cy="3720928"/>
          </a:xfrm>
        </p:grpSpPr>
        <p:grpSp>
          <p:nvGrpSpPr>
            <p:cNvPr id="6" name="Group 5"/>
            <p:cNvGrpSpPr/>
            <p:nvPr/>
          </p:nvGrpSpPr>
          <p:grpSpPr>
            <a:xfrm>
              <a:off x="1437793" y="2666065"/>
              <a:ext cx="6870597" cy="1678865"/>
              <a:chOff x="396820" y="4905211"/>
              <a:chExt cx="6870597" cy="1678865"/>
            </a:xfrm>
          </p:grpSpPr>
          <p:grpSp>
            <p:nvGrpSpPr>
              <p:cNvPr id="47" name="Group 46"/>
              <p:cNvGrpSpPr/>
              <p:nvPr/>
            </p:nvGrpSpPr>
            <p:grpSpPr>
              <a:xfrm>
                <a:off x="396820" y="4905211"/>
                <a:ext cx="6870597" cy="906656"/>
                <a:chOff x="-1567079" y="-91104"/>
                <a:chExt cx="9427136" cy="1174533"/>
              </a:xfrm>
            </p:grpSpPr>
            <p:grpSp>
              <p:nvGrpSpPr>
                <p:cNvPr id="54" name="Group 53"/>
                <p:cNvGrpSpPr/>
                <p:nvPr/>
              </p:nvGrpSpPr>
              <p:grpSpPr>
                <a:xfrm>
                  <a:off x="-1567079" y="-91104"/>
                  <a:ext cx="9427136" cy="1170610"/>
                  <a:chOff x="-1194270" y="-91104"/>
                  <a:chExt cx="7184420" cy="1170610"/>
                </a:xfrm>
              </p:grpSpPr>
              <p:grpSp>
                <p:nvGrpSpPr>
                  <p:cNvPr id="56" name="Group 55"/>
                  <p:cNvGrpSpPr/>
                  <p:nvPr/>
                </p:nvGrpSpPr>
                <p:grpSpPr>
                  <a:xfrm>
                    <a:off x="-1194270" y="-91104"/>
                    <a:ext cx="5999229" cy="1170610"/>
                    <a:chOff x="-439491" y="-45867"/>
                    <a:chExt cx="2207714" cy="589354"/>
                  </a:xfrm>
                </p:grpSpPr>
                <p:sp>
                  <p:nvSpPr>
                    <p:cNvPr id="58" name="Pentagon 57"/>
                    <p:cNvSpPr/>
                    <p:nvPr/>
                  </p:nvSpPr>
                  <p:spPr>
                    <a:xfrm>
                      <a:off x="965428" y="-45867"/>
                      <a:ext cx="802795" cy="589354"/>
                    </a:xfrm>
                    <a:prstGeom prst="homePlate">
                      <a:avLst>
                        <a:gd name="adj" fmla="val 27700"/>
                      </a:avLst>
                    </a:prstGeom>
                  </p:spPr>
                  <p:style>
                    <a:lnRef idx="1">
                      <a:schemeClr val="accent1"/>
                    </a:lnRef>
                    <a:fillRef idx="3">
                      <a:schemeClr val="accent1"/>
                    </a:fillRef>
                    <a:effectRef idx="2">
                      <a:schemeClr val="accent1"/>
                    </a:effectRef>
                    <a:fontRef idx="minor">
                      <a:schemeClr val="lt1"/>
                    </a:fontRef>
                  </p:style>
                  <p:txBody>
                    <a:bodyPr lIns="91407" tIns="45705" rIns="91407" bIns="45705" rtlCol="0" anchor="t" anchorCtr="0"/>
                    <a:lstStyle/>
                    <a:p>
                      <a:pPr algn="ctr">
                        <a:spcAft>
                          <a:spcPts val="0"/>
                        </a:spcAft>
                      </a:pPr>
                      <a:r>
                        <a:rPr lang="sv-SE" sz="1600" dirty="0" smtClean="0">
                          <a:ea typeface="MS Mincho"/>
                        </a:rPr>
                        <a:t> </a:t>
                      </a:r>
                      <a:r>
                        <a:rPr lang="sv-SE" sz="1400" dirty="0" smtClean="0">
                          <a:ea typeface="MS Mincho"/>
                        </a:rPr>
                        <a:t>Outsourced Design</a:t>
                      </a:r>
                      <a:endParaRPr lang="sv-SE" sz="1400" dirty="0">
                        <a:effectLst/>
                        <a:ea typeface="MS Mincho"/>
                      </a:endParaRPr>
                    </a:p>
                  </p:txBody>
                </p:sp>
                <p:sp>
                  <p:nvSpPr>
                    <p:cNvPr id="59" name="Pentagon 58"/>
                    <p:cNvSpPr/>
                    <p:nvPr/>
                  </p:nvSpPr>
                  <p:spPr>
                    <a:xfrm>
                      <a:off x="104017" y="-45867"/>
                      <a:ext cx="537255" cy="589350"/>
                    </a:xfrm>
                    <a:prstGeom prst="homePlate">
                      <a:avLst>
                        <a:gd name="adj" fmla="val 26928"/>
                      </a:avLst>
                    </a:prstGeom>
                    <a:solidFill>
                      <a:srgbClr val="00FAE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chemeClr val="tx1"/>
                          </a:solidFill>
                          <a:effectLst/>
                          <a:ea typeface="MS Mincho"/>
                          <a:cs typeface="Times New Roman"/>
                        </a:rPr>
                        <a:t>Preliminary engineering, or design change</a:t>
                      </a:r>
                      <a:endParaRPr lang="sv-SE" sz="1200" dirty="0">
                        <a:solidFill>
                          <a:schemeClr val="tx1"/>
                        </a:solidFill>
                        <a:effectLst/>
                        <a:latin typeface="Times New Roman"/>
                        <a:ea typeface="MS Mincho"/>
                      </a:endParaRPr>
                    </a:p>
                  </p:txBody>
                </p:sp>
                <p:sp>
                  <p:nvSpPr>
                    <p:cNvPr id="60" name="Pentagon 59"/>
                    <p:cNvSpPr/>
                    <p:nvPr/>
                  </p:nvSpPr>
                  <p:spPr>
                    <a:xfrm>
                      <a:off x="-439491" y="-45867"/>
                      <a:ext cx="543508" cy="589353"/>
                    </a:xfrm>
                    <a:prstGeom prst="homePlate">
                      <a:avLst>
                        <a:gd name="adj" fmla="val 26928"/>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r>
                        <a:rPr lang="sv-SE" sz="1400" b="1" dirty="0" smtClean="0">
                          <a:solidFill>
                            <a:srgbClr val="FFFF00"/>
                          </a:solidFill>
                          <a:ea typeface="MS Mincho"/>
                          <a:cs typeface="Times New Roman"/>
                        </a:rPr>
                        <a:t>Phase 1</a:t>
                      </a:r>
                      <a:endParaRPr lang="sv-SE" sz="1400" b="1" dirty="0">
                        <a:solidFill>
                          <a:srgbClr val="FFFF00"/>
                        </a:solidFill>
                        <a:ea typeface="MS Mincho"/>
                        <a:cs typeface="Times New Roman"/>
                      </a:endParaRPr>
                    </a:p>
                    <a:p>
                      <a:pPr algn="ctr">
                        <a:spcAft>
                          <a:spcPts val="0"/>
                        </a:spcAft>
                      </a:pPr>
                      <a:r>
                        <a:rPr lang="sv-SE" sz="1200" dirty="0" smtClean="0">
                          <a:solidFill>
                            <a:srgbClr val="FFFFFF"/>
                          </a:solidFill>
                          <a:ea typeface="MS Mincho"/>
                          <a:cs typeface="Times New Roman"/>
                        </a:rPr>
                        <a:t>Definition of base parameters and requirements</a:t>
                      </a:r>
                      <a:endParaRPr lang="sv-SE" sz="1200" dirty="0">
                        <a:effectLst/>
                        <a:latin typeface="Times New Roman"/>
                        <a:ea typeface="MS Mincho"/>
                      </a:endParaRPr>
                    </a:p>
                  </p:txBody>
                </p:sp>
              </p:grpSp>
              <p:sp>
                <p:nvSpPr>
                  <p:cNvPr id="57" name="Pentagon 56"/>
                  <p:cNvSpPr/>
                  <p:nvPr/>
                </p:nvSpPr>
                <p:spPr>
                  <a:xfrm>
                    <a:off x="4804964" y="-91104"/>
                    <a:ext cx="1185186" cy="1170602"/>
                  </a:xfrm>
                  <a:prstGeom prst="homePlate">
                    <a:avLst>
                      <a:gd name="adj" fmla="val 26928"/>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Manufacturing</a:t>
                    </a:r>
                    <a:endParaRPr lang="sv-SE" sz="1200" dirty="0">
                      <a:effectLst/>
                      <a:latin typeface="Times New Roman"/>
                      <a:ea typeface="MS Mincho"/>
                    </a:endParaRPr>
                  </a:p>
                </p:txBody>
              </p:sp>
            </p:grpSp>
            <p:sp>
              <p:nvSpPr>
                <p:cNvPr id="55" name="Pentagon 54"/>
                <p:cNvSpPr/>
                <p:nvPr/>
              </p:nvSpPr>
              <p:spPr>
                <a:xfrm>
                  <a:off x="3442393" y="347157"/>
                  <a:ext cx="2737036" cy="736272"/>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Detailed engineering</a:t>
                  </a:r>
                  <a:endParaRPr lang="sv-SE" sz="1200" dirty="0">
                    <a:effectLst/>
                    <a:latin typeface="Times New Roman"/>
                    <a:ea typeface="MS Mincho"/>
                  </a:endParaRPr>
                </a:p>
              </p:txBody>
            </p:sp>
          </p:grpSp>
          <p:sp>
            <p:nvSpPr>
              <p:cNvPr id="85" name="Diamond 84"/>
              <p:cNvSpPr/>
              <p:nvPr/>
            </p:nvSpPr>
            <p:spPr>
              <a:xfrm>
                <a:off x="3153916" y="5860759"/>
                <a:ext cx="172089" cy="207055"/>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6" name="Diamond 85"/>
              <p:cNvSpPr/>
              <p:nvPr/>
            </p:nvSpPr>
            <p:spPr>
              <a:xfrm>
                <a:off x="6051825" y="5860759"/>
                <a:ext cx="168279" cy="199433"/>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7" name="Diamond 86"/>
              <p:cNvSpPr/>
              <p:nvPr/>
            </p:nvSpPr>
            <p:spPr>
              <a:xfrm>
                <a:off x="1723187" y="5842097"/>
                <a:ext cx="172089" cy="207054"/>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9" name="Text Box 22"/>
              <p:cNvSpPr txBox="1"/>
              <p:nvPr/>
            </p:nvSpPr>
            <p:spPr>
              <a:xfrm>
                <a:off x="1571914" y="6106245"/>
                <a:ext cx="474633" cy="265485"/>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TG2</a:t>
                </a:r>
                <a:endParaRPr lang="sv-SE" sz="1200" dirty="0">
                  <a:effectLst/>
                  <a:ea typeface="Calibri"/>
                  <a:cs typeface="Times New Roman"/>
                </a:endParaRPr>
              </a:p>
            </p:txBody>
          </p:sp>
          <p:sp>
            <p:nvSpPr>
              <p:cNvPr id="90" name="Text Box 48"/>
              <p:cNvSpPr txBox="1"/>
              <p:nvPr/>
            </p:nvSpPr>
            <p:spPr>
              <a:xfrm>
                <a:off x="2423594" y="6105567"/>
                <a:ext cx="1352845" cy="47850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a:effectLst/>
                    <a:ea typeface="Calibri"/>
                    <a:cs typeface="Times New Roman"/>
                  </a:rPr>
                  <a:t>Procurement verification</a:t>
                </a:r>
                <a:endParaRPr lang="sv-SE" sz="1200" dirty="0">
                  <a:effectLst/>
                  <a:ea typeface="Calibri"/>
                  <a:cs typeface="Times New Roman"/>
                </a:endParaRPr>
              </a:p>
            </p:txBody>
          </p:sp>
          <p:sp>
            <p:nvSpPr>
              <p:cNvPr id="92" name="Text Box 24"/>
              <p:cNvSpPr txBox="1"/>
              <p:nvPr/>
            </p:nvSpPr>
            <p:spPr>
              <a:xfrm>
                <a:off x="5760799" y="6105567"/>
                <a:ext cx="694072" cy="2654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Sub TG3</a:t>
                </a:r>
                <a:endParaRPr lang="sv-SE" sz="1200" dirty="0">
                  <a:effectLst/>
                  <a:ea typeface="Calibri"/>
                  <a:cs typeface="Times New Roman"/>
                </a:endParaRPr>
              </a:p>
            </p:txBody>
          </p:sp>
        </p:grpSp>
        <p:sp>
          <p:nvSpPr>
            <p:cNvPr id="96" name="Rectangle 95"/>
            <p:cNvSpPr/>
            <p:nvPr/>
          </p:nvSpPr>
          <p:spPr>
            <a:xfrm>
              <a:off x="767399" y="3824340"/>
              <a:ext cx="6974283" cy="1354217"/>
            </a:xfrm>
            <a:prstGeom prst="rect">
              <a:avLst/>
            </a:prstGeom>
            <a:ln w="3175">
              <a:solidFill>
                <a:srgbClr val="C00000"/>
              </a:solidFill>
              <a:prstDash val="dash"/>
            </a:ln>
          </p:spPr>
          <p:txBody>
            <a:bodyPr wrap="square">
              <a:spAutoFit/>
            </a:bodyPr>
            <a:lstStyle/>
            <a:p>
              <a:pPr>
                <a:spcAft>
                  <a:spcPts val="0"/>
                </a:spcAft>
              </a:pPr>
              <a:endParaRPr lang="sv-SE" b="1" dirty="0" smtClean="0">
                <a:ea typeface="MS Mincho"/>
                <a:cs typeface="Times New Roman"/>
              </a:endParaRPr>
            </a:p>
            <a:p>
              <a:pPr>
                <a:spcAft>
                  <a:spcPts val="0"/>
                </a:spcAft>
              </a:pPr>
              <a:r>
                <a:rPr lang="sv-SE" b="1" dirty="0" smtClean="0">
                  <a:ea typeface="MS Mincho"/>
                  <a:cs typeface="Times New Roman"/>
                </a:rPr>
                <a:t>ESS  </a:t>
              </a:r>
              <a:r>
                <a:rPr lang="sv-SE" b="1" dirty="0">
                  <a:ea typeface="MS Mincho"/>
                  <a:cs typeface="Times New Roman"/>
                </a:rPr>
                <a:t>- Instrument </a:t>
              </a:r>
            </a:p>
            <a:p>
              <a:pPr>
                <a:spcAft>
                  <a:spcPts val="1200"/>
                </a:spcAft>
              </a:pPr>
              <a:r>
                <a:rPr lang="sv-SE" b="1" dirty="0">
                  <a:ea typeface="MS Mincho"/>
                  <a:cs typeface="Times New Roman"/>
                </a:rPr>
                <a:t>action</a:t>
              </a:r>
              <a:r>
                <a:rPr lang="sv-SE" b="1" dirty="0" smtClean="0">
                  <a:ea typeface="MS Mincho"/>
                  <a:cs typeface="Times New Roman"/>
                </a:rPr>
                <a:t>:</a:t>
              </a:r>
            </a:p>
            <a:p>
              <a:pPr>
                <a:spcAft>
                  <a:spcPts val="0"/>
                </a:spcAft>
              </a:pPr>
              <a:endParaRPr lang="sv-SE" b="1" dirty="0">
                <a:ea typeface="MS Mincho"/>
                <a:cs typeface="Times New Roman"/>
              </a:endParaRPr>
            </a:p>
          </p:txBody>
        </p:sp>
        <p:sp>
          <p:nvSpPr>
            <p:cNvPr id="30" name="Text Box 24"/>
            <p:cNvSpPr txBox="1"/>
            <p:nvPr/>
          </p:nvSpPr>
          <p:spPr>
            <a:xfrm>
              <a:off x="3464567" y="4453850"/>
              <a:ext cx="1352845" cy="61125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dirty="0">
                  <a:ea typeface="Calibri"/>
                  <a:cs typeface="Times New Roman"/>
                </a:rPr>
                <a:t>Design </a:t>
              </a:r>
              <a:r>
                <a:rPr lang="en-US" sz="1200" dirty="0" smtClean="0">
                  <a:ea typeface="Calibri"/>
                  <a:cs typeface="Times New Roman"/>
                </a:rPr>
                <a:t>review </a:t>
              </a:r>
              <a:r>
                <a:rPr lang="en-US" sz="1200" dirty="0">
                  <a:ea typeface="Calibri"/>
                  <a:cs typeface="Times New Roman"/>
                </a:rPr>
                <a:t>by ESS technology group</a:t>
              </a:r>
              <a:endParaRPr lang="sv-SE" sz="1200" dirty="0">
                <a:ea typeface="Calibri"/>
                <a:cs typeface="Times New Roman"/>
              </a:endParaRPr>
            </a:p>
          </p:txBody>
        </p:sp>
        <p:sp>
          <p:nvSpPr>
            <p:cNvPr id="31" name="Rounded Rectangle 30"/>
            <p:cNvSpPr/>
            <p:nvPr/>
          </p:nvSpPr>
          <p:spPr>
            <a:xfrm>
              <a:off x="854510" y="5801206"/>
              <a:ext cx="4474728" cy="585787"/>
            </a:xfrm>
            <a:prstGeom prst="roundRect">
              <a:avLst/>
            </a:prstGeom>
            <a:gradFill>
              <a:gsLst>
                <a:gs pos="50000">
                  <a:srgbClr val="97C9A8"/>
                </a:gs>
                <a:gs pos="0">
                  <a:srgbClr val="92D050"/>
                </a:gs>
                <a:gs pos="100000">
                  <a:schemeClr val="accent3">
                    <a:lumMod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Example: NMX Sample environment robots</a:t>
              </a:r>
              <a:endParaRPr lang="sv-SE" dirty="0"/>
            </a:p>
          </p:txBody>
        </p:sp>
        <p:sp>
          <p:nvSpPr>
            <p:cNvPr id="32" name="TextBox 31"/>
            <p:cNvSpPr txBox="1"/>
            <p:nvPr/>
          </p:nvSpPr>
          <p:spPr>
            <a:xfrm>
              <a:off x="6745676" y="4186854"/>
              <a:ext cx="1171575" cy="253916"/>
            </a:xfrm>
            <a:prstGeom prst="rect">
              <a:avLst/>
            </a:prstGeom>
            <a:noFill/>
          </p:spPr>
          <p:txBody>
            <a:bodyPr wrap="square" rtlCol="0">
              <a:spAutoFit/>
            </a:bodyPr>
            <a:lstStyle/>
            <a:p>
              <a:r>
                <a:rPr lang="sv-SE" sz="1050" dirty="0" smtClean="0"/>
                <a:t>(Before CDR)</a:t>
              </a:r>
              <a:endParaRPr lang="sv-SE" sz="1050" dirty="0"/>
            </a:p>
          </p:txBody>
        </p:sp>
      </p:grpSp>
      <p:sp>
        <p:nvSpPr>
          <p:cNvPr id="33" name="Pentagon 32"/>
          <p:cNvSpPr/>
          <p:nvPr/>
        </p:nvSpPr>
        <p:spPr>
          <a:xfrm>
            <a:off x="4254539" y="2286571"/>
            <a:ext cx="834208" cy="903622"/>
          </a:xfrm>
          <a:prstGeom prst="homePlate">
            <a:avLst>
              <a:gd name="adj" fmla="val 26928"/>
            </a:avLst>
          </a:prstGeom>
          <a:solidFill>
            <a:srgbClr val="FFFF00"/>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dirty="0" smtClean="0">
                <a:solidFill>
                  <a:schemeClr val="tx1"/>
                </a:solidFill>
                <a:effectLst/>
                <a:ea typeface="MS Mincho"/>
              </a:rPr>
              <a:t>Tendering</a:t>
            </a:r>
            <a:endParaRPr lang="sv-SE" sz="1200" dirty="0">
              <a:solidFill>
                <a:schemeClr val="tx1"/>
              </a:solidFill>
              <a:effectLst/>
              <a:ea typeface="MS Mincho"/>
            </a:endParaRPr>
          </a:p>
        </p:txBody>
      </p:sp>
      <p:sp>
        <p:nvSpPr>
          <p:cNvPr id="34" name="Diamond 33"/>
          <p:cNvSpPr/>
          <p:nvPr/>
        </p:nvSpPr>
        <p:spPr>
          <a:xfrm>
            <a:off x="5002703" y="3233900"/>
            <a:ext cx="172089" cy="207055"/>
          </a:xfrm>
          <a:prstGeom prst="diamond">
            <a:avLst/>
          </a:prstGeom>
          <a:solidFill>
            <a:srgbClr val="FFFFB9"/>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35" name="Text Box 24"/>
          <p:cNvSpPr txBox="1"/>
          <p:nvPr/>
        </p:nvSpPr>
        <p:spPr>
          <a:xfrm>
            <a:off x="4870529" y="3481476"/>
            <a:ext cx="917417" cy="48045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Potential Checkpoint</a:t>
            </a:r>
            <a:endParaRPr lang="sv-SE" sz="1200" dirty="0">
              <a:effectLst/>
              <a:ea typeface="Calibri"/>
              <a:cs typeface="Times New Roman"/>
            </a:endParaRPr>
          </a:p>
        </p:txBody>
      </p:sp>
    </p:spTree>
    <p:extLst>
      <p:ext uri="{BB962C8B-B14F-4D97-AF65-F5344CB8AC3E}">
        <p14:creationId xmlns:p14="http://schemas.microsoft.com/office/powerpoint/2010/main" val="4283991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Scope</a:t>
            </a:r>
            <a:r>
              <a:rPr lang="sv-SE" dirty="0" smtClean="0"/>
              <a:t> </a:t>
            </a:r>
            <a:r>
              <a:rPr lang="sv-SE" dirty="0" err="1" smtClean="0"/>
              <a:t>of</a:t>
            </a:r>
            <a:r>
              <a:rPr lang="sv-SE" dirty="0" smtClean="0"/>
              <a:t> NSS TG3 Review</a:t>
            </a:r>
            <a:endParaRPr lang="sv-SE" dirty="0"/>
          </a:p>
        </p:txBody>
      </p:sp>
      <p:sp>
        <p:nvSpPr>
          <p:cNvPr id="3" name="Content Placeholder 2"/>
          <p:cNvSpPr>
            <a:spLocks noGrp="1"/>
          </p:cNvSpPr>
          <p:nvPr>
            <p:ph idx="1"/>
          </p:nvPr>
        </p:nvSpPr>
        <p:spPr>
          <a:xfrm>
            <a:off x="670005" y="1671637"/>
            <a:ext cx="7872015" cy="4371975"/>
          </a:xfrm>
        </p:spPr>
        <p:txBody>
          <a:bodyPr/>
          <a:lstStyle/>
          <a:p>
            <a:r>
              <a:rPr lang="sv-SE" b="1" dirty="0" smtClean="0"/>
              <a:t>Basic scope</a:t>
            </a:r>
          </a:p>
          <a:p>
            <a:pPr marL="342900" indent="-342900">
              <a:spcAft>
                <a:spcPts val="0"/>
              </a:spcAft>
              <a:buFont typeface="Arial" panose="020B0604020202020204" pitchFamily="34" charset="0"/>
              <a:buChar char="•"/>
            </a:pPr>
            <a:r>
              <a:rPr lang="sv-SE" dirty="0" smtClean="0"/>
              <a:t>Verification of the structure of the design proces and</a:t>
            </a:r>
            <a:r>
              <a:rPr lang="sv-SE" dirty="0"/>
              <a:t> </a:t>
            </a:r>
            <a:r>
              <a:rPr lang="sv-SE" dirty="0" smtClean="0"/>
              <a:t>completeness of the documentation (not content verification!)</a:t>
            </a:r>
          </a:p>
          <a:p>
            <a:pPr marL="342900" indent="-342900">
              <a:spcAft>
                <a:spcPts val="0"/>
              </a:spcAft>
              <a:buFont typeface="Arial" panose="020B0604020202020204" pitchFamily="34" charset="0"/>
              <a:buChar char="•"/>
            </a:pPr>
            <a:r>
              <a:rPr lang="sv-SE" dirty="0" smtClean="0"/>
              <a:t>Verification of compliance with ESS standards</a:t>
            </a:r>
          </a:p>
          <a:p>
            <a:pPr marL="342900" indent="-342900">
              <a:spcAft>
                <a:spcPts val="0"/>
              </a:spcAft>
              <a:buFont typeface="Arial" panose="020B0604020202020204" pitchFamily="34" charset="0"/>
              <a:buChar char="•"/>
            </a:pPr>
            <a:r>
              <a:rPr lang="sv-SE" dirty="0" smtClean="0"/>
              <a:t>Verification of instrument integration /Spatial, infrastructural, logistics, schedule/</a:t>
            </a:r>
          </a:p>
          <a:p>
            <a:pPr marL="342900" indent="-342900">
              <a:spcAft>
                <a:spcPts val="0"/>
              </a:spcAft>
              <a:buFont typeface="Arial" panose="020B0604020202020204" pitchFamily="34" charset="0"/>
              <a:buChar char="•"/>
            </a:pPr>
            <a:r>
              <a:rPr lang="sv-SE" dirty="0" smtClean="0"/>
              <a:t>In case of a Stage also the verification of the completeness of the internal interface definition.</a:t>
            </a:r>
            <a:endParaRPr lang="sv-SE" dirty="0"/>
          </a:p>
          <a:p>
            <a:pPr>
              <a:spcBef>
                <a:spcPts val="0"/>
              </a:spcBef>
              <a:spcAft>
                <a:spcPts val="0"/>
              </a:spcAft>
            </a:pPr>
            <a:endParaRPr lang="sv-SE" dirty="0" smtClean="0"/>
          </a:p>
          <a:p>
            <a:pPr>
              <a:spcAft>
                <a:spcPts val="0"/>
              </a:spcAft>
            </a:pPr>
            <a:r>
              <a:rPr lang="sv-SE" dirty="0" smtClean="0"/>
              <a:t>Additional scope of the </a:t>
            </a:r>
            <a:r>
              <a:rPr lang="sv-SE" dirty="0" err="1" smtClean="0"/>
              <a:t>Technology</a:t>
            </a:r>
            <a:r>
              <a:rPr lang="sv-SE" dirty="0" smtClean="0"/>
              <a:t> </a:t>
            </a:r>
            <a:r>
              <a:rPr lang="sv-SE" dirty="0"/>
              <a:t>G</a:t>
            </a:r>
            <a:r>
              <a:rPr lang="sv-SE" dirty="0" smtClean="0"/>
              <a:t>roups </a:t>
            </a:r>
            <a:r>
              <a:rPr lang="sv-SE" dirty="0" err="1" smtClean="0"/>
              <a:t>are</a:t>
            </a:r>
            <a:r>
              <a:rPr lang="sv-SE" dirty="0" smtClean="0"/>
              <a:t> </a:t>
            </a:r>
            <a:r>
              <a:rPr lang="sv-SE" dirty="0" err="1" smtClean="0"/>
              <a:t>defined</a:t>
            </a:r>
            <a:r>
              <a:rPr lang="sv-SE" dirty="0" smtClean="0"/>
              <a:t> individually by </a:t>
            </a:r>
            <a:r>
              <a:rPr lang="sv-SE" dirty="0" err="1" smtClean="0"/>
              <a:t>them</a:t>
            </a:r>
            <a:r>
              <a:rPr lang="sv-SE" dirty="0" smtClean="0"/>
              <a:t>, </a:t>
            </a:r>
            <a:r>
              <a:rPr lang="sv-SE" dirty="0" err="1" smtClean="0"/>
              <a:t>considering</a:t>
            </a:r>
            <a:r>
              <a:rPr lang="sv-SE" dirty="0" smtClean="0"/>
              <a:t> the available time, resources and legal(SSM) requirements.</a:t>
            </a:r>
            <a:endParaRPr lang="sv-SE" dirty="0"/>
          </a:p>
        </p:txBody>
      </p:sp>
    </p:spTree>
    <p:extLst>
      <p:ext uri="{BB962C8B-B14F-4D97-AF65-F5344CB8AC3E}">
        <p14:creationId xmlns:p14="http://schemas.microsoft.com/office/powerpoint/2010/main" val="260608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1384995"/>
          </a:xfrm>
          <a:prstGeom prst="rect">
            <a:avLst/>
          </a:prstGeom>
        </p:spPr>
        <p:txBody>
          <a:bodyPr wrap="square">
            <a:spAutoFit/>
          </a:bodyPr>
          <a:lstStyle/>
          <a:p>
            <a:r>
              <a:rPr lang="sv-SE" sz="2800" dirty="0">
                <a:solidFill>
                  <a:schemeClr val="bg1"/>
                </a:solidFill>
              </a:rPr>
              <a:t>Outsourced ESS Instrument Design Process of a Stage /Scenario </a:t>
            </a:r>
            <a:r>
              <a:rPr lang="sv-SE" sz="2800" dirty="0" smtClean="0">
                <a:solidFill>
                  <a:schemeClr val="bg1"/>
                </a:solidFill>
              </a:rPr>
              <a:t>3</a:t>
            </a:r>
            <a:endParaRPr lang="sv-SE" sz="2800" dirty="0">
              <a:solidFill>
                <a:schemeClr val="bg1"/>
              </a:solidFill>
            </a:endParaRPr>
          </a:p>
          <a:p>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40</a:t>
            </a:fld>
            <a:endParaRPr lang="sv-SE" dirty="0"/>
          </a:p>
        </p:txBody>
      </p:sp>
      <p:grpSp>
        <p:nvGrpSpPr>
          <p:cNvPr id="5" name="Group 4"/>
          <p:cNvGrpSpPr/>
          <p:nvPr/>
        </p:nvGrpSpPr>
        <p:grpSpPr>
          <a:xfrm>
            <a:off x="1318800" y="2406276"/>
            <a:ext cx="6591591" cy="1899108"/>
            <a:chOff x="675826" y="2090597"/>
            <a:chExt cx="6591591" cy="1899108"/>
          </a:xfrm>
        </p:grpSpPr>
        <p:grpSp>
          <p:nvGrpSpPr>
            <p:cNvPr id="62" name="Group 61"/>
            <p:cNvGrpSpPr/>
            <p:nvPr/>
          </p:nvGrpSpPr>
          <p:grpSpPr>
            <a:xfrm>
              <a:off x="675826" y="2090597"/>
              <a:ext cx="6591591" cy="906657"/>
              <a:chOff x="-1184256" y="-91105"/>
              <a:chExt cx="9044313" cy="1174534"/>
            </a:xfrm>
          </p:grpSpPr>
          <p:grpSp>
            <p:nvGrpSpPr>
              <p:cNvPr id="69" name="Group 68"/>
              <p:cNvGrpSpPr/>
              <p:nvPr/>
            </p:nvGrpSpPr>
            <p:grpSpPr>
              <a:xfrm>
                <a:off x="-1184256" y="-91105"/>
                <a:ext cx="9044313" cy="1170611"/>
                <a:chOff x="-902521" y="-91105"/>
                <a:chExt cx="6892671" cy="1170611"/>
              </a:xfrm>
            </p:grpSpPr>
            <p:grpSp>
              <p:nvGrpSpPr>
                <p:cNvPr id="71" name="Group 70"/>
                <p:cNvGrpSpPr/>
                <p:nvPr/>
              </p:nvGrpSpPr>
              <p:grpSpPr>
                <a:xfrm>
                  <a:off x="-902521" y="-91105"/>
                  <a:ext cx="5707480" cy="1170611"/>
                  <a:chOff x="-332127" y="-45867"/>
                  <a:chExt cx="2100350" cy="589354"/>
                </a:xfrm>
              </p:grpSpPr>
              <p:sp>
                <p:nvSpPr>
                  <p:cNvPr id="73" name="Pentagon 72"/>
                  <p:cNvSpPr/>
                  <p:nvPr/>
                </p:nvSpPr>
                <p:spPr>
                  <a:xfrm>
                    <a:off x="1022760" y="-45867"/>
                    <a:ext cx="745463" cy="589354"/>
                  </a:xfrm>
                  <a:prstGeom prst="homePlate">
                    <a:avLst>
                      <a:gd name="adj" fmla="val 27700"/>
                    </a:avLst>
                  </a:prstGeom>
                </p:spPr>
                <p:style>
                  <a:lnRef idx="1">
                    <a:schemeClr val="accent1"/>
                  </a:lnRef>
                  <a:fillRef idx="3">
                    <a:schemeClr val="accent1"/>
                  </a:fillRef>
                  <a:effectRef idx="2">
                    <a:schemeClr val="accent1"/>
                  </a:effectRef>
                  <a:fontRef idx="minor">
                    <a:schemeClr val="lt1"/>
                  </a:fontRef>
                </p:style>
                <p:txBody>
                  <a:bodyPr lIns="91407" tIns="45705" rIns="91407" bIns="45705" rtlCol="0" anchor="t" anchorCtr="0"/>
                  <a:lstStyle/>
                  <a:p>
                    <a:pPr algn="ctr">
                      <a:spcAft>
                        <a:spcPts val="0"/>
                      </a:spcAft>
                    </a:pPr>
                    <a:r>
                      <a:rPr lang="sv-SE" sz="1400" dirty="0">
                        <a:ea typeface="MS Mincho"/>
                      </a:rPr>
                      <a:t>Outsourced </a:t>
                    </a:r>
                    <a:r>
                      <a:rPr lang="sv-SE" sz="1400" dirty="0" smtClean="0">
                        <a:ea typeface="MS Mincho"/>
                      </a:rPr>
                      <a:t>Design</a:t>
                    </a:r>
                    <a:endParaRPr lang="sv-SE" sz="1400" dirty="0">
                      <a:effectLst/>
                      <a:ea typeface="MS Mincho"/>
                    </a:endParaRPr>
                  </a:p>
                </p:txBody>
              </p:sp>
              <p:sp>
                <p:nvSpPr>
                  <p:cNvPr id="75" name="Pentagon 74"/>
                  <p:cNvSpPr/>
                  <p:nvPr/>
                </p:nvSpPr>
                <p:spPr>
                  <a:xfrm>
                    <a:off x="-332127" y="-45867"/>
                    <a:ext cx="1030732" cy="589353"/>
                  </a:xfrm>
                  <a:prstGeom prst="homePlate">
                    <a:avLst>
                      <a:gd name="adj" fmla="val 26928"/>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400" b="1" dirty="0" smtClean="0">
                        <a:solidFill>
                          <a:srgbClr val="FFFF00"/>
                        </a:solidFill>
                        <a:ea typeface="MS Mincho"/>
                        <a:cs typeface="Times New Roman"/>
                      </a:rPr>
                      <a:t>Phase 1 </a:t>
                    </a:r>
                  </a:p>
                  <a:p>
                    <a:pPr>
                      <a:spcAft>
                        <a:spcPts val="0"/>
                      </a:spcAft>
                    </a:pPr>
                    <a:r>
                      <a:rPr lang="sv-SE" sz="1200" dirty="0" smtClean="0">
                        <a:solidFill>
                          <a:srgbClr val="FFFFFF"/>
                        </a:solidFill>
                        <a:ea typeface="MS Mincho"/>
                        <a:cs typeface="Times New Roman"/>
                      </a:rPr>
                      <a:t>Definition of base </a:t>
                    </a:r>
                  </a:p>
                  <a:p>
                    <a:pPr>
                      <a:spcAft>
                        <a:spcPts val="0"/>
                      </a:spcAft>
                    </a:pPr>
                    <a:r>
                      <a:rPr lang="sv-SE" sz="1200" dirty="0" smtClean="0">
                        <a:solidFill>
                          <a:srgbClr val="FFFFFF"/>
                        </a:solidFill>
                        <a:ea typeface="MS Mincho"/>
                        <a:cs typeface="Times New Roman"/>
                      </a:rPr>
                      <a:t>parameters and </a:t>
                    </a:r>
                  </a:p>
                  <a:p>
                    <a:pPr>
                      <a:spcAft>
                        <a:spcPts val="0"/>
                      </a:spcAft>
                    </a:pPr>
                    <a:r>
                      <a:rPr lang="sv-SE" sz="1200" dirty="0" smtClean="0">
                        <a:solidFill>
                          <a:srgbClr val="FFFFFF"/>
                        </a:solidFill>
                        <a:ea typeface="MS Mincho"/>
                        <a:cs typeface="Times New Roman"/>
                      </a:rPr>
                      <a:t>requirements</a:t>
                    </a:r>
                    <a:endParaRPr lang="sv-SE" sz="1200" dirty="0">
                      <a:effectLst/>
                      <a:latin typeface="Times New Roman"/>
                      <a:ea typeface="MS Mincho"/>
                    </a:endParaRPr>
                  </a:p>
                </p:txBody>
              </p:sp>
              <p:sp>
                <p:nvSpPr>
                  <p:cNvPr id="74" name="Pentagon 73"/>
                  <p:cNvSpPr/>
                  <p:nvPr/>
                </p:nvSpPr>
                <p:spPr>
                  <a:xfrm>
                    <a:off x="195829" y="176962"/>
                    <a:ext cx="460920" cy="366316"/>
                  </a:xfrm>
                  <a:prstGeom prst="homePlate">
                    <a:avLst>
                      <a:gd name="adj" fmla="val 26928"/>
                    </a:avLst>
                  </a:prstGeom>
                  <a:solidFill>
                    <a:srgbClr val="00FAE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chemeClr val="tx1"/>
                        </a:solidFill>
                        <a:effectLst/>
                        <a:ea typeface="MS Mincho"/>
                        <a:cs typeface="Times New Roman"/>
                      </a:rPr>
                      <a:t>Preliminary engineering</a:t>
                    </a:r>
                    <a:endParaRPr lang="sv-SE" sz="1200" dirty="0">
                      <a:solidFill>
                        <a:schemeClr val="tx1"/>
                      </a:solidFill>
                      <a:effectLst/>
                      <a:latin typeface="Times New Roman"/>
                      <a:ea typeface="MS Mincho"/>
                    </a:endParaRPr>
                  </a:p>
                </p:txBody>
              </p:sp>
            </p:grpSp>
            <p:sp>
              <p:nvSpPr>
                <p:cNvPr id="72" name="Pentagon 71"/>
                <p:cNvSpPr/>
                <p:nvPr/>
              </p:nvSpPr>
              <p:spPr>
                <a:xfrm>
                  <a:off x="4804964" y="-91104"/>
                  <a:ext cx="1185186" cy="1170602"/>
                </a:xfrm>
                <a:prstGeom prst="homePlate">
                  <a:avLst>
                    <a:gd name="adj" fmla="val 26928"/>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Manufacturing</a:t>
                  </a:r>
                  <a:endParaRPr lang="sv-SE" sz="1200" dirty="0">
                    <a:effectLst/>
                    <a:latin typeface="Times New Roman"/>
                    <a:ea typeface="MS Mincho"/>
                  </a:endParaRPr>
                </a:p>
              </p:txBody>
            </p:sp>
          </p:grpSp>
          <p:sp>
            <p:nvSpPr>
              <p:cNvPr id="70" name="Pentagon 69"/>
              <p:cNvSpPr/>
              <p:nvPr/>
            </p:nvSpPr>
            <p:spPr>
              <a:xfrm>
                <a:off x="3646821" y="347157"/>
                <a:ext cx="2532608" cy="736272"/>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Detailed engineering</a:t>
                </a:r>
                <a:endParaRPr lang="sv-SE" sz="1200" dirty="0">
                  <a:effectLst/>
                  <a:latin typeface="Times New Roman"/>
                  <a:ea typeface="MS Mincho"/>
                </a:endParaRPr>
              </a:p>
            </p:txBody>
          </p:sp>
        </p:grpSp>
        <p:sp>
          <p:nvSpPr>
            <p:cNvPr id="76" name="Diamond 75"/>
            <p:cNvSpPr/>
            <p:nvPr/>
          </p:nvSpPr>
          <p:spPr>
            <a:xfrm>
              <a:off x="6031635" y="3143836"/>
              <a:ext cx="168279" cy="199433"/>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77" name="Diamond 76"/>
            <p:cNvSpPr/>
            <p:nvPr/>
          </p:nvSpPr>
          <p:spPr>
            <a:xfrm>
              <a:off x="3339831" y="3133241"/>
              <a:ext cx="172089" cy="207054"/>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78" name="Text Box 22"/>
            <p:cNvSpPr txBox="1"/>
            <p:nvPr/>
          </p:nvSpPr>
          <p:spPr>
            <a:xfrm>
              <a:off x="2489511" y="3378454"/>
              <a:ext cx="1782377" cy="2654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TG2</a:t>
              </a:r>
              <a:endParaRPr lang="sv-SE" sz="1200" dirty="0">
                <a:effectLst/>
                <a:ea typeface="Calibri"/>
                <a:cs typeface="Times New Roman"/>
              </a:endParaRPr>
            </a:p>
          </p:txBody>
        </p:sp>
        <p:sp>
          <p:nvSpPr>
            <p:cNvPr id="79" name="Text Box 24"/>
            <p:cNvSpPr txBox="1"/>
            <p:nvPr/>
          </p:nvSpPr>
          <p:spPr>
            <a:xfrm>
              <a:off x="5760799" y="3378452"/>
              <a:ext cx="694072" cy="2654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Sub TG3</a:t>
              </a:r>
              <a:endParaRPr lang="sv-SE" sz="1200" dirty="0">
                <a:effectLst/>
                <a:ea typeface="Calibri"/>
                <a:cs typeface="Times New Roman"/>
              </a:endParaRPr>
            </a:p>
          </p:txBody>
        </p:sp>
        <p:sp>
          <p:nvSpPr>
            <p:cNvPr id="80" name="Text Box 48"/>
            <p:cNvSpPr txBox="1"/>
            <p:nvPr/>
          </p:nvSpPr>
          <p:spPr>
            <a:xfrm>
              <a:off x="2489512" y="3725545"/>
              <a:ext cx="1782377" cy="264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a:effectLst/>
                  <a:ea typeface="Calibri"/>
                  <a:cs typeface="Times New Roman"/>
                </a:rPr>
                <a:t>Procurement verification</a:t>
              </a:r>
              <a:endParaRPr lang="sv-SE" sz="1200" dirty="0">
                <a:effectLst/>
                <a:ea typeface="Calibri"/>
                <a:cs typeface="Times New Roman"/>
              </a:endParaRPr>
            </a:p>
          </p:txBody>
        </p:sp>
        <p:sp>
          <p:nvSpPr>
            <p:cNvPr id="93" name="Curved Right Arrow 92"/>
            <p:cNvSpPr/>
            <p:nvPr/>
          </p:nvSpPr>
          <p:spPr>
            <a:xfrm>
              <a:off x="2180622" y="3486229"/>
              <a:ext cx="255647" cy="47863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grpSp>
      <p:sp>
        <p:nvSpPr>
          <p:cNvPr id="95" name="Rectangle 94"/>
          <p:cNvSpPr/>
          <p:nvPr/>
        </p:nvSpPr>
        <p:spPr>
          <a:xfrm>
            <a:off x="719020" y="3649284"/>
            <a:ext cx="6518954" cy="769441"/>
          </a:xfrm>
          <a:prstGeom prst="rect">
            <a:avLst/>
          </a:prstGeom>
          <a:ln w="3175">
            <a:solidFill>
              <a:srgbClr val="C00000"/>
            </a:solidFill>
            <a:prstDash val="dash"/>
          </a:ln>
        </p:spPr>
        <p:txBody>
          <a:bodyPr wrap="square">
            <a:spAutoFit/>
          </a:bodyPr>
          <a:lstStyle/>
          <a:p>
            <a:pPr>
              <a:spcAft>
                <a:spcPts val="0"/>
              </a:spcAft>
            </a:pPr>
            <a:r>
              <a:rPr lang="sv-SE" b="1" dirty="0" smtClean="0">
                <a:ea typeface="MS Mincho"/>
                <a:cs typeface="Times New Roman"/>
              </a:rPr>
              <a:t>ESS  - Instrument </a:t>
            </a:r>
          </a:p>
          <a:p>
            <a:r>
              <a:rPr lang="sv-SE" b="1" dirty="0" smtClean="0">
                <a:ea typeface="MS Mincho"/>
                <a:cs typeface="Times New Roman"/>
              </a:rPr>
              <a:t>action:</a:t>
            </a:r>
          </a:p>
          <a:p>
            <a:endParaRPr lang="sv-SE" sz="800" b="1" dirty="0" smtClean="0">
              <a:ea typeface="MS Mincho"/>
              <a:cs typeface="Times New Roman"/>
            </a:endParaRPr>
          </a:p>
        </p:txBody>
      </p:sp>
      <p:sp>
        <p:nvSpPr>
          <p:cNvPr id="53" name="Rounded Rectangle 52"/>
          <p:cNvSpPr/>
          <p:nvPr/>
        </p:nvSpPr>
        <p:spPr>
          <a:xfrm>
            <a:off x="848852" y="5307964"/>
            <a:ext cx="3979965" cy="585787"/>
          </a:xfrm>
          <a:prstGeom prst="roundRect">
            <a:avLst/>
          </a:prstGeom>
          <a:gradFill>
            <a:gsLst>
              <a:gs pos="50000">
                <a:srgbClr val="97C9A8"/>
              </a:gs>
              <a:gs pos="0">
                <a:srgbClr val="92D050"/>
              </a:gs>
              <a:gs pos="100000">
                <a:schemeClr val="accent3">
                  <a:lumMod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Example: NMX Chopper procurement</a:t>
            </a:r>
            <a:endParaRPr lang="sv-SE" dirty="0"/>
          </a:p>
        </p:txBody>
      </p:sp>
      <p:sp>
        <p:nvSpPr>
          <p:cNvPr id="65" name="TextBox 64"/>
          <p:cNvSpPr txBox="1"/>
          <p:nvPr/>
        </p:nvSpPr>
        <p:spPr>
          <a:xfrm>
            <a:off x="6325192" y="4010921"/>
            <a:ext cx="1171575" cy="253916"/>
          </a:xfrm>
          <a:prstGeom prst="rect">
            <a:avLst/>
          </a:prstGeom>
          <a:noFill/>
        </p:spPr>
        <p:txBody>
          <a:bodyPr wrap="square" rtlCol="0">
            <a:spAutoFit/>
          </a:bodyPr>
          <a:lstStyle/>
          <a:p>
            <a:r>
              <a:rPr lang="sv-SE" sz="1050" dirty="0" smtClean="0"/>
              <a:t>(Before CDR)</a:t>
            </a:r>
            <a:endParaRPr lang="sv-SE" sz="1050" dirty="0"/>
          </a:p>
        </p:txBody>
      </p:sp>
      <p:sp>
        <p:nvSpPr>
          <p:cNvPr id="28" name="Pentagon 27"/>
          <p:cNvSpPr/>
          <p:nvPr/>
        </p:nvSpPr>
        <p:spPr>
          <a:xfrm>
            <a:off x="4005532" y="2412689"/>
            <a:ext cx="834208" cy="903622"/>
          </a:xfrm>
          <a:prstGeom prst="homePlate">
            <a:avLst>
              <a:gd name="adj" fmla="val 26928"/>
            </a:avLst>
          </a:prstGeom>
          <a:solidFill>
            <a:srgbClr val="FFFF00"/>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dirty="0" smtClean="0">
                <a:solidFill>
                  <a:schemeClr val="tx1"/>
                </a:solidFill>
                <a:effectLst/>
                <a:ea typeface="MS Mincho"/>
              </a:rPr>
              <a:t>Tendering</a:t>
            </a:r>
            <a:endParaRPr lang="sv-SE" sz="1200" dirty="0">
              <a:solidFill>
                <a:schemeClr val="tx1"/>
              </a:solidFill>
              <a:effectLst/>
              <a:ea typeface="MS Mincho"/>
            </a:endParaRPr>
          </a:p>
        </p:txBody>
      </p:sp>
    </p:spTree>
    <p:extLst>
      <p:ext uri="{BB962C8B-B14F-4D97-AF65-F5344CB8AC3E}">
        <p14:creationId xmlns:p14="http://schemas.microsoft.com/office/powerpoint/2010/main" val="37074856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399" y="393977"/>
            <a:ext cx="5394337" cy="1384995"/>
          </a:xfrm>
          <a:prstGeom prst="rect">
            <a:avLst/>
          </a:prstGeom>
        </p:spPr>
        <p:txBody>
          <a:bodyPr wrap="square">
            <a:spAutoFit/>
          </a:bodyPr>
          <a:lstStyle/>
          <a:p>
            <a:r>
              <a:rPr lang="sv-SE" sz="2800" dirty="0">
                <a:solidFill>
                  <a:schemeClr val="bg1"/>
                </a:solidFill>
              </a:rPr>
              <a:t>Outsourced ESS Instrument Design Process of a Stage /Scenario </a:t>
            </a:r>
            <a:r>
              <a:rPr lang="sv-SE" sz="2800" dirty="0" smtClean="0">
                <a:solidFill>
                  <a:schemeClr val="bg1"/>
                </a:solidFill>
              </a:rPr>
              <a:t>1</a:t>
            </a:r>
            <a:endParaRPr lang="sv-SE" sz="2800" dirty="0">
              <a:solidFill>
                <a:schemeClr val="bg1"/>
              </a:solidFill>
            </a:endParaRPr>
          </a:p>
          <a:p>
            <a:endParaRPr lang="sv-SE" sz="2800" dirty="0">
              <a:solidFill>
                <a:schemeClr val="bg1"/>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41</a:t>
            </a:fld>
            <a:endParaRPr lang="sv-SE" dirty="0"/>
          </a:p>
        </p:txBody>
      </p:sp>
      <p:grpSp>
        <p:nvGrpSpPr>
          <p:cNvPr id="2" name="Group 1"/>
          <p:cNvGrpSpPr/>
          <p:nvPr/>
        </p:nvGrpSpPr>
        <p:grpSpPr>
          <a:xfrm>
            <a:off x="1281809" y="2297189"/>
            <a:ext cx="6927186" cy="1458036"/>
            <a:chOff x="340231" y="4209794"/>
            <a:chExt cx="6927186" cy="1458036"/>
          </a:xfrm>
        </p:grpSpPr>
        <p:grpSp>
          <p:nvGrpSpPr>
            <p:cNvPr id="47" name="Group 46"/>
            <p:cNvGrpSpPr/>
            <p:nvPr/>
          </p:nvGrpSpPr>
          <p:grpSpPr>
            <a:xfrm>
              <a:off x="340231" y="4761174"/>
              <a:ext cx="6927186" cy="906656"/>
              <a:chOff x="-1644723" y="-91104"/>
              <a:chExt cx="9504780" cy="1174533"/>
            </a:xfrm>
          </p:grpSpPr>
          <p:grpSp>
            <p:nvGrpSpPr>
              <p:cNvPr id="54" name="Group 53"/>
              <p:cNvGrpSpPr/>
              <p:nvPr/>
            </p:nvGrpSpPr>
            <p:grpSpPr>
              <a:xfrm>
                <a:off x="-1644723" y="-91104"/>
                <a:ext cx="9504780" cy="1170610"/>
                <a:chOff x="-1253444" y="-91104"/>
                <a:chExt cx="7243594" cy="1170610"/>
              </a:xfrm>
            </p:grpSpPr>
            <p:grpSp>
              <p:nvGrpSpPr>
                <p:cNvPr id="56" name="Group 55"/>
                <p:cNvGrpSpPr/>
                <p:nvPr/>
              </p:nvGrpSpPr>
              <p:grpSpPr>
                <a:xfrm>
                  <a:off x="-1253444" y="-91104"/>
                  <a:ext cx="6058406" cy="1170610"/>
                  <a:chOff x="-461267" y="-45867"/>
                  <a:chExt cx="2229491" cy="589354"/>
                </a:xfrm>
              </p:grpSpPr>
              <p:sp>
                <p:nvSpPr>
                  <p:cNvPr id="58" name="Pentagon 57"/>
                  <p:cNvSpPr/>
                  <p:nvPr/>
                </p:nvSpPr>
                <p:spPr>
                  <a:xfrm>
                    <a:off x="573003" y="-45867"/>
                    <a:ext cx="1195221" cy="589354"/>
                  </a:xfrm>
                  <a:prstGeom prst="homePlate">
                    <a:avLst>
                      <a:gd name="adj" fmla="val 27700"/>
                    </a:avLst>
                  </a:prstGeom>
                </p:spPr>
                <p:style>
                  <a:lnRef idx="1">
                    <a:schemeClr val="accent1"/>
                  </a:lnRef>
                  <a:fillRef idx="3">
                    <a:schemeClr val="accent1"/>
                  </a:fillRef>
                  <a:effectRef idx="2">
                    <a:schemeClr val="accent1"/>
                  </a:effectRef>
                  <a:fontRef idx="minor">
                    <a:schemeClr val="lt1"/>
                  </a:fontRef>
                </p:style>
                <p:txBody>
                  <a:bodyPr lIns="91407" tIns="45705" rIns="91407" bIns="45705" rtlCol="0" anchor="t" anchorCtr="0"/>
                  <a:lstStyle/>
                  <a:p>
                    <a:pPr algn="ctr">
                      <a:spcAft>
                        <a:spcPts val="0"/>
                      </a:spcAft>
                    </a:pPr>
                    <a:r>
                      <a:rPr lang="sv-SE" sz="1600" dirty="0" smtClean="0">
                        <a:ea typeface="MS Mincho"/>
                      </a:rPr>
                      <a:t> </a:t>
                    </a:r>
                    <a:r>
                      <a:rPr lang="sv-SE" sz="1400" b="1" dirty="0" smtClean="0">
                        <a:ea typeface="MS Mincho"/>
                      </a:rPr>
                      <a:t>Phase 2</a:t>
                    </a:r>
                    <a:r>
                      <a:rPr lang="sv-SE" sz="1400" dirty="0" smtClean="0">
                        <a:ea typeface="MS Mincho"/>
                      </a:rPr>
                      <a:t>: Outsourced Design</a:t>
                    </a:r>
                    <a:endParaRPr lang="sv-SE" sz="1400" dirty="0">
                      <a:effectLst/>
                      <a:ea typeface="MS Mincho"/>
                    </a:endParaRPr>
                  </a:p>
                </p:txBody>
              </p:sp>
              <p:sp>
                <p:nvSpPr>
                  <p:cNvPr id="59" name="Pentagon 58"/>
                  <p:cNvSpPr/>
                  <p:nvPr/>
                </p:nvSpPr>
                <p:spPr>
                  <a:xfrm>
                    <a:off x="573003" y="183446"/>
                    <a:ext cx="607613" cy="360040"/>
                  </a:xfrm>
                  <a:prstGeom prst="homePlate">
                    <a:avLst>
                      <a:gd name="adj" fmla="val 26928"/>
                    </a:avLst>
                  </a:prstGeom>
                  <a:solidFill>
                    <a:srgbClr val="00FAE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chemeClr val="tx1"/>
                        </a:solidFill>
                        <a:effectLst/>
                        <a:ea typeface="MS Mincho"/>
                        <a:cs typeface="Times New Roman"/>
                      </a:rPr>
                      <a:t>Preliminary engineering, or design change</a:t>
                    </a:r>
                    <a:endParaRPr lang="sv-SE" sz="1200" dirty="0">
                      <a:solidFill>
                        <a:schemeClr val="tx1"/>
                      </a:solidFill>
                      <a:effectLst/>
                      <a:latin typeface="Times New Roman"/>
                      <a:ea typeface="MS Mincho"/>
                    </a:endParaRPr>
                  </a:p>
                </p:txBody>
              </p:sp>
              <p:sp>
                <p:nvSpPr>
                  <p:cNvPr id="60" name="Pentagon 59"/>
                  <p:cNvSpPr/>
                  <p:nvPr/>
                </p:nvSpPr>
                <p:spPr>
                  <a:xfrm>
                    <a:off x="-461267" y="-45867"/>
                    <a:ext cx="700079" cy="589353"/>
                  </a:xfrm>
                  <a:prstGeom prst="homePlate">
                    <a:avLst>
                      <a:gd name="adj" fmla="val 26928"/>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r>
                      <a:rPr lang="sv-SE" sz="1400" b="1" dirty="0" smtClean="0">
                        <a:solidFill>
                          <a:srgbClr val="FFFF00"/>
                        </a:solidFill>
                        <a:ea typeface="MS Mincho"/>
                        <a:cs typeface="Times New Roman"/>
                      </a:rPr>
                      <a:t>Phase 1</a:t>
                    </a:r>
                    <a:endParaRPr lang="sv-SE" sz="1400" b="1" dirty="0">
                      <a:solidFill>
                        <a:srgbClr val="FFFF00"/>
                      </a:solidFill>
                      <a:ea typeface="MS Mincho"/>
                      <a:cs typeface="Times New Roman"/>
                    </a:endParaRPr>
                  </a:p>
                  <a:p>
                    <a:pPr algn="ctr">
                      <a:spcAft>
                        <a:spcPts val="0"/>
                      </a:spcAft>
                    </a:pPr>
                    <a:r>
                      <a:rPr lang="sv-SE" sz="1200" dirty="0" smtClean="0">
                        <a:solidFill>
                          <a:srgbClr val="FFFFFF"/>
                        </a:solidFill>
                        <a:ea typeface="MS Mincho"/>
                        <a:cs typeface="Times New Roman"/>
                      </a:rPr>
                      <a:t>Definition of base parameters and requirements</a:t>
                    </a:r>
                    <a:endParaRPr lang="sv-SE" sz="1200" dirty="0">
                      <a:effectLst/>
                      <a:latin typeface="Times New Roman"/>
                      <a:ea typeface="MS Mincho"/>
                    </a:endParaRPr>
                  </a:p>
                </p:txBody>
              </p:sp>
            </p:grpSp>
            <p:sp>
              <p:nvSpPr>
                <p:cNvPr id="57" name="Pentagon 56"/>
                <p:cNvSpPr/>
                <p:nvPr/>
              </p:nvSpPr>
              <p:spPr>
                <a:xfrm>
                  <a:off x="4804964" y="-91104"/>
                  <a:ext cx="1185186" cy="1170602"/>
                </a:xfrm>
                <a:prstGeom prst="homePlate">
                  <a:avLst>
                    <a:gd name="adj" fmla="val 26928"/>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Manufacturing</a:t>
                  </a:r>
                  <a:endParaRPr lang="sv-SE" sz="1200" dirty="0">
                    <a:effectLst/>
                    <a:latin typeface="Times New Roman"/>
                    <a:ea typeface="MS Mincho"/>
                  </a:endParaRPr>
                </a:p>
              </p:txBody>
            </p:sp>
          </p:grpSp>
          <p:sp>
            <p:nvSpPr>
              <p:cNvPr id="55" name="Pentagon 54"/>
              <p:cNvSpPr/>
              <p:nvPr/>
            </p:nvSpPr>
            <p:spPr>
              <a:xfrm>
                <a:off x="4209681" y="347157"/>
                <a:ext cx="1969747" cy="736272"/>
              </a:xfrm>
              <a:prstGeom prst="homePlate">
                <a:avLst>
                  <a:gd name="adj" fmla="val 2692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kern="1200" dirty="0" smtClean="0">
                    <a:solidFill>
                      <a:srgbClr val="FFFFFF"/>
                    </a:solidFill>
                    <a:effectLst/>
                    <a:ea typeface="MS Mincho"/>
                    <a:cs typeface="Times New Roman"/>
                  </a:rPr>
                  <a:t>Detailed engineering</a:t>
                </a:r>
                <a:endParaRPr lang="sv-SE" sz="1200" dirty="0">
                  <a:effectLst/>
                  <a:latin typeface="Times New Roman"/>
                  <a:ea typeface="MS Mincho"/>
                </a:endParaRPr>
              </a:p>
            </p:txBody>
          </p:sp>
        </p:grpSp>
        <p:sp>
          <p:nvSpPr>
            <p:cNvPr id="50" name="Diamond 49"/>
            <p:cNvSpPr/>
            <p:nvPr/>
          </p:nvSpPr>
          <p:spPr>
            <a:xfrm>
              <a:off x="4513627" y="4537423"/>
              <a:ext cx="172089" cy="207055"/>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52" name="Text Box 23"/>
            <p:cNvSpPr txBox="1"/>
            <p:nvPr/>
          </p:nvSpPr>
          <p:spPr>
            <a:xfrm>
              <a:off x="4283968" y="4221088"/>
              <a:ext cx="648351" cy="26548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PDR</a:t>
              </a:r>
              <a:endParaRPr lang="sv-SE" sz="1200" dirty="0">
                <a:effectLst/>
                <a:ea typeface="Calibri"/>
                <a:cs typeface="Times New Roman"/>
              </a:endParaRPr>
            </a:p>
          </p:txBody>
        </p:sp>
        <p:sp>
          <p:nvSpPr>
            <p:cNvPr id="81" name="Diamond 80"/>
            <p:cNvSpPr/>
            <p:nvPr/>
          </p:nvSpPr>
          <p:spPr>
            <a:xfrm>
              <a:off x="6049860" y="4549944"/>
              <a:ext cx="168279" cy="199433"/>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2" name="Diamond 81"/>
            <p:cNvSpPr/>
            <p:nvPr/>
          </p:nvSpPr>
          <p:spPr>
            <a:xfrm>
              <a:off x="2551695" y="4537424"/>
              <a:ext cx="172089" cy="207054"/>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3" name="Text Box 22"/>
            <p:cNvSpPr txBox="1"/>
            <p:nvPr/>
          </p:nvSpPr>
          <p:spPr>
            <a:xfrm>
              <a:off x="2159523" y="4209794"/>
              <a:ext cx="1684762" cy="2654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Tendering /contracting</a:t>
              </a:r>
              <a:endParaRPr lang="sv-SE" sz="1200" dirty="0">
                <a:effectLst/>
                <a:ea typeface="Calibri"/>
                <a:cs typeface="Times New Roman"/>
              </a:endParaRPr>
            </a:p>
          </p:txBody>
        </p:sp>
        <p:sp>
          <p:nvSpPr>
            <p:cNvPr id="84" name="Text Box 24"/>
            <p:cNvSpPr txBox="1"/>
            <p:nvPr/>
          </p:nvSpPr>
          <p:spPr>
            <a:xfrm>
              <a:off x="5786963" y="4211719"/>
              <a:ext cx="694072" cy="26548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CDR</a:t>
              </a:r>
              <a:endParaRPr lang="sv-SE" sz="1200" dirty="0">
                <a:effectLst/>
                <a:ea typeface="Calibri"/>
                <a:cs typeface="Times New Roman"/>
              </a:endParaRPr>
            </a:p>
          </p:txBody>
        </p:sp>
      </p:grpSp>
      <p:sp>
        <p:nvSpPr>
          <p:cNvPr id="94" name="Rectangle 93"/>
          <p:cNvSpPr/>
          <p:nvPr/>
        </p:nvSpPr>
        <p:spPr>
          <a:xfrm>
            <a:off x="767399" y="1985317"/>
            <a:ext cx="6738534" cy="646331"/>
          </a:xfrm>
          <a:prstGeom prst="rect">
            <a:avLst/>
          </a:prstGeom>
          <a:ln w="3175">
            <a:solidFill>
              <a:schemeClr val="accent1"/>
            </a:solidFill>
            <a:prstDash val="dash"/>
          </a:ln>
        </p:spPr>
        <p:txBody>
          <a:bodyPr wrap="square">
            <a:spAutoFit/>
          </a:bodyPr>
          <a:lstStyle/>
          <a:p>
            <a:pPr>
              <a:spcAft>
                <a:spcPts val="0"/>
              </a:spcAft>
            </a:pPr>
            <a:r>
              <a:rPr lang="sv-SE" b="1" dirty="0">
                <a:ea typeface="MS Mincho"/>
                <a:cs typeface="Times New Roman"/>
              </a:rPr>
              <a:t>Instrument -</a:t>
            </a:r>
          </a:p>
          <a:p>
            <a:pPr>
              <a:spcAft>
                <a:spcPts val="0"/>
              </a:spcAft>
            </a:pPr>
            <a:r>
              <a:rPr lang="sv-SE" b="1" dirty="0">
                <a:ea typeface="MS Mincho"/>
                <a:cs typeface="Times New Roman"/>
              </a:rPr>
              <a:t>Subcontractor activity:</a:t>
            </a:r>
          </a:p>
        </p:txBody>
      </p:sp>
      <p:sp>
        <p:nvSpPr>
          <p:cNvPr id="8" name="Rounded Rectangle 7"/>
          <p:cNvSpPr/>
          <p:nvPr/>
        </p:nvSpPr>
        <p:spPr>
          <a:xfrm>
            <a:off x="848852" y="5225683"/>
            <a:ext cx="3604729" cy="585787"/>
          </a:xfrm>
          <a:prstGeom prst="roundRect">
            <a:avLst/>
          </a:prstGeom>
          <a:gradFill>
            <a:gsLst>
              <a:gs pos="50000">
                <a:srgbClr val="97C9A8"/>
              </a:gs>
              <a:gs pos="0">
                <a:srgbClr val="92D050"/>
              </a:gs>
              <a:gs pos="100000">
                <a:schemeClr val="accent3">
                  <a:lumMod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Example: NMX Guide Procurement</a:t>
            </a:r>
            <a:endParaRPr lang="sv-SE" dirty="0"/>
          </a:p>
        </p:txBody>
      </p:sp>
      <p:grpSp>
        <p:nvGrpSpPr>
          <p:cNvPr id="4" name="Group 3"/>
          <p:cNvGrpSpPr/>
          <p:nvPr/>
        </p:nvGrpSpPr>
        <p:grpSpPr>
          <a:xfrm>
            <a:off x="767399" y="3755225"/>
            <a:ext cx="7036591" cy="1012867"/>
            <a:chOff x="767399" y="3755225"/>
            <a:chExt cx="7036591" cy="1012867"/>
          </a:xfrm>
        </p:grpSpPr>
        <p:sp>
          <p:nvSpPr>
            <p:cNvPr id="85" name="Diamond 84"/>
            <p:cNvSpPr/>
            <p:nvPr/>
          </p:nvSpPr>
          <p:spPr>
            <a:xfrm>
              <a:off x="5464482" y="3755225"/>
              <a:ext cx="172089" cy="207055"/>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6" name="Diamond 85"/>
            <p:cNvSpPr/>
            <p:nvPr/>
          </p:nvSpPr>
          <p:spPr>
            <a:xfrm>
              <a:off x="6993403" y="3804117"/>
              <a:ext cx="168279" cy="199433"/>
            </a:xfrm>
            <a:prstGeom prst="diamond">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7" name="Diamond 86"/>
            <p:cNvSpPr/>
            <p:nvPr/>
          </p:nvSpPr>
          <p:spPr>
            <a:xfrm>
              <a:off x="3859402" y="3791597"/>
              <a:ext cx="172089" cy="207054"/>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sv-SE"/>
            </a:p>
          </p:txBody>
        </p:sp>
        <p:sp>
          <p:nvSpPr>
            <p:cNvPr id="89" name="Text Box 22"/>
            <p:cNvSpPr txBox="1"/>
            <p:nvPr/>
          </p:nvSpPr>
          <p:spPr>
            <a:xfrm>
              <a:off x="3065305" y="4049603"/>
              <a:ext cx="1782377" cy="2654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TG2</a:t>
              </a:r>
              <a:endParaRPr lang="sv-SE" sz="1200" dirty="0">
                <a:effectLst/>
                <a:ea typeface="Calibri"/>
                <a:cs typeface="Times New Roman"/>
              </a:endParaRPr>
            </a:p>
          </p:txBody>
        </p:sp>
        <p:sp>
          <p:nvSpPr>
            <p:cNvPr id="90" name="Text Box 48"/>
            <p:cNvSpPr txBox="1"/>
            <p:nvPr/>
          </p:nvSpPr>
          <p:spPr>
            <a:xfrm>
              <a:off x="3065306" y="4396694"/>
              <a:ext cx="1782377" cy="264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a:effectLst/>
                  <a:ea typeface="Calibri"/>
                  <a:cs typeface="Times New Roman"/>
                </a:rPr>
                <a:t>Procurement verification</a:t>
              </a:r>
              <a:endParaRPr lang="sv-SE" sz="1200" dirty="0">
                <a:effectLst/>
                <a:ea typeface="Calibri"/>
                <a:cs typeface="Times New Roman"/>
              </a:endParaRPr>
            </a:p>
          </p:txBody>
        </p:sp>
        <p:sp>
          <p:nvSpPr>
            <p:cNvPr id="91" name="Text Box 24"/>
            <p:cNvSpPr txBox="1"/>
            <p:nvPr/>
          </p:nvSpPr>
          <p:spPr>
            <a:xfrm>
              <a:off x="4913502" y="4049601"/>
              <a:ext cx="1352845" cy="61125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dirty="0">
                  <a:ea typeface="Calibri"/>
                  <a:cs typeface="Times New Roman"/>
                </a:rPr>
                <a:t>Design review by ESS technology group</a:t>
              </a:r>
              <a:endParaRPr lang="sv-SE" sz="1200" dirty="0">
                <a:ea typeface="Calibri"/>
                <a:cs typeface="Times New Roman"/>
              </a:endParaRPr>
            </a:p>
          </p:txBody>
        </p:sp>
        <p:sp>
          <p:nvSpPr>
            <p:cNvPr id="92" name="Text Box 24"/>
            <p:cNvSpPr txBox="1"/>
            <p:nvPr/>
          </p:nvSpPr>
          <p:spPr>
            <a:xfrm>
              <a:off x="6702377" y="4048925"/>
              <a:ext cx="694072" cy="2654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1200"/>
                </a:spcAft>
              </a:pPr>
              <a:r>
                <a:rPr lang="en-US" sz="1200" kern="1200" dirty="0" smtClean="0">
                  <a:effectLst/>
                  <a:ea typeface="Calibri"/>
                  <a:cs typeface="Times New Roman"/>
                </a:rPr>
                <a:t>Sub TG3</a:t>
              </a:r>
              <a:endParaRPr lang="sv-SE" sz="1200" dirty="0">
                <a:effectLst/>
                <a:ea typeface="Calibri"/>
                <a:cs typeface="Times New Roman"/>
              </a:endParaRPr>
            </a:p>
          </p:txBody>
        </p:sp>
        <p:sp>
          <p:nvSpPr>
            <p:cNvPr id="3" name="Curved Right Arrow 2"/>
            <p:cNvSpPr/>
            <p:nvPr/>
          </p:nvSpPr>
          <p:spPr>
            <a:xfrm>
              <a:off x="2736950" y="4115911"/>
              <a:ext cx="255647" cy="47863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96" name="Rectangle 95"/>
            <p:cNvSpPr/>
            <p:nvPr/>
          </p:nvSpPr>
          <p:spPr>
            <a:xfrm>
              <a:off x="767399" y="3998651"/>
              <a:ext cx="6774874" cy="769441"/>
            </a:xfrm>
            <a:prstGeom prst="rect">
              <a:avLst/>
            </a:prstGeom>
            <a:ln w="3175">
              <a:solidFill>
                <a:srgbClr val="C00000"/>
              </a:solidFill>
              <a:prstDash val="dash"/>
            </a:ln>
          </p:spPr>
          <p:txBody>
            <a:bodyPr wrap="square">
              <a:spAutoFit/>
            </a:bodyPr>
            <a:lstStyle/>
            <a:p>
              <a:pPr>
                <a:spcAft>
                  <a:spcPts val="0"/>
                </a:spcAft>
              </a:pPr>
              <a:r>
                <a:rPr lang="sv-SE" b="1" dirty="0">
                  <a:ea typeface="MS Mincho"/>
                  <a:cs typeface="Times New Roman"/>
                </a:rPr>
                <a:t>ESS  - Instrument </a:t>
              </a:r>
            </a:p>
            <a:p>
              <a:r>
                <a:rPr lang="sv-SE" b="1" dirty="0">
                  <a:ea typeface="MS Mincho"/>
                  <a:cs typeface="Times New Roman"/>
                </a:rPr>
                <a:t>action</a:t>
              </a:r>
              <a:r>
                <a:rPr lang="sv-SE" b="1" dirty="0" smtClean="0">
                  <a:ea typeface="MS Mincho"/>
                  <a:cs typeface="Times New Roman"/>
                </a:rPr>
                <a:t>:</a:t>
              </a:r>
            </a:p>
            <a:p>
              <a:endParaRPr lang="sv-SE" sz="800" b="1" dirty="0">
                <a:ea typeface="MS Mincho"/>
                <a:cs typeface="Times New Roman"/>
              </a:endParaRPr>
            </a:p>
          </p:txBody>
        </p:sp>
        <p:sp>
          <p:nvSpPr>
            <p:cNvPr id="10" name="TextBox 9"/>
            <p:cNvSpPr txBox="1"/>
            <p:nvPr/>
          </p:nvSpPr>
          <p:spPr>
            <a:xfrm>
              <a:off x="6632415" y="4361534"/>
              <a:ext cx="1171575" cy="253916"/>
            </a:xfrm>
            <a:prstGeom prst="rect">
              <a:avLst/>
            </a:prstGeom>
            <a:noFill/>
          </p:spPr>
          <p:txBody>
            <a:bodyPr wrap="square" rtlCol="0">
              <a:spAutoFit/>
            </a:bodyPr>
            <a:lstStyle/>
            <a:p>
              <a:r>
                <a:rPr lang="sv-SE" sz="1050" dirty="0" smtClean="0"/>
                <a:t>(Before CDR)</a:t>
              </a:r>
              <a:endParaRPr lang="sv-SE" sz="1050" dirty="0"/>
            </a:p>
          </p:txBody>
        </p:sp>
      </p:grpSp>
      <p:sp>
        <p:nvSpPr>
          <p:cNvPr id="32" name="TextBox 31"/>
          <p:cNvSpPr txBox="1"/>
          <p:nvPr/>
        </p:nvSpPr>
        <p:spPr>
          <a:xfrm>
            <a:off x="774996" y="6157913"/>
            <a:ext cx="6500813" cy="307777"/>
          </a:xfrm>
          <a:prstGeom prst="rect">
            <a:avLst/>
          </a:prstGeom>
          <a:noFill/>
        </p:spPr>
        <p:txBody>
          <a:bodyPr wrap="square" rtlCol="0">
            <a:spAutoFit/>
          </a:bodyPr>
          <a:lstStyle/>
          <a:p>
            <a:r>
              <a:rPr lang="sv-SE" sz="1400" dirty="0" smtClean="0"/>
              <a:t>/*: See ESS-0099059 for the detailed descriptions of the deliverables/</a:t>
            </a:r>
            <a:endParaRPr lang="sv-SE" sz="1400" dirty="0"/>
          </a:p>
        </p:txBody>
      </p:sp>
      <p:sp>
        <p:nvSpPr>
          <p:cNvPr id="33" name="Pentagon 32"/>
          <p:cNvSpPr/>
          <p:nvPr/>
        </p:nvSpPr>
        <p:spPr>
          <a:xfrm>
            <a:off x="3101101" y="2848569"/>
            <a:ext cx="842380" cy="903622"/>
          </a:xfrm>
          <a:prstGeom prst="homePlate">
            <a:avLst>
              <a:gd name="adj" fmla="val 26928"/>
            </a:avLst>
          </a:prstGeom>
          <a:solidFill>
            <a:srgbClr val="FFFF00"/>
          </a:solidFill>
        </p:spPr>
        <p:style>
          <a:lnRef idx="1">
            <a:schemeClr val="accent1"/>
          </a:lnRef>
          <a:fillRef idx="3">
            <a:schemeClr val="accent1"/>
          </a:fillRef>
          <a:effectRef idx="2">
            <a:schemeClr val="accent1"/>
          </a:effectRef>
          <a:fontRef idx="minor">
            <a:schemeClr val="lt1"/>
          </a:fontRef>
        </p:style>
        <p:txBody>
          <a:bodyPr lIns="35986" tIns="0" rIns="35986" bIns="0" rtlCol="0" anchor="ctr"/>
          <a:lstStyle/>
          <a:p>
            <a:pPr algn="ctr">
              <a:spcAft>
                <a:spcPts val="0"/>
              </a:spcAft>
            </a:pPr>
            <a:r>
              <a:rPr lang="sv-SE" sz="1200" dirty="0" smtClean="0">
                <a:solidFill>
                  <a:schemeClr val="tx1"/>
                </a:solidFill>
                <a:effectLst/>
                <a:ea typeface="MS Mincho"/>
              </a:rPr>
              <a:t>Tendering</a:t>
            </a:r>
            <a:endParaRPr lang="sv-SE" sz="1200" dirty="0">
              <a:solidFill>
                <a:schemeClr val="tx1"/>
              </a:solidFill>
              <a:effectLst/>
              <a:ea typeface="MS Mincho"/>
            </a:endParaRPr>
          </a:p>
        </p:txBody>
      </p:sp>
    </p:spTree>
    <p:extLst>
      <p:ext uri="{BB962C8B-B14F-4D97-AF65-F5344CB8AC3E}">
        <p14:creationId xmlns:p14="http://schemas.microsoft.com/office/powerpoint/2010/main" val="159783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group specific TG3 scope definition</a:t>
            </a:r>
            <a:r>
              <a:rPr lang="en-US" dirty="0"/>
              <a:t> </a:t>
            </a:r>
            <a:r>
              <a:rPr lang="en-US" dirty="0" smtClean="0"/>
              <a:t>(NSS)</a:t>
            </a:r>
            <a:endParaRPr lang="sv-SE" dirty="0"/>
          </a:p>
        </p:txBody>
      </p:sp>
      <p:sp>
        <p:nvSpPr>
          <p:cNvPr id="3" name="Content Placeholder 2"/>
          <p:cNvSpPr>
            <a:spLocks noGrp="1"/>
          </p:cNvSpPr>
          <p:nvPr>
            <p:ph idx="1"/>
          </p:nvPr>
        </p:nvSpPr>
        <p:spPr>
          <a:xfrm>
            <a:off x="578913" y="1550011"/>
            <a:ext cx="8109114" cy="1155089"/>
          </a:xfrm>
        </p:spPr>
        <p:txBody>
          <a:bodyPr/>
          <a:lstStyle/>
          <a:p>
            <a:pPr>
              <a:spcAft>
                <a:spcPts val="600"/>
              </a:spcAft>
            </a:pPr>
            <a:r>
              <a:rPr lang="en-US" b="1" dirty="0" smtClean="0"/>
              <a:t>Motion control</a:t>
            </a:r>
          </a:p>
          <a:p>
            <a:pPr marL="342900" indent="-342900">
              <a:spcBef>
                <a:spcPts val="0"/>
              </a:spcBef>
              <a:spcAft>
                <a:spcPts val="0"/>
              </a:spcAft>
              <a:buFont typeface="Arial" panose="020B0604020202020204" pitchFamily="34" charset="0"/>
              <a:buChar char="•"/>
            </a:pPr>
            <a:r>
              <a:rPr lang="en-US" dirty="0" smtClean="0"/>
              <a:t>The details of the necessary planning and technical requirements can be found here: </a:t>
            </a:r>
            <a:r>
              <a:rPr lang="en-US" dirty="0"/>
              <a:t>ESS-0240219</a:t>
            </a:r>
            <a:endParaRPr lang="sv-SE" dirty="0"/>
          </a:p>
        </p:txBody>
      </p:sp>
      <p:sp>
        <p:nvSpPr>
          <p:cNvPr id="6" name="Content Placeholder 2"/>
          <p:cNvSpPr txBox="1">
            <a:spLocks/>
          </p:cNvSpPr>
          <p:nvPr/>
        </p:nvSpPr>
        <p:spPr>
          <a:xfrm>
            <a:off x="639232" y="2772974"/>
            <a:ext cx="8210547" cy="1456125"/>
          </a:xfrm>
          <a:prstGeom prst="rect">
            <a:avLst/>
          </a:prstGeom>
        </p:spPr>
        <p:txBody>
          <a:bodyPr vert="horz" lIns="0" tIns="0" rIns="0" bIns="0" rtlCol="0">
            <a:noAutofit/>
          </a:bodyPr>
          <a:lst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b="1" dirty="0" smtClean="0"/>
              <a:t>Chopper Team</a:t>
            </a:r>
          </a:p>
          <a:p>
            <a:pPr marL="342900" indent="-342900">
              <a:spcBef>
                <a:spcPts val="0"/>
              </a:spcBef>
              <a:spcAft>
                <a:spcPts val="0"/>
              </a:spcAft>
              <a:buFont typeface="Arial" panose="020B0604020202020204" pitchFamily="34" charset="0"/>
              <a:buChar char="•"/>
            </a:pPr>
            <a:r>
              <a:rPr lang="en-US" dirty="0"/>
              <a:t>The details of the necessary planning and technical requirements can be found here: </a:t>
            </a:r>
            <a:r>
              <a:rPr lang="en-GB" dirty="0" smtClean="0"/>
              <a:t>ESS-0239466</a:t>
            </a:r>
          </a:p>
          <a:p>
            <a:pPr>
              <a:spcBef>
                <a:spcPts val="0"/>
              </a:spcBef>
              <a:spcAft>
                <a:spcPts val="0"/>
              </a:spcAft>
            </a:pPr>
            <a:r>
              <a:rPr lang="en-GB" dirty="0"/>
              <a:t> </a:t>
            </a:r>
            <a:r>
              <a:rPr lang="en-GB" dirty="0" smtClean="0"/>
              <a:t>     Template for tendering: </a:t>
            </a:r>
            <a:r>
              <a:rPr lang="sv-SE" dirty="0" smtClean="0">
                <a:ea typeface="Calibri"/>
                <a:cs typeface="Times New Roman"/>
              </a:rPr>
              <a:t>ESS-0178215</a:t>
            </a:r>
            <a:endParaRPr lang="en-US" dirty="0"/>
          </a:p>
          <a:p>
            <a:pPr>
              <a:spcBef>
                <a:spcPts val="0"/>
              </a:spcBef>
              <a:spcAft>
                <a:spcPts val="0"/>
              </a:spcAft>
            </a:pPr>
            <a:endParaRPr lang="sv-SE" dirty="0" smtClean="0">
              <a:ea typeface="Calibri"/>
              <a:cs typeface="Times New Roman"/>
            </a:endParaRPr>
          </a:p>
          <a:p>
            <a:pPr>
              <a:spcBef>
                <a:spcPts val="0"/>
              </a:spcBef>
              <a:spcAft>
                <a:spcPts val="0"/>
              </a:spcAft>
            </a:pPr>
            <a:endParaRPr lang="en-US" dirty="0" smtClean="0">
              <a:ea typeface="Calibri"/>
              <a:cs typeface="Times New Roman"/>
            </a:endParaRPr>
          </a:p>
        </p:txBody>
      </p:sp>
      <p:sp>
        <p:nvSpPr>
          <p:cNvPr id="7" name="Content Placeholder 2"/>
          <p:cNvSpPr txBox="1">
            <a:spLocks/>
          </p:cNvSpPr>
          <p:nvPr/>
        </p:nvSpPr>
        <p:spPr>
          <a:xfrm>
            <a:off x="578912" y="4244337"/>
            <a:ext cx="8210547" cy="1070386"/>
          </a:xfrm>
          <a:prstGeom prst="rect">
            <a:avLst/>
          </a:prstGeom>
        </p:spPr>
        <p:txBody>
          <a:bodyPr vert="horz" lIns="0" tIns="0" rIns="0" bIns="0" rtlCol="0">
            <a:noAutofit/>
          </a:bodyPr>
          <a:lst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lang="en-US" b="1" dirty="0" smtClean="0">
                <a:ea typeface="Calibri"/>
                <a:cs typeface="Times New Roman"/>
              </a:rPr>
              <a:t>Sample </a:t>
            </a:r>
            <a:r>
              <a:rPr lang="en-US" b="1" dirty="0" err="1" smtClean="0">
                <a:ea typeface="Calibri"/>
                <a:cs typeface="Times New Roman"/>
              </a:rPr>
              <a:t>Evironment</a:t>
            </a:r>
            <a:r>
              <a:rPr lang="en-US" b="1" dirty="0" smtClean="0">
                <a:ea typeface="Calibri"/>
                <a:cs typeface="Times New Roman"/>
              </a:rPr>
              <a:t> (SAD Team)</a:t>
            </a:r>
          </a:p>
          <a:p>
            <a:pPr marL="342900" indent="-342900">
              <a:spcBef>
                <a:spcPts val="0"/>
              </a:spcBef>
              <a:spcAft>
                <a:spcPts val="0"/>
              </a:spcAft>
              <a:buFont typeface="Arial" panose="020B0604020202020204" pitchFamily="34" charset="0"/>
              <a:buChar char="•"/>
            </a:pPr>
            <a:r>
              <a:rPr lang="en-US" dirty="0" smtClean="0"/>
              <a:t>The details of the necessary planning and technical requirements can be found here: </a:t>
            </a:r>
            <a:r>
              <a:rPr lang="sv-SE" dirty="0" smtClean="0"/>
              <a:t>ESS-0189147</a:t>
            </a:r>
            <a:endParaRPr lang="en-US" dirty="0" smtClean="0"/>
          </a:p>
          <a:p>
            <a:pPr>
              <a:spcBef>
                <a:spcPts val="0"/>
              </a:spcBef>
              <a:spcAft>
                <a:spcPts val="0"/>
              </a:spcAft>
            </a:pPr>
            <a:endParaRPr lang="en-US" b="1" dirty="0" smtClean="0"/>
          </a:p>
        </p:txBody>
      </p:sp>
      <p:sp>
        <p:nvSpPr>
          <p:cNvPr id="9" name="Content Placeholder 2"/>
          <p:cNvSpPr txBox="1">
            <a:spLocks/>
          </p:cNvSpPr>
          <p:nvPr/>
        </p:nvSpPr>
        <p:spPr>
          <a:xfrm>
            <a:off x="578913" y="5394413"/>
            <a:ext cx="8109114" cy="1173900"/>
          </a:xfrm>
          <a:prstGeom prst="rect">
            <a:avLst/>
          </a:prstGeom>
        </p:spPr>
        <p:txBody>
          <a:bodyPr vert="horz" lIns="0" tIns="0" rIns="0" bIns="0" rtlCol="0">
            <a:noAutofit/>
          </a:bodyPr>
          <a:lst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b="1" dirty="0" smtClean="0"/>
              <a:t>NOSG: </a:t>
            </a:r>
          </a:p>
          <a:p>
            <a:pPr marL="342900" indent="-342900">
              <a:spcBef>
                <a:spcPts val="0"/>
              </a:spcBef>
              <a:spcAft>
                <a:spcPts val="0"/>
              </a:spcAft>
              <a:buFont typeface="Arial" panose="020B0604020202020204" pitchFamily="34" charset="0"/>
              <a:buChar char="•"/>
            </a:pPr>
            <a:r>
              <a:rPr lang="en-US" dirty="0" smtClean="0"/>
              <a:t>The shielding requirements can be found here: ESS-0052625</a:t>
            </a:r>
          </a:p>
          <a:p>
            <a:pPr marL="342900" indent="-342900">
              <a:spcBef>
                <a:spcPts val="0"/>
              </a:spcBef>
              <a:spcAft>
                <a:spcPts val="0"/>
              </a:spcAft>
              <a:buFont typeface="Arial" panose="020B0604020202020204" pitchFamily="34" charset="0"/>
              <a:buChar char="•"/>
            </a:pPr>
            <a:r>
              <a:rPr lang="en-US" dirty="0" smtClean="0"/>
              <a:t>There are QA requirements are in the handbook: ESS-0039408</a:t>
            </a:r>
          </a:p>
          <a:p>
            <a:pPr>
              <a:spcBef>
                <a:spcPts val="0"/>
              </a:spcBef>
              <a:spcAft>
                <a:spcPts val="0"/>
              </a:spcAft>
            </a:pPr>
            <a:endParaRPr lang="sv-SE" dirty="0"/>
          </a:p>
        </p:txBody>
      </p:sp>
    </p:spTree>
    <p:extLst>
      <p:ext uri="{BB962C8B-B14F-4D97-AF65-F5344CB8AC3E}">
        <p14:creationId xmlns:p14="http://schemas.microsoft.com/office/powerpoint/2010/main" val="4092497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group specific TG3 scope</a:t>
            </a:r>
            <a:endParaRPr lang="sv-SE" dirty="0"/>
          </a:p>
        </p:txBody>
      </p:sp>
      <p:sp>
        <p:nvSpPr>
          <p:cNvPr id="7" name="Content Placeholder 2"/>
          <p:cNvSpPr txBox="1">
            <a:spLocks/>
          </p:cNvSpPr>
          <p:nvPr/>
        </p:nvSpPr>
        <p:spPr>
          <a:xfrm>
            <a:off x="465770" y="2570318"/>
            <a:ext cx="8210547" cy="3152302"/>
          </a:xfrm>
          <a:prstGeom prst="rect">
            <a:avLst/>
          </a:prstGeom>
        </p:spPr>
        <p:txBody>
          <a:bodyPr vert="horz" lIns="0" tIns="0" rIns="0" bIns="0" rtlCol="0">
            <a:noAutofit/>
          </a:bodyPr>
          <a:lst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0"/>
              </a:spcAft>
            </a:pPr>
            <a:r>
              <a:rPr lang="en-US" b="1" dirty="0" smtClean="0"/>
              <a:t>Cooling</a:t>
            </a:r>
          </a:p>
          <a:p>
            <a:pPr marL="342900" indent="-342900">
              <a:spcBef>
                <a:spcPts val="600"/>
              </a:spcBef>
              <a:spcAft>
                <a:spcPts val="0"/>
              </a:spcAft>
              <a:buFontTx/>
              <a:buChar char="-"/>
            </a:pPr>
            <a:r>
              <a:rPr lang="en-US" dirty="0" smtClean="0"/>
              <a:t>3D </a:t>
            </a:r>
            <a:r>
              <a:rPr lang="en-US" dirty="0"/>
              <a:t>Envelope of the </a:t>
            </a:r>
            <a:r>
              <a:rPr lang="en-US" dirty="0" smtClean="0"/>
              <a:t>out </a:t>
            </a:r>
            <a:r>
              <a:rPr lang="en-US" dirty="0"/>
              <a:t>of bunker </a:t>
            </a:r>
            <a:r>
              <a:rPr lang="en-US" dirty="0" smtClean="0"/>
              <a:t>cooling system according to the P&amp;ID from cooling Group </a:t>
            </a:r>
          </a:p>
          <a:p>
            <a:pPr>
              <a:spcBef>
                <a:spcPts val="1200"/>
              </a:spcBef>
              <a:spcAft>
                <a:spcPts val="0"/>
              </a:spcAft>
            </a:pPr>
            <a:r>
              <a:rPr lang="en-US" b="1" dirty="0" smtClean="0"/>
              <a:t>Vacuum</a:t>
            </a:r>
          </a:p>
          <a:p>
            <a:pPr marL="342900" indent="-342900">
              <a:spcBef>
                <a:spcPts val="1200"/>
              </a:spcBef>
              <a:spcAft>
                <a:spcPts val="0"/>
              </a:spcAft>
              <a:buFontTx/>
              <a:buChar char="-"/>
            </a:pPr>
            <a:r>
              <a:rPr lang="en-US" dirty="0"/>
              <a:t>3D Envelope of the out of bunker cooling system according to the P&amp;ID from </a:t>
            </a:r>
            <a:r>
              <a:rPr lang="en-US" dirty="0" smtClean="0"/>
              <a:t>Vacuum Group </a:t>
            </a:r>
          </a:p>
          <a:p>
            <a:pPr>
              <a:spcBef>
                <a:spcPts val="1200"/>
              </a:spcBef>
              <a:spcAft>
                <a:spcPts val="0"/>
              </a:spcAft>
            </a:pPr>
            <a:r>
              <a:rPr lang="en-US" b="1" dirty="0" smtClean="0"/>
              <a:t>ICS</a:t>
            </a:r>
          </a:p>
          <a:p>
            <a:pPr marL="342900" indent="-342900">
              <a:spcBef>
                <a:spcPts val="600"/>
              </a:spcBef>
              <a:spcAft>
                <a:spcPts val="0"/>
              </a:spcAft>
              <a:buFontTx/>
              <a:buChar char="-"/>
            </a:pPr>
            <a:r>
              <a:rPr lang="en-US" dirty="0" smtClean="0"/>
              <a:t>No specific requirement</a:t>
            </a:r>
          </a:p>
          <a:p>
            <a:pPr>
              <a:spcBef>
                <a:spcPts val="1200"/>
              </a:spcBef>
              <a:spcAft>
                <a:spcPts val="0"/>
              </a:spcAft>
            </a:pPr>
            <a:r>
              <a:rPr lang="en-US" b="1" dirty="0" smtClean="0"/>
              <a:t>PSS</a:t>
            </a:r>
          </a:p>
          <a:p>
            <a:pPr marL="342900" indent="-342900">
              <a:spcBef>
                <a:spcPts val="600"/>
              </a:spcBef>
              <a:spcAft>
                <a:spcPts val="0"/>
              </a:spcAft>
              <a:buFontTx/>
              <a:buChar char="-"/>
            </a:pPr>
            <a:r>
              <a:rPr lang="en-US" dirty="0" smtClean="0"/>
              <a:t>PSS hazard identification document: ESS-0135291 </a:t>
            </a:r>
          </a:p>
          <a:p>
            <a:pPr>
              <a:spcBef>
                <a:spcPts val="600"/>
              </a:spcBef>
              <a:spcAft>
                <a:spcPts val="0"/>
              </a:spcAft>
            </a:pPr>
            <a:endParaRPr lang="sv-SE" dirty="0"/>
          </a:p>
        </p:txBody>
      </p:sp>
      <p:sp>
        <p:nvSpPr>
          <p:cNvPr id="8" name="Content Placeholder 2"/>
          <p:cNvSpPr txBox="1">
            <a:spLocks/>
          </p:cNvSpPr>
          <p:nvPr/>
        </p:nvSpPr>
        <p:spPr>
          <a:xfrm>
            <a:off x="465770" y="1652920"/>
            <a:ext cx="8210547" cy="3584860"/>
          </a:xfrm>
          <a:prstGeom prst="rect">
            <a:avLst/>
          </a:prstGeom>
        </p:spPr>
        <p:txBody>
          <a:bodyPr vert="horz" lIns="0" tIns="0" rIns="0" bIns="0" rtlCol="0">
            <a:noAutofit/>
          </a:bodyPr>
          <a:lst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lang="en-US" b="1" dirty="0" smtClean="0"/>
              <a:t>Detector Team: </a:t>
            </a:r>
            <a:r>
              <a:rPr lang="en-US" dirty="0" smtClean="0"/>
              <a:t>No specified requirements yet</a:t>
            </a:r>
          </a:p>
          <a:p>
            <a:pPr>
              <a:spcBef>
                <a:spcPts val="1200"/>
              </a:spcBef>
              <a:spcAft>
                <a:spcPts val="0"/>
              </a:spcAft>
            </a:pPr>
            <a:r>
              <a:rPr lang="en-US" b="1" dirty="0" smtClean="0"/>
              <a:t>DMSC: </a:t>
            </a:r>
            <a:r>
              <a:rPr lang="en-US" dirty="0"/>
              <a:t>No specified requirements </a:t>
            </a:r>
            <a:r>
              <a:rPr lang="en-US" dirty="0" smtClean="0"/>
              <a:t>yet</a:t>
            </a:r>
          </a:p>
        </p:txBody>
      </p:sp>
    </p:spTree>
    <p:extLst>
      <p:ext uri="{BB962C8B-B14F-4D97-AF65-F5344CB8AC3E}">
        <p14:creationId xmlns:p14="http://schemas.microsoft.com/office/powerpoint/2010/main" val="2229420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6304360" y="5548936"/>
            <a:ext cx="2453877" cy="1128713"/>
          </a:xfrm>
          <a:prstGeom prst="ellipse">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2" name="Title 1"/>
          <p:cNvSpPr>
            <a:spLocks noGrp="1"/>
          </p:cNvSpPr>
          <p:nvPr>
            <p:ph type="title"/>
          </p:nvPr>
        </p:nvSpPr>
        <p:spPr/>
        <p:txBody>
          <a:bodyPr/>
          <a:lstStyle/>
          <a:p>
            <a:r>
              <a:rPr lang="en-US" dirty="0"/>
              <a:t>Phase 2  Communication with </a:t>
            </a:r>
            <a:br>
              <a:rPr lang="en-US" dirty="0"/>
            </a:br>
            <a:r>
              <a:rPr lang="en-US" dirty="0"/>
              <a:t>Technology groups</a:t>
            </a:r>
            <a:endParaRPr lang="sv-SE" dirty="0"/>
          </a:p>
        </p:txBody>
      </p:sp>
      <p:sp>
        <p:nvSpPr>
          <p:cNvPr id="3" name="TextBox 2"/>
          <p:cNvSpPr txBox="1"/>
          <p:nvPr/>
        </p:nvSpPr>
        <p:spPr>
          <a:xfrm>
            <a:off x="594516" y="3855726"/>
            <a:ext cx="1021555" cy="369332"/>
          </a:xfrm>
          <a:prstGeom prst="rect">
            <a:avLst/>
          </a:prstGeom>
          <a:solidFill>
            <a:srgbClr val="13FFE9"/>
          </a:solidFill>
          <a:ln>
            <a:solidFill>
              <a:schemeClr val="accent1"/>
            </a:solidFill>
          </a:ln>
        </p:spPr>
        <p:txBody>
          <a:bodyPr wrap="square" rtlCol="0">
            <a:spAutoFit/>
          </a:bodyPr>
          <a:lstStyle/>
          <a:p>
            <a:r>
              <a:rPr lang="sv-SE" dirty="0" smtClean="0"/>
              <a:t>Detector</a:t>
            </a:r>
            <a:endParaRPr lang="sv-SE" dirty="0"/>
          </a:p>
        </p:txBody>
      </p:sp>
      <p:sp>
        <p:nvSpPr>
          <p:cNvPr id="4" name="TextBox 3"/>
          <p:cNvSpPr txBox="1"/>
          <p:nvPr/>
        </p:nvSpPr>
        <p:spPr>
          <a:xfrm>
            <a:off x="1031081" y="4780886"/>
            <a:ext cx="754854" cy="369332"/>
          </a:xfrm>
          <a:prstGeom prst="rect">
            <a:avLst/>
          </a:prstGeom>
          <a:solidFill>
            <a:srgbClr val="13FFE9"/>
          </a:solidFill>
          <a:ln>
            <a:solidFill>
              <a:schemeClr val="accent1"/>
            </a:solidFill>
          </a:ln>
        </p:spPr>
        <p:txBody>
          <a:bodyPr wrap="square" rtlCol="0">
            <a:spAutoFit/>
          </a:bodyPr>
          <a:lstStyle/>
          <a:p>
            <a:r>
              <a:rPr lang="sv-SE" dirty="0" smtClean="0"/>
              <a:t>DMSC</a:t>
            </a:r>
            <a:endParaRPr lang="sv-SE" dirty="0"/>
          </a:p>
        </p:txBody>
      </p:sp>
      <p:sp>
        <p:nvSpPr>
          <p:cNvPr id="5" name="TextBox 4"/>
          <p:cNvSpPr txBox="1"/>
          <p:nvPr/>
        </p:nvSpPr>
        <p:spPr>
          <a:xfrm>
            <a:off x="3445138" y="5669404"/>
            <a:ext cx="1021555" cy="369332"/>
          </a:xfrm>
          <a:prstGeom prst="rect">
            <a:avLst/>
          </a:prstGeom>
          <a:solidFill>
            <a:srgbClr val="13FFE9"/>
          </a:solidFill>
          <a:ln>
            <a:solidFill>
              <a:schemeClr val="accent1"/>
            </a:solidFill>
          </a:ln>
        </p:spPr>
        <p:txBody>
          <a:bodyPr wrap="square" rtlCol="0">
            <a:spAutoFit/>
          </a:bodyPr>
          <a:lstStyle/>
          <a:p>
            <a:r>
              <a:rPr lang="sv-SE" dirty="0" smtClean="0"/>
              <a:t>Chopper</a:t>
            </a:r>
            <a:endParaRPr lang="sv-SE" dirty="0"/>
          </a:p>
        </p:txBody>
      </p:sp>
      <p:sp>
        <p:nvSpPr>
          <p:cNvPr id="6" name="TextBox 5"/>
          <p:cNvSpPr txBox="1"/>
          <p:nvPr/>
        </p:nvSpPr>
        <p:spPr>
          <a:xfrm>
            <a:off x="7765256" y="5928627"/>
            <a:ext cx="757237" cy="369332"/>
          </a:xfrm>
          <a:prstGeom prst="rect">
            <a:avLst/>
          </a:prstGeom>
          <a:solidFill>
            <a:srgbClr val="13FFE9"/>
          </a:solidFill>
          <a:ln>
            <a:solidFill>
              <a:schemeClr val="accent1"/>
            </a:solidFill>
          </a:ln>
        </p:spPr>
        <p:txBody>
          <a:bodyPr wrap="square" rtlCol="0">
            <a:spAutoFit/>
          </a:bodyPr>
          <a:lstStyle/>
          <a:p>
            <a:r>
              <a:rPr lang="sv-SE" dirty="0" smtClean="0"/>
              <a:t>ES&amp;H</a:t>
            </a:r>
            <a:endParaRPr lang="sv-SE" dirty="0"/>
          </a:p>
        </p:txBody>
      </p:sp>
      <p:sp>
        <p:nvSpPr>
          <p:cNvPr id="7" name="TextBox 6"/>
          <p:cNvSpPr txBox="1"/>
          <p:nvPr/>
        </p:nvSpPr>
        <p:spPr>
          <a:xfrm>
            <a:off x="6679406" y="5790128"/>
            <a:ext cx="992981" cy="646331"/>
          </a:xfrm>
          <a:prstGeom prst="rect">
            <a:avLst/>
          </a:prstGeom>
          <a:solidFill>
            <a:srgbClr val="13FFE9"/>
          </a:solidFill>
          <a:ln>
            <a:solidFill>
              <a:schemeClr val="accent1"/>
            </a:solidFill>
          </a:ln>
        </p:spPr>
        <p:txBody>
          <a:bodyPr wrap="square" rtlCol="0">
            <a:spAutoFit/>
          </a:bodyPr>
          <a:lstStyle/>
          <a:p>
            <a:r>
              <a:rPr lang="sv-SE" dirty="0" smtClean="0"/>
              <a:t>ESS Rad. Safety</a:t>
            </a:r>
            <a:endParaRPr lang="sv-SE" dirty="0"/>
          </a:p>
        </p:txBody>
      </p:sp>
      <p:sp>
        <p:nvSpPr>
          <p:cNvPr id="8" name="TextBox 7"/>
          <p:cNvSpPr txBox="1"/>
          <p:nvPr/>
        </p:nvSpPr>
        <p:spPr>
          <a:xfrm>
            <a:off x="4861667" y="4498705"/>
            <a:ext cx="669130" cy="369332"/>
          </a:xfrm>
          <a:prstGeom prst="rect">
            <a:avLst/>
          </a:prstGeom>
          <a:solidFill>
            <a:srgbClr val="13FFE9"/>
          </a:solidFill>
          <a:ln>
            <a:solidFill>
              <a:schemeClr val="accent1"/>
            </a:solidFill>
          </a:ln>
        </p:spPr>
        <p:txBody>
          <a:bodyPr wrap="square" rtlCol="0">
            <a:spAutoFit/>
          </a:bodyPr>
          <a:lstStyle/>
          <a:p>
            <a:r>
              <a:rPr lang="sv-SE" dirty="0" smtClean="0"/>
              <a:t>MCA</a:t>
            </a:r>
            <a:endParaRPr lang="sv-SE" dirty="0"/>
          </a:p>
        </p:txBody>
      </p:sp>
      <p:sp>
        <p:nvSpPr>
          <p:cNvPr id="9" name="TextBox 8"/>
          <p:cNvSpPr txBox="1"/>
          <p:nvPr/>
        </p:nvSpPr>
        <p:spPr>
          <a:xfrm>
            <a:off x="2147380" y="5623440"/>
            <a:ext cx="577452" cy="369332"/>
          </a:xfrm>
          <a:prstGeom prst="rect">
            <a:avLst/>
          </a:prstGeom>
          <a:solidFill>
            <a:srgbClr val="13FFE9"/>
          </a:solidFill>
          <a:ln>
            <a:solidFill>
              <a:schemeClr val="accent1"/>
            </a:solidFill>
          </a:ln>
        </p:spPr>
        <p:txBody>
          <a:bodyPr wrap="square" rtlCol="0">
            <a:spAutoFit/>
          </a:bodyPr>
          <a:lstStyle/>
          <a:p>
            <a:r>
              <a:rPr lang="sv-SE" dirty="0" smtClean="0"/>
              <a:t>SAD</a:t>
            </a:r>
            <a:endParaRPr lang="sv-SE" dirty="0"/>
          </a:p>
        </p:txBody>
      </p:sp>
      <p:sp>
        <p:nvSpPr>
          <p:cNvPr id="10" name="TextBox 9"/>
          <p:cNvSpPr txBox="1"/>
          <p:nvPr/>
        </p:nvSpPr>
        <p:spPr>
          <a:xfrm>
            <a:off x="7746014" y="1713546"/>
            <a:ext cx="738187" cy="369332"/>
          </a:xfrm>
          <a:prstGeom prst="rect">
            <a:avLst/>
          </a:prstGeom>
          <a:solidFill>
            <a:srgbClr val="13FFE9"/>
          </a:solidFill>
          <a:ln>
            <a:solidFill>
              <a:schemeClr val="accent1"/>
            </a:solidFill>
          </a:ln>
        </p:spPr>
        <p:txBody>
          <a:bodyPr wrap="square" rtlCol="0">
            <a:spAutoFit/>
          </a:bodyPr>
          <a:lstStyle/>
          <a:p>
            <a:r>
              <a:rPr lang="sv-SE" dirty="0" smtClean="0"/>
              <a:t>NOSG</a:t>
            </a:r>
            <a:endParaRPr lang="sv-SE" dirty="0"/>
          </a:p>
        </p:txBody>
      </p:sp>
      <p:sp>
        <p:nvSpPr>
          <p:cNvPr id="11" name="TextBox 10"/>
          <p:cNvSpPr txBox="1"/>
          <p:nvPr/>
        </p:nvSpPr>
        <p:spPr>
          <a:xfrm>
            <a:off x="3328186" y="3784143"/>
            <a:ext cx="516730" cy="369332"/>
          </a:xfrm>
          <a:prstGeom prst="rect">
            <a:avLst/>
          </a:prstGeom>
          <a:solidFill>
            <a:srgbClr val="13FFE9"/>
          </a:solidFill>
          <a:ln>
            <a:solidFill>
              <a:schemeClr val="accent1"/>
            </a:solidFill>
          </a:ln>
        </p:spPr>
        <p:txBody>
          <a:bodyPr wrap="square" rtlCol="0">
            <a:spAutoFit/>
          </a:bodyPr>
          <a:lstStyle/>
          <a:p>
            <a:r>
              <a:rPr lang="sv-SE" dirty="0" smtClean="0"/>
              <a:t>ICS</a:t>
            </a:r>
            <a:endParaRPr lang="sv-SE" dirty="0"/>
          </a:p>
        </p:txBody>
      </p:sp>
      <p:sp>
        <p:nvSpPr>
          <p:cNvPr id="12" name="TextBox 11"/>
          <p:cNvSpPr txBox="1"/>
          <p:nvPr/>
        </p:nvSpPr>
        <p:spPr>
          <a:xfrm>
            <a:off x="5550257" y="2812608"/>
            <a:ext cx="552448" cy="369332"/>
          </a:xfrm>
          <a:prstGeom prst="rect">
            <a:avLst/>
          </a:prstGeom>
          <a:solidFill>
            <a:srgbClr val="13FFE9"/>
          </a:solidFill>
          <a:ln>
            <a:solidFill>
              <a:schemeClr val="accent1"/>
            </a:solidFill>
          </a:ln>
        </p:spPr>
        <p:txBody>
          <a:bodyPr wrap="square" rtlCol="0">
            <a:spAutoFit/>
          </a:bodyPr>
          <a:lstStyle/>
          <a:p>
            <a:r>
              <a:rPr lang="sv-SE" dirty="0" smtClean="0"/>
              <a:t>PSS</a:t>
            </a:r>
            <a:endParaRPr lang="sv-SE" dirty="0"/>
          </a:p>
        </p:txBody>
      </p:sp>
      <p:sp>
        <p:nvSpPr>
          <p:cNvPr id="14" name="TextBox 13"/>
          <p:cNvSpPr txBox="1"/>
          <p:nvPr/>
        </p:nvSpPr>
        <p:spPr>
          <a:xfrm>
            <a:off x="4663243" y="5190580"/>
            <a:ext cx="887014" cy="369332"/>
          </a:xfrm>
          <a:prstGeom prst="rect">
            <a:avLst/>
          </a:prstGeom>
          <a:solidFill>
            <a:srgbClr val="13FFE9"/>
          </a:solidFill>
          <a:ln>
            <a:solidFill>
              <a:schemeClr val="accent1"/>
            </a:solidFill>
          </a:ln>
        </p:spPr>
        <p:txBody>
          <a:bodyPr wrap="square" rtlCol="0">
            <a:spAutoFit/>
          </a:bodyPr>
          <a:lstStyle/>
          <a:p>
            <a:r>
              <a:rPr lang="sv-SE" dirty="0" smtClean="0"/>
              <a:t>Cooling</a:t>
            </a:r>
            <a:endParaRPr lang="sv-SE" dirty="0"/>
          </a:p>
        </p:txBody>
      </p:sp>
      <p:sp>
        <p:nvSpPr>
          <p:cNvPr id="15" name="TextBox 14"/>
          <p:cNvSpPr txBox="1"/>
          <p:nvPr/>
        </p:nvSpPr>
        <p:spPr>
          <a:xfrm>
            <a:off x="1464703" y="2498919"/>
            <a:ext cx="978695" cy="369332"/>
          </a:xfrm>
          <a:prstGeom prst="rect">
            <a:avLst/>
          </a:prstGeom>
          <a:solidFill>
            <a:srgbClr val="13FFE9"/>
          </a:solidFill>
          <a:ln>
            <a:solidFill>
              <a:schemeClr val="accent1"/>
            </a:solidFill>
          </a:ln>
        </p:spPr>
        <p:txBody>
          <a:bodyPr wrap="square" rtlCol="0">
            <a:spAutoFit/>
          </a:bodyPr>
          <a:lstStyle/>
          <a:p>
            <a:r>
              <a:rPr lang="sv-SE" dirty="0" smtClean="0"/>
              <a:t>Vacuum</a:t>
            </a:r>
            <a:endParaRPr lang="sv-SE" dirty="0"/>
          </a:p>
        </p:txBody>
      </p:sp>
      <p:sp>
        <p:nvSpPr>
          <p:cNvPr id="16" name="Oval 15"/>
          <p:cNvSpPr/>
          <p:nvPr/>
        </p:nvSpPr>
        <p:spPr>
          <a:xfrm>
            <a:off x="2937232" y="1709523"/>
            <a:ext cx="2453877" cy="889687"/>
          </a:xfrm>
          <a:prstGeom prst="ellipse">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sv-SE" dirty="0" smtClean="0">
                <a:solidFill>
                  <a:schemeClr val="tx1"/>
                </a:solidFill>
              </a:rPr>
              <a:t>INSTRUMENT</a:t>
            </a:r>
          </a:p>
          <a:p>
            <a:pPr algn="ctr"/>
            <a:r>
              <a:rPr lang="sv-SE" dirty="0" smtClean="0">
                <a:solidFill>
                  <a:schemeClr val="tx1"/>
                </a:solidFill>
              </a:rPr>
              <a:t>TEAM</a:t>
            </a:r>
            <a:endParaRPr lang="sv-SE" dirty="0">
              <a:solidFill>
                <a:schemeClr val="tx1"/>
              </a:solidFill>
            </a:endParaRPr>
          </a:p>
        </p:txBody>
      </p:sp>
      <p:sp>
        <p:nvSpPr>
          <p:cNvPr id="17" name="Oval 16"/>
          <p:cNvSpPr/>
          <p:nvPr/>
        </p:nvSpPr>
        <p:spPr>
          <a:xfrm>
            <a:off x="6679406" y="2768448"/>
            <a:ext cx="2078830" cy="1629023"/>
          </a:xfrm>
          <a:prstGeom prst="ellipse">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sv-SE" dirty="0" smtClean="0">
                <a:solidFill>
                  <a:schemeClr val="tx1"/>
                </a:solidFill>
              </a:rPr>
              <a:t>DETAILED DESIGN</a:t>
            </a:r>
            <a:endParaRPr lang="sv-SE" dirty="0">
              <a:solidFill>
                <a:schemeClr val="tx1"/>
              </a:solidFill>
            </a:endParaRPr>
          </a:p>
        </p:txBody>
      </p:sp>
      <p:sp>
        <p:nvSpPr>
          <p:cNvPr id="19" name="Circular Arrow 18"/>
          <p:cNvSpPr/>
          <p:nvPr/>
        </p:nvSpPr>
        <p:spPr>
          <a:xfrm rot="410192">
            <a:off x="4474270" y="1779677"/>
            <a:ext cx="2970033" cy="1639065"/>
          </a:xfrm>
          <a:prstGeom prst="circularArrow">
            <a:avLst>
              <a:gd name="adj1" fmla="val 9713"/>
              <a:gd name="adj2" fmla="val 728655"/>
              <a:gd name="adj3" fmla="val 20699663"/>
              <a:gd name="adj4" fmla="val 14054376"/>
              <a:gd name="adj5" fmla="val 16240"/>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dirty="0">
              <a:solidFill>
                <a:schemeClr val="tx1"/>
              </a:solidFill>
            </a:endParaRPr>
          </a:p>
        </p:txBody>
      </p:sp>
      <p:sp>
        <p:nvSpPr>
          <p:cNvPr id="20" name="Right Arrow 19"/>
          <p:cNvSpPr/>
          <p:nvPr/>
        </p:nvSpPr>
        <p:spPr>
          <a:xfrm rot="424933">
            <a:off x="6123142" y="3032981"/>
            <a:ext cx="704114" cy="135259"/>
          </a:xfrm>
          <a:prstGeom prst="rightArrow">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21" name="Right Arrow 20"/>
          <p:cNvSpPr/>
          <p:nvPr/>
        </p:nvSpPr>
        <p:spPr>
          <a:xfrm rot="19835273">
            <a:off x="5567596" y="4791011"/>
            <a:ext cx="1415219" cy="154053"/>
          </a:xfrm>
          <a:prstGeom prst="rightArrow">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22" name="TextBox 21"/>
          <p:cNvSpPr txBox="1"/>
          <p:nvPr/>
        </p:nvSpPr>
        <p:spPr>
          <a:xfrm rot="19796651">
            <a:off x="5596775" y="4837530"/>
            <a:ext cx="1639242" cy="338554"/>
          </a:xfrm>
          <a:prstGeom prst="rect">
            <a:avLst/>
          </a:prstGeom>
          <a:noFill/>
        </p:spPr>
        <p:txBody>
          <a:bodyPr wrap="square" rtlCol="0">
            <a:spAutoFit/>
          </a:bodyPr>
          <a:lstStyle/>
          <a:p>
            <a:r>
              <a:rPr lang="sv-SE" sz="1600" dirty="0" smtClean="0"/>
              <a:t>Cooling P&amp;ID </a:t>
            </a:r>
            <a:endParaRPr lang="sv-SE" sz="1600" dirty="0"/>
          </a:p>
        </p:txBody>
      </p:sp>
      <p:sp>
        <p:nvSpPr>
          <p:cNvPr id="23" name="TextBox 22"/>
          <p:cNvSpPr txBox="1"/>
          <p:nvPr/>
        </p:nvSpPr>
        <p:spPr>
          <a:xfrm rot="373779">
            <a:off x="6161598" y="2827996"/>
            <a:ext cx="1639242" cy="338554"/>
          </a:xfrm>
          <a:prstGeom prst="rect">
            <a:avLst/>
          </a:prstGeom>
          <a:noFill/>
        </p:spPr>
        <p:txBody>
          <a:bodyPr wrap="square" rtlCol="0">
            <a:spAutoFit/>
          </a:bodyPr>
          <a:lstStyle/>
          <a:p>
            <a:r>
              <a:rPr lang="sv-SE" sz="1600" dirty="0" smtClean="0"/>
              <a:t>PSS DE</a:t>
            </a:r>
            <a:endParaRPr lang="sv-SE" sz="1600" dirty="0"/>
          </a:p>
        </p:txBody>
      </p:sp>
      <p:sp>
        <p:nvSpPr>
          <p:cNvPr id="24" name="TextBox 23"/>
          <p:cNvSpPr txBox="1"/>
          <p:nvPr/>
        </p:nvSpPr>
        <p:spPr>
          <a:xfrm rot="21428135">
            <a:off x="4480444" y="3165351"/>
            <a:ext cx="1376043" cy="584775"/>
          </a:xfrm>
          <a:prstGeom prst="rect">
            <a:avLst/>
          </a:prstGeom>
          <a:noFill/>
        </p:spPr>
        <p:txBody>
          <a:bodyPr wrap="square" rtlCol="0">
            <a:spAutoFit/>
          </a:bodyPr>
          <a:lstStyle/>
          <a:p>
            <a:r>
              <a:rPr lang="sv-SE" sz="1600" dirty="0" smtClean="0"/>
              <a:t>ICS PE incl. FBS structure</a:t>
            </a:r>
            <a:endParaRPr lang="sv-SE" sz="1600" dirty="0"/>
          </a:p>
        </p:txBody>
      </p:sp>
      <p:sp>
        <p:nvSpPr>
          <p:cNvPr id="25" name="Right Arrow 24"/>
          <p:cNvSpPr/>
          <p:nvPr/>
        </p:nvSpPr>
        <p:spPr>
          <a:xfrm rot="21386112">
            <a:off x="3974333" y="3699623"/>
            <a:ext cx="2439923" cy="144741"/>
          </a:xfrm>
          <a:prstGeom prst="rightArrow">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26" name="Right Arrow 25"/>
          <p:cNvSpPr/>
          <p:nvPr/>
        </p:nvSpPr>
        <p:spPr>
          <a:xfrm rot="20571363">
            <a:off x="2231685" y="2249714"/>
            <a:ext cx="670114" cy="153857"/>
          </a:xfrm>
          <a:prstGeom prst="rightArrow">
            <a:avLst/>
          </a:prstGeom>
          <a:solidFill>
            <a:srgbClr val="00FAE2"/>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27" name="TextBox 26"/>
          <p:cNvSpPr txBox="1"/>
          <p:nvPr/>
        </p:nvSpPr>
        <p:spPr>
          <a:xfrm rot="20532741">
            <a:off x="1897169" y="1605825"/>
            <a:ext cx="1639242" cy="584775"/>
          </a:xfrm>
          <a:prstGeom prst="rect">
            <a:avLst/>
          </a:prstGeom>
          <a:noFill/>
        </p:spPr>
        <p:txBody>
          <a:bodyPr wrap="square" rtlCol="0">
            <a:spAutoFit/>
          </a:bodyPr>
          <a:lstStyle/>
          <a:p>
            <a:r>
              <a:rPr lang="sv-SE" sz="1600" dirty="0" smtClean="0"/>
              <a:t>COMSOL Simulation</a:t>
            </a:r>
            <a:endParaRPr lang="sv-SE" sz="1600" dirty="0"/>
          </a:p>
        </p:txBody>
      </p:sp>
      <p:sp>
        <p:nvSpPr>
          <p:cNvPr id="28" name="Right Arrow 27"/>
          <p:cNvSpPr/>
          <p:nvPr/>
        </p:nvSpPr>
        <p:spPr>
          <a:xfrm rot="12160964">
            <a:off x="3893166" y="4191834"/>
            <a:ext cx="930808" cy="95360"/>
          </a:xfrm>
          <a:prstGeom prst="rightArrow">
            <a:avLst>
              <a:gd name="adj1" fmla="val 39305"/>
              <a:gd name="adj2" fmla="val 60380"/>
            </a:avLst>
          </a:prstGeom>
          <a:solidFill>
            <a:srgbClr val="00FAE2"/>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29" name="TextBox 28"/>
          <p:cNvSpPr txBox="1"/>
          <p:nvPr/>
        </p:nvSpPr>
        <p:spPr>
          <a:xfrm rot="1555042">
            <a:off x="3574321" y="4210460"/>
            <a:ext cx="1383380" cy="584775"/>
          </a:xfrm>
          <a:prstGeom prst="rect">
            <a:avLst/>
          </a:prstGeom>
          <a:noFill/>
        </p:spPr>
        <p:txBody>
          <a:bodyPr wrap="square" rtlCol="0">
            <a:spAutoFit/>
          </a:bodyPr>
          <a:lstStyle/>
          <a:p>
            <a:pPr algn="ctr"/>
            <a:r>
              <a:rPr lang="sv-SE" sz="1600" dirty="0" smtClean="0">
                <a:solidFill>
                  <a:srgbClr val="FF0000"/>
                </a:solidFill>
              </a:rPr>
              <a:t>Table of motion</a:t>
            </a:r>
            <a:endParaRPr lang="sv-SE" sz="1600" dirty="0">
              <a:solidFill>
                <a:srgbClr val="FF0000"/>
              </a:solidFill>
            </a:endParaRPr>
          </a:p>
        </p:txBody>
      </p:sp>
      <p:sp>
        <p:nvSpPr>
          <p:cNvPr id="30" name="Right Arrow 29"/>
          <p:cNvSpPr/>
          <p:nvPr/>
        </p:nvSpPr>
        <p:spPr>
          <a:xfrm rot="2462101">
            <a:off x="2330710" y="3217695"/>
            <a:ext cx="1153147" cy="110470"/>
          </a:xfrm>
          <a:prstGeom prst="rightArrow">
            <a:avLst>
              <a:gd name="adj1" fmla="val 39305"/>
              <a:gd name="adj2" fmla="val 60380"/>
            </a:avLst>
          </a:prstGeom>
          <a:solidFill>
            <a:srgbClr val="00FAE2"/>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31" name="TextBox 30"/>
          <p:cNvSpPr txBox="1"/>
          <p:nvPr/>
        </p:nvSpPr>
        <p:spPr>
          <a:xfrm rot="2428278">
            <a:off x="2216944" y="2914098"/>
            <a:ext cx="1512137" cy="338554"/>
          </a:xfrm>
          <a:prstGeom prst="rect">
            <a:avLst/>
          </a:prstGeom>
          <a:noFill/>
        </p:spPr>
        <p:txBody>
          <a:bodyPr wrap="square" rtlCol="0">
            <a:spAutoFit/>
          </a:bodyPr>
          <a:lstStyle/>
          <a:p>
            <a:pPr algn="ctr"/>
            <a:r>
              <a:rPr lang="sv-SE" sz="1600" dirty="0" smtClean="0"/>
              <a:t>Control details</a:t>
            </a:r>
            <a:endParaRPr lang="sv-SE" sz="1600" dirty="0"/>
          </a:p>
        </p:txBody>
      </p:sp>
      <p:sp>
        <p:nvSpPr>
          <p:cNvPr id="32" name="Right Arrow 31"/>
          <p:cNvSpPr/>
          <p:nvPr/>
        </p:nvSpPr>
        <p:spPr>
          <a:xfrm rot="21286828">
            <a:off x="1696730" y="4045117"/>
            <a:ext cx="1478753" cy="87635"/>
          </a:xfrm>
          <a:prstGeom prst="rightArrow">
            <a:avLst>
              <a:gd name="adj1" fmla="val 39305"/>
              <a:gd name="adj2" fmla="val 60380"/>
            </a:avLst>
          </a:prstGeom>
          <a:solidFill>
            <a:srgbClr val="00FAE2"/>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33" name="TextBox 32"/>
          <p:cNvSpPr txBox="1"/>
          <p:nvPr/>
        </p:nvSpPr>
        <p:spPr>
          <a:xfrm rot="21342234">
            <a:off x="1555747" y="3746142"/>
            <a:ext cx="1512137" cy="338554"/>
          </a:xfrm>
          <a:prstGeom prst="rect">
            <a:avLst/>
          </a:prstGeom>
          <a:noFill/>
        </p:spPr>
        <p:txBody>
          <a:bodyPr wrap="square" rtlCol="0">
            <a:spAutoFit/>
          </a:bodyPr>
          <a:lstStyle/>
          <a:p>
            <a:pPr algn="ctr"/>
            <a:r>
              <a:rPr lang="sv-SE" sz="1600" dirty="0" smtClean="0"/>
              <a:t>Control details</a:t>
            </a:r>
            <a:endParaRPr lang="sv-SE" sz="1600" dirty="0"/>
          </a:p>
        </p:txBody>
      </p:sp>
      <p:sp>
        <p:nvSpPr>
          <p:cNvPr id="34" name="Right Arrow 33"/>
          <p:cNvSpPr/>
          <p:nvPr/>
        </p:nvSpPr>
        <p:spPr>
          <a:xfrm rot="7480287">
            <a:off x="3583374" y="3196622"/>
            <a:ext cx="910434" cy="85786"/>
          </a:xfrm>
          <a:prstGeom prst="rightArrow">
            <a:avLst>
              <a:gd name="adj1" fmla="val 39305"/>
              <a:gd name="adj2" fmla="val 60380"/>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35" name="TextBox 34"/>
          <p:cNvSpPr txBox="1"/>
          <p:nvPr/>
        </p:nvSpPr>
        <p:spPr>
          <a:xfrm rot="18423574">
            <a:off x="3088846" y="3007045"/>
            <a:ext cx="1512137" cy="338554"/>
          </a:xfrm>
          <a:prstGeom prst="rect">
            <a:avLst/>
          </a:prstGeom>
          <a:noFill/>
        </p:spPr>
        <p:txBody>
          <a:bodyPr wrap="square" rtlCol="0">
            <a:spAutoFit/>
          </a:bodyPr>
          <a:lstStyle/>
          <a:p>
            <a:pPr algn="ctr"/>
            <a:r>
              <a:rPr lang="sv-SE" sz="1600" dirty="0" smtClean="0"/>
              <a:t>Input for FBS</a:t>
            </a:r>
            <a:endParaRPr lang="sv-SE" sz="1600" dirty="0"/>
          </a:p>
        </p:txBody>
      </p:sp>
      <p:sp>
        <p:nvSpPr>
          <p:cNvPr id="36" name="Right Arrow 35"/>
          <p:cNvSpPr/>
          <p:nvPr/>
        </p:nvSpPr>
        <p:spPr>
          <a:xfrm rot="19858659">
            <a:off x="1869935" y="4557974"/>
            <a:ext cx="1478753" cy="87635"/>
          </a:xfrm>
          <a:prstGeom prst="rightArrow">
            <a:avLst>
              <a:gd name="adj1" fmla="val 39305"/>
              <a:gd name="adj2" fmla="val 60380"/>
            </a:avLst>
          </a:prstGeom>
          <a:solidFill>
            <a:srgbClr val="00FAE2"/>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37" name="TextBox 36"/>
          <p:cNvSpPr txBox="1"/>
          <p:nvPr/>
        </p:nvSpPr>
        <p:spPr>
          <a:xfrm rot="19914065">
            <a:off x="1699444" y="4268224"/>
            <a:ext cx="1512137" cy="338554"/>
          </a:xfrm>
          <a:prstGeom prst="rect">
            <a:avLst/>
          </a:prstGeom>
          <a:noFill/>
        </p:spPr>
        <p:txBody>
          <a:bodyPr wrap="square" rtlCol="0">
            <a:spAutoFit/>
          </a:bodyPr>
          <a:lstStyle/>
          <a:p>
            <a:pPr algn="ctr"/>
            <a:r>
              <a:rPr lang="sv-SE" sz="1600" dirty="0" smtClean="0"/>
              <a:t>Control details</a:t>
            </a:r>
            <a:endParaRPr lang="sv-SE" sz="1600" dirty="0"/>
          </a:p>
        </p:txBody>
      </p:sp>
      <p:sp>
        <p:nvSpPr>
          <p:cNvPr id="38" name="Right Arrow 37"/>
          <p:cNvSpPr/>
          <p:nvPr/>
        </p:nvSpPr>
        <p:spPr>
          <a:xfrm rot="19859994">
            <a:off x="5499269" y="4133018"/>
            <a:ext cx="801964" cy="113288"/>
          </a:xfrm>
          <a:prstGeom prst="rightArrow">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39" name="TextBox 38"/>
          <p:cNvSpPr txBox="1"/>
          <p:nvPr/>
        </p:nvSpPr>
        <p:spPr>
          <a:xfrm rot="19875083">
            <a:off x="5351701" y="4139195"/>
            <a:ext cx="1383380" cy="584775"/>
          </a:xfrm>
          <a:prstGeom prst="rect">
            <a:avLst/>
          </a:prstGeom>
          <a:noFill/>
        </p:spPr>
        <p:txBody>
          <a:bodyPr wrap="square" rtlCol="0">
            <a:spAutoFit/>
          </a:bodyPr>
          <a:lstStyle/>
          <a:p>
            <a:pPr algn="ctr"/>
            <a:r>
              <a:rPr lang="sv-SE" sz="1600" dirty="0" smtClean="0">
                <a:solidFill>
                  <a:srgbClr val="FF0000"/>
                </a:solidFill>
              </a:rPr>
              <a:t>Table of motion</a:t>
            </a:r>
            <a:endParaRPr lang="sv-SE" sz="1600" dirty="0">
              <a:solidFill>
                <a:srgbClr val="FF0000"/>
              </a:solidFill>
            </a:endParaRPr>
          </a:p>
        </p:txBody>
      </p:sp>
      <p:sp>
        <p:nvSpPr>
          <p:cNvPr id="40" name="Right Arrow 39"/>
          <p:cNvSpPr/>
          <p:nvPr/>
        </p:nvSpPr>
        <p:spPr>
          <a:xfrm rot="18295084">
            <a:off x="2413192" y="4902729"/>
            <a:ext cx="1478753" cy="87635"/>
          </a:xfrm>
          <a:prstGeom prst="rightArrow">
            <a:avLst>
              <a:gd name="adj1" fmla="val 39305"/>
              <a:gd name="adj2" fmla="val 60380"/>
            </a:avLst>
          </a:prstGeom>
          <a:solidFill>
            <a:srgbClr val="00FAE2"/>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41" name="TextBox 40"/>
          <p:cNvSpPr txBox="1"/>
          <p:nvPr/>
        </p:nvSpPr>
        <p:spPr>
          <a:xfrm rot="18350490">
            <a:off x="2242701" y="4612979"/>
            <a:ext cx="1512137" cy="338554"/>
          </a:xfrm>
          <a:prstGeom prst="rect">
            <a:avLst/>
          </a:prstGeom>
          <a:noFill/>
        </p:spPr>
        <p:txBody>
          <a:bodyPr wrap="square" rtlCol="0">
            <a:spAutoFit/>
          </a:bodyPr>
          <a:lstStyle/>
          <a:p>
            <a:pPr algn="ctr"/>
            <a:r>
              <a:rPr lang="sv-SE" sz="1600" dirty="0" smtClean="0"/>
              <a:t>Control details</a:t>
            </a:r>
            <a:endParaRPr lang="sv-SE" sz="1600" dirty="0"/>
          </a:p>
        </p:txBody>
      </p:sp>
      <p:sp>
        <p:nvSpPr>
          <p:cNvPr id="42" name="Right Arrow 41"/>
          <p:cNvSpPr/>
          <p:nvPr/>
        </p:nvSpPr>
        <p:spPr>
          <a:xfrm rot="14530564">
            <a:off x="3386024" y="4973312"/>
            <a:ext cx="1305135" cy="51006"/>
          </a:xfrm>
          <a:prstGeom prst="rightArrow">
            <a:avLst>
              <a:gd name="adj1" fmla="val 39305"/>
              <a:gd name="adj2" fmla="val 60380"/>
            </a:avLst>
          </a:prstGeom>
          <a:solidFill>
            <a:srgbClr val="00FAE2"/>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43" name="TextBox 42"/>
          <p:cNvSpPr txBox="1"/>
          <p:nvPr/>
        </p:nvSpPr>
        <p:spPr>
          <a:xfrm rot="3628248">
            <a:off x="3387245" y="4712873"/>
            <a:ext cx="1512137" cy="338554"/>
          </a:xfrm>
          <a:prstGeom prst="rect">
            <a:avLst/>
          </a:prstGeom>
          <a:noFill/>
        </p:spPr>
        <p:txBody>
          <a:bodyPr wrap="square" rtlCol="0">
            <a:spAutoFit/>
          </a:bodyPr>
          <a:lstStyle/>
          <a:p>
            <a:pPr algn="ctr"/>
            <a:r>
              <a:rPr lang="sv-SE" sz="1600" dirty="0" smtClean="0"/>
              <a:t>Control details</a:t>
            </a:r>
            <a:endParaRPr lang="sv-SE" sz="1600" dirty="0"/>
          </a:p>
        </p:txBody>
      </p:sp>
      <p:sp>
        <p:nvSpPr>
          <p:cNvPr id="44" name="Right Arrow 43"/>
          <p:cNvSpPr/>
          <p:nvPr/>
        </p:nvSpPr>
        <p:spPr>
          <a:xfrm rot="1293805">
            <a:off x="4647147" y="2807679"/>
            <a:ext cx="910434" cy="85786"/>
          </a:xfrm>
          <a:prstGeom prst="rightArrow">
            <a:avLst>
              <a:gd name="adj1" fmla="val 39305"/>
              <a:gd name="adj2" fmla="val 60380"/>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Tree>
    <p:extLst>
      <p:ext uri="{BB962C8B-B14F-4D97-AF65-F5344CB8AC3E}">
        <p14:creationId xmlns:p14="http://schemas.microsoft.com/office/powerpoint/2010/main" val="1886021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éptalálat a következőre: „folde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951719" y="5343047"/>
            <a:ext cx="1865118" cy="1331244"/>
          </a:xfrm>
          <a:prstGeom prst="rect">
            <a:avLst/>
          </a:prstGeom>
          <a:noFill/>
          <a:extLst>
            <a:ext uri="{909E8E84-426E-40DD-AFC4-6F175D3DCCD1}">
              <a14:hiddenFill xmlns:a14="http://schemas.microsoft.com/office/drawing/2010/main">
                <a:solidFill>
                  <a:srgbClr val="FFFFFF"/>
                </a:solidFill>
              </a14:hiddenFill>
            </a:ext>
          </a:extLst>
        </p:spPr>
      </p:pic>
      <p:sp>
        <p:nvSpPr>
          <p:cNvPr id="101" name="Right Arrow 100"/>
          <p:cNvSpPr/>
          <p:nvPr/>
        </p:nvSpPr>
        <p:spPr>
          <a:xfrm>
            <a:off x="1771491" y="6289521"/>
            <a:ext cx="2683388" cy="392049"/>
          </a:xfrm>
          <a:prstGeom prst="rightArrow">
            <a:avLst>
              <a:gd name="adj1" fmla="val 60686"/>
              <a:gd name="adj2" fmla="val 45725"/>
            </a:avLst>
          </a:prstGeom>
          <a:solidFill>
            <a:schemeClr val="tx2">
              <a:lumMod val="40000"/>
              <a:lumOff val="60000"/>
            </a:schemeClr>
          </a:solidFill>
          <a:ln w="31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endParaRPr lang="en-US" sz="1600" dirty="0"/>
          </a:p>
        </p:txBody>
      </p:sp>
      <p:sp>
        <p:nvSpPr>
          <p:cNvPr id="73" name="Right Arrow 72"/>
          <p:cNvSpPr/>
          <p:nvPr/>
        </p:nvSpPr>
        <p:spPr>
          <a:xfrm>
            <a:off x="1771491" y="3674131"/>
            <a:ext cx="2683388" cy="398685"/>
          </a:xfrm>
          <a:prstGeom prst="rightArrow">
            <a:avLst>
              <a:gd name="adj1" fmla="val 60686"/>
              <a:gd name="adj2" fmla="val 45725"/>
            </a:avLst>
          </a:prstGeom>
          <a:solidFill>
            <a:schemeClr val="tx2">
              <a:lumMod val="40000"/>
              <a:lumOff val="60000"/>
            </a:schemeClr>
          </a:solidFill>
          <a:ln w="31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endParaRPr lang="en-US" sz="1600" dirty="0"/>
          </a:p>
        </p:txBody>
      </p:sp>
      <p:sp>
        <p:nvSpPr>
          <p:cNvPr id="74" name="Right Arrow 73"/>
          <p:cNvSpPr/>
          <p:nvPr/>
        </p:nvSpPr>
        <p:spPr>
          <a:xfrm>
            <a:off x="1771491" y="4116244"/>
            <a:ext cx="2683388" cy="398685"/>
          </a:xfrm>
          <a:prstGeom prst="rightArrow">
            <a:avLst>
              <a:gd name="adj1" fmla="val 60686"/>
              <a:gd name="adj2" fmla="val 45725"/>
            </a:avLst>
          </a:prstGeom>
          <a:solidFill>
            <a:schemeClr val="tx2">
              <a:lumMod val="40000"/>
              <a:lumOff val="60000"/>
            </a:schemeClr>
          </a:solidFill>
          <a:ln w="31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endParaRPr lang="en-US" sz="1600" dirty="0"/>
          </a:p>
        </p:txBody>
      </p:sp>
      <p:sp>
        <p:nvSpPr>
          <p:cNvPr id="75" name="Right Arrow 74"/>
          <p:cNvSpPr/>
          <p:nvPr/>
        </p:nvSpPr>
        <p:spPr>
          <a:xfrm>
            <a:off x="1771490" y="4549970"/>
            <a:ext cx="2683388" cy="398685"/>
          </a:xfrm>
          <a:prstGeom prst="rightArrow">
            <a:avLst>
              <a:gd name="adj1" fmla="val 60686"/>
              <a:gd name="adj2" fmla="val 45725"/>
            </a:avLst>
          </a:prstGeom>
          <a:solidFill>
            <a:schemeClr val="tx2">
              <a:lumMod val="40000"/>
              <a:lumOff val="60000"/>
            </a:schemeClr>
          </a:solidFill>
          <a:ln w="31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endParaRPr lang="en-US" sz="1600" dirty="0"/>
          </a:p>
        </p:txBody>
      </p:sp>
      <p:sp>
        <p:nvSpPr>
          <p:cNvPr id="76" name="Right Arrow 75"/>
          <p:cNvSpPr/>
          <p:nvPr/>
        </p:nvSpPr>
        <p:spPr>
          <a:xfrm>
            <a:off x="1753350" y="4973768"/>
            <a:ext cx="2683388" cy="392049"/>
          </a:xfrm>
          <a:prstGeom prst="rightArrow">
            <a:avLst>
              <a:gd name="adj1" fmla="val 60686"/>
              <a:gd name="adj2" fmla="val 45725"/>
            </a:avLst>
          </a:prstGeom>
          <a:solidFill>
            <a:schemeClr val="tx2">
              <a:lumMod val="40000"/>
              <a:lumOff val="60000"/>
            </a:schemeClr>
          </a:solidFill>
          <a:ln w="31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endParaRPr lang="en-US" sz="1600" dirty="0"/>
          </a:p>
        </p:txBody>
      </p:sp>
      <p:sp>
        <p:nvSpPr>
          <p:cNvPr id="77" name="Right Arrow 76"/>
          <p:cNvSpPr/>
          <p:nvPr/>
        </p:nvSpPr>
        <p:spPr>
          <a:xfrm>
            <a:off x="1771490" y="5387137"/>
            <a:ext cx="2683388" cy="398685"/>
          </a:xfrm>
          <a:prstGeom prst="rightArrow">
            <a:avLst>
              <a:gd name="adj1" fmla="val 60686"/>
              <a:gd name="adj2" fmla="val 45725"/>
            </a:avLst>
          </a:prstGeom>
          <a:solidFill>
            <a:schemeClr val="tx2">
              <a:lumMod val="40000"/>
              <a:lumOff val="60000"/>
            </a:schemeClr>
          </a:solidFill>
          <a:ln w="31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endParaRPr lang="en-US" sz="1600" dirty="0"/>
          </a:p>
        </p:txBody>
      </p:sp>
      <p:sp>
        <p:nvSpPr>
          <p:cNvPr id="78" name="Right Arrow 77"/>
          <p:cNvSpPr/>
          <p:nvPr/>
        </p:nvSpPr>
        <p:spPr>
          <a:xfrm>
            <a:off x="1753350" y="5810935"/>
            <a:ext cx="2683388" cy="392049"/>
          </a:xfrm>
          <a:prstGeom prst="rightArrow">
            <a:avLst>
              <a:gd name="adj1" fmla="val 60686"/>
              <a:gd name="adj2" fmla="val 45725"/>
            </a:avLst>
          </a:prstGeom>
          <a:solidFill>
            <a:schemeClr val="tx2">
              <a:lumMod val="40000"/>
              <a:lumOff val="60000"/>
            </a:schemeClr>
          </a:solidFill>
          <a:ln w="31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endParaRPr lang="en-US" sz="1600" dirty="0"/>
          </a:p>
        </p:txBody>
      </p:sp>
      <p:sp>
        <p:nvSpPr>
          <p:cNvPr id="80" name="Rectangle 79"/>
          <p:cNvSpPr/>
          <p:nvPr/>
        </p:nvSpPr>
        <p:spPr>
          <a:xfrm>
            <a:off x="1731186" y="1720203"/>
            <a:ext cx="2850397" cy="5220596"/>
          </a:xfrm>
          <a:prstGeom prst="rect">
            <a:avLst/>
          </a:prstGeom>
          <a:solidFill>
            <a:schemeClr val="bg1"/>
          </a:solidFill>
          <a:ln w="3175">
            <a:noFill/>
            <a:prstDash val="dash"/>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bg1"/>
              </a:solidFill>
            </a:endParaRPr>
          </a:p>
        </p:txBody>
      </p:sp>
      <p:sp>
        <p:nvSpPr>
          <p:cNvPr id="68" name="Right Arrow 67"/>
          <p:cNvSpPr/>
          <p:nvPr/>
        </p:nvSpPr>
        <p:spPr>
          <a:xfrm>
            <a:off x="1771490" y="1474232"/>
            <a:ext cx="2683388" cy="368300"/>
          </a:xfrm>
          <a:prstGeom prst="rightArrow">
            <a:avLst>
              <a:gd name="adj1" fmla="val 60686"/>
              <a:gd name="adj2" fmla="val 45725"/>
            </a:avLst>
          </a:prstGeom>
          <a:solidFill>
            <a:schemeClr val="tx2">
              <a:lumMod val="40000"/>
              <a:lumOff val="60000"/>
            </a:schemeClr>
          </a:solidFill>
          <a:ln w="31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endParaRPr lang="en-US" sz="1600" dirty="0"/>
          </a:p>
        </p:txBody>
      </p:sp>
      <p:sp>
        <p:nvSpPr>
          <p:cNvPr id="69" name="Right Arrow 68"/>
          <p:cNvSpPr/>
          <p:nvPr/>
        </p:nvSpPr>
        <p:spPr>
          <a:xfrm>
            <a:off x="1767789" y="1899556"/>
            <a:ext cx="2683388" cy="358206"/>
          </a:xfrm>
          <a:prstGeom prst="rightArrow">
            <a:avLst>
              <a:gd name="adj1" fmla="val 60686"/>
              <a:gd name="adj2" fmla="val 45725"/>
            </a:avLst>
          </a:prstGeom>
          <a:solidFill>
            <a:schemeClr val="tx2">
              <a:lumMod val="40000"/>
              <a:lumOff val="60000"/>
            </a:schemeClr>
          </a:solidFill>
          <a:ln w="31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endParaRPr lang="en-US" sz="1600" dirty="0"/>
          </a:p>
        </p:txBody>
      </p:sp>
      <p:sp>
        <p:nvSpPr>
          <p:cNvPr id="70" name="Right Arrow 69"/>
          <p:cNvSpPr/>
          <p:nvPr/>
        </p:nvSpPr>
        <p:spPr>
          <a:xfrm>
            <a:off x="1771488" y="2316155"/>
            <a:ext cx="2683388" cy="398685"/>
          </a:xfrm>
          <a:prstGeom prst="rightArrow">
            <a:avLst>
              <a:gd name="adj1" fmla="val 60686"/>
              <a:gd name="adj2" fmla="val 45725"/>
            </a:avLst>
          </a:prstGeom>
          <a:solidFill>
            <a:schemeClr val="tx2">
              <a:lumMod val="40000"/>
              <a:lumOff val="60000"/>
            </a:schemeClr>
          </a:solidFill>
          <a:ln w="31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endParaRPr lang="en-US" sz="1600" dirty="0"/>
          </a:p>
        </p:txBody>
      </p:sp>
      <p:sp>
        <p:nvSpPr>
          <p:cNvPr id="71" name="Right Arrow 70"/>
          <p:cNvSpPr/>
          <p:nvPr/>
        </p:nvSpPr>
        <p:spPr>
          <a:xfrm>
            <a:off x="1771491" y="3238267"/>
            <a:ext cx="2683388" cy="390508"/>
          </a:xfrm>
          <a:prstGeom prst="rightArrow">
            <a:avLst>
              <a:gd name="adj1" fmla="val 60686"/>
              <a:gd name="adj2" fmla="val 45725"/>
            </a:avLst>
          </a:prstGeom>
          <a:solidFill>
            <a:schemeClr val="tx2">
              <a:lumMod val="40000"/>
              <a:lumOff val="60000"/>
            </a:schemeClr>
          </a:solidFill>
          <a:ln w="31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endParaRPr lang="en-US" sz="1600" dirty="0"/>
          </a:p>
        </p:txBody>
      </p:sp>
      <p:sp>
        <p:nvSpPr>
          <p:cNvPr id="72" name="Right Arrow 71"/>
          <p:cNvSpPr/>
          <p:nvPr/>
        </p:nvSpPr>
        <p:spPr>
          <a:xfrm>
            <a:off x="1771491" y="2777618"/>
            <a:ext cx="2683388" cy="398685"/>
          </a:xfrm>
          <a:prstGeom prst="rightArrow">
            <a:avLst>
              <a:gd name="adj1" fmla="val 60686"/>
              <a:gd name="adj2" fmla="val 45725"/>
            </a:avLst>
          </a:prstGeom>
          <a:solidFill>
            <a:schemeClr val="tx2">
              <a:lumMod val="40000"/>
              <a:lumOff val="60000"/>
            </a:schemeClr>
          </a:solidFill>
          <a:ln w="31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endParaRPr lang="en-US" sz="1600" dirty="0"/>
          </a:p>
        </p:txBody>
      </p:sp>
      <p:sp>
        <p:nvSpPr>
          <p:cNvPr id="2" name="Title 1"/>
          <p:cNvSpPr>
            <a:spLocks noGrp="1"/>
          </p:cNvSpPr>
          <p:nvPr>
            <p:ph type="title"/>
          </p:nvPr>
        </p:nvSpPr>
        <p:spPr>
          <a:xfrm>
            <a:off x="570802" y="99061"/>
            <a:ext cx="6067426" cy="1111270"/>
          </a:xfrm>
        </p:spPr>
        <p:txBody>
          <a:bodyPr/>
          <a:lstStyle/>
          <a:p>
            <a:r>
              <a:rPr lang="en-US" dirty="0" smtClean="0"/>
              <a:t>Phase 2  Communication with </a:t>
            </a:r>
            <a:br>
              <a:rPr lang="en-US" dirty="0" smtClean="0"/>
            </a:br>
            <a:r>
              <a:rPr lang="en-US" dirty="0" smtClean="0"/>
              <a:t>Technology groups</a:t>
            </a:r>
            <a:endParaRPr lang="sv-SE" dirty="0"/>
          </a:p>
        </p:txBody>
      </p:sp>
      <p:sp>
        <p:nvSpPr>
          <p:cNvPr id="3" name="TextBox 2"/>
          <p:cNvSpPr txBox="1"/>
          <p:nvPr/>
        </p:nvSpPr>
        <p:spPr>
          <a:xfrm>
            <a:off x="671432" y="5425709"/>
            <a:ext cx="1021555" cy="369332"/>
          </a:xfrm>
          <a:prstGeom prst="rect">
            <a:avLst/>
          </a:prstGeom>
          <a:solidFill>
            <a:srgbClr val="13FFE9"/>
          </a:solidFill>
          <a:ln>
            <a:solidFill>
              <a:schemeClr val="accent1"/>
            </a:solidFill>
          </a:ln>
        </p:spPr>
        <p:txBody>
          <a:bodyPr wrap="square" rtlCol="0">
            <a:spAutoFit/>
          </a:bodyPr>
          <a:lstStyle/>
          <a:p>
            <a:r>
              <a:rPr lang="sv-SE" dirty="0" smtClean="0"/>
              <a:t>Detector</a:t>
            </a:r>
            <a:endParaRPr lang="sv-SE" dirty="0"/>
          </a:p>
        </p:txBody>
      </p:sp>
      <p:sp>
        <p:nvSpPr>
          <p:cNvPr id="4" name="TextBox 3"/>
          <p:cNvSpPr txBox="1"/>
          <p:nvPr/>
        </p:nvSpPr>
        <p:spPr>
          <a:xfrm>
            <a:off x="671432" y="3687775"/>
            <a:ext cx="754854" cy="369332"/>
          </a:xfrm>
          <a:prstGeom prst="rect">
            <a:avLst/>
          </a:prstGeom>
          <a:solidFill>
            <a:schemeClr val="tx2">
              <a:lumMod val="40000"/>
              <a:lumOff val="60000"/>
            </a:schemeClr>
          </a:solidFill>
          <a:ln>
            <a:solidFill>
              <a:schemeClr val="accent1"/>
            </a:solidFill>
          </a:ln>
        </p:spPr>
        <p:txBody>
          <a:bodyPr wrap="square" rtlCol="0">
            <a:spAutoFit/>
          </a:bodyPr>
          <a:lstStyle/>
          <a:p>
            <a:r>
              <a:rPr lang="sv-SE" dirty="0" smtClean="0"/>
              <a:t>DMSC</a:t>
            </a:r>
            <a:endParaRPr lang="sv-SE" dirty="0"/>
          </a:p>
        </p:txBody>
      </p:sp>
      <p:sp>
        <p:nvSpPr>
          <p:cNvPr id="5" name="TextBox 4"/>
          <p:cNvSpPr txBox="1"/>
          <p:nvPr/>
        </p:nvSpPr>
        <p:spPr>
          <a:xfrm>
            <a:off x="675323" y="2330832"/>
            <a:ext cx="1021555" cy="369332"/>
          </a:xfrm>
          <a:prstGeom prst="rect">
            <a:avLst/>
          </a:prstGeom>
          <a:solidFill>
            <a:srgbClr val="13FFE9"/>
          </a:solidFill>
          <a:ln>
            <a:solidFill>
              <a:schemeClr val="accent1"/>
            </a:solidFill>
          </a:ln>
        </p:spPr>
        <p:txBody>
          <a:bodyPr wrap="square" rtlCol="0">
            <a:spAutoFit/>
          </a:bodyPr>
          <a:lstStyle/>
          <a:p>
            <a:r>
              <a:rPr lang="sv-SE" dirty="0" smtClean="0"/>
              <a:t>Chopper</a:t>
            </a:r>
            <a:endParaRPr lang="sv-SE" dirty="0"/>
          </a:p>
        </p:txBody>
      </p:sp>
      <p:sp>
        <p:nvSpPr>
          <p:cNvPr id="6" name="TextBox 5"/>
          <p:cNvSpPr txBox="1"/>
          <p:nvPr/>
        </p:nvSpPr>
        <p:spPr>
          <a:xfrm>
            <a:off x="675323" y="2776586"/>
            <a:ext cx="757237" cy="369332"/>
          </a:xfrm>
          <a:prstGeom prst="rect">
            <a:avLst/>
          </a:prstGeom>
          <a:solidFill>
            <a:srgbClr val="13FFE9"/>
          </a:solidFill>
          <a:ln>
            <a:solidFill>
              <a:schemeClr val="accent1"/>
            </a:solidFill>
          </a:ln>
        </p:spPr>
        <p:txBody>
          <a:bodyPr wrap="square" rtlCol="0">
            <a:spAutoFit/>
          </a:bodyPr>
          <a:lstStyle/>
          <a:p>
            <a:r>
              <a:rPr lang="sv-SE" dirty="0" smtClean="0"/>
              <a:t>ES&amp;H</a:t>
            </a:r>
            <a:endParaRPr lang="sv-SE" dirty="0"/>
          </a:p>
        </p:txBody>
      </p:sp>
      <p:sp>
        <p:nvSpPr>
          <p:cNvPr id="8" name="TextBox 7"/>
          <p:cNvSpPr txBox="1"/>
          <p:nvPr/>
        </p:nvSpPr>
        <p:spPr>
          <a:xfrm>
            <a:off x="688198" y="1888430"/>
            <a:ext cx="669130" cy="369332"/>
          </a:xfrm>
          <a:prstGeom prst="rect">
            <a:avLst/>
          </a:prstGeom>
          <a:solidFill>
            <a:srgbClr val="13FFE9"/>
          </a:solidFill>
          <a:ln>
            <a:solidFill>
              <a:schemeClr val="accent1"/>
            </a:solidFill>
          </a:ln>
        </p:spPr>
        <p:txBody>
          <a:bodyPr wrap="square" rtlCol="0">
            <a:spAutoFit/>
          </a:bodyPr>
          <a:lstStyle/>
          <a:p>
            <a:r>
              <a:rPr lang="sv-SE" dirty="0" smtClean="0"/>
              <a:t>MCA</a:t>
            </a:r>
            <a:endParaRPr lang="sv-SE" dirty="0"/>
          </a:p>
        </p:txBody>
      </p:sp>
      <p:sp>
        <p:nvSpPr>
          <p:cNvPr id="9" name="TextBox 8"/>
          <p:cNvSpPr txBox="1"/>
          <p:nvPr/>
        </p:nvSpPr>
        <p:spPr>
          <a:xfrm>
            <a:off x="681276" y="3247823"/>
            <a:ext cx="577452" cy="369332"/>
          </a:xfrm>
          <a:prstGeom prst="rect">
            <a:avLst/>
          </a:prstGeom>
          <a:solidFill>
            <a:srgbClr val="13FFE9"/>
          </a:solidFill>
          <a:ln>
            <a:solidFill>
              <a:schemeClr val="accent1"/>
            </a:solidFill>
          </a:ln>
        </p:spPr>
        <p:txBody>
          <a:bodyPr wrap="square" rtlCol="0">
            <a:spAutoFit/>
          </a:bodyPr>
          <a:lstStyle/>
          <a:p>
            <a:r>
              <a:rPr lang="sv-SE" dirty="0" smtClean="0"/>
              <a:t>SAD</a:t>
            </a:r>
            <a:endParaRPr lang="sv-SE" dirty="0"/>
          </a:p>
        </p:txBody>
      </p:sp>
      <p:sp>
        <p:nvSpPr>
          <p:cNvPr id="10" name="TextBox 9"/>
          <p:cNvSpPr txBox="1"/>
          <p:nvPr/>
        </p:nvSpPr>
        <p:spPr>
          <a:xfrm>
            <a:off x="688099" y="1473200"/>
            <a:ext cx="738187" cy="369332"/>
          </a:xfrm>
          <a:prstGeom prst="rect">
            <a:avLst/>
          </a:prstGeom>
          <a:solidFill>
            <a:srgbClr val="13FFE9"/>
          </a:solidFill>
          <a:ln>
            <a:solidFill>
              <a:schemeClr val="accent1"/>
            </a:solidFill>
          </a:ln>
        </p:spPr>
        <p:txBody>
          <a:bodyPr wrap="square" rtlCol="0">
            <a:spAutoFit/>
          </a:bodyPr>
          <a:lstStyle/>
          <a:p>
            <a:r>
              <a:rPr lang="sv-SE" dirty="0" smtClean="0"/>
              <a:t>NOSG</a:t>
            </a:r>
            <a:endParaRPr lang="sv-SE" dirty="0"/>
          </a:p>
        </p:txBody>
      </p:sp>
      <p:sp>
        <p:nvSpPr>
          <p:cNvPr id="11" name="TextBox 10"/>
          <p:cNvSpPr txBox="1"/>
          <p:nvPr/>
        </p:nvSpPr>
        <p:spPr>
          <a:xfrm>
            <a:off x="675773" y="5851927"/>
            <a:ext cx="978695" cy="369332"/>
          </a:xfrm>
          <a:prstGeom prst="rect">
            <a:avLst/>
          </a:prstGeom>
          <a:solidFill>
            <a:srgbClr val="13FFE9"/>
          </a:solidFill>
          <a:ln>
            <a:solidFill>
              <a:schemeClr val="accent1"/>
            </a:solidFill>
          </a:ln>
        </p:spPr>
        <p:txBody>
          <a:bodyPr wrap="square" rtlCol="0">
            <a:spAutoFit/>
          </a:bodyPr>
          <a:lstStyle/>
          <a:p>
            <a:r>
              <a:rPr lang="sv-SE" dirty="0" smtClean="0"/>
              <a:t>ICS/MPS</a:t>
            </a:r>
            <a:endParaRPr lang="sv-SE" dirty="0"/>
          </a:p>
        </p:txBody>
      </p:sp>
      <p:sp>
        <p:nvSpPr>
          <p:cNvPr id="12" name="TextBox 11"/>
          <p:cNvSpPr txBox="1"/>
          <p:nvPr/>
        </p:nvSpPr>
        <p:spPr>
          <a:xfrm>
            <a:off x="669049" y="6293107"/>
            <a:ext cx="552448" cy="369332"/>
          </a:xfrm>
          <a:prstGeom prst="rect">
            <a:avLst/>
          </a:prstGeom>
          <a:solidFill>
            <a:srgbClr val="13FFE9"/>
          </a:solidFill>
          <a:ln>
            <a:solidFill>
              <a:schemeClr val="accent1"/>
            </a:solidFill>
          </a:ln>
        </p:spPr>
        <p:txBody>
          <a:bodyPr wrap="square" rtlCol="0">
            <a:spAutoFit/>
          </a:bodyPr>
          <a:lstStyle/>
          <a:p>
            <a:r>
              <a:rPr lang="sv-SE" dirty="0" smtClean="0"/>
              <a:t>PSS</a:t>
            </a:r>
            <a:endParaRPr lang="sv-SE" dirty="0"/>
          </a:p>
        </p:txBody>
      </p:sp>
      <p:sp>
        <p:nvSpPr>
          <p:cNvPr id="14" name="TextBox 13"/>
          <p:cNvSpPr txBox="1"/>
          <p:nvPr/>
        </p:nvSpPr>
        <p:spPr>
          <a:xfrm>
            <a:off x="671135" y="4129888"/>
            <a:ext cx="887014" cy="369332"/>
          </a:xfrm>
          <a:prstGeom prst="rect">
            <a:avLst/>
          </a:prstGeom>
          <a:solidFill>
            <a:srgbClr val="13FFE9"/>
          </a:solidFill>
          <a:ln>
            <a:solidFill>
              <a:schemeClr val="accent1"/>
            </a:solidFill>
          </a:ln>
        </p:spPr>
        <p:txBody>
          <a:bodyPr wrap="square" rtlCol="0">
            <a:spAutoFit/>
          </a:bodyPr>
          <a:lstStyle/>
          <a:p>
            <a:r>
              <a:rPr lang="sv-SE" dirty="0" smtClean="0"/>
              <a:t>Cooling</a:t>
            </a:r>
            <a:endParaRPr lang="sv-SE" dirty="0"/>
          </a:p>
        </p:txBody>
      </p:sp>
      <p:sp>
        <p:nvSpPr>
          <p:cNvPr id="15" name="TextBox 14"/>
          <p:cNvSpPr txBox="1"/>
          <p:nvPr/>
        </p:nvSpPr>
        <p:spPr>
          <a:xfrm>
            <a:off x="675774" y="4563614"/>
            <a:ext cx="978695" cy="369332"/>
          </a:xfrm>
          <a:prstGeom prst="rect">
            <a:avLst/>
          </a:prstGeom>
          <a:solidFill>
            <a:srgbClr val="13FFE9"/>
          </a:solidFill>
          <a:ln>
            <a:solidFill>
              <a:schemeClr val="accent1"/>
            </a:solidFill>
          </a:ln>
        </p:spPr>
        <p:txBody>
          <a:bodyPr wrap="square" rtlCol="0">
            <a:spAutoFit/>
          </a:bodyPr>
          <a:lstStyle/>
          <a:p>
            <a:r>
              <a:rPr lang="sv-SE" dirty="0" smtClean="0"/>
              <a:t>Vacuum</a:t>
            </a:r>
            <a:endParaRPr lang="sv-SE" dirty="0"/>
          </a:p>
        </p:txBody>
      </p:sp>
      <p:sp>
        <p:nvSpPr>
          <p:cNvPr id="16" name="Oval 15"/>
          <p:cNvSpPr/>
          <p:nvPr/>
        </p:nvSpPr>
        <p:spPr>
          <a:xfrm>
            <a:off x="4809265" y="1658383"/>
            <a:ext cx="1911575" cy="4819390"/>
          </a:xfrm>
          <a:prstGeom prst="ellipse">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sv-SE" spc="-100" dirty="0" smtClean="0">
                <a:solidFill>
                  <a:schemeClr val="tx1"/>
                </a:solidFill>
              </a:rPr>
              <a:t>INSTRUMENT</a:t>
            </a:r>
          </a:p>
          <a:p>
            <a:pPr algn="ctr"/>
            <a:r>
              <a:rPr lang="sv-SE" spc="-100" dirty="0" smtClean="0">
                <a:solidFill>
                  <a:schemeClr val="tx1"/>
                </a:solidFill>
              </a:rPr>
              <a:t>TEAM</a:t>
            </a:r>
            <a:endParaRPr lang="sv-SE" spc="-100" dirty="0">
              <a:solidFill>
                <a:schemeClr val="tx1"/>
              </a:solidFill>
            </a:endParaRPr>
          </a:p>
        </p:txBody>
      </p:sp>
      <p:sp>
        <p:nvSpPr>
          <p:cNvPr id="45" name="Right Arrow 44"/>
          <p:cNvSpPr/>
          <p:nvPr/>
        </p:nvSpPr>
        <p:spPr>
          <a:xfrm>
            <a:off x="1771489" y="1473200"/>
            <a:ext cx="2683388" cy="368300"/>
          </a:xfrm>
          <a:prstGeom prst="rightArrow">
            <a:avLst>
              <a:gd name="adj1" fmla="val 60686"/>
              <a:gd name="adj2" fmla="val 45725"/>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r>
              <a:rPr lang="en-US" sz="1600" dirty="0" smtClean="0"/>
              <a:t>ESS-0052625, ESS-0039408</a:t>
            </a:r>
            <a:endParaRPr lang="en-US" sz="1600" dirty="0"/>
          </a:p>
        </p:txBody>
      </p:sp>
      <p:sp>
        <p:nvSpPr>
          <p:cNvPr id="50" name="Right Arrow 49"/>
          <p:cNvSpPr/>
          <p:nvPr/>
        </p:nvSpPr>
        <p:spPr>
          <a:xfrm>
            <a:off x="1771490" y="3237235"/>
            <a:ext cx="2683388" cy="390508"/>
          </a:xfrm>
          <a:prstGeom prst="rightArrow">
            <a:avLst>
              <a:gd name="adj1" fmla="val 60686"/>
              <a:gd name="adj2" fmla="val 45725"/>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sv-SE" sz="1600" dirty="0"/>
              <a:t>ESS-0189147</a:t>
            </a:r>
            <a:endParaRPr lang="en-US" sz="1600" dirty="0"/>
          </a:p>
        </p:txBody>
      </p:sp>
      <p:sp>
        <p:nvSpPr>
          <p:cNvPr id="51" name="Right Arrow 50"/>
          <p:cNvSpPr/>
          <p:nvPr/>
        </p:nvSpPr>
        <p:spPr>
          <a:xfrm>
            <a:off x="1771490" y="2776586"/>
            <a:ext cx="2683388" cy="398685"/>
          </a:xfrm>
          <a:prstGeom prst="rightArrow">
            <a:avLst>
              <a:gd name="adj1" fmla="val 60686"/>
              <a:gd name="adj2" fmla="val 45725"/>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sv-SE" sz="1600" dirty="0">
                <a:solidFill>
                  <a:schemeClr val="bg1"/>
                </a:solidFill>
              </a:rPr>
              <a:t>ESS-0047810, ESS-0100583</a:t>
            </a:r>
            <a:endParaRPr lang="en-US" sz="1600" dirty="0">
              <a:solidFill>
                <a:schemeClr val="bg1"/>
              </a:solidFill>
            </a:endParaRPr>
          </a:p>
        </p:txBody>
      </p:sp>
      <p:sp>
        <p:nvSpPr>
          <p:cNvPr id="65" name="TextBox 64"/>
          <p:cNvSpPr txBox="1"/>
          <p:nvPr/>
        </p:nvSpPr>
        <p:spPr>
          <a:xfrm>
            <a:off x="670838" y="5005437"/>
            <a:ext cx="971831" cy="369332"/>
          </a:xfrm>
          <a:prstGeom prst="rect">
            <a:avLst/>
          </a:prstGeom>
          <a:solidFill>
            <a:schemeClr val="tx2">
              <a:lumMod val="40000"/>
              <a:lumOff val="60000"/>
            </a:schemeClr>
          </a:solidFill>
          <a:ln>
            <a:solidFill>
              <a:schemeClr val="accent1"/>
            </a:solidFill>
          </a:ln>
        </p:spPr>
        <p:txBody>
          <a:bodyPr wrap="square" rtlCol="0">
            <a:spAutoFit/>
          </a:bodyPr>
          <a:lstStyle/>
          <a:p>
            <a:r>
              <a:rPr lang="sv-SE" dirty="0" smtClean="0"/>
              <a:t>Survey</a:t>
            </a:r>
            <a:endParaRPr lang="sv-SE" dirty="0"/>
          </a:p>
        </p:txBody>
      </p:sp>
      <p:sp>
        <p:nvSpPr>
          <p:cNvPr id="86" name="Rectangle 85"/>
          <p:cNvSpPr/>
          <p:nvPr/>
        </p:nvSpPr>
        <p:spPr>
          <a:xfrm>
            <a:off x="1753350" y="1465741"/>
            <a:ext cx="2798127" cy="5262740"/>
          </a:xfrm>
          <a:prstGeom prst="rect">
            <a:avLst/>
          </a:prstGeom>
          <a:solidFill>
            <a:schemeClr val="bg1"/>
          </a:solidFill>
          <a:ln w="3175">
            <a:noFill/>
            <a:prstDash val="dash"/>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bg1"/>
              </a:solidFill>
            </a:endParaRPr>
          </a:p>
        </p:txBody>
      </p:sp>
      <p:sp>
        <p:nvSpPr>
          <p:cNvPr id="81" name="Left-Right Arrow 80"/>
          <p:cNvSpPr/>
          <p:nvPr/>
        </p:nvSpPr>
        <p:spPr>
          <a:xfrm>
            <a:off x="1771489" y="1917598"/>
            <a:ext cx="2769793" cy="367268"/>
          </a:xfrm>
          <a:prstGeom prst="leftRightArrow">
            <a:avLst>
              <a:gd name="adj1" fmla="val 65091"/>
              <a:gd name="adj2" fmla="val 50000"/>
            </a:avLst>
          </a:prstGeom>
          <a:solidFill>
            <a:schemeClr val="accent4">
              <a:lumMod val="40000"/>
              <a:lumOff val="60000"/>
            </a:schemeClr>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sv-SE" sz="1600" dirty="0" smtClean="0"/>
              <a:t>Table of Motion</a:t>
            </a:r>
            <a:endParaRPr lang="sv-SE" sz="1600" dirty="0"/>
          </a:p>
        </p:txBody>
      </p:sp>
      <p:sp>
        <p:nvSpPr>
          <p:cNvPr id="87" name="Right Arrow 86"/>
          <p:cNvSpPr/>
          <p:nvPr/>
        </p:nvSpPr>
        <p:spPr>
          <a:xfrm flipH="1">
            <a:off x="1771488" y="4548937"/>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a:t>V</a:t>
            </a:r>
            <a:r>
              <a:rPr lang="en-US" sz="1600" dirty="0" smtClean="0"/>
              <a:t>acuum </a:t>
            </a:r>
            <a:r>
              <a:rPr lang="en-US" sz="1600" dirty="0"/>
              <a:t>C</a:t>
            </a:r>
            <a:r>
              <a:rPr lang="en-US" sz="1600" dirty="0" smtClean="0"/>
              <a:t>hamber Data</a:t>
            </a:r>
            <a:endParaRPr lang="en-US" sz="1600" dirty="0"/>
          </a:p>
        </p:txBody>
      </p:sp>
      <p:sp>
        <p:nvSpPr>
          <p:cNvPr id="91" name="Right Arrow 90"/>
          <p:cNvSpPr/>
          <p:nvPr/>
        </p:nvSpPr>
        <p:spPr>
          <a:xfrm>
            <a:off x="1869840" y="4548936"/>
            <a:ext cx="2683388" cy="398685"/>
          </a:xfrm>
          <a:prstGeom prst="rightArrow">
            <a:avLst>
              <a:gd name="adj1" fmla="val 60686"/>
              <a:gd name="adj2" fmla="val 45725"/>
            </a:avLst>
          </a:prstGeom>
          <a:solidFill>
            <a:srgbClr val="13FFE9"/>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solidFill>
                  <a:schemeClr val="tx1"/>
                </a:solidFill>
              </a:rPr>
              <a:t>Size and placement of comp.</a:t>
            </a:r>
            <a:endParaRPr lang="en-US" sz="1600" dirty="0">
              <a:solidFill>
                <a:schemeClr val="tx1"/>
              </a:solidFill>
            </a:endParaRPr>
          </a:p>
        </p:txBody>
      </p:sp>
      <p:sp>
        <p:nvSpPr>
          <p:cNvPr id="92" name="Right Arrow 91"/>
          <p:cNvSpPr/>
          <p:nvPr/>
        </p:nvSpPr>
        <p:spPr>
          <a:xfrm>
            <a:off x="1857894" y="4100535"/>
            <a:ext cx="2683388" cy="398685"/>
          </a:xfrm>
          <a:prstGeom prst="rightArrow">
            <a:avLst>
              <a:gd name="adj1" fmla="val 60686"/>
              <a:gd name="adj2" fmla="val 45725"/>
            </a:avLst>
          </a:prstGeom>
          <a:solidFill>
            <a:srgbClr val="13FFE9"/>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solidFill>
                  <a:schemeClr val="tx1"/>
                </a:solidFill>
              </a:rPr>
              <a:t>Size and placement of comp.</a:t>
            </a:r>
            <a:endParaRPr lang="en-US" sz="1600" dirty="0">
              <a:solidFill>
                <a:schemeClr val="tx1"/>
              </a:solidFill>
            </a:endParaRPr>
          </a:p>
        </p:txBody>
      </p:sp>
      <p:sp>
        <p:nvSpPr>
          <p:cNvPr id="93" name="Right Arrow 92"/>
          <p:cNvSpPr/>
          <p:nvPr/>
        </p:nvSpPr>
        <p:spPr>
          <a:xfrm>
            <a:off x="1856257" y="4547074"/>
            <a:ext cx="2685681" cy="398685"/>
          </a:xfrm>
          <a:prstGeom prst="rightArrow">
            <a:avLst>
              <a:gd name="adj1" fmla="val 60686"/>
              <a:gd name="adj2" fmla="val 45725"/>
            </a:avLst>
          </a:prstGeom>
          <a:solidFill>
            <a:srgbClr val="13FFE9"/>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solidFill>
                  <a:schemeClr val="tx1"/>
                </a:solidFill>
              </a:rPr>
              <a:t>Vacuum P&amp;ID</a:t>
            </a:r>
            <a:endParaRPr lang="en-US" sz="1600" dirty="0">
              <a:solidFill>
                <a:schemeClr val="tx1"/>
              </a:solidFill>
            </a:endParaRPr>
          </a:p>
        </p:txBody>
      </p:sp>
      <p:sp>
        <p:nvSpPr>
          <p:cNvPr id="94" name="Right Arrow 93"/>
          <p:cNvSpPr/>
          <p:nvPr/>
        </p:nvSpPr>
        <p:spPr>
          <a:xfrm>
            <a:off x="1857894" y="4097111"/>
            <a:ext cx="2683388" cy="398685"/>
          </a:xfrm>
          <a:prstGeom prst="rightArrow">
            <a:avLst>
              <a:gd name="adj1" fmla="val 60686"/>
              <a:gd name="adj2" fmla="val 45725"/>
            </a:avLst>
          </a:prstGeom>
          <a:solidFill>
            <a:srgbClr val="00FAE2"/>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solidFill>
                  <a:schemeClr val="tx1"/>
                </a:solidFill>
              </a:rPr>
              <a:t>Cooling P&amp;ID</a:t>
            </a:r>
            <a:endParaRPr lang="en-US" sz="1600" dirty="0">
              <a:solidFill>
                <a:schemeClr val="tx1"/>
              </a:solidFill>
            </a:endParaRPr>
          </a:p>
        </p:txBody>
      </p:sp>
      <p:sp>
        <p:nvSpPr>
          <p:cNvPr id="95" name="Right Arrow 94"/>
          <p:cNvSpPr/>
          <p:nvPr/>
        </p:nvSpPr>
        <p:spPr>
          <a:xfrm flipH="1">
            <a:off x="1746934" y="4532705"/>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3D Vacuum Envelope (OOB)</a:t>
            </a:r>
            <a:endParaRPr lang="en-US" sz="1600" dirty="0"/>
          </a:p>
        </p:txBody>
      </p:sp>
      <p:sp>
        <p:nvSpPr>
          <p:cNvPr id="96" name="Right Arrow 95"/>
          <p:cNvSpPr/>
          <p:nvPr/>
        </p:nvSpPr>
        <p:spPr>
          <a:xfrm flipH="1">
            <a:off x="1771491" y="4100534"/>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3D Cooling Envelope (OOB)</a:t>
            </a:r>
            <a:endParaRPr lang="en-US" sz="1600" dirty="0"/>
          </a:p>
        </p:txBody>
      </p:sp>
      <p:sp>
        <p:nvSpPr>
          <p:cNvPr id="98" name="Right Arrow 97"/>
          <p:cNvSpPr/>
          <p:nvPr/>
        </p:nvSpPr>
        <p:spPr>
          <a:xfrm flipH="1">
            <a:off x="1616190" y="6990422"/>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Preliminary Vacuum Design</a:t>
            </a:r>
            <a:endParaRPr lang="en-US" sz="1600" dirty="0"/>
          </a:p>
        </p:txBody>
      </p:sp>
      <p:sp>
        <p:nvSpPr>
          <p:cNvPr id="79" name="TextBox 78"/>
          <p:cNvSpPr txBox="1"/>
          <p:nvPr/>
        </p:nvSpPr>
        <p:spPr>
          <a:xfrm rot="17944369">
            <a:off x="-59340" y="3460208"/>
            <a:ext cx="5405487" cy="892552"/>
          </a:xfrm>
          <a:prstGeom prst="rect">
            <a:avLst/>
          </a:prstGeom>
          <a:noFill/>
        </p:spPr>
        <p:txBody>
          <a:bodyPr wrap="square" rtlCol="0">
            <a:spAutoFit/>
          </a:bodyPr>
          <a:lstStyle/>
          <a:p>
            <a:pPr algn="ctr"/>
            <a:r>
              <a:rPr lang="sv-SE" sz="2000" b="1" spc="100" dirty="0" smtClean="0"/>
              <a:t>Standards/ Guidelines</a:t>
            </a:r>
          </a:p>
          <a:p>
            <a:pPr algn="ctr"/>
            <a:r>
              <a:rPr lang="sv-SE" sz="1600" b="1" spc="100" dirty="0"/>
              <a:t>https://confluence.esss.lu.se/display/SPD/Instrument+Projects</a:t>
            </a:r>
          </a:p>
        </p:txBody>
      </p:sp>
      <p:sp>
        <p:nvSpPr>
          <p:cNvPr id="27" name="TextBox 26"/>
          <p:cNvSpPr txBox="1"/>
          <p:nvPr/>
        </p:nvSpPr>
        <p:spPr>
          <a:xfrm>
            <a:off x="2212756" y="4866914"/>
            <a:ext cx="1973664" cy="338554"/>
          </a:xfrm>
          <a:prstGeom prst="rect">
            <a:avLst/>
          </a:prstGeom>
          <a:noFill/>
        </p:spPr>
        <p:txBody>
          <a:bodyPr wrap="square" rtlCol="0">
            <a:spAutoFit/>
          </a:bodyPr>
          <a:lstStyle/>
          <a:p>
            <a:r>
              <a:rPr lang="sv-SE" sz="1600" dirty="0" smtClean="0"/>
              <a:t>COMSOL Simulation</a:t>
            </a:r>
            <a:endParaRPr lang="sv-SE" sz="1600" dirty="0"/>
          </a:p>
        </p:txBody>
      </p:sp>
      <p:sp>
        <p:nvSpPr>
          <p:cNvPr id="102" name="Bent Arrow 101"/>
          <p:cNvSpPr/>
          <p:nvPr/>
        </p:nvSpPr>
        <p:spPr>
          <a:xfrm rot="10800000">
            <a:off x="2360793" y="3327399"/>
            <a:ext cx="1251425" cy="757821"/>
          </a:xfrm>
          <a:prstGeom prst="bentArrow">
            <a:avLst>
              <a:gd name="adj1" fmla="val 22054"/>
              <a:gd name="adj2" fmla="val 20809"/>
              <a:gd name="adj3" fmla="val 11544"/>
              <a:gd name="adj4" fmla="val 43750"/>
            </a:avLst>
          </a:prstGeom>
          <a:solidFill>
            <a:srgbClr val="13FFE9"/>
          </a:solidFill>
          <a:ln w="3175">
            <a:noFill/>
            <a:prstDash val="dash"/>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89" name="Bent Arrow 88"/>
          <p:cNvSpPr/>
          <p:nvPr/>
        </p:nvSpPr>
        <p:spPr>
          <a:xfrm flipH="1" flipV="1">
            <a:off x="1882239" y="2738031"/>
            <a:ext cx="636169" cy="2158963"/>
          </a:xfrm>
          <a:prstGeom prst="bentArrow">
            <a:avLst/>
          </a:prstGeom>
          <a:solidFill>
            <a:srgbClr val="13FFE9"/>
          </a:solidFill>
          <a:ln w="3175">
            <a:noFill/>
            <a:prstDash val="dash"/>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88" name="Bent Arrow 87"/>
          <p:cNvSpPr/>
          <p:nvPr/>
        </p:nvSpPr>
        <p:spPr>
          <a:xfrm flipH="1" flipV="1">
            <a:off x="1882236" y="2493348"/>
            <a:ext cx="636169" cy="1973233"/>
          </a:xfrm>
          <a:prstGeom prst="bentArrow">
            <a:avLst>
              <a:gd name="adj1" fmla="val 27994"/>
              <a:gd name="adj2" fmla="val 25000"/>
              <a:gd name="adj3" fmla="val 25000"/>
              <a:gd name="adj4" fmla="val 43750"/>
            </a:avLst>
          </a:prstGeom>
          <a:solidFill>
            <a:srgbClr val="13FFE9"/>
          </a:solidFill>
          <a:ln w="3175">
            <a:noFill/>
            <a:prstDash val="dash"/>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104" name="Left-Right Arrow 103"/>
          <p:cNvSpPr/>
          <p:nvPr/>
        </p:nvSpPr>
        <p:spPr>
          <a:xfrm>
            <a:off x="2655805" y="3237235"/>
            <a:ext cx="1897420" cy="367268"/>
          </a:xfrm>
          <a:prstGeom prst="leftRightArrow">
            <a:avLst>
              <a:gd name="adj1" fmla="val 65091"/>
              <a:gd name="adj2" fmla="val 50000"/>
            </a:avLst>
          </a:prstGeom>
          <a:solidFill>
            <a:schemeClr val="accent4">
              <a:lumMod val="40000"/>
              <a:lumOff val="60000"/>
            </a:schemeClr>
          </a:solidFill>
          <a:ln w="3175">
            <a:prstDash val="dash"/>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sv-SE" sz="1600" dirty="0" smtClean="0"/>
              <a:t>S.E. </a:t>
            </a:r>
            <a:r>
              <a:rPr lang="sv-SE" sz="1600" dirty="0"/>
              <a:t>Suite List</a:t>
            </a:r>
          </a:p>
        </p:txBody>
      </p:sp>
      <p:sp>
        <p:nvSpPr>
          <p:cNvPr id="55" name="Left-Right Arrow 54"/>
          <p:cNvSpPr/>
          <p:nvPr/>
        </p:nvSpPr>
        <p:spPr>
          <a:xfrm>
            <a:off x="2936051" y="5402845"/>
            <a:ext cx="1636118" cy="367268"/>
          </a:xfrm>
          <a:prstGeom prst="leftRightArrow">
            <a:avLst>
              <a:gd name="adj1" fmla="val 65091"/>
              <a:gd name="adj2" fmla="val 50000"/>
            </a:avLst>
          </a:prstGeom>
          <a:solidFill>
            <a:schemeClr val="accent4">
              <a:lumMod val="40000"/>
              <a:lumOff val="60000"/>
            </a:schemeClr>
          </a:solidFill>
          <a:ln w="3175">
            <a:prstDash val="dash"/>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sv-SE" sz="1600" dirty="0" smtClean="0"/>
              <a:t>Detector </a:t>
            </a:r>
            <a:r>
              <a:rPr lang="sv-SE" sz="1600" dirty="0"/>
              <a:t>List</a:t>
            </a:r>
          </a:p>
        </p:txBody>
      </p:sp>
      <p:sp>
        <p:nvSpPr>
          <p:cNvPr id="82" name="Left-Right Arrow 81"/>
          <p:cNvSpPr/>
          <p:nvPr/>
        </p:nvSpPr>
        <p:spPr>
          <a:xfrm>
            <a:off x="1783434" y="2350228"/>
            <a:ext cx="2769793" cy="367268"/>
          </a:xfrm>
          <a:prstGeom prst="leftRightArrow">
            <a:avLst>
              <a:gd name="adj1" fmla="val 65091"/>
              <a:gd name="adj2" fmla="val 50000"/>
            </a:avLst>
          </a:prstGeom>
          <a:solidFill>
            <a:schemeClr val="accent4">
              <a:lumMod val="40000"/>
              <a:lumOff val="60000"/>
            </a:schemeClr>
          </a:solidFill>
          <a:ln w="3175">
            <a:prstDash val="dash"/>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sv-SE" sz="1600" dirty="0" smtClean="0"/>
              <a:t>Chopper Registry</a:t>
            </a:r>
            <a:endParaRPr lang="sv-SE" sz="1600" dirty="0"/>
          </a:p>
        </p:txBody>
      </p:sp>
      <p:sp>
        <p:nvSpPr>
          <p:cNvPr id="7" name="U-Turn Arrow 6"/>
          <p:cNvSpPr/>
          <p:nvPr/>
        </p:nvSpPr>
        <p:spPr>
          <a:xfrm rot="5400000" flipH="1">
            <a:off x="1630240" y="4401380"/>
            <a:ext cx="1534166" cy="1054971"/>
          </a:xfrm>
          <a:prstGeom prst="uturnArrow">
            <a:avLst>
              <a:gd name="adj1" fmla="val 16053"/>
              <a:gd name="adj2" fmla="val 15031"/>
              <a:gd name="adj3" fmla="val 13870"/>
              <a:gd name="adj4" fmla="val 24480"/>
              <a:gd name="adj5" fmla="val 40156"/>
            </a:avLst>
          </a:prstGeom>
          <a:solidFill>
            <a:srgbClr val="13FFE9"/>
          </a:solidFill>
          <a:ln w="3175">
            <a:noFill/>
            <a:prstDash val="dash"/>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solidFill>
                <a:schemeClr val="tx1"/>
              </a:solidFill>
            </a:endParaRPr>
          </a:p>
        </p:txBody>
      </p:sp>
      <p:sp>
        <p:nvSpPr>
          <p:cNvPr id="21" name="Down Arrow 20"/>
          <p:cNvSpPr/>
          <p:nvPr/>
        </p:nvSpPr>
        <p:spPr>
          <a:xfrm>
            <a:off x="7019644" y="4341542"/>
            <a:ext cx="1758405" cy="583105"/>
          </a:xfrm>
          <a:prstGeom prst="downArrow">
            <a:avLst>
              <a:gd name="adj1" fmla="val 100000"/>
              <a:gd name="adj2" fmla="val 38702"/>
            </a:avLst>
          </a:prstGeom>
          <a:solidFill>
            <a:srgbClr val="00B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t"/>
          <a:lstStyle/>
          <a:p>
            <a:pPr algn="ctr"/>
            <a:r>
              <a:rPr lang="sv-SE" sz="1600" dirty="0" smtClean="0"/>
              <a:t>Prel.Vacuum Design</a:t>
            </a:r>
            <a:endParaRPr lang="sv-SE" sz="1600" dirty="0"/>
          </a:p>
        </p:txBody>
      </p:sp>
      <p:sp>
        <p:nvSpPr>
          <p:cNvPr id="63" name="Down Arrow 62"/>
          <p:cNvSpPr/>
          <p:nvPr/>
        </p:nvSpPr>
        <p:spPr>
          <a:xfrm>
            <a:off x="7019645" y="3950621"/>
            <a:ext cx="1799815" cy="345832"/>
          </a:xfrm>
          <a:prstGeom prst="downArrow">
            <a:avLst>
              <a:gd name="adj1" fmla="val 100000"/>
              <a:gd name="adj2" fmla="val 38702"/>
            </a:avLst>
          </a:prstGeom>
          <a:solidFill>
            <a:srgbClr val="00B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sv-SE" sz="1600" dirty="0" smtClean="0"/>
              <a:t>Prel.Cooling Design</a:t>
            </a:r>
            <a:endParaRPr lang="sv-SE" sz="1600" dirty="0"/>
          </a:p>
        </p:txBody>
      </p:sp>
      <p:sp>
        <p:nvSpPr>
          <p:cNvPr id="64" name="Down Arrow 63"/>
          <p:cNvSpPr/>
          <p:nvPr/>
        </p:nvSpPr>
        <p:spPr>
          <a:xfrm>
            <a:off x="7017022" y="3875736"/>
            <a:ext cx="1758405" cy="349936"/>
          </a:xfrm>
          <a:prstGeom prst="downArrow">
            <a:avLst>
              <a:gd name="adj1" fmla="val 100000"/>
              <a:gd name="adj2" fmla="val 38702"/>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sv-SE" sz="1600" dirty="0" smtClean="0"/>
              <a:t>Chopper Design</a:t>
            </a:r>
            <a:endParaRPr lang="sv-SE" sz="1600" dirty="0"/>
          </a:p>
        </p:txBody>
      </p:sp>
      <p:sp>
        <p:nvSpPr>
          <p:cNvPr id="66" name="Down Arrow 65"/>
          <p:cNvSpPr/>
          <p:nvPr/>
        </p:nvSpPr>
        <p:spPr>
          <a:xfrm>
            <a:off x="7017014" y="3453742"/>
            <a:ext cx="1758405" cy="363770"/>
          </a:xfrm>
          <a:prstGeom prst="downArrow">
            <a:avLst>
              <a:gd name="adj1" fmla="val 100000"/>
              <a:gd name="adj2" fmla="val 38702"/>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sv-SE" sz="1600" dirty="0" smtClean="0"/>
              <a:t>Motion C. Design</a:t>
            </a:r>
            <a:endParaRPr lang="sv-SE" sz="1600" dirty="0"/>
          </a:p>
        </p:txBody>
      </p:sp>
      <p:sp>
        <p:nvSpPr>
          <p:cNvPr id="84" name="Right Arrow 83"/>
          <p:cNvSpPr/>
          <p:nvPr/>
        </p:nvSpPr>
        <p:spPr>
          <a:xfrm>
            <a:off x="1882236" y="5402845"/>
            <a:ext cx="2683388" cy="398685"/>
          </a:xfrm>
          <a:prstGeom prst="rightArrow">
            <a:avLst>
              <a:gd name="adj1" fmla="val 60686"/>
              <a:gd name="adj2" fmla="val 45725"/>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endParaRPr lang="en-US" sz="1600" dirty="0"/>
          </a:p>
        </p:txBody>
      </p:sp>
      <p:sp>
        <p:nvSpPr>
          <p:cNvPr id="85" name="Right Arrow 84"/>
          <p:cNvSpPr/>
          <p:nvPr/>
        </p:nvSpPr>
        <p:spPr>
          <a:xfrm flipH="1">
            <a:off x="1763197" y="4102579"/>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More Items With Cooling</a:t>
            </a:r>
            <a:endParaRPr lang="en-US" sz="1600" dirty="0"/>
          </a:p>
        </p:txBody>
      </p:sp>
      <p:sp>
        <p:nvSpPr>
          <p:cNvPr id="97" name="Down Arrow 96"/>
          <p:cNvSpPr/>
          <p:nvPr/>
        </p:nvSpPr>
        <p:spPr>
          <a:xfrm>
            <a:off x="6975610" y="2738031"/>
            <a:ext cx="1841227" cy="1666329"/>
          </a:xfrm>
          <a:prstGeom prst="downArrow">
            <a:avLst>
              <a:gd name="adj1" fmla="val 100000"/>
              <a:gd name="adj2" fmla="val 12307"/>
            </a:avLst>
          </a:prstGeom>
          <a:solidFill>
            <a:srgbClr val="00B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t"/>
          <a:lstStyle/>
          <a:p>
            <a:pPr algn="ctr"/>
            <a:r>
              <a:rPr lang="en-US" sz="1600" dirty="0">
                <a:solidFill>
                  <a:schemeClr val="tx1"/>
                </a:solidFill>
              </a:rPr>
              <a:t>Neutron Optics Design,</a:t>
            </a:r>
          </a:p>
          <a:p>
            <a:pPr algn="ctr"/>
            <a:r>
              <a:rPr lang="sv-SE" sz="1600" dirty="0" smtClean="0"/>
              <a:t>Shielding Analysis,</a:t>
            </a:r>
            <a:endParaRPr lang="sv-SE" sz="1600" dirty="0"/>
          </a:p>
          <a:p>
            <a:pPr algn="ctr"/>
            <a:r>
              <a:rPr lang="sv-SE" sz="1600" dirty="0" smtClean="0">
                <a:solidFill>
                  <a:schemeClr val="tx1"/>
                </a:solidFill>
              </a:rPr>
              <a:t>Detector Design,</a:t>
            </a:r>
          </a:p>
          <a:p>
            <a:pPr algn="ctr"/>
            <a:r>
              <a:rPr lang="sv-SE" sz="1600" dirty="0" smtClean="0">
                <a:solidFill>
                  <a:schemeClr val="bg1"/>
                </a:solidFill>
              </a:rPr>
              <a:t>Sample Environment</a:t>
            </a:r>
          </a:p>
          <a:p>
            <a:pPr algn="ctr"/>
            <a:endParaRPr lang="en-US" sz="1600" dirty="0"/>
          </a:p>
          <a:p>
            <a:pPr algn="ctr"/>
            <a:endParaRPr lang="sv-SE" sz="1600" dirty="0"/>
          </a:p>
        </p:txBody>
      </p:sp>
      <p:sp>
        <p:nvSpPr>
          <p:cNvPr id="24" name="Bent-Up Arrow 23"/>
          <p:cNvSpPr/>
          <p:nvPr/>
        </p:nvSpPr>
        <p:spPr>
          <a:xfrm rot="5400000">
            <a:off x="-1680541" y="3865289"/>
            <a:ext cx="4195594" cy="407794"/>
          </a:xfrm>
          <a:prstGeom prst="bentUpArrow">
            <a:avLst>
              <a:gd name="adj1" fmla="val 30606"/>
              <a:gd name="adj2" fmla="val 31794"/>
              <a:gd name="adj3" fmla="val 23059"/>
            </a:avLst>
          </a:prstGeom>
          <a:solidFill>
            <a:srgbClr val="13FFE9"/>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25" name="Right Arrow 24"/>
          <p:cNvSpPr/>
          <p:nvPr/>
        </p:nvSpPr>
        <p:spPr>
          <a:xfrm flipH="1">
            <a:off x="360439" y="1923290"/>
            <a:ext cx="297180" cy="337437"/>
          </a:xfrm>
          <a:prstGeom prst="rightArrow">
            <a:avLst/>
          </a:prstGeom>
          <a:solidFill>
            <a:schemeClr val="accent4">
              <a:lumMod val="40000"/>
              <a:lumOff val="60000"/>
            </a:schemeClr>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03" name="Right Arrow 102"/>
          <p:cNvSpPr/>
          <p:nvPr/>
        </p:nvSpPr>
        <p:spPr>
          <a:xfrm flipH="1">
            <a:off x="360439" y="2361975"/>
            <a:ext cx="297180" cy="337437"/>
          </a:xfrm>
          <a:prstGeom prst="rightArrow">
            <a:avLst/>
          </a:prstGeom>
          <a:solidFill>
            <a:schemeClr val="accent4">
              <a:lumMod val="40000"/>
              <a:lumOff val="60000"/>
            </a:schemeClr>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05" name="Right Arrow 104"/>
          <p:cNvSpPr/>
          <p:nvPr/>
        </p:nvSpPr>
        <p:spPr>
          <a:xfrm flipH="1">
            <a:off x="355217" y="3279718"/>
            <a:ext cx="297180" cy="337437"/>
          </a:xfrm>
          <a:prstGeom prst="rightArrow">
            <a:avLst/>
          </a:prstGeom>
          <a:solidFill>
            <a:schemeClr val="accent4">
              <a:lumMod val="40000"/>
              <a:lumOff val="60000"/>
            </a:schemeClr>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06" name="Right Arrow 105"/>
          <p:cNvSpPr/>
          <p:nvPr/>
        </p:nvSpPr>
        <p:spPr>
          <a:xfrm flipH="1">
            <a:off x="360439" y="3703722"/>
            <a:ext cx="297180" cy="337437"/>
          </a:xfrm>
          <a:prstGeom prst="rightArrow">
            <a:avLst/>
          </a:prstGeom>
          <a:solidFill>
            <a:schemeClr val="accent4">
              <a:lumMod val="40000"/>
              <a:lumOff val="60000"/>
            </a:schemeClr>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07" name="Right Arrow 106"/>
          <p:cNvSpPr/>
          <p:nvPr/>
        </p:nvSpPr>
        <p:spPr>
          <a:xfrm flipH="1">
            <a:off x="351407" y="4161783"/>
            <a:ext cx="297180" cy="337437"/>
          </a:xfrm>
          <a:prstGeom prst="rightArrow">
            <a:avLst/>
          </a:prstGeom>
          <a:solidFill>
            <a:schemeClr val="accent4">
              <a:lumMod val="40000"/>
              <a:lumOff val="60000"/>
            </a:schemeClr>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08" name="Right Arrow 107"/>
          <p:cNvSpPr/>
          <p:nvPr/>
        </p:nvSpPr>
        <p:spPr>
          <a:xfrm flipH="1">
            <a:off x="353706" y="4598222"/>
            <a:ext cx="297180" cy="337437"/>
          </a:xfrm>
          <a:prstGeom prst="rightArrow">
            <a:avLst/>
          </a:prstGeom>
          <a:solidFill>
            <a:schemeClr val="accent4">
              <a:lumMod val="40000"/>
              <a:lumOff val="60000"/>
            </a:schemeClr>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09" name="Right Arrow 108"/>
          <p:cNvSpPr/>
          <p:nvPr/>
        </p:nvSpPr>
        <p:spPr>
          <a:xfrm flipH="1">
            <a:off x="351407" y="5450939"/>
            <a:ext cx="297180" cy="337437"/>
          </a:xfrm>
          <a:prstGeom prst="rightArrow">
            <a:avLst/>
          </a:prstGeom>
          <a:solidFill>
            <a:schemeClr val="accent4">
              <a:lumMod val="40000"/>
              <a:lumOff val="60000"/>
            </a:schemeClr>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11" name="Right Arrow 110"/>
          <p:cNvSpPr/>
          <p:nvPr/>
        </p:nvSpPr>
        <p:spPr>
          <a:xfrm flipH="1">
            <a:off x="1718478" y="5851927"/>
            <a:ext cx="2986111"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Clarifying Functional Breakdown</a:t>
            </a:r>
            <a:endParaRPr lang="en-US" sz="1600" dirty="0"/>
          </a:p>
        </p:txBody>
      </p:sp>
      <p:sp>
        <p:nvSpPr>
          <p:cNvPr id="112" name="Right Arrow 111"/>
          <p:cNvSpPr/>
          <p:nvPr/>
        </p:nvSpPr>
        <p:spPr>
          <a:xfrm>
            <a:off x="1812911" y="5860623"/>
            <a:ext cx="2781073" cy="398685"/>
          </a:xfrm>
          <a:prstGeom prst="rightArrow">
            <a:avLst>
              <a:gd name="adj1" fmla="val 60686"/>
              <a:gd name="adj2" fmla="val 45725"/>
            </a:avLst>
          </a:prstGeom>
          <a:solidFill>
            <a:srgbClr val="13FFE9"/>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spcBef>
                <a:spcPts val="0"/>
              </a:spcBef>
              <a:spcAft>
                <a:spcPts val="0"/>
              </a:spcAft>
            </a:pPr>
            <a:r>
              <a:rPr lang="en-US" sz="1600" dirty="0" smtClean="0">
                <a:solidFill>
                  <a:schemeClr val="tx1"/>
                </a:solidFill>
              </a:rPr>
              <a:t>Preliminary FBS</a:t>
            </a:r>
            <a:endParaRPr lang="en-US" sz="1600" dirty="0">
              <a:solidFill>
                <a:schemeClr val="tx1"/>
              </a:solidFill>
            </a:endParaRPr>
          </a:p>
        </p:txBody>
      </p:sp>
      <p:sp>
        <p:nvSpPr>
          <p:cNvPr id="114" name="Right Arrow 113"/>
          <p:cNvSpPr/>
          <p:nvPr/>
        </p:nvSpPr>
        <p:spPr>
          <a:xfrm>
            <a:off x="1882236" y="5851925"/>
            <a:ext cx="2711748" cy="398685"/>
          </a:xfrm>
          <a:prstGeom prst="rightArrow">
            <a:avLst>
              <a:gd name="adj1" fmla="val 60686"/>
              <a:gd name="adj2" fmla="val 45725"/>
            </a:avLst>
          </a:prstGeom>
          <a:solidFill>
            <a:srgbClr val="13FFE9"/>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spcBef>
                <a:spcPts val="0"/>
              </a:spcBef>
              <a:spcAft>
                <a:spcPts val="0"/>
              </a:spcAft>
            </a:pPr>
            <a:r>
              <a:rPr lang="en-US" sz="1600" dirty="0" smtClean="0">
                <a:solidFill>
                  <a:schemeClr val="tx1"/>
                </a:solidFill>
              </a:rPr>
              <a:t>Preliminary ICS Integration</a:t>
            </a:r>
            <a:endParaRPr lang="en-US" sz="1600" dirty="0">
              <a:solidFill>
                <a:schemeClr val="tx1"/>
              </a:solidFill>
            </a:endParaRPr>
          </a:p>
        </p:txBody>
      </p:sp>
      <p:sp>
        <p:nvSpPr>
          <p:cNvPr id="115" name="Down Arrow 114"/>
          <p:cNvSpPr/>
          <p:nvPr/>
        </p:nvSpPr>
        <p:spPr>
          <a:xfrm>
            <a:off x="7017013" y="3318134"/>
            <a:ext cx="1758405" cy="343393"/>
          </a:xfrm>
          <a:prstGeom prst="downArrow">
            <a:avLst>
              <a:gd name="adj1" fmla="val 100000"/>
              <a:gd name="adj2" fmla="val 38702"/>
            </a:avLst>
          </a:prstGeom>
          <a:solidFill>
            <a:srgbClr val="00B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sv-SE" sz="1600" dirty="0" smtClean="0"/>
              <a:t>Risk analysis</a:t>
            </a:r>
            <a:endParaRPr lang="sv-SE" sz="1600" dirty="0"/>
          </a:p>
        </p:txBody>
      </p:sp>
      <p:sp>
        <p:nvSpPr>
          <p:cNvPr id="117" name="Right Arrow 116"/>
          <p:cNvSpPr/>
          <p:nvPr/>
        </p:nvSpPr>
        <p:spPr>
          <a:xfrm flipH="1">
            <a:off x="1780560" y="1903516"/>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Potential Risk Mitigation</a:t>
            </a:r>
            <a:endParaRPr lang="en-US" sz="1600" dirty="0"/>
          </a:p>
        </p:txBody>
      </p:sp>
      <p:sp>
        <p:nvSpPr>
          <p:cNvPr id="118" name="Right Arrow 117"/>
          <p:cNvSpPr/>
          <p:nvPr/>
        </p:nvSpPr>
        <p:spPr>
          <a:xfrm flipH="1">
            <a:off x="1780560" y="2330832"/>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Potential Risk Mitigation</a:t>
            </a:r>
            <a:endParaRPr lang="en-US" sz="1600" dirty="0"/>
          </a:p>
        </p:txBody>
      </p:sp>
      <p:sp>
        <p:nvSpPr>
          <p:cNvPr id="119" name="Right Arrow 118"/>
          <p:cNvSpPr/>
          <p:nvPr/>
        </p:nvSpPr>
        <p:spPr>
          <a:xfrm flipH="1">
            <a:off x="1753350" y="4102579"/>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Potential Risk Mitigation</a:t>
            </a:r>
            <a:endParaRPr lang="en-US" sz="1600" dirty="0"/>
          </a:p>
        </p:txBody>
      </p:sp>
      <p:sp>
        <p:nvSpPr>
          <p:cNvPr id="120" name="Right Arrow 119"/>
          <p:cNvSpPr/>
          <p:nvPr/>
        </p:nvSpPr>
        <p:spPr>
          <a:xfrm flipH="1">
            <a:off x="1780560" y="3221526"/>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Potential Risk Mitigation</a:t>
            </a:r>
            <a:endParaRPr lang="en-US" sz="1600" dirty="0"/>
          </a:p>
        </p:txBody>
      </p:sp>
      <p:sp>
        <p:nvSpPr>
          <p:cNvPr id="121" name="Right Arrow 120"/>
          <p:cNvSpPr/>
          <p:nvPr/>
        </p:nvSpPr>
        <p:spPr>
          <a:xfrm flipH="1">
            <a:off x="1780560" y="5396356"/>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Potential Risk Mitigation</a:t>
            </a:r>
            <a:endParaRPr lang="en-US" sz="1600" dirty="0"/>
          </a:p>
        </p:txBody>
      </p:sp>
      <p:sp>
        <p:nvSpPr>
          <p:cNvPr id="122" name="Right Arrow 121"/>
          <p:cNvSpPr/>
          <p:nvPr/>
        </p:nvSpPr>
        <p:spPr>
          <a:xfrm flipH="1">
            <a:off x="1741619" y="4543830"/>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Potential Risk Mitigation</a:t>
            </a:r>
            <a:endParaRPr lang="en-US" sz="1600" dirty="0"/>
          </a:p>
        </p:txBody>
      </p:sp>
      <p:sp>
        <p:nvSpPr>
          <p:cNvPr id="123" name="Right Arrow 122"/>
          <p:cNvSpPr/>
          <p:nvPr/>
        </p:nvSpPr>
        <p:spPr>
          <a:xfrm flipH="1">
            <a:off x="1783434" y="6278429"/>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Answers to PSS </a:t>
            </a:r>
            <a:r>
              <a:rPr lang="en-US" sz="1600" dirty="0" err="1" smtClean="0"/>
              <a:t>questionaire</a:t>
            </a:r>
            <a:endParaRPr lang="en-US" sz="1600" dirty="0"/>
          </a:p>
        </p:txBody>
      </p:sp>
      <p:sp>
        <p:nvSpPr>
          <p:cNvPr id="124" name="Right Arrow 123"/>
          <p:cNvSpPr/>
          <p:nvPr/>
        </p:nvSpPr>
        <p:spPr>
          <a:xfrm flipH="1">
            <a:off x="1785480" y="5860623"/>
            <a:ext cx="2665249" cy="398685"/>
          </a:xfrm>
          <a:prstGeom prst="rightArrow">
            <a:avLst>
              <a:gd name="adj1" fmla="val 60686"/>
              <a:gd name="adj2" fmla="val 45725"/>
            </a:avLst>
          </a:prstGeom>
          <a:solidFill>
            <a:srgbClr val="92D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t>Potential Risk Mitigation</a:t>
            </a:r>
            <a:endParaRPr lang="en-US" sz="1600" dirty="0"/>
          </a:p>
        </p:txBody>
      </p:sp>
      <p:sp>
        <p:nvSpPr>
          <p:cNvPr id="125" name="Right Arrow 124"/>
          <p:cNvSpPr/>
          <p:nvPr/>
        </p:nvSpPr>
        <p:spPr>
          <a:xfrm>
            <a:off x="1898195" y="6278430"/>
            <a:ext cx="2683388" cy="398685"/>
          </a:xfrm>
          <a:prstGeom prst="rightArrow">
            <a:avLst>
              <a:gd name="adj1" fmla="val 60686"/>
              <a:gd name="adj2" fmla="val 45725"/>
            </a:avLst>
          </a:prstGeom>
          <a:solidFill>
            <a:srgbClr val="13FFE9"/>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solidFill>
                  <a:schemeClr val="tx1"/>
                </a:solidFill>
              </a:rPr>
              <a:t>Preliminary PSS Design</a:t>
            </a:r>
            <a:endParaRPr lang="en-US" sz="1600" dirty="0">
              <a:solidFill>
                <a:schemeClr val="tx1"/>
              </a:solidFill>
            </a:endParaRPr>
          </a:p>
        </p:txBody>
      </p:sp>
      <p:sp>
        <p:nvSpPr>
          <p:cNvPr id="126" name="Down Arrow 125"/>
          <p:cNvSpPr/>
          <p:nvPr/>
        </p:nvSpPr>
        <p:spPr>
          <a:xfrm>
            <a:off x="7017011" y="3228774"/>
            <a:ext cx="1758405" cy="599423"/>
          </a:xfrm>
          <a:prstGeom prst="downArrow">
            <a:avLst>
              <a:gd name="adj1" fmla="val 100000"/>
              <a:gd name="adj2" fmla="val 38702"/>
            </a:avLst>
          </a:prstGeom>
          <a:solidFill>
            <a:srgbClr val="00B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t"/>
          <a:lstStyle/>
          <a:p>
            <a:pPr algn="ctr"/>
            <a:r>
              <a:rPr lang="sv-SE" sz="1600" dirty="0" smtClean="0"/>
              <a:t>Prel. PSS and MPS Design</a:t>
            </a:r>
            <a:endParaRPr lang="sv-SE" sz="1600" dirty="0"/>
          </a:p>
        </p:txBody>
      </p:sp>
      <p:sp>
        <p:nvSpPr>
          <p:cNvPr id="127" name="Down Arrow 126"/>
          <p:cNvSpPr/>
          <p:nvPr/>
        </p:nvSpPr>
        <p:spPr>
          <a:xfrm>
            <a:off x="7017012" y="3972193"/>
            <a:ext cx="1799825" cy="343393"/>
          </a:xfrm>
          <a:prstGeom prst="downArrow">
            <a:avLst>
              <a:gd name="adj1" fmla="val 100000"/>
              <a:gd name="adj2" fmla="val 38702"/>
            </a:avLst>
          </a:prstGeom>
          <a:solidFill>
            <a:srgbClr val="00B05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r>
              <a:rPr lang="sv-SE" sz="1600" dirty="0" smtClean="0"/>
              <a:t>Prel. ICS Design</a:t>
            </a:r>
            <a:endParaRPr lang="sv-SE" sz="1600" dirty="0"/>
          </a:p>
        </p:txBody>
      </p:sp>
      <p:sp>
        <p:nvSpPr>
          <p:cNvPr id="128" name="Right Arrow 127"/>
          <p:cNvSpPr/>
          <p:nvPr/>
        </p:nvSpPr>
        <p:spPr>
          <a:xfrm>
            <a:off x="1910596" y="5860622"/>
            <a:ext cx="2683388" cy="398685"/>
          </a:xfrm>
          <a:prstGeom prst="rightArrow">
            <a:avLst>
              <a:gd name="adj1" fmla="val 60686"/>
              <a:gd name="adj2" fmla="val 45725"/>
            </a:avLst>
          </a:prstGeom>
          <a:solidFill>
            <a:srgbClr val="13FFE9"/>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smtClean="0">
                <a:solidFill>
                  <a:schemeClr val="tx1"/>
                </a:solidFill>
              </a:rPr>
              <a:t>Preliminary MPS Design</a:t>
            </a:r>
            <a:endParaRPr lang="en-US" sz="1600" dirty="0">
              <a:solidFill>
                <a:schemeClr val="tx1"/>
              </a:solidFill>
            </a:endParaRPr>
          </a:p>
        </p:txBody>
      </p:sp>
      <p:sp>
        <p:nvSpPr>
          <p:cNvPr id="13" name="Rectangle 12"/>
          <p:cNvSpPr/>
          <p:nvPr/>
        </p:nvSpPr>
        <p:spPr>
          <a:xfrm>
            <a:off x="7292074" y="5743336"/>
            <a:ext cx="1254959" cy="646331"/>
          </a:xfrm>
          <a:prstGeom prst="rect">
            <a:avLst/>
          </a:prstGeom>
        </p:spPr>
        <p:txBody>
          <a:bodyPr wrap="none">
            <a:spAutoFit/>
          </a:bodyPr>
          <a:lstStyle/>
          <a:p>
            <a:pPr algn="ctr"/>
            <a:r>
              <a:rPr lang="sv-SE" dirty="0"/>
              <a:t>TG3 </a:t>
            </a:r>
            <a:endParaRPr lang="sv-SE" dirty="0" smtClean="0"/>
          </a:p>
          <a:p>
            <a:pPr algn="ctr"/>
            <a:r>
              <a:rPr lang="sv-SE" dirty="0" smtClean="0"/>
              <a:t>Documents</a:t>
            </a:r>
            <a:endParaRPr lang="sv-SE" dirty="0"/>
          </a:p>
        </p:txBody>
      </p:sp>
      <p:sp>
        <p:nvSpPr>
          <p:cNvPr id="47" name="Right Arrow 46"/>
          <p:cNvSpPr/>
          <p:nvPr/>
        </p:nvSpPr>
        <p:spPr>
          <a:xfrm>
            <a:off x="1771490" y="1893993"/>
            <a:ext cx="2683388" cy="358206"/>
          </a:xfrm>
          <a:prstGeom prst="rightArrow">
            <a:avLst>
              <a:gd name="adj1" fmla="val 60686"/>
              <a:gd name="adj2" fmla="val 45725"/>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en-US" sz="1600" dirty="0"/>
              <a:t>ESS-0240219</a:t>
            </a:r>
            <a:endParaRPr lang="sv-SE" sz="1600" dirty="0"/>
          </a:p>
        </p:txBody>
      </p:sp>
      <p:sp>
        <p:nvSpPr>
          <p:cNvPr id="49" name="Right Arrow 48"/>
          <p:cNvSpPr/>
          <p:nvPr/>
        </p:nvSpPr>
        <p:spPr>
          <a:xfrm>
            <a:off x="1771490" y="2316156"/>
            <a:ext cx="2683388" cy="398685"/>
          </a:xfrm>
          <a:prstGeom prst="rightArrow">
            <a:avLst>
              <a:gd name="adj1" fmla="val 60686"/>
              <a:gd name="adj2" fmla="val 45725"/>
            </a:avLst>
          </a:prstGeom>
          <a:solidFill>
            <a:srgbClr val="FFC000"/>
          </a:solidFill>
          <a:ln w="3175">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spcBef>
                <a:spcPts val="0"/>
              </a:spcBef>
              <a:spcAft>
                <a:spcPts val="0"/>
              </a:spcAft>
            </a:pPr>
            <a:r>
              <a:rPr lang="sv-SE" sz="1600" dirty="0" smtClean="0">
                <a:ea typeface="Calibri"/>
                <a:cs typeface="Times New Roman"/>
              </a:rPr>
              <a:t>ESS-0178215, </a:t>
            </a:r>
            <a:r>
              <a:rPr lang="en-GB" sz="1600" dirty="0"/>
              <a:t>ESS-0239466 </a:t>
            </a:r>
            <a:endParaRPr lang="en-US" sz="1600" dirty="0"/>
          </a:p>
        </p:txBody>
      </p:sp>
      <p:sp>
        <p:nvSpPr>
          <p:cNvPr id="48" name="TextBox 47"/>
          <p:cNvSpPr txBox="1"/>
          <p:nvPr/>
        </p:nvSpPr>
        <p:spPr>
          <a:xfrm rot="18033743">
            <a:off x="1965798" y="2357026"/>
            <a:ext cx="2254250" cy="369332"/>
          </a:xfrm>
          <a:prstGeom prst="rect">
            <a:avLst/>
          </a:prstGeom>
          <a:noFill/>
        </p:spPr>
        <p:txBody>
          <a:bodyPr wrap="square" rtlCol="0">
            <a:spAutoFit/>
          </a:bodyPr>
          <a:lstStyle/>
          <a:p>
            <a:r>
              <a:rPr lang="sv-SE" b="1" spc="100" dirty="0" smtClean="0"/>
              <a:t>TG3 requirements</a:t>
            </a:r>
            <a:endParaRPr lang="sv-SE" b="1" spc="100" dirty="0"/>
          </a:p>
        </p:txBody>
      </p:sp>
      <p:sp>
        <p:nvSpPr>
          <p:cNvPr id="90" name="Bent-Up Arrow 89"/>
          <p:cNvSpPr/>
          <p:nvPr/>
        </p:nvSpPr>
        <p:spPr>
          <a:xfrm rot="5400000" flipV="1">
            <a:off x="767517" y="3407369"/>
            <a:ext cx="2517507" cy="426719"/>
          </a:xfrm>
          <a:prstGeom prst="bentUpArrow">
            <a:avLst>
              <a:gd name="adj1" fmla="val 30606"/>
              <a:gd name="adj2" fmla="val 31794"/>
              <a:gd name="adj3" fmla="val 23059"/>
            </a:avLst>
          </a:prstGeom>
          <a:solidFill>
            <a:srgbClr val="13FFE9"/>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00" name="Right Arrow 99"/>
          <p:cNvSpPr/>
          <p:nvPr/>
        </p:nvSpPr>
        <p:spPr>
          <a:xfrm>
            <a:off x="1812911" y="2346779"/>
            <a:ext cx="294882" cy="337437"/>
          </a:xfrm>
          <a:prstGeom prst="rightArrow">
            <a:avLst/>
          </a:prstGeom>
          <a:solidFill>
            <a:schemeClr val="accent4">
              <a:lumMod val="40000"/>
              <a:lumOff val="60000"/>
            </a:schemeClr>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10" name="Right Arrow 109"/>
          <p:cNvSpPr/>
          <p:nvPr/>
        </p:nvSpPr>
        <p:spPr>
          <a:xfrm>
            <a:off x="1790153" y="3279717"/>
            <a:ext cx="294882" cy="337437"/>
          </a:xfrm>
          <a:prstGeom prst="rightArrow">
            <a:avLst/>
          </a:prstGeom>
          <a:solidFill>
            <a:schemeClr val="accent4">
              <a:lumMod val="40000"/>
              <a:lumOff val="60000"/>
            </a:schemeClr>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13" name="Bent-Up Arrow 112"/>
          <p:cNvSpPr/>
          <p:nvPr/>
        </p:nvSpPr>
        <p:spPr>
          <a:xfrm rot="5400000" flipV="1">
            <a:off x="1146166" y="3350961"/>
            <a:ext cx="1760209" cy="426719"/>
          </a:xfrm>
          <a:prstGeom prst="bentUpArrow">
            <a:avLst>
              <a:gd name="adj1" fmla="val 30606"/>
              <a:gd name="adj2" fmla="val 31794"/>
              <a:gd name="adj3" fmla="val 23059"/>
            </a:avLst>
          </a:prstGeom>
          <a:solidFill>
            <a:srgbClr val="13FFE9"/>
          </a:solidFill>
          <a:ln w="3175">
            <a:noFill/>
            <a:prstDash val="dash"/>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16" name="Right Arrow 115"/>
          <p:cNvSpPr/>
          <p:nvPr/>
        </p:nvSpPr>
        <p:spPr>
          <a:xfrm>
            <a:off x="1812260" y="5426979"/>
            <a:ext cx="999520" cy="337437"/>
          </a:xfrm>
          <a:prstGeom prst="rightArrow">
            <a:avLst/>
          </a:prstGeom>
          <a:solidFill>
            <a:schemeClr val="accent4">
              <a:lumMod val="40000"/>
              <a:lumOff val="60000"/>
            </a:schemeClr>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29" name="Bent-Up Arrow 128"/>
          <p:cNvSpPr/>
          <p:nvPr/>
        </p:nvSpPr>
        <p:spPr>
          <a:xfrm rot="5400000" flipH="1" flipV="1">
            <a:off x="1911946" y="4561100"/>
            <a:ext cx="1225354" cy="426719"/>
          </a:xfrm>
          <a:prstGeom prst="bentUpArrow">
            <a:avLst>
              <a:gd name="adj1" fmla="val 30606"/>
              <a:gd name="adj2" fmla="val 31794"/>
              <a:gd name="adj3" fmla="val 23059"/>
            </a:avLst>
          </a:prstGeom>
          <a:solidFill>
            <a:srgbClr val="13FFE9"/>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30" name="Bent-Up Arrow 129"/>
          <p:cNvSpPr/>
          <p:nvPr/>
        </p:nvSpPr>
        <p:spPr>
          <a:xfrm rot="5400000" flipH="1" flipV="1">
            <a:off x="1407468" y="4635585"/>
            <a:ext cx="2496674" cy="651746"/>
          </a:xfrm>
          <a:prstGeom prst="bentUpArrow">
            <a:avLst>
              <a:gd name="adj1" fmla="val 20083"/>
              <a:gd name="adj2" fmla="val 24194"/>
              <a:gd name="adj3" fmla="val 23059"/>
            </a:avLst>
          </a:prstGeom>
          <a:solidFill>
            <a:srgbClr val="13FFE9"/>
          </a:solidFill>
          <a:ln w="3175">
            <a:noFill/>
            <a:prstDash val="dash"/>
          </a:ln>
          <a:effectLst/>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
        <p:nvSpPr>
          <p:cNvPr id="131" name="Right Arrow 130"/>
          <p:cNvSpPr/>
          <p:nvPr/>
        </p:nvSpPr>
        <p:spPr>
          <a:xfrm>
            <a:off x="1916478" y="5867874"/>
            <a:ext cx="895302" cy="337437"/>
          </a:xfrm>
          <a:prstGeom prst="rightArrow">
            <a:avLst/>
          </a:prstGeom>
          <a:solidFill>
            <a:schemeClr val="accent4">
              <a:lumMod val="40000"/>
              <a:lumOff val="60000"/>
            </a:schemeClr>
          </a:solidFill>
          <a:ln w="3175">
            <a:noFill/>
            <a:prstDash val="dash"/>
          </a:ln>
        </p:spPr>
        <p:style>
          <a:lnRef idx="1">
            <a:schemeClr val="accent1"/>
          </a:lnRef>
          <a:fillRef idx="3">
            <a:schemeClr val="accent1"/>
          </a:fillRef>
          <a:effectRef idx="2">
            <a:schemeClr val="accent1"/>
          </a:effectRef>
          <a:fontRef idx="minor">
            <a:schemeClr val="lt1"/>
          </a:fontRef>
        </p:style>
        <p:txBody>
          <a:bodyPr lIns="91407" tIns="45705" rIns="91407" bIns="45705" rtlCol="0" anchor="ctr"/>
          <a:lstStyle/>
          <a:p>
            <a:pPr algn="ctr"/>
            <a:endParaRPr lang="sv-SE"/>
          </a:p>
        </p:txBody>
      </p:sp>
    </p:spTree>
    <p:extLst>
      <p:ext uri="{BB962C8B-B14F-4D97-AF65-F5344CB8AC3E}">
        <p14:creationId xmlns:p14="http://schemas.microsoft.com/office/powerpoint/2010/main" val="2236841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10" presetClass="exit" presetSubtype="0" fill="hold" grpId="0" nodeType="withEffect">
                                  <p:stCondLst>
                                    <p:cond delay="0"/>
                                  </p:stCondLst>
                                  <p:childTnLst>
                                    <p:animEffect transition="out" filter="fade">
                                      <p:cBhvr>
                                        <p:cTn id="10" dur="500"/>
                                        <p:tgtEl>
                                          <p:spTgt spid="69"/>
                                        </p:tgtEl>
                                      </p:cBhvr>
                                    </p:animEffect>
                                    <p:set>
                                      <p:cBhvr>
                                        <p:cTn id="11" dur="1" fill="hold">
                                          <p:stCondLst>
                                            <p:cond delay="499"/>
                                          </p:stCondLst>
                                        </p:cTn>
                                        <p:tgtEl>
                                          <p:spTgt spid="69"/>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70"/>
                                        </p:tgtEl>
                                      </p:cBhvr>
                                    </p:animEffect>
                                    <p:set>
                                      <p:cBhvr>
                                        <p:cTn id="14" dur="1" fill="hold">
                                          <p:stCondLst>
                                            <p:cond delay="499"/>
                                          </p:stCondLst>
                                        </p:cTn>
                                        <p:tgtEl>
                                          <p:spTgt spid="70"/>
                                        </p:tgtEl>
                                        <p:attrNameLst>
                                          <p:attrName>style.visibility</p:attrName>
                                        </p:attrNameLst>
                                      </p:cBhvr>
                                      <p:to>
                                        <p:strVal val="hidden"/>
                                      </p:to>
                                    </p:set>
                                  </p:childTnLst>
                                </p:cTn>
                              </p:par>
                              <p:par>
                                <p:cTn id="15" presetID="2" presetClass="entr" presetSubtype="8"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additive="base">
                                        <p:cTn id="17" dur="500" fill="hold"/>
                                        <p:tgtEl>
                                          <p:spTgt spid="84"/>
                                        </p:tgtEl>
                                        <p:attrNameLst>
                                          <p:attrName>ppt_x</p:attrName>
                                        </p:attrNameLst>
                                      </p:cBhvr>
                                      <p:tavLst>
                                        <p:tav tm="0">
                                          <p:val>
                                            <p:strVal val="0-#ppt_w/2"/>
                                          </p:val>
                                        </p:tav>
                                        <p:tav tm="100000">
                                          <p:val>
                                            <p:strVal val="#ppt_x"/>
                                          </p:val>
                                        </p:tav>
                                      </p:tavLst>
                                    </p:anim>
                                    <p:anim calcmode="lin" valueType="num">
                                      <p:cBhvr additive="base">
                                        <p:cTn id="18" dur="500" fill="hold"/>
                                        <p:tgtEl>
                                          <p:spTgt spid="84"/>
                                        </p:tgtEl>
                                        <p:attrNameLst>
                                          <p:attrName>ppt_y</p:attrName>
                                        </p:attrNameLst>
                                      </p:cBhvr>
                                      <p:tavLst>
                                        <p:tav tm="0">
                                          <p:val>
                                            <p:strVal val="#ppt_y"/>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2" presetClass="entr" presetSubtype="8"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0-#ppt_w/2"/>
                                          </p:val>
                                        </p:tav>
                                        <p:tav tm="100000">
                                          <p:val>
                                            <p:strVal val="#ppt_x"/>
                                          </p:val>
                                        </p:tav>
                                      </p:tavLst>
                                    </p:anim>
                                    <p:anim calcmode="lin" valueType="num">
                                      <p:cBhvr additive="base">
                                        <p:cTn id="28" dur="500" fill="hold"/>
                                        <p:tgtEl>
                                          <p:spTgt spid="4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0-#ppt_w/2"/>
                                          </p:val>
                                        </p:tav>
                                        <p:tav tm="100000">
                                          <p:val>
                                            <p:strVal val="#ppt_x"/>
                                          </p:val>
                                        </p:tav>
                                      </p:tavLst>
                                    </p:anim>
                                    <p:anim calcmode="lin" valueType="num">
                                      <p:cBhvr additive="base">
                                        <p:cTn id="36" dur="500" fill="hold"/>
                                        <p:tgtEl>
                                          <p:spTgt spid="50"/>
                                        </p:tgtEl>
                                        <p:attrNameLst>
                                          <p:attrName>ppt_y</p:attrName>
                                        </p:attrNameLst>
                                      </p:cBhvr>
                                      <p:tavLst>
                                        <p:tav tm="0">
                                          <p:val>
                                            <p:strVal val="#ppt_y"/>
                                          </p:val>
                                        </p:tav>
                                        <p:tav tm="100000">
                                          <p:val>
                                            <p:strVal val="#ppt_y"/>
                                          </p:val>
                                        </p:tav>
                                      </p:tavLst>
                                    </p:anim>
                                  </p:childTnLst>
                                </p:cTn>
                              </p:par>
                              <p:par>
                                <p:cTn id="37" presetID="10" presetClass="exit" presetSubtype="0" fill="hold" grpId="0" nodeType="withEffect">
                                  <p:stCondLst>
                                    <p:cond delay="0"/>
                                  </p:stCondLst>
                                  <p:childTnLst>
                                    <p:animEffect transition="out" filter="fade">
                                      <p:cBhvr>
                                        <p:cTn id="38" dur="500"/>
                                        <p:tgtEl>
                                          <p:spTgt spid="79"/>
                                        </p:tgtEl>
                                      </p:cBhvr>
                                    </p:animEffect>
                                    <p:set>
                                      <p:cBhvr>
                                        <p:cTn id="39" dur="1" fill="hold">
                                          <p:stCondLst>
                                            <p:cond delay="499"/>
                                          </p:stCondLst>
                                        </p:cTn>
                                        <p:tgtEl>
                                          <p:spTgt spid="79"/>
                                        </p:tgtEl>
                                        <p:attrNameLst>
                                          <p:attrName>style.visibility</p:attrName>
                                        </p:attrNameLst>
                                      </p:cBhvr>
                                      <p:to>
                                        <p:strVal val="hidden"/>
                                      </p:to>
                                    </p:set>
                                  </p:childTnLst>
                                </p:cTn>
                              </p:par>
                              <p:par>
                                <p:cTn id="40" presetID="2" presetClass="entr" presetSubtype="8"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fill="hold"/>
                                        <p:tgtEl>
                                          <p:spTgt spid="48"/>
                                        </p:tgtEl>
                                        <p:attrNameLst>
                                          <p:attrName>ppt_x</p:attrName>
                                        </p:attrNameLst>
                                      </p:cBhvr>
                                      <p:tavLst>
                                        <p:tav tm="0">
                                          <p:val>
                                            <p:strVal val="0-#ppt_w/2"/>
                                          </p:val>
                                        </p:tav>
                                        <p:tav tm="100000">
                                          <p:val>
                                            <p:strVal val="#ppt_x"/>
                                          </p:val>
                                        </p:tav>
                                      </p:tavLst>
                                    </p:anim>
                                    <p:anim calcmode="lin" valueType="num">
                                      <p:cBhvr additive="base">
                                        <p:cTn id="43" dur="500" fill="hold"/>
                                        <p:tgtEl>
                                          <p:spTgt spid="48"/>
                                        </p:tgtEl>
                                        <p:attrNameLst>
                                          <p:attrName>ppt_y</p:attrName>
                                        </p:attrNameLst>
                                      </p:cBhvr>
                                      <p:tavLst>
                                        <p:tav tm="0">
                                          <p:val>
                                            <p:strVal val="#ppt_y"/>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97"/>
                                        </p:tgtEl>
                                        <p:attrNameLst>
                                          <p:attrName>style.visibility</p:attrName>
                                        </p:attrNameLst>
                                      </p:cBhvr>
                                      <p:to>
                                        <p:strVal val="visible"/>
                                      </p:to>
                                    </p:set>
                                    <p:anim calcmode="lin" valueType="num">
                                      <p:cBhvr additive="base">
                                        <p:cTn id="46" dur="500" fill="hold"/>
                                        <p:tgtEl>
                                          <p:spTgt spid="97"/>
                                        </p:tgtEl>
                                        <p:attrNameLst>
                                          <p:attrName>ppt_x</p:attrName>
                                        </p:attrNameLst>
                                      </p:cBhvr>
                                      <p:tavLst>
                                        <p:tav tm="0">
                                          <p:val>
                                            <p:strVal val="#ppt_x"/>
                                          </p:val>
                                        </p:tav>
                                        <p:tav tm="100000">
                                          <p:val>
                                            <p:strVal val="#ppt_x"/>
                                          </p:val>
                                        </p:tav>
                                      </p:tavLst>
                                    </p:anim>
                                    <p:anim calcmode="lin" valueType="num">
                                      <p:cBhvr additive="base">
                                        <p:cTn id="47" dur="500" fill="hold"/>
                                        <p:tgtEl>
                                          <p:spTgt spid="9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1"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barn(outVertical)">
                                      <p:cBhvr>
                                        <p:cTn id="52" dur="500"/>
                                        <p:tgtEl>
                                          <p:spTgt spid="86"/>
                                        </p:tgtEl>
                                      </p:cBhvr>
                                    </p:animEffect>
                                  </p:childTnLst>
                                </p:cTn>
                              </p:par>
                              <p:par>
                                <p:cTn id="53" presetID="10" presetClass="exit" presetSubtype="0" fill="hold" grpId="1" nodeType="withEffect">
                                  <p:stCondLst>
                                    <p:cond delay="0"/>
                                  </p:stCondLst>
                                  <p:childTnLst>
                                    <p:animEffect transition="out" filter="fade">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9"/>
                                        </p:tgtEl>
                                      </p:cBhvr>
                                    </p:animEffect>
                                    <p:set>
                                      <p:cBhvr>
                                        <p:cTn id="58" dur="1" fill="hold">
                                          <p:stCondLst>
                                            <p:cond delay="499"/>
                                          </p:stCondLst>
                                        </p:cTn>
                                        <p:tgtEl>
                                          <p:spTgt spid="4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84"/>
                                        </p:tgtEl>
                                      </p:cBhvr>
                                    </p:animEffect>
                                    <p:set>
                                      <p:cBhvr>
                                        <p:cTn id="61" dur="1" fill="hold">
                                          <p:stCondLst>
                                            <p:cond delay="499"/>
                                          </p:stCondLst>
                                        </p:cTn>
                                        <p:tgtEl>
                                          <p:spTgt spid="84"/>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48"/>
                                        </p:tgtEl>
                                      </p:cBhvr>
                                    </p:animEffect>
                                    <p:set>
                                      <p:cBhvr>
                                        <p:cTn id="64" dur="1" fill="hold">
                                          <p:stCondLst>
                                            <p:cond delay="499"/>
                                          </p:stCondLst>
                                        </p:cTn>
                                        <p:tgtEl>
                                          <p:spTgt spid="48"/>
                                        </p:tgtEl>
                                        <p:attrNameLst>
                                          <p:attrName>style.visibility</p:attrName>
                                        </p:attrNameLst>
                                      </p:cBhvr>
                                      <p:to>
                                        <p:strVal val="hidden"/>
                                      </p:to>
                                    </p:set>
                                  </p:childTnLst>
                                </p:cTn>
                              </p:par>
                            </p:childTnLst>
                          </p:cTn>
                        </p:par>
                        <p:par>
                          <p:cTn id="65" fill="hold">
                            <p:stCondLst>
                              <p:cond delay="500"/>
                            </p:stCondLst>
                            <p:childTnLst>
                              <p:par>
                                <p:cTn id="66" presetID="26" presetClass="emph" presetSubtype="0" fill="hold" grpId="1" nodeType="afterEffect">
                                  <p:stCondLst>
                                    <p:cond delay="0"/>
                                  </p:stCondLst>
                                  <p:childTnLst>
                                    <p:animEffect transition="out" filter="fade">
                                      <p:cBhvr>
                                        <p:cTn id="67" dur="500" tmFilter="0, 0; .2, .5; .8, .5; 1, 0"/>
                                        <p:tgtEl>
                                          <p:spTgt spid="10"/>
                                        </p:tgtEl>
                                      </p:cBhvr>
                                    </p:animEffect>
                                    <p:animScale>
                                      <p:cBhvr>
                                        <p:cTn id="68" dur="250" autoRev="1" fill="hold"/>
                                        <p:tgtEl>
                                          <p:spTgt spid="10"/>
                                        </p:tgtEl>
                                      </p:cBhvr>
                                      <p:by x="105000" y="105000"/>
                                    </p:animScale>
                                  </p:childTnLst>
                                </p:cTn>
                              </p:par>
                            </p:childTnLst>
                          </p:cTn>
                        </p:par>
                        <p:par>
                          <p:cTn id="69" fill="hold">
                            <p:stCondLst>
                              <p:cond delay="1000"/>
                            </p:stCondLst>
                            <p:childTnLst>
                              <p:par>
                                <p:cTn id="70" presetID="30" presetClass="emph" presetSubtype="0" fill="hold" grpId="2" nodeType="afterEffect">
                                  <p:stCondLst>
                                    <p:cond delay="0"/>
                                  </p:stCondLst>
                                  <p:childTnLst>
                                    <p:animClr clrSpc="hsl" dir="cw">
                                      <p:cBhvr override="childStyle">
                                        <p:cTn id="71" dur="500" fill="hold"/>
                                        <p:tgtEl>
                                          <p:spTgt spid="10"/>
                                        </p:tgtEl>
                                        <p:attrNameLst>
                                          <p:attrName>style.color</p:attrName>
                                        </p:attrNameLst>
                                      </p:cBhvr>
                                      <p:by>
                                        <p:hsl h="0" s="12549" l="25098"/>
                                      </p:by>
                                    </p:animClr>
                                    <p:animClr clrSpc="hsl" dir="cw">
                                      <p:cBhvr>
                                        <p:cTn id="72" dur="500" fill="hold"/>
                                        <p:tgtEl>
                                          <p:spTgt spid="10"/>
                                        </p:tgtEl>
                                        <p:attrNameLst>
                                          <p:attrName>fillcolor</p:attrName>
                                        </p:attrNameLst>
                                      </p:cBhvr>
                                      <p:by>
                                        <p:hsl h="0" s="12549" l="25098"/>
                                      </p:by>
                                    </p:animClr>
                                    <p:animClr clrSpc="hsl" dir="cw">
                                      <p:cBhvr>
                                        <p:cTn id="73" dur="500" fill="hold"/>
                                        <p:tgtEl>
                                          <p:spTgt spid="10"/>
                                        </p:tgtEl>
                                        <p:attrNameLst>
                                          <p:attrName>stroke.color</p:attrName>
                                        </p:attrNameLst>
                                      </p:cBhvr>
                                      <p:by>
                                        <p:hsl h="0" s="12549" l="25098"/>
                                      </p:by>
                                    </p:animClr>
                                    <p:set>
                                      <p:cBhvr>
                                        <p:cTn id="74" dur="500" fill="hold"/>
                                        <p:tgtEl>
                                          <p:spTgt spid="10"/>
                                        </p:tgtEl>
                                        <p:attrNameLst>
                                          <p:attrName>fill.type</p:attrName>
                                        </p:attrNameLst>
                                      </p:cBhvr>
                                      <p:to>
                                        <p:strVal val="solid"/>
                                      </p:to>
                                    </p:set>
                                  </p:childTnLst>
                                </p:cTn>
                              </p:par>
                              <p:par>
                                <p:cTn id="75" presetID="1"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childTnLst>
                                </p:cTn>
                              </p:par>
                              <p:par>
                                <p:cTn id="77" presetID="2" presetClass="exit" presetSubtype="4" fill="hold" grpId="1" nodeType="withEffect">
                                  <p:stCondLst>
                                    <p:cond delay="0"/>
                                  </p:stCondLst>
                                  <p:childTnLst>
                                    <p:anim calcmode="lin" valueType="num">
                                      <p:cBhvr additive="base">
                                        <p:cTn id="78" dur="500"/>
                                        <p:tgtEl>
                                          <p:spTgt spid="97"/>
                                        </p:tgtEl>
                                        <p:attrNameLst>
                                          <p:attrName>ppt_x</p:attrName>
                                        </p:attrNameLst>
                                      </p:cBhvr>
                                      <p:tavLst>
                                        <p:tav tm="0">
                                          <p:val>
                                            <p:strVal val="ppt_x"/>
                                          </p:val>
                                        </p:tav>
                                        <p:tav tm="100000">
                                          <p:val>
                                            <p:strVal val="ppt_x"/>
                                          </p:val>
                                        </p:tav>
                                      </p:tavLst>
                                    </p:anim>
                                    <p:anim calcmode="lin" valueType="num">
                                      <p:cBhvr additive="base">
                                        <p:cTn id="79" dur="500"/>
                                        <p:tgtEl>
                                          <p:spTgt spid="97"/>
                                        </p:tgtEl>
                                        <p:attrNameLst>
                                          <p:attrName>ppt_y</p:attrName>
                                        </p:attrNameLst>
                                      </p:cBhvr>
                                      <p:tavLst>
                                        <p:tav tm="0">
                                          <p:val>
                                            <p:strVal val="ppt_y"/>
                                          </p:val>
                                        </p:tav>
                                        <p:tav tm="100000">
                                          <p:val>
                                            <p:strVal val="1+ppt_h/2"/>
                                          </p:val>
                                        </p:tav>
                                      </p:tavLst>
                                    </p:anim>
                                    <p:set>
                                      <p:cBhvr>
                                        <p:cTn id="80" dur="1" fill="hold">
                                          <p:stCondLst>
                                            <p:cond delay="499"/>
                                          </p:stCondLst>
                                        </p:cTn>
                                        <p:tgtEl>
                                          <p:spTgt spid="97"/>
                                        </p:tgtEl>
                                        <p:attrNameLst>
                                          <p:attrName>style.visibility</p:attrName>
                                        </p:attrNameLst>
                                      </p:cBhvr>
                                      <p:to>
                                        <p:strVal val="hidden"/>
                                      </p:to>
                                    </p:set>
                                  </p:childTnLst>
                                </p:cTn>
                              </p:par>
                              <p:par>
                                <p:cTn id="81" presetID="2" presetClass="entr" presetSubtype="1" fill="hold" grpId="0" nodeType="withEffect">
                                  <p:stCondLst>
                                    <p:cond delay="0"/>
                                  </p:stCondLst>
                                  <p:childTnLst>
                                    <p:set>
                                      <p:cBhvr>
                                        <p:cTn id="82" dur="1" fill="hold">
                                          <p:stCondLst>
                                            <p:cond delay="0"/>
                                          </p:stCondLst>
                                        </p:cTn>
                                        <p:tgtEl>
                                          <p:spTgt spid="115"/>
                                        </p:tgtEl>
                                        <p:attrNameLst>
                                          <p:attrName>style.visibility</p:attrName>
                                        </p:attrNameLst>
                                      </p:cBhvr>
                                      <p:to>
                                        <p:strVal val="visible"/>
                                      </p:to>
                                    </p:set>
                                    <p:anim calcmode="lin" valueType="num">
                                      <p:cBhvr additive="base">
                                        <p:cTn id="83" dur="500" fill="hold"/>
                                        <p:tgtEl>
                                          <p:spTgt spid="115"/>
                                        </p:tgtEl>
                                        <p:attrNameLst>
                                          <p:attrName>ppt_x</p:attrName>
                                        </p:attrNameLst>
                                      </p:cBhvr>
                                      <p:tavLst>
                                        <p:tav tm="0">
                                          <p:val>
                                            <p:strVal val="#ppt_x"/>
                                          </p:val>
                                        </p:tav>
                                        <p:tav tm="100000">
                                          <p:val>
                                            <p:strVal val="#ppt_x"/>
                                          </p:val>
                                        </p:tav>
                                      </p:tavLst>
                                    </p:anim>
                                    <p:anim calcmode="lin" valueType="num">
                                      <p:cBhvr additive="base">
                                        <p:cTn id="84" dur="500" fill="hold"/>
                                        <p:tgtEl>
                                          <p:spTgt spid="115"/>
                                        </p:tgtEl>
                                        <p:attrNameLst>
                                          <p:attrName>ppt_y</p:attrName>
                                        </p:attrNameLst>
                                      </p:cBhvr>
                                      <p:tavLst>
                                        <p:tav tm="0">
                                          <p:val>
                                            <p:strVal val="0-#ppt_h/2"/>
                                          </p:val>
                                        </p:tav>
                                        <p:tav tm="100000">
                                          <p:val>
                                            <p:strVal val="#ppt_y"/>
                                          </p:val>
                                        </p:tav>
                                      </p:tavLst>
                                    </p:anim>
                                  </p:childTnLst>
                                </p:cTn>
                              </p:par>
                            </p:childTnLst>
                          </p:cTn>
                        </p:par>
                        <p:par>
                          <p:cTn id="85" fill="hold">
                            <p:stCondLst>
                              <p:cond delay="1500"/>
                            </p:stCondLst>
                            <p:childTnLst>
                              <p:par>
                                <p:cTn id="86" presetID="2" presetClass="entr" presetSubtype="2" fill="hold" grpId="0" nodeType="afterEffect">
                                  <p:stCondLst>
                                    <p:cond delay="0"/>
                                  </p:stCondLst>
                                  <p:childTnLst>
                                    <p:set>
                                      <p:cBhvr>
                                        <p:cTn id="87" dur="1" fill="hold">
                                          <p:stCondLst>
                                            <p:cond delay="0"/>
                                          </p:stCondLst>
                                        </p:cTn>
                                        <p:tgtEl>
                                          <p:spTgt spid="121"/>
                                        </p:tgtEl>
                                        <p:attrNameLst>
                                          <p:attrName>style.visibility</p:attrName>
                                        </p:attrNameLst>
                                      </p:cBhvr>
                                      <p:to>
                                        <p:strVal val="visible"/>
                                      </p:to>
                                    </p:set>
                                    <p:anim calcmode="lin" valueType="num">
                                      <p:cBhvr additive="base">
                                        <p:cTn id="88" dur="500" fill="hold"/>
                                        <p:tgtEl>
                                          <p:spTgt spid="121"/>
                                        </p:tgtEl>
                                        <p:attrNameLst>
                                          <p:attrName>ppt_x</p:attrName>
                                        </p:attrNameLst>
                                      </p:cBhvr>
                                      <p:tavLst>
                                        <p:tav tm="0">
                                          <p:val>
                                            <p:strVal val="1+#ppt_w/2"/>
                                          </p:val>
                                        </p:tav>
                                        <p:tav tm="100000">
                                          <p:val>
                                            <p:strVal val="#ppt_x"/>
                                          </p:val>
                                        </p:tav>
                                      </p:tavLst>
                                    </p:anim>
                                    <p:anim calcmode="lin" valueType="num">
                                      <p:cBhvr additive="base">
                                        <p:cTn id="89" dur="500" fill="hold"/>
                                        <p:tgtEl>
                                          <p:spTgt spid="121"/>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122"/>
                                        </p:tgtEl>
                                        <p:attrNameLst>
                                          <p:attrName>style.visibility</p:attrName>
                                        </p:attrNameLst>
                                      </p:cBhvr>
                                      <p:to>
                                        <p:strVal val="visible"/>
                                      </p:to>
                                    </p:set>
                                    <p:anim calcmode="lin" valueType="num">
                                      <p:cBhvr additive="base">
                                        <p:cTn id="92" dur="500" fill="hold"/>
                                        <p:tgtEl>
                                          <p:spTgt spid="122"/>
                                        </p:tgtEl>
                                        <p:attrNameLst>
                                          <p:attrName>ppt_x</p:attrName>
                                        </p:attrNameLst>
                                      </p:cBhvr>
                                      <p:tavLst>
                                        <p:tav tm="0">
                                          <p:val>
                                            <p:strVal val="1+#ppt_w/2"/>
                                          </p:val>
                                        </p:tav>
                                        <p:tav tm="100000">
                                          <p:val>
                                            <p:strVal val="#ppt_x"/>
                                          </p:val>
                                        </p:tav>
                                      </p:tavLst>
                                    </p:anim>
                                    <p:anim calcmode="lin" valueType="num">
                                      <p:cBhvr additive="base">
                                        <p:cTn id="93" dur="500" fill="hold"/>
                                        <p:tgtEl>
                                          <p:spTgt spid="122"/>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 calcmode="lin" valueType="num">
                                      <p:cBhvr additive="base">
                                        <p:cTn id="96" dur="500" fill="hold"/>
                                        <p:tgtEl>
                                          <p:spTgt spid="119"/>
                                        </p:tgtEl>
                                        <p:attrNameLst>
                                          <p:attrName>ppt_x</p:attrName>
                                        </p:attrNameLst>
                                      </p:cBhvr>
                                      <p:tavLst>
                                        <p:tav tm="0">
                                          <p:val>
                                            <p:strVal val="1+#ppt_w/2"/>
                                          </p:val>
                                        </p:tav>
                                        <p:tav tm="100000">
                                          <p:val>
                                            <p:strVal val="#ppt_x"/>
                                          </p:val>
                                        </p:tav>
                                      </p:tavLst>
                                    </p:anim>
                                    <p:anim calcmode="lin" valueType="num">
                                      <p:cBhvr additive="base">
                                        <p:cTn id="97" dur="500" fill="hold"/>
                                        <p:tgtEl>
                                          <p:spTgt spid="119"/>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20"/>
                                        </p:tgtEl>
                                        <p:attrNameLst>
                                          <p:attrName>style.visibility</p:attrName>
                                        </p:attrNameLst>
                                      </p:cBhvr>
                                      <p:to>
                                        <p:strVal val="visible"/>
                                      </p:to>
                                    </p:set>
                                    <p:anim calcmode="lin" valueType="num">
                                      <p:cBhvr additive="base">
                                        <p:cTn id="100" dur="500" fill="hold"/>
                                        <p:tgtEl>
                                          <p:spTgt spid="120"/>
                                        </p:tgtEl>
                                        <p:attrNameLst>
                                          <p:attrName>ppt_x</p:attrName>
                                        </p:attrNameLst>
                                      </p:cBhvr>
                                      <p:tavLst>
                                        <p:tav tm="0">
                                          <p:val>
                                            <p:strVal val="1+#ppt_w/2"/>
                                          </p:val>
                                        </p:tav>
                                        <p:tav tm="100000">
                                          <p:val>
                                            <p:strVal val="#ppt_x"/>
                                          </p:val>
                                        </p:tav>
                                      </p:tavLst>
                                    </p:anim>
                                    <p:anim calcmode="lin" valueType="num">
                                      <p:cBhvr additive="base">
                                        <p:cTn id="101" dur="500" fill="hold"/>
                                        <p:tgtEl>
                                          <p:spTgt spid="120"/>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18"/>
                                        </p:tgtEl>
                                        <p:attrNameLst>
                                          <p:attrName>style.visibility</p:attrName>
                                        </p:attrNameLst>
                                      </p:cBhvr>
                                      <p:to>
                                        <p:strVal val="visible"/>
                                      </p:to>
                                    </p:set>
                                    <p:anim calcmode="lin" valueType="num">
                                      <p:cBhvr additive="base">
                                        <p:cTn id="104" dur="500" fill="hold"/>
                                        <p:tgtEl>
                                          <p:spTgt spid="118"/>
                                        </p:tgtEl>
                                        <p:attrNameLst>
                                          <p:attrName>ppt_x</p:attrName>
                                        </p:attrNameLst>
                                      </p:cBhvr>
                                      <p:tavLst>
                                        <p:tav tm="0">
                                          <p:val>
                                            <p:strVal val="1+#ppt_w/2"/>
                                          </p:val>
                                        </p:tav>
                                        <p:tav tm="100000">
                                          <p:val>
                                            <p:strVal val="#ppt_x"/>
                                          </p:val>
                                        </p:tav>
                                      </p:tavLst>
                                    </p:anim>
                                    <p:anim calcmode="lin" valueType="num">
                                      <p:cBhvr additive="base">
                                        <p:cTn id="105" dur="500" fill="hold"/>
                                        <p:tgtEl>
                                          <p:spTgt spid="118"/>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117"/>
                                        </p:tgtEl>
                                        <p:attrNameLst>
                                          <p:attrName>style.visibility</p:attrName>
                                        </p:attrNameLst>
                                      </p:cBhvr>
                                      <p:to>
                                        <p:strVal val="visible"/>
                                      </p:to>
                                    </p:set>
                                    <p:anim calcmode="lin" valueType="num">
                                      <p:cBhvr additive="base">
                                        <p:cTn id="108" dur="500" fill="hold"/>
                                        <p:tgtEl>
                                          <p:spTgt spid="117"/>
                                        </p:tgtEl>
                                        <p:attrNameLst>
                                          <p:attrName>ppt_x</p:attrName>
                                        </p:attrNameLst>
                                      </p:cBhvr>
                                      <p:tavLst>
                                        <p:tav tm="0">
                                          <p:val>
                                            <p:strVal val="1+#ppt_w/2"/>
                                          </p:val>
                                        </p:tav>
                                        <p:tav tm="100000">
                                          <p:val>
                                            <p:strVal val="#ppt_x"/>
                                          </p:val>
                                        </p:tav>
                                      </p:tavLst>
                                    </p:anim>
                                    <p:anim calcmode="lin" valueType="num">
                                      <p:cBhvr additive="base">
                                        <p:cTn id="109" dur="500" fill="hold"/>
                                        <p:tgtEl>
                                          <p:spTgt spid="117"/>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124"/>
                                        </p:tgtEl>
                                        <p:attrNameLst>
                                          <p:attrName>style.visibility</p:attrName>
                                        </p:attrNameLst>
                                      </p:cBhvr>
                                      <p:to>
                                        <p:strVal val="visible"/>
                                      </p:to>
                                    </p:set>
                                    <p:anim calcmode="lin" valueType="num">
                                      <p:cBhvr additive="base">
                                        <p:cTn id="112" dur="500" fill="hold"/>
                                        <p:tgtEl>
                                          <p:spTgt spid="124"/>
                                        </p:tgtEl>
                                        <p:attrNameLst>
                                          <p:attrName>ppt_x</p:attrName>
                                        </p:attrNameLst>
                                      </p:cBhvr>
                                      <p:tavLst>
                                        <p:tav tm="0">
                                          <p:val>
                                            <p:strVal val="1+#ppt_w/2"/>
                                          </p:val>
                                        </p:tav>
                                        <p:tav tm="100000">
                                          <p:val>
                                            <p:strVal val="#ppt_x"/>
                                          </p:val>
                                        </p:tav>
                                      </p:tavLst>
                                    </p:anim>
                                    <p:anim calcmode="lin" valueType="num">
                                      <p:cBhvr additive="base">
                                        <p:cTn id="113" dur="500" fill="hold"/>
                                        <p:tgtEl>
                                          <p:spTgt spid="124"/>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123"/>
                                        </p:tgtEl>
                                        <p:attrNameLst>
                                          <p:attrName>style.visibility</p:attrName>
                                        </p:attrNameLst>
                                      </p:cBhvr>
                                      <p:to>
                                        <p:strVal val="visible"/>
                                      </p:to>
                                    </p:set>
                                    <p:anim calcmode="lin" valueType="num">
                                      <p:cBhvr additive="base">
                                        <p:cTn id="116" dur="500" fill="hold"/>
                                        <p:tgtEl>
                                          <p:spTgt spid="123"/>
                                        </p:tgtEl>
                                        <p:attrNameLst>
                                          <p:attrName>ppt_x</p:attrName>
                                        </p:attrNameLst>
                                      </p:cBhvr>
                                      <p:tavLst>
                                        <p:tav tm="0">
                                          <p:val>
                                            <p:strVal val="1+#ppt_w/2"/>
                                          </p:val>
                                        </p:tav>
                                        <p:tav tm="100000">
                                          <p:val>
                                            <p:strVal val="#ppt_x"/>
                                          </p:val>
                                        </p:tav>
                                      </p:tavLst>
                                    </p:anim>
                                    <p:anim calcmode="lin" valueType="num">
                                      <p:cBhvr additive="base">
                                        <p:cTn id="117" dur="5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121"/>
                                        </p:tgtEl>
                                      </p:cBhvr>
                                    </p:animEffect>
                                    <p:set>
                                      <p:cBhvr>
                                        <p:cTn id="122" dur="1" fill="hold">
                                          <p:stCondLst>
                                            <p:cond delay="499"/>
                                          </p:stCondLst>
                                        </p:cTn>
                                        <p:tgtEl>
                                          <p:spTgt spid="12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22"/>
                                        </p:tgtEl>
                                      </p:cBhvr>
                                    </p:animEffect>
                                    <p:set>
                                      <p:cBhvr>
                                        <p:cTn id="125" dur="1" fill="hold">
                                          <p:stCondLst>
                                            <p:cond delay="499"/>
                                          </p:stCondLst>
                                        </p:cTn>
                                        <p:tgtEl>
                                          <p:spTgt spid="12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19"/>
                                        </p:tgtEl>
                                      </p:cBhvr>
                                    </p:animEffect>
                                    <p:set>
                                      <p:cBhvr>
                                        <p:cTn id="128" dur="1" fill="hold">
                                          <p:stCondLst>
                                            <p:cond delay="499"/>
                                          </p:stCondLst>
                                        </p:cTn>
                                        <p:tgtEl>
                                          <p:spTgt spid="119"/>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20"/>
                                        </p:tgtEl>
                                      </p:cBhvr>
                                    </p:animEffect>
                                    <p:set>
                                      <p:cBhvr>
                                        <p:cTn id="131" dur="1" fill="hold">
                                          <p:stCondLst>
                                            <p:cond delay="499"/>
                                          </p:stCondLst>
                                        </p:cTn>
                                        <p:tgtEl>
                                          <p:spTgt spid="120"/>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18"/>
                                        </p:tgtEl>
                                      </p:cBhvr>
                                    </p:animEffect>
                                    <p:set>
                                      <p:cBhvr>
                                        <p:cTn id="134" dur="1" fill="hold">
                                          <p:stCondLst>
                                            <p:cond delay="499"/>
                                          </p:stCondLst>
                                        </p:cTn>
                                        <p:tgtEl>
                                          <p:spTgt spid="118"/>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17"/>
                                        </p:tgtEl>
                                      </p:cBhvr>
                                    </p:animEffect>
                                    <p:set>
                                      <p:cBhvr>
                                        <p:cTn id="137" dur="1" fill="hold">
                                          <p:stCondLst>
                                            <p:cond delay="499"/>
                                          </p:stCondLst>
                                        </p:cTn>
                                        <p:tgtEl>
                                          <p:spTgt spid="117"/>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24"/>
                                        </p:tgtEl>
                                      </p:cBhvr>
                                    </p:animEffect>
                                    <p:set>
                                      <p:cBhvr>
                                        <p:cTn id="140" dur="1" fill="hold">
                                          <p:stCondLst>
                                            <p:cond delay="499"/>
                                          </p:stCondLst>
                                        </p:cTn>
                                        <p:tgtEl>
                                          <p:spTgt spid="124"/>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123"/>
                                        </p:tgtEl>
                                      </p:cBhvr>
                                    </p:animEffect>
                                    <p:set>
                                      <p:cBhvr>
                                        <p:cTn id="143" dur="1" fill="hold">
                                          <p:stCondLst>
                                            <p:cond delay="499"/>
                                          </p:stCondLst>
                                        </p:cTn>
                                        <p:tgtEl>
                                          <p:spTgt spid="123"/>
                                        </p:tgtEl>
                                        <p:attrNameLst>
                                          <p:attrName>style.visibility</p:attrName>
                                        </p:attrNameLst>
                                      </p:cBhvr>
                                      <p:to>
                                        <p:strVal val="hidden"/>
                                      </p:to>
                                    </p:set>
                                  </p:childTnLst>
                                </p:cTn>
                              </p:par>
                              <p:par>
                                <p:cTn id="144" presetID="2" presetClass="exit" presetSubtype="4" fill="hold" grpId="1" nodeType="withEffect">
                                  <p:stCondLst>
                                    <p:cond delay="0"/>
                                  </p:stCondLst>
                                  <p:childTnLst>
                                    <p:anim calcmode="lin" valueType="num">
                                      <p:cBhvr additive="base">
                                        <p:cTn id="145" dur="500"/>
                                        <p:tgtEl>
                                          <p:spTgt spid="115"/>
                                        </p:tgtEl>
                                        <p:attrNameLst>
                                          <p:attrName>ppt_x</p:attrName>
                                        </p:attrNameLst>
                                      </p:cBhvr>
                                      <p:tavLst>
                                        <p:tav tm="0">
                                          <p:val>
                                            <p:strVal val="ppt_x"/>
                                          </p:val>
                                        </p:tav>
                                        <p:tav tm="100000">
                                          <p:val>
                                            <p:strVal val="ppt_x"/>
                                          </p:val>
                                        </p:tav>
                                      </p:tavLst>
                                    </p:anim>
                                    <p:anim calcmode="lin" valueType="num">
                                      <p:cBhvr additive="base">
                                        <p:cTn id="146" dur="500"/>
                                        <p:tgtEl>
                                          <p:spTgt spid="115"/>
                                        </p:tgtEl>
                                        <p:attrNameLst>
                                          <p:attrName>ppt_y</p:attrName>
                                        </p:attrNameLst>
                                      </p:cBhvr>
                                      <p:tavLst>
                                        <p:tav tm="0">
                                          <p:val>
                                            <p:strVal val="ppt_y"/>
                                          </p:val>
                                        </p:tav>
                                        <p:tav tm="100000">
                                          <p:val>
                                            <p:strVal val="1+ppt_h/2"/>
                                          </p:val>
                                        </p:tav>
                                      </p:tavLst>
                                    </p:anim>
                                    <p:set>
                                      <p:cBhvr>
                                        <p:cTn id="147" dur="1" fill="hold">
                                          <p:stCondLst>
                                            <p:cond delay="499"/>
                                          </p:stCondLst>
                                        </p:cTn>
                                        <p:tgtEl>
                                          <p:spTgt spid="115"/>
                                        </p:tgtEl>
                                        <p:attrNameLst>
                                          <p:attrName>style.visibility</p:attrName>
                                        </p:attrNameLst>
                                      </p:cBhvr>
                                      <p:to>
                                        <p:strVal val="hidden"/>
                                      </p:to>
                                    </p:set>
                                  </p:childTnLst>
                                </p:cTn>
                              </p:par>
                            </p:childTnLst>
                          </p:cTn>
                        </p:par>
                        <p:par>
                          <p:cTn id="148" fill="hold">
                            <p:stCondLst>
                              <p:cond delay="500"/>
                            </p:stCondLst>
                            <p:childTnLst>
                              <p:par>
                                <p:cTn id="149" presetID="2" presetClass="entr" presetSubtype="8" fill="hold" grpId="0" nodeType="afterEffect">
                                  <p:stCondLst>
                                    <p:cond delay="0"/>
                                  </p:stCondLst>
                                  <p:childTnLst>
                                    <p:set>
                                      <p:cBhvr>
                                        <p:cTn id="150" dur="1" fill="hold">
                                          <p:stCondLst>
                                            <p:cond delay="0"/>
                                          </p:stCondLst>
                                        </p:cTn>
                                        <p:tgtEl>
                                          <p:spTgt spid="125"/>
                                        </p:tgtEl>
                                        <p:attrNameLst>
                                          <p:attrName>style.visibility</p:attrName>
                                        </p:attrNameLst>
                                      </p:cBhvr>
                                      <p:to>
                                        <p:strVal val="visible"/>
                                      </p:to>
                                    </p:set>
                                    <p:anim calcmode="lin" valueType="num">
                                      <p:cBhvr additive="base">
                                        <p:cTn id="151" dur="500" fill="hold"/>
                                        <p:tgtEl>
                                          <p:spTgt spid="125"/>
                                        </p:tgtEl>
                                        <p:attrNameLst>
                                          <p:attrName>ppt_x</p:attrName>
                                        </p:attrNameLst>
                                      </p:cBhvr>
                                      <p:tavLst>
                                        <p:tav tm="0">
                                          <p:val>
                                            <p:strVal val="0-#ppt_w/2"/>
                                          </p:val>
                                        </p:tav>
                                        <p:tav tm="100000">
                                          <p:val>
                                            <p:strVal val="#ppt_x"/>
                                          </p:val>
                                        </p:tav>
                                      </p:tavLst>
                                    </p:anim>
                                    <p:anim calcmode="lin" valueType="num">
                                      <p:cBhvr additive="base">
                                        <p:cTn id="152" dur="500" fill="hold"/>
                                        <p:tgtEl>
                                          <p:spTgt spid="125"/>
                                        </p:tgtEl>
                                        <p:attrNameLst>
                                          <p:attrName>ppt_y</p:attrName>
                                        </p:attrNameLst>
                                      </p:cBhvr>
                                      <p:tavLst>
                                        <p:tav tm="0">
                                          <p:val>
                                            <p:strVal val="#ppt_y"/>
                                          </p:val>
                                        </p:tav>
                                        <p:tav tm="100000">
                                          <p:val>
                                            <p:strVal val="#ppt_y"/>
                                          </p:val>
                                        </p:tav>
                                      </p:tavLst>
                                    </p:anim>
                                  </p:childTnLst>
                                </p:cTn>
                              </p:par>
                              <p:par>
                                <p:cTn id="153" presetID="2" presetClass="entr" presetSubtype="8" fill="hold" grpId="0" nodeType="withEffect">
                                  <p:stCondLst>
                                    <p:cond delay="0"/>
                                  </p:stCondLst>
                                  <p:childTnLst>
                                    <p:set>
                                      <p:cBhvr>
                                        <p:cTn id="154" dur="1" fill="hold">
                                          <p:stCondLst>
                                            <p:cond delay="0"/>
                                          </p:stCondLst>
                                        </p:cTn>
                                        <p:tgtEl>
                                          <p:spTgt spid="128"/>
                                        </p:tgtEl>
                                        <p:attrNameLst>
                                          <p:attrName>style.visibility</p:attrName>
                                        </p:attrNameLst>
                                      </p:cBhvr>
                                      <p:to>
                                        <p:strVal val="visible"/>
                                      </p:to>
                                    </p:set>
                                    <p:anim calcmode="lin" valueType="num">
                                      <p:cBhvr additive="base">
                                        <p:cTn id="155" dur="500" fill="hold"/>
                                        <p:tgtEl>
                                          <p:spTgt spid="128"/>
                                        </p:tgtEl>
                                        <p:attrNameLst>
                                          <p:attrName>ppt_x</p:attrName>
                                        </p:attrNameLst>
                                      </p:cBhvr>
                                      <p:tavLst>
                                        <p:tav tm="0">
                                          <p:val>
                                            <p:strVal val="0-#ppt_w/2"/>
                                          </p:val>
                                        </p:tav>
                                        <p:tav tm="100000">
                                          <p:val>
                                            <p:strVal val="#ppt_x"/>
                                          </p:val>
                                        </p:tav>
                                      </p:tavLst>
                                    </p:anim>
                                    <p:anim calcmode="lin" valueType="num">
                                      <p:cBhvr additive="base">
                                        <p:cTn id="156" dur="500" fill="hold"/>
                                        <p:tgtEl>
                                          <p:spTgt spid="128"/>
                                        </p:tgtEl>
                                        <p:attrNameLst>
                                          <p:attrName>ppt_y</p:attrName>
                                        </p:attrNameLst>
                                      </p:cBhvr>
                                      <p:tavLst>
                                        <p:tav tm="0">
                                          <p:val>
                                            <p:strVal val="#ppt_y"/>
                                          </p:val>
                                        </p:tav>
                                        <p:tav tm="100000">
                                          <p:val>
                                            <p:strVal val="#ppt_y"/>
                                          </p:val>
                                        </p:tav>
                                      </p:tavLst>
                                    </p:anim>
                                  </p:childTnLst>
                                </p:cTn>
                              </p:par>
                            </p:childTnLst>
                          </p:cTn>
                        </p:par>
                        <p:par>
                          <p:cTn id="157" fill="hold">
                            <p:stCondLst>
                              <p:cond delay="1000"/>
                            </p:stCondLst>
                            <p:childTnLst>
                              <p:par>
                                <p:cTn id="158" presetID="9" presetClass="emph" presetSubtype="0" grpId="0" nodeType="afterEffect">
                                  <p:stCondLst>
                                    <p:cond delay="0"/>
                                  </p:stCondLst>
                                  <p:childTnLst>
                                    <p:set>
                                      <p:cBhvr rctx="PPT">
                                        <p:cTn id="159" dur="indefinite"/>
                                        <p:tgtEl>
                                          <p:spTgt spid="12"/>
                                        </p:tgtEl>
                                        <p:attrNameLst>
                                          <p:attrName>style.opacity</p:attrName>
                                        </p:attrNameLst>
                                      </p:cBhvr>
                                      <p:to>
                                        <p:strVal val="0.5"/>
                                      </p:to>
                                    </p:set>
                                    <p:animEffect filter="image" prLst="opacity: 0.5">
                                      <p:cBhvr rctx="IE">
                                        <p:cTn id="160" dur="indefinite"/>
                                        <p:tgtEl>
                                          <p:spTgt spid="12"/>
                                        </p:tgtEl>
                                      </p:cBhvr>
                                    </p:animEffect>
                                  </p:childTnLst>
                                </p:cTn>
                              </p:par>
                            </p:childTnLst>
                          </p:cTn>
                        </p:par>
                      </p:childTnLst>
                    </p:cTn>
                  </p:par>
                  <p:par>
                    <p:cTn id="161" fill="hold">
                      <p:stCondLst>
                        <p:cond delay="indefinite"/>
                      </p:stCondLst>
                      <p:childTnLst>
                        <p:par>
                          <p:cTn id="162" fill="hold">
                            <p:stCondLst>
                              <p:cond delay="0"/>
                            </p:stCondLst>
                            <p:childTnLst>
                              <p:par>
                                <p:cTn id="163" presetID="2" presetClass="entr" presetSubtype="1" fill="hold" grpId="0" nodeType="clickEffect">
                                  <p:stCondLst>
                                    <p:cond delay="0"/>
                                  </p:stCondLst>
                                  <p:childTnLst>
                                    <p:set>
                                      <p:cBhvr>
                                        <p:cTn id="164" dur="1" fill="hold">
                                          <p:stCondLst>
                                            <p:cond delay="0"/>
                                          </p:stCondLst>
                                        </p:cTn>
                                        <p:tgtEl>
                                          <p:spTgt spid="126"/>
                                        </p:tgtEl>
                                        <p:attrNameLst>
                                          <p:attrName>style.visibility</p:attrName>
                                        </p:attrNameLst>
                                      </p:cBhvr>
                                      <p:to>
                                        <p:strVal val="visible"/>
                                      </p:to>
                                    </p:set>
                                    <p:anim calcmode="lin" valueType="num">
                                      <p:cBhvr additive="base">
                                        <p:cTn id="165" dur="500" fill="hold"/>
                                        <p:tgtEl>
                                          <p:spTgt spid="126"/>
                                        </p:tgtEl>
                                        <p:attrNameLst>
                                          <p:attrName>ppt_x</p:attrName>
                                        </p:attrNameLst>
                                      </p:cBhvr>
                                      <p:tavLst>
                                        <p:tav tm="0">
                                          <p:val>
                                            <p:strVal val="#ppt_x"/>
                                          </p:val>
                                        </p:tav>
                                        <p:tav tm="100000">
                                          <p:val>
                                            <p:strVal val="#ppt_x"/>
                                          </p:val>
                                        </p:tav>
                                      </p:tavLst>
                                    </p:anim>
                                    <p:anim calcmode="lin" valueType="num">
                                      <p:cBhvr additive="base">
                                        <p:cTn id="166" dur="500" fill="hold"/>
                                        <p:tgtEl>
                                          <p:spTgt spid="126"/>
                                        </p:tgtEl>
                                        <p:attrNameLst>
                                          <p:attrName>ppt_y</p:attrName>
                                        </p:attrNameLst>
                                      </p:cBhvr>
                                      <p:tavLst>
                                        <p:tav tm="0">
                                          <p:val>
                                            <p:strVal val="0-#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1" fill="hold" grpId="0" nodeType="clickEffect">
                                  <p:stCondLst>
                                    <p:cond delay="0"/>
                                  </p:stCondLst>
                                  <p:childTnLst>
                                    <p:set>
                                      <p:cBhvr>
                                        <p:cTn id="170" dur="1" fill="hold">
                                          <p:stCondLst>
                                            <p:cond delay="0"/>
                                          </p:stCondLst>
                                        </p:cTn>
                                        <p:tgtEl>
                                          <p:spTgt spid="64"/>
                                        </p:tgtEl>
                                        <p:attrNameLst>
                                          <p:attrName>style.visibility</p:attrName>
                                        </p:attrNameLst>
                                      </p:cBhvr>
                                      <p:to>
                                        <p:strVal val="visible"/>
                                      </p:to>
                                    </p:set>
                                    <p:anim calcmode="lin" valueType="num">
                                      <p:cBhvr additive="base">
                                        <p:cTn id="171" dur="500" fill="hold"/>
                                        <p:tgtEl>
                                          <p:spTgt spid="64"/>
                                        </p:tgtEl>
                                        <p:attrNameLst>
                                          <p:attrName>ppt_x</p:attrName>
                                        </p:attrNameLst>
                                      </p:cBhvr>
                                      <p:tavLst>
                                        <p:tav tm="0">
                                          <p:val>
                                            <p:strVal val="#ppt_x"/>
                                          </p:val>
                                        </p:tav>
                                        <p:tav tm="100000">
                                          <p:val>
                                            <p:strVal val="#ppt_x"/>
                                          </p:val>
                                        </p:tav>
                                      </p:tavLst>
                                    </p:anim>
                                    <p:anim calcmode="lin" valueType="num">
                                      <p:cBhvr additive="base">
                                        <p:cTn id="172" dur="500" fill="hold"/>
                                        <p:tgtEl>
                                          <p:spTgt spid="64"/>
                                        </p:tgtEl>
                                        <p:attrNameLst>
                                          <p:attrName>ppt_y</p:attrName>
                                        </p:attrNameLst>
                                      </p:cBhvr>
                                      <p:tavLst>
                                        <p:tav tm="0">
                                          <p:val>
                                            <p:strVal val="0-#ppt_h/2"/>
                                          </p:val>
                                        </p:tav>
                                        <p:tav tm="100000">
                                          <p:val>
                                            <p:strVal val="#ppt_y"/>
                                          </p:val>
                                        </p:tav>
                                      </p:tavLst>
                                    </p:anim>
                                  </p:childTnLst>
                                </p:cTn>
                              </p:par>
                              <p:par>
                                <p:cTn id="173" presetID="2" presetClass="entr" presetSubtype="1" fill="hold" grpId="0" nodeType="withEffect">
                                  <p:stCondLst>
                                    <p:cond delay="0"/>
                                  </p:stCondLst>
                                  <p:childTnLst>
                                    <p:set>
                                      <p:cBhvr>
                                        <p:cTn id="174" dur="1" fill="hold">
                                          <p:stCondLst>
                                            <p:cond delay="0"/>
                                          </p:stCondLst>
                                        </p:cTn>
                                        <p:tgtEl>
                                          <p:spTgt spid="66"/>
                                        </p:tgtEl>
                                        <p:attrNameLst>
                                          <p:attrName>style.visibility</p:attrName>
                                        </p:attrNameLst>
                                      </p:cBhvr>
                                      <p:to>
                                        <p:strVal val="visible"/>
                                      </p:to>
                                    </p:set>
                                    <p:anim calcmode="lin" valueType="num">
                                      <p:cBhvr additive="base">
                                        <p:cTn id="175" dur="500" fill="hold"/>
                                        <p:tgtEl>
                                          <p:spTgt spid="66"/>
                                        </p:tgtEl>
                                        <p:attrNameLst>
                                          <p:attrName>ppt_x</p:attrName>
                                        </p:attrNameLst>
                                      </p:cBhvr>
                                      <p:tavLst>
                                        <p:tav tm="0">
                                          <p:val>
                                            <p:strVal val="#ppt_x"/>
                                          </p:val>
                                        </p:tav>
                                        <p:tav tm="100000">
                                          <p:val>
                                            <p:strVal val="#ppt_x"/>
                                          </p:val>
                                        </p:tav>
                                      </p:tavLst>
                                    </p:anim>
                                    <p:anim calcmode="lin" valueType="num">
                                      <p:cBhvr additive="base">
                                        <p:cTn id="176" dur="500" fill="hold"/>
                                        <p:tgtEl>
                                          <p:spTgt spid="66"/>
                                        </p:tgtEl>
                                        <p:attrNameLst>
                                          <p:attrName>ppt_y</p:attrName>
                                        </p:attrNameLst>
                                      </p:cBhvr>
                                      <p:tavLst>
                                        <p:tav tm="0">
                                          <p:val>
                                            <p:strVal val="0-#ppt_h/2"/>
                                          </p:val>
                                        </p:tav>
                                        <p:tav tm="100000">
                                          <p:val>
                                            <p:strVal val="#ppt_y"/>
                                          </p:val>
                                        </p:tav>
                                      </p:tavLst>
                                    </p:anim>
                                  </p:childTnLst>
                                </p:cTn>
                              </p:par>
                              <p:par>
                                <p:cTn id="177" presetID="16" presetClass="entr" presetSubtype="37" fill="hold" grpId="0" nodeType="withEffect">
                                  <p:stCondLst>
                                    <p:cond delay="0"/>
                                  </p:stCondLst>
                                  <p:childTnLst>
                                    <p:set>
                                      <p:cBhvr>
                                        <p:cTn id="178" dur="1" fill="hold">
                                          <p:stCondLst>
                                            <p:cond delay="0"/>
                                          </p:stCondLst>
                                        </p:cTn>
                                        <p:tgtEl>
                                          <p:spTgt spid="81"/>
                                        </p:tgtEl>
                                        <p:attrNameLst>
                                          <p:attrName>style.visibility</p:attrName>
                                        </p:attrNameLst>
                                      </p:cBhvr>
                                      <p:to>
                                        <p:strVal val="visible"/>
                                      </p:to>
                                    </p:set>
                                    <p:animEffect transition="in" filter="barn(outVertical)">
                                      <p:cBhvr>
                                        <p:cTn id="179" dur="500"/>
                                        <p:tgtEl>
                                          <p:spTgt spid="81"/>
                                        </p:tgtEl>
                                      </p:cBhvr>
                                    </p:animEffect>
                                  </p:childTnLst>
                                </p:cTn>
                              </p:par>
                              <p:par>
                                <p:cTn id="180" presetID="10" presetClass="exit" presetSubtype="0" fill="hold" grpId="1" nodeType="withEffect">
                                  <p:stCondLst>
                                    <p:cond delay="0"/>
                                  </p:stCondLst>
                                  <p:childTnLst>
                                    <p:animEffect transition="out" filter="fade">
                                      <p:cBhvr>
                                        <p:cTn id="181" dur="500"/>
                                        <p:tgtEl>
                                          <p:spTgt spid="128"/>
                                        </p:tgtEl>
                                      </p:cBhvr>
                                    </p:animEffect>
                                    <p:set>
                                      <p:cBhvr>
                                        <p:cTn id="182" dur="1" fill="hold">
                                          <p:stCondLst>
                                            <p:cond delay="499"/>
                                          </p:stCondLst>
                                        </p:cTn>
                                        <p:tgtEl>
                                          <p:spTgt spid="128"/>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125"/>
                                        </p:tgtEl>
                                      </p:cBhvr>
                                    </p:animEffect>
                                    <p:set>
                                      <p:cBhvr>
                                        <p:cTn id="185" dur="1" fill="hold">
                                          <p:stCondLst>
                                            <p:cond delay="499"/>
                                          </p:stCondLst>
                                        </p:cTn>
                                        <p:tgtEl>
                                          <p:spTgt spid="125"/>
                                        </p:tgtEl>
                                        <p:attrNameLst>
                                          <p:attrName>style.visibility</p:attrName>
                                        </p:attrNameLst>
                                      </p:cBhvr>
                                      <p:to>
                                        <p:strVal val="hidden"/>
                                      </p:to>
                                    </p:set>
                                  </p:childTnLst>
                                </p:cTn>
                              </p:par>
                              <p:par>
                                <p:cTn id="186" presetID="2" presetClass="exit" presetSubtype="4" fill="hold" grpId="1" nodeType="withEffect">
                                  <p:stCondLst>
                                    <p:cond delay="0"/>
                                  </p:stCondLst>
                                  <p:childTnLst>
                                    <p:anim calcmode="lin" valueType="num">
                                      <p:cBhvr additive="base">
                                        <p:cTn id="187" dur="500"/>
                                        <p:tgtEl>
                                          <p:spTgt spid="126"/>
                                        </p:tgtEl>
                                        <p:attrNameLst>
                                          <p:attrName>ppt_x</p:attrName>
                                        </p:attrNameLst>
                                      </p:cBhvr>
                                      <p:tavLst>
                                        <p:tav tm="0">
                                          <p:val>
                                            <p:strVal val="ppt_x"/>
                                          </p:val>
                                        </p:tav>
                                        <p:tav tm="100000">
                                          <p:val>
                                            <p:strVal val="ppt_x"/>
                                          </p:val>
                                        </p:tav>
                                      </p:tavLst>
                                    </p:anim>
                                    <p:anim calcmode="lin" valueType="num">
                                      <p:cBhvr additive="base">
                                        <p:cTn id="188" dur="500"/>
                                        <p:tgtEl>
                                          <p:spTgt spid="126"/>
                                        </p:tgtEl>
                                        <p:attrNameLst>
                                          <p:attrName>ppt_y</p:attrName>
                                        </p:attrNameLst>
                                      </p:cBhvr>
                                      <p:tavLst>
                                        <p:tav tm="0">
                                          <p:val>
                                            <p:strVal val="ppt_y"/>
                                          </p:val>
                                        </p:tav>
                                        <p:tav tm="100000">
                                          <p:val>
                                            <p:strVal val="1+ppt_h/2"/>
                                          </p:val>
                                        </p:tav>
                                      </p:tavLst>
                                    </p:anim>
                                    <p:set>
                                      <p:cBhvr>
                                        <p:cTn id="189" dur="1" fill="hold">
                                          <p:stCondLst>
                                            <p:cond delay="499"/>
                                          </p:stCondLst>
                                        </p:cTn>
                                        <p:tgtEl>
                                          <p:spTgt spid="126"/>
                                        </p:tgtEl>
                                        <p:attrNameLst>
                                          <p:attrName>style.visibility</p:attrName>
                                        </p:attrNameLst>
                                      </p:cBhvr>
                                      <p:to>
                                        <p:strVal val="hidden"/>
                                      </p:to>
                                    </p:set>
                                  </p:childTnLst>
                                </p:cTn>
                              </p:par>
                            </p:childTnLst>
                          </p:cTn>
                        </p:par>
                        <p:par>
                          <p:cTn id="190" fill="hold">
                            <p:stCondLst>
                              <p:cond delay="500"/>
                            </p:stCondLst>
                            <p:childTnLst>
                              <p:par>
                                <p:cTn id="191" presetID="16" presetClass="entr" presetSubtype="37" fill="hold" grpId="0" nodeType="afterEffect">
                                  <p:stCondLst>
                                    <p:cond delay="0"/>
                                  </p:stCondLst>
                                  <p:childTnLst>
                                    <p:set>
                                      <p:cBhvr>
                                        <p:cTn id="192" dur="1" fill="hold">
                                          <p:stCondLst>
                                            <p:cond delay="0"/>
                                          </p:stCondLst>
                                        </p:cTn>
                                        <p:tgtEl>
                                          <p:spTgt spid="82"/>
                                        </p:tgtEl>
                                        <p:attrNameLst>
                                          <p:attrName>style.visibility</p:attrName>
                                        </p:attrNameLst>
                                      </p:cBhvr>
                                      <p:to>
                                        <p:strVal val="visible"/>
                                      </p:to>
                                    </p:set>
                                    <p:animEffect transition="in" filter="barn(outVertical)">
                                      <p:cBhvr>
                                        <p:cTn id="193" dur="500"/>
                                        <p:tgtEl>
                                          <p:spTgt spid="82"/>
                                        </p:tgtEl>
                                      </p:cBhvr>
                                    </p:animEffect>
                                  </p:childTnLst>
                                </p:cTn>
                              </p:par>
                            </p:childTnLst>
                          </p:cTn>
                        </p:par>
                        <p:par>
                          <p:cTn id="194" fill="hold">
                            <p:stCondLst>
                              <p:cond delay="1000"/>
                            </p:stCondLst>
                            <p:childTnLst>
                              <p:par>
                                <p:cTn id="195" presetID="16" presetClass="entr" presetSubtype="37" fill="hold" grpId="0" nodeType="afterEffect">
                                  <p:stCondLst>
                                    <p:cond delay="0"/>
                                  </p:stCondLst>
                                  <p:childTnLst>
                                    <p:set>
                                      <p:cBhvr>
                                        <p:cTn id="196" dur="1" fill="hold">
                                          <p:stCondLst>
                                            <p:cond delay="0"/>
                                          </p:stCondLst>
                                        </p:cTn>
                                        <p:tgtEl>
                                          <p:spTgt spid="104"/>
                                        </p:tgtEl>
                                        <p:attrNameLst>
                                          <p:attrName>style.visibility</p:attrName>
                                        </p:attrNameLst>
                                      </p:cBhvr>
                                      <p:to>
                                        <p:strVal val="visible"/>
                                      </p:to>
                                    </p:set>
                                    <p:animEffect transition="in" filter="barn(outVertical)">
                                      <p:cBhvr>
                                        <p:cTn id="197" dur="500"/>
                                        <p:tgtEl>
                                          <p:spTgt spid="104"/>
                                        </p:tgtEl>
                                      </p:cBhvr>
                                    </p:animEffect>
                                  </p:childTnLst>
                                </p:cTn>
                              </p:par>
                            </p:childTnLst>
                          </p:cTn>
                        </p:par>
                        <p:par>
                          <p:cTn id="198" fill="hold">
                            <p:stCondLst>
                              <p:cond delay="1500"/>
                            </p:stCondLst>
                            <p:childTnLst>
                              <p:par>
                                <p:cTn id="199" presetID="16" presetClass="entr" presetSubtype="37" fill="hold" grpId="0" nodeType="afterEffect">
                                  <p:stCondLst>
                                    <p:cond delay="0"/>
                                  </p:stCondLst>
                                  <p:childTnLst>
                                    <p:set>
                                      <p:cBhvr>
                                        <p:cTn id="200" dur="1" fill="hold">
                                          <p:stCondLst>
                                            <p:cond delay="0"/>
                                          </p:stCondLst>
                                        </p:cTn>
                                        <p:tgtEl>
                                          <p:spTgt spid="55"/>
                                        </p:tgtEl>
                                        <p:attrNameLst>
                                          <p:attrName>style.visibility</p:attrName>
                                        </p:attrNameLst>
                                      </p:cBhvr>
                                      <p:to>
                                        <p:strVal val="visible"/>
                                      </p:to>
                                    </p:set>
                                    <p:animEffect transition="in" filter="barn(outVertical)">
                                      <p:cBhvr>
                                        <p:cTn id="201" dur="500"/>
                                        <p:tgtEl>
                                          <p:spTgt spid="55"/>
                                        </p:tgtEl>
                                      </p:cBhvr>
                                    </p:animEffect>
                                  </p:childTnLst>
                                </p:cTn>
                              </p:par>
                            </p:childTnLst>
                          </p:cTn>
                        </p:par>
                        <p:par>
                          <p:cTn id="202" fill="hold">
                            <p:stCondLst>
                              <p:cond delay="2000"/>
                            </p:stCondLst>
                            <p:childTnLst>
                              <p:par>
                                <p:cTn id="203" presetID="1" presetClass="emph" presetSubtype="2" fill="hold" nodeType="afterEffect">
                                  <p:stCondLst>
                                    <p:cond delay="0"/>
                                  </p:stCondLst>
                                  <p:childTnLst>
                                    <p:animClr clrSpc="rgb" dir="cw">
                                      <p:cBhvr>
                                        <p:cTn id="204" dur="800" fill="hold"/>
                                        <p:tgtEl>
                                          <p:spTgt spid="64"/>
                                        </p:tgtEl>
                                        <p:attrNameLst>
                                          <p:attrName>fillcolor</p:attrName>
                                        </p:attrNameLst>
                                      </p:cBhvr>
                                      <p:to>
                                        <a:srgbClr val="00B050"/>
                                      </p:to>
                                    </p:animClr>
                                    <p:set>
                                      <p:cBhvr>
                                        <p:cTn id="205" dur="800" fill="hold"/>
                                        <p:tgtEl>
                                          <p:spTgt spid="64"/>
                                        </p:tgtEl>
                                        <p:attrNameLst>
                                          <p:attrName>fill.type</p:attrName>
                                        </p:attrNameLst>
                                      </p:cBhvr>
                                      <p:to>
                                        <p:strVal val="solid"/>
                                      </p:to>
                                    </p:set>
                                    <p:set>
                                      <p:cBhvr>
                                        <p:cTn id="206" dur="800" fill="hold"/>
                                        <p:tgtEl>
                                          <p:spTgt spid="64"/>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800" fill="hold"/>
                                        <p:tgtEl>
                                          <p:spTgt spid="66"/>
                                        </p:tgtEl>
                                        <p:attrNameLst>
                                          <p:attrName>fillcolor</p:attrName>
                                        </p:attrNameLst>
                                      </p:cBhvr>
                                      <p:to>
                                        <a:srgbClr val="00B050"/>
                                      </p:to>
                                    </p:animClr>
                                    <p:set>
                                      <p:cBhvr>
                                        <p:cTn id="209" dur="800" fill="hold"/>
                                        <p:tgtEl>
                                          <p:spTgt spid="66"/>
                                        </p:tgtEl>
                                        <p:attrNameLst>
                                          <p:attrName>fill.type</p:attrName>
                                        </p:attrNameLst>
                                      </p:cBhvr>
                                      <p:to>
                                        <p:strVal val="solid"/>
                                      </p:to>
                                    </p:set>
                                    <p:set>
                                      <p:cBhvr>
                                        <p:cTn id="210" dur="800" fill="hold"/>
                                        <p:tgtEl>
                                          <p:spTgt spid="66"/>
                                        </p:tgtEl>
                                        <p:attrNameLst>
                                          <p:attrName>fill.on</p:attrName>
                                        </p:attrNameLst>
                                      </p:cBhvr>
                                      <p:to>
                                        <p:strVal val="true"/>
                                      </p:to>
                                    </p:set>
                                  </p:childTnLst>
                                </p:cTn>
                              </p:par>
                            </p:childTnLst>
                          </p:cTn>
                        </p:par>
                      </p:childTnLst>
                    </p:cTn>
                  </p:par>
                  <p:par>
                    <p:cTn id="211" fill="hold">
                      <p:stCondLst>
                        <p:cond delay="indefinite"/>
                      </p:stCondLst>
                      <p:childTnLst>
                        <p:par>
                          <p:cTn id="212" fill="hold">
                            <p:stCondLst>
                              <p:cond delay="0"/>
                            </p:stCondLst>
                            <p:childTnLst>
                              <p:par>
                                <p:cTn id="213" presetID="2" presetClass="exit" presetSubtype="4" fill="hold" grpId="1" nodeType="clickEffect">
                                  <p:stCondLst>
                                    <p:cond delay="0"/>
                                  </p:stCondLst>
                                  <p:childTnLst>
                                    <p:anim calcmode="lin" valueType="num">
                                      <p:cBhvr additive="base">
                                        <p:cTn id="214" dur="500"/>
                                        <p:tgtEl>
                                          <p:spTgt spid="66"/>
                                        </p:tgtEl>
                                        <p:attrNameLst>
                                          <p:attrName>ppt_x</p:attrName>
                                        </p:attrNameLst>
                                      </p:cBhvr>
                                      <p:tavLst>
                                        <p:tav tm="0">
                                          <p:val>
                                            <p:strVal val="ppt_x"/>
                                          </p:val>
                                        </p:tav>
                                        <p:tav tm="100000">
                                          <p:val>
                                            <p:strVal val="ppt_x"/>
                                          </p:val>
                                        </p:tav>
                                      </p:tavLst>
                                    </p:anim>
                                    <p:anim calcmode="lin" valueType="num">
                                      <p:cBhvr additive="base">
                                        <p:cTn id="215" dur="500"/>
                                        <p:tgtEl>
                                          <p:spTgt spid="66"/>
                                        </p:tgtEl>
                                        <p:attrNameLst>
                                          <p:attrName>ppt_y</p:attrName>
                                        </p:attrNameLst>
                                      </p:cBhvr>
                                      <p:tavLst>
                                        <p:tav tm="0">
                                          <p:val>
                                            <p:strVal val="ppt_y"/>
                                          </p:val>
                                        </p:tav>
                                        <p:tav tm="100000">
                                          <p:val>
                                            <p:strVal val="1+ppt_h/2"/>
                                          </p:val>
                                        </p:tav>
                                      </p:tavLst>
                                    </p:anim>
                                    <p:set>
                                      <p:cBhvr>
                                        <p:cTn id="216" dur="1" fill="hold">
                                          <p:stCondLst>
                                            <p:cond delay="499"/>
                                          </p:stCondLst>
                                        </p:cTn>
                                        <p:tgtEl>
                                          <p:spTgt spid="66"/>
                                        </p:tgtEl>
                                        <p:attrNameLst>
                                          <p:attrName>style.visibility</p:attrName>
                                        </p:attrNameLst>
                                      </p:cBhvr>
                                      <p:to>
                                        <p:strVal val="hidden"/>
                                      </p:to>
                                    </p:set>
                                  </p:childTnLst>
                                </p:cTn>
                              </p:par>
                              <p:par>
                                <p:cTn id="217" presetID="2" presetClass="exit" presetSubtype="4" fill="hold" grpId="2" nodeType="withEffect">
                                  <p:stCondLst>
                                    <p:cond delay="0"/>
                                  </p:stCondLst>
                                  <p:childTnLst>
                                    <p:anim calcmode="lin" valueType="num">
                                      <p:cBhvr additive="base">
                                        <p:cTn id="218" dur="500"/>
                                        <p:tgtEl>
                                          <p:spTgt spid="64"/>
                                        </p:tgtEl>
                                        <p:attrNameLst>
                                          <p:attrName>ppt_x</p:attrName>
                                        </p:attrNameLst>
                                      </p:cBhvr>
                                      <p:tavLst>
                                        <p:tav tm="0">
                                          <p:val>
                                            <p:strVal val="ppt_x"/>
                                          </p:val>
                                        </p:tav>
                                        <p:tav tm="100000">
                                          <p:val>
                                            <p:strVal val="ppt_x"/>
                                          </p:val>
                                        </p:tav>
                                      </p:tavLst>
                                    </p:anim>
                                    <p:anim calcmode="lin" valueType="num">
                                      <p:cBhvr additive="base">
                                        <p:cTn id="219" dur="500"/>
                                        <p:tgtEl>
                                          <p:spTgt spid="64"/>
                                        </p:tgtEl>
                                        <p:attrNameLst>
                                          <p:attrName>ppt_y</p:attrName>
                                        </p:attrNameLst>
                                      </p:cBhvr>
                                      <p:tavLst>
                                        <p:tav tm="0">
                                          <p:val>
                                            <p:strVal val="ppt_y"/>
                                          </p:val>
                                        </p:tav>
                                        <p:tav tm="100000">
                                          <p:val>
                                            <p:strVal val="1+ppt_h/2"/>
                                          </p:val>
                                        </p:tav>
                                      </p:tavLst>
                                    </p:anim>
                                    <p:set>
                                      <p:cBhvr>
                                        <p:cTn id="220" dur="1" fill="hold">
                                          <p:stCondLst>
                                            <p:cond delay="499"/>
                                          </p:stCondLst>
                                        </p:cTn>
                                        <p:tgtEl>
                                          <p:spTgt spid="64"/>
                                        </p:tgtEl>
                                        <p:attrNameLst>
                                          <p:attrName>style.visibility</p:attrName>
                                        </p:attrNameLst>
                                      </p:cBhvr>
                                      <p:to>
                                        <p:strVal val="hidden"/>
                                      </p:to>
                                    </p:set>
                                  </p:childTnLst>
                                </p:cTn>
                              </p:par>
                              <p:par>
                                <p:cTn id="221" presetID="30" presetClass="emph" presetSubtype="0" fill="hold" grpId="0" nodeType="withEffect">
                                  <p:stCondLst>
                                    <p:cond delay="0"/>
                                  </p:stCondLst>
                                  <p:childTnLst>
                                    <p:animClr clrSpc="hsl" dir="cw">
                                      <p:cBhvr override="childStyle">
                                        <p:cTn id="222" dur="500" fill="hold"/>
                                        <p:tgtEl>
                                          <p:spTgt spid="5"/>
                                        </p:tgtEl>
                                        <p:attrNameLst>
                                          <p:attrName>style.color</p:attrName>
                                        </p:attrNameLst>
                                      </p:cBhvr>
                                      <p:by>
                                        <p:hsl h="0" s="12549" l="25098"/>
                                      </p:by>
                                    </p:animClr>
                                    <p:animClr clrSpc="hsl" dir="cw">
                                      <p:cBhvr>
                                        <p:cTn id="223" dur="500" fill="hold"/>
                                        <p:tgtEl>
                                          <p:spTgt spid="5"/>
                                        </p:tgtEl>
                                        <p:attrNameLst>
                                          <p:attrName>fillcolor</p:attrName>
                                        </p:attrNameLst>
                                      </p:cBhvr>
                                      <p:by>
                                        <p:hsl h="0" s="12549" l="25098"/>
                                      </p:by>
                                    </p:animClr>
                                    <p:animClr clrSpc="hsl" dir="cw">
                                      <p:cBhvr>
                                        <p:cTn id="224" dur="500" fill="hold"/>
                                        <p:tgtEl>
                                          <p:spTgt spid="5"/>
                                        </p:tgtEl>
                                        <p:attrNameLst>
                                          <p:attrName>stroke.color</p:attrName>
                                        </p:attrNameLst>
                                      </p:cBhvr>
                                      <p:by>
                                        <p:hsl h="0" s="12549" l="25098"/>
                                      </p:by>
                                    </p:animClr>
                                    <p:set>
                                      <p:cBhvr>
                                        <p:cTn id="225" dur="500" fill="hold"/>
                                        <p:tgtEl>
                                          <p:spTgt spid="5"/>
                                        </p:tgtEl>
                                        <p:attrNameLst>
                                          <p:attrName>fill.type</p:attrName>
                                        </p:attrNameLst>
                                      </p:cBhvr>
                                      <p:to>
                                        <p:strVal val="solid"/>
                                      </p:to>
                                    </p:set>
                                  </p:childTnLst>
                                </p:cTn>
                              </p:par>
                              <p:par>
                                <p:cTn id="226" presetID="30" presetClass="emph" presetSubtype="0" fill="hold" grpId="0" nodeType="withEffect">
                                  <p:stCondLst>
                                    <p:cond delay="0"/>
                                  </p:stCondLst>
                                  <p:childTnLst>
                                    <p:animClr clrSpc="hsl" dir="cw">
                                      <p:cBhvr override="childStyle">
                                        <p:cTn id="227" dur="500" fill="hold"/>
                                        <p:tgtEl>
                                          <p:spTgt spid="8"/>
                                        </p:tgtEl>
                                        <p:attrNameLst>
                                          <p:attrName>style.color</p:attrName>
                                        </p:attrNameLst>
                                      </p:cBhvr>
                                      <p:by>
                                        <p:hsl h="0" s="12549" l="25098"/>
                                      </p:by>
                                    </p:animClr>
                                    <p:animClr clrSpc="hsl" dir="cw">
                                      <p:cBhvr>
                                        <p:cTn id="228" dur="500" fill="hold"/>
                                        <p:tgtEl>
                                          <p:spTgt spid="8"/>
                                        </p:tgtEl>
                                        <p:attrNameLst>
                                          <p:attrName>fillcolor</p:attrName>
                                        </p:attrNameLst>
                                      </p:cBhvr>
                                      <p:by>
                                        <p:hsl h="0" s="12549" l="25098"/>
                                      </p:by>
                                    </p:animClr>
                                    <p:animClr clrSpc="hsl" dir="cw">
                                      <p:cBhvr>
                                        <p:cTn id="229" dur="500" fill="hold"/>
                                        <p:tgtEl>
                                          <p:spTgt spid="8"/>
                                        </p:tgtEl>
                                        <p:attrNameLst>
                                          <p:attrName>stroke.color</p:attrName>
                                        </p:attrNameLst>
                                      </p:cBhvr>
                                      <p:by>
                                        <p:hsl h="0" s="12549" l="25098"/>
                                      </p:by>
                                    </p:animClr>
                                    <p:set>
                                      <p:cBhvr>
                                        <p:cTn id="230" dur="500" fill="hold"/>
                                        <p:tgtEl>
                                          <p:spTgt spid="8"/>
                                        </p:tgtEl>
                                        <p:attrNameLst>
                                          <p:attrName>fill.type</p:attrName>
                                        </p:attrNameLst>
                                      </p:cBhvr>
                                      <p:to>
                                        <p:strVal val="solid"/>
                                      </p:to>
                                    </p:set>
                                  </p:childTnLst>
                                </p:cTn>
                              </p:par>
                              <p:par>
                                <p:cTn id="231" presetID="10" presetClass="entr" presetSubtype="0" fill="hold" grpId="0" nodeType="withEffect">
                                  <p:stCondLst>
                                    <p:cond delay="0"/>
                                  </p:stCondLst>
                                  <p:childTnLst>
                                    <p:set>
                                      <p:cBhvr>
                                        <p:cTn id="232" dur="1" fill="hold">
                                          <p:stCondLst>
                                            <p:cond delay="0"/>
                                          </p:stCondLst>
                                        </p:cTn>
                                        <p:tgtEl>
                                          <p:spTgt spid="89"/>
                                        </p:tgtEl>
                                        <p:attrNameLst>
                                          <p:attrName>style.visibility</p:attrName>
                                        </p:attrNameLst>
                                      </p:cBhvr>
                                      <p:to>
                                        <p:strVal val="visible"/>
                                      </p:to>
                                    </p:set>
                                    <p:animEffect transition="in" filter="fade">
                                      <p:cBhvr>
                                        <p:cTn id="233" dur="500"/>
                                        <p:tgtEl>
                                          <p:spTgt spid="89"/>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88"/>
                                        </p:tgtEl>
                                        <p:attrNameLst>
                                          <p:attrName>style.visibility</p:attrName>
                                        </p:attrNameLst>
                                      </p:cBhvr>
                                      <p:to>
                                        <p:strVal val="visible"/>
                                      </p:to>
                                    </p:set>
                                    <p:animEffect transition="in" filter="fade">
                                      <p:cBhvr>
                                        <p:cTn id="236" dur="500"/>
                                        <p:tgtEl>
                                          <p:spTgt spid="88"/>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02"/>
                                        </p:tgtEl>
                                        <p:attrNameLst>
                                          <p:attrName>style.visibility</p:attrName>
                                        </p:attrNameLst>
                                      </p:cBhvr>
                                      <p:to>
                                        <p:strVal val="visible"/>
                                      </p:to>
                                    </p:set>
                                    <p:animEffect transition="in" filter="fade">
                                      <p:cBhvr>
                                        <p:cTn id="239" dur="500"/>
                                        <p:tgtEl>
                                          <p:spTgt spid="10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7"/>
                                        </p:tgtEl>
                                        <p:attrNameLst>
                                          <p:attrName>style.visibility</p:attrName>
                                        </p:attrNameLst>
                                      </p:cBhvr>
                                      <p:to>
                                        <p:strVal val="visible"/>
                                      </p:to>
                                    </p:set>
                                    <p:animEffect transition="in" filter="fade">
                                      <p:cBhvr>
                                        <p:cTn id="242" dur="500"/>
                                        <p:tgtEl>
                                          <p:spTgt spid="7"/>
                                        </p:tgtEl>
                                      </p:cBhvr>
                                    </p:animEffect>
                                  </p:childTnLst>
                                </p:cTn>
                              </p:par>
                            </p:childTnLst>
                          </p:cTn>
                        </p:par>
                      </p:childTnLst>
                    </p:cTn>
                  </p:par>
                  <p:par>
                    <p:cTn id="243" fill="hold">
                      <p:stCondLst>
                        <p:cond delay="indefinite"/>
                      </p:stCondLst>
                      <p:childTnLst>
                        <p:par>
                          <p:cTn id="244" fill="hold">
                            <p:stCondLst>
                              <p:cond delay="0"/>
                            </p:stCondLst>
                            <p:childTnLst>
                              <p:par>
                                <p:cTn id="245" presetID="2" presetClass="entr" presetSubtype="2" fill="hold" grpId="0" nodeType="clickEffect">
                                  <p:stCondLst>
                                    <p:cond delay="0"/>
                                  </p:stCondLst>
                                  <p:childTnLst>
                                    <p:set>
                                      <p:cBhvr>
                                        <p:cTn id="246" dur="1" fill="hold">
                                          <p:stCondLst>
                                            <p:cond delay="0"/>
                                          </p:stCondLst>
                                        </p:cTn>
                                        <p:tgtEl>
                                          <p:spTgt spid="87"/>
                                        </p:tgtEl>
                                        <p:attrNameLst>
                                          <p:attrName>style.visibility</p:attrName>
                                        </p:attrNameLst>
                                      </p:cBhvr>
                                      <p:to>
                                        <p:strVal val="visible"/>
                                      </p:to>
                                    </p:set>
                                    <p:anim calcmode="lin" valueType="num">
                                      <p:cBhvr additive="base">
                                        <p:cTn id="247" dur="500" fill="hold"/>
                                        <p:tgtEl>
                                          <p:spTgt spid="87"/>
                                        </p:tgtEl>
                                        <p:attrNameLst>
                                          <p:attrName>ppt_x</p:attrName>
                                        </p:attrNameLst>
                                      </p:cBhvr>
                                      <p:tavLst>
                                        <p:tav tm="0">
                                          <p:val>
                                            <p:strVal val="1+#ppt_w/2"/>
                                          </p:val>
                                        </p:tav>
                                        <p:tav tm="100000">
                                          <p:val>
                                            <p:strVal val="#ppt_x"/>
                                          </p:val>
                                        </p:tav>
                                      </p:tavLst>
                                    </p:anim>
                                    <p:anim calcmode="lin" valueType="num">
                                      <p:cBhvr additive="base">
                                        <p:cTn id="248" dur="500" fill="hold"/>
                                        <p:tgtEl>
                                          <p:spTgt spid="87"/>
                                        </p:tgtEl>
                                        <p:attrNameLst>
                                          <p:attrName>ppt_y</p:attrName>
                                        </p:attrNameLst>
                                      </p:cBhvr>
                                      <p:tavLst>
                                        <p:tav tm="0">
                                          <p:val>
                                            <p:strVal val="#ppt_y"/>
                                          </p:val>
                                        </p:tav>
                                        <p:tav tm="100000">
                                          <p:val>
                                            <p:strVal val="#ppt_y"/>
                                          </p:val>
                                        </p:tav>
                                      </p:tavLst>
                                    </p:anim>
                                  </p:childTnLst>
                                </p:cTn>
                              </p:par>
                              <p:par>
                                <p:cTn id="249" presetID="10" presetClass="exit" presetSubtype="0" fill="hold" grpId="2" nodeType="withEffect">
                                  <p:stCondLst>
                                    <p:cond delay="0"/>
                                  </p:stCondLst>
                                  <p:childTnLst>
                                    <p:animEffect transition="out" filter="fade">
                                      <p:cBhvr>
                                        <p:cTn id="250" dur="500"/>
                                        <p:tgtEl>
                                          <p:spTgt spid="89"/>
                                        </p:tgtEl>
                                      </p:cBhvr>
                                    </p:animEffect>
                                    <p:set>
                                      <p:cBhvr>
                                        <p:cTn id="251" dur="1" fill="hold">
                                          <p:stCondLst>
                                            <p:cond delay="499"/>
                                          </p:stCondLst>
                                        </p:cTn>
                                        <p:tgtEl>
                                          <p:spTgt spid="89"/>
                                        </p:tgtEl>
                                        <p:attrNameLst>
                                          <p:attrName>style.visibility</p:attrName>
                                        </p:attrNameLst>
                                      </p:cBhvr>
                                      <p:to>
                                        <p:strVal val="hidden"/>
                                      </p:to>
                                    </p:set>
                                  </p:childTnLst>
                                </p:cTn>
                              </p:par>
                              <p:par>
                                <p:cTn id="252" presetID="10" presetClass="exit" presetSubtype="0" fill="hold" grpId="2" nodeType="withEffect">
                                  <p:stCondLst>
                                    <p:cond delay="0"/>
                                  </p:stCondLst>
                                  <p:childTnLst>
                                    <p:animEffect transition="out" filter="fade">
                                      <p:cBhvr>
                                        <p:cTn id="253" dur="500"/>
                                        <p:tgtEl>
                                          <p:spTgt spid="88"/>
                                        </p:tgtEl>
                                      </p:cBhvr>
                                    </p:animEffect>
                                    <p:set>
                                      <p:cBhvr>
                                        <p:cTn id="254" dur="1" fill="hold">
                                          <p:stCondLst>
                                            <p:cond delay="499"/>
                                          </p:stCondLst>
                                        </p:cTn>
                                        <p:tgtEl>
                                          <p:spTgt spid="88"/>
                                        </p:tgtEl>
                                        <p:attrNameLst>
                                          <p:attrName>style.visibility</p:attrName>
                                        </p:attrNameLst>
                                      </p:cBhvr>
                                      <p:to>
                                        <p:strVal val="hidden"/>
                                      </p:to>
                                    </p:set>
                                  </p:childTnLst>
                                </p:cTn>
                              </p:par>
                              <p:par>
                                <p:cTn id="255" presetID="10" presetClass="exit" presetSubtype="0" fill="hold" grpId="2" nodeType="withEffect">
                                  <p:stCondLst>
                                    <p:cond delay="0"/>
                                  </p:stCondLst>
                                  <p:childTnLst>
                                    <p:animEffect transition="out" filter="fade">
                                      <p:cBhvr>
                                        <p:cTn id="256" dur="500"/>
                                        <p:tgtEl>
                                          <p:spTgt spid="102"/>
                                        </p:tgtEl>
                                      </p:cBhvr>
                                    </p:animEffect>
                                    <p:set>
                                      <p:cBhvr>
                                        <p:cTn id="257" dur="1" fill="hold">
                                          <p:stCondLst>
                                            <p:cond delay="499"/>
                                          </p:stCondLst>
                                        </p:cTn>
                                        <p:tgtEl>
                                          <p:spTgt spid="102"/>
                                        </p:tgtEl>
                                        <p:attrNameLst>
                                          <p:attrName>style.visibility</p:attrName>
                                        </p:attrNameLst>
                                      </p:cBhvr>
                                      <p:to>
                                        <p:strVal val="hidden"/>
                                      </p:to>
                                    </p:set>
                                  </p:childTnLst>
                                </p:cTn>
                              </p:par>
                              <p:par>
                                <p:cTn id="258" presetID="10" presetClass="exit" presetSubtype="0" fill="hold" grpId="2" nodeType="withEffect">
                                  <p:stCondLst>
                                    <p:cond delay="0"/>
                                  </p:stCondLst>
                                  <p:childTnLst>
                                    <p:animEffect transition="out" filter="fade">
                                      <p:cBhvr>
                                        <p:cTn id="259" dur="500"/>
                                        <p:tgtEl>
                                          <p:spTgt spid="7"/>
                                        </p:tgtEl>
                                      </p:cBhvr>
                                    </p:animEffect>
                                    <p:set>
                                      <p:cBhvr>
                                        <p:cTn id="260" dur="1" fill="hold">
                                          <p:stCondLst>
                                            <p:cond delay="499"/>
                                          </p:stCondLst>
                                        </p:cTn>
                                        <p:tgtEl>
                                          <p:spTgt spid="7"/>
                                        </p:tgtEl>
                                        <p:attrNameLst>
                                          <p:attrName>style.visibility</p:attrName>
                                        </p:attrNameLst>
                                      </p:cBhvr>
                                      <p:to>
                                        <p:strVal val="hidden"/>
                                      </p:to>
                                    </p:set>
                                  </p:childTnLst>
                                </p:cTn>
                              </p:par>
                              <p:par>
                                <p:cTn id="261" presetID="10" presetClass="exit" presetSubtype="0" fill="hold" grpId="2" nodeType="withEffect">
                                  <p:stCondLst>
                                    <p:cond delay="0"/>
                                  </p:stCondLst>
                                  <p:childTnLst>
                                    <p:animEffect transition="out" filter="fade">
                                      <p:cBhvr>
                                        <p:cTn id="262" dur="500"/>
                                        <p:tgtEl>
                                          <p:spTgt spid="81"/>
                                        </p:tgtEl>
                                      </p:cBhvr>
                                    </p:animEffect>
                                    <p:set>
                                      <p:cBhvr>
                                        <p:cTn id="263" dur="1" fill="hold">
                                          <p:stCondLst>
                                            <p:cond delay="499"/>
                                          </p:stCondLst>
                                        </p:cTn>
                                        <p:tgtEl>
                                          <p:spTgt spid="81"/>
                                        </p:tgtEl>
                                        <p:attrNameLst>
                                          <p:attrName>style.visibility</p:attrName>
                                        </p:attrNameLst>
                                      </p:cBhvr>
                                      <p:to>
                                        <p:strVal val="hidden"/>
                                      </p:to>
                                    </p:set>
                                  </p:childTnLst>
                                </p:cTn>
                              </p:par>
                              <p:par>
                                <p:cTn id="264" presetID="10" presetClass="exit" presetSubtype="0" fill="hold" grpId="2" nodeType="withEffect">
                                  <p:stCondLst>
                                    <p:cond delay="0"/>
                                  </p:stCondLst>
                                  <p:childTnLst>
                                    <p:animEffect transition="out" filter="fade">
                                      <p:cBhvr>
                                        <p:cTn id="265" dur="500"/>
                                        <p:tgtEl>
                                          <p:spTgt spid="82"/>
                                        </p:tgtEl>
                                      </p:cBhvr>
                                    </p:animEffect>
                                    <p:set>
                                      <p:cBhvr>
                                        <p:cTn id="266" dur="1" fill="hold">
                                          <p:stCondLst>
                                            <p:cond delay="499"/>
                                          </p:stCondLst>
                                        </p:cTn>
                                        <p:tgtEl>
                                          <p:spTgt spid="82"/>
                                        </p:tgtEl>
                                        <p:attrNameLst>
                                          <p:attrName>style.visibility</p:attrName>
                                        </p:attrNameLst>
                                      </p:cBhvr>
                                      <p:to>
                                        <p:strVal val="hidden"/>
                                      </p:to>
                                    </p:set>
                                  </p:childTnLst>
                                </p:cTn>
                              </p:par>
                              <p:par>
                                <p:cTn id="267" presetID="10" presetClass="exit" presetSubtype="0" fill="hold" grpId="2" nodeType="withEffect">
                                  <p:stCondLst>
                                    <p:cond delay="0"/>
                                  </p:stCondLst>
                                  <p:childTnLst>
                                    <p:animEffect transition="out" filter="fade">
                                      <p:cBhvr>
                                        <p:cTn id="268" dur="500"/>
                                        <p:tgtEl>
                                          <p:spTgt spid="104"/>
                                        </p:tgtEl>
                                      </p:cBhvr>
                                    </p:animEffect>
                                    <p:set>
                                      <p:cBhvr>
                                        <p:cTn id="269" dur="1" fill="hold">
                                          <p:stCondLst>
                                            <p:cond delay="499"/>
                                          </p:stCondLst>
                                        </p:cTn>
                                        <p:tgtEl>
                                          <p:spTgt spid="104"/>
                                        </p:tgtEl>
                                        <p:attrNameLst>
                                          <p:attrName>style.visibility</p:attrName>
                                        </p:attrNameLst>
                                      </p:cBhvr>
                                      <p:to>
                                        <p:strVal val="hidden"/>
                                      </p:to>
                                    </p:set>
                                  </p:childTnLst>
                                </p:cTn>
                              </p:par>
                              <p:par>
                                <p:cTn id="270" presetID="10" presetClass="exit" presetSubtype="0" fill="hold" grpId="2" nodeType="withEffect">
                                  <p:stCondLst>
                                    <p:cond delay="0"/>
                                  </p:stCondLst>
                                  <p:childTnLst>
                                    <p:animEffect transition="out" filter="fade">
                                      <p:cBhvr>
                                        <p:cTn id="271" dur="500"/>
                                        <p:tgtEl>
                                          <p:spTgt spid="55"/>
                                        </p:tgtEl>
                                      </p:cBhvr>
                                    </p:animEffect>
                                    <p:set>
                                      <p:cBhvr>
                                        <p:cTn id="272" dur="1" fill="hold">
                                          <p:stCondLst>
                                            <p:cond delay="499"/>
                                          </p:stCondLst>
                                        </p:cTn>
                                        <p:tgtEl>
                                          <p:spTgt spid="55"/>
                                        </p:tgtEl>
                                        <p:attrNameLst>
                                          <p:attrName>style.visibility</p:attrName>
                                        </p:attrNameLst>
                                      </p:cBhvr>
                                      <p:to>
                                        <p:strVal val="hidden"/>
                                      </p:to>
                                    </p:set>
                                  </p:childTnLst>
                                </p:cTn>
                              </p:par>
                            </p:childTnLst>
                          </p:cTn>
                        </p:par>
                        <p:par>
                          <p:cTn id="273" fill="hold">
                            <p:stCondLst>
                              <p:cond delay="500"/>
                            </p:stCondLst>
                            <p:childTnLst>
                              <p:par>
                                <p:cTn id="274" presetID="10" presetClass="entr" presetSubtype="0" fill="hold" grpId="0" nodeType="afterEffect">
                                  <p:stCondLst>
                                    <p:cond delay="0"/>
                                  </p:stCondLst>
                                  <p:childTnLst>
                                    <p:set>
                                      <p:cBhvr>
                                        <p:cTn id="275" dur="1" fill="hold">
                                          <p:stCondLst>
                                            <p:cond delay="0"/>
                                          </p:stCondLst>
                                        </p:cTn>
                                        <p:tgtEl>
                                          <p:spTgt spid="27"/>
                                        </p:tgtEl>
                                        <p:attrNameLst>
                                          <p:attrName>style.visibility</p:attrName>
                                        </p:attrNameLst>
                                      </p:cBhvr>
                                      <p:to>
                                        <p:strVal val="visible"/>
                                      </p:to>
                                    </p:set>
                                    <p:animEffect transition="in" filter="fade">
                                      <p:cBhvr>
                                        <p:cTn id="276" dur="500"/>
                                        <p:tgtEl>
                                          <p:spTgt spid="27"/>
                                        </p:tgtEl>
                                      </p:cBhvr>
                                    </p:animEffect>
                                  </p:childTnLst>
                                </p:cTn>
                              </p:par>
                              <p:par>
                                <p:cTn id="277" presetID="26" presetClass="emph" presetSubtype="0" fill="hold" grpId="0" nodeType="withEffect">
                                  <p:stCondLst>
                                    <p:cond delay="0"/>
                                  </p:stCondLst>
                                  <p:childTnLst>
                                    <p:animEffect transition="out" filter="fade">
                                      <p:cBhvr>
                                        <p:cTn id="278" dur="500" tmFilter="0, 0; .2, .5; .8, .5; 1, 0"/>
                                        <p:tgtEl>
                                          <p:spTgt spid="15"/>
                                        </p:tgtEl>
                                      </p:cBhvr>
                                    </p:animEffect>
                                    <p:animScale>
                                      <p:cBhvr>
                                        <p:cTn id="279" dur="250" autoRev="1" fill="hold"/>
                                        <p:tgtEl>
                                          <p:spTgt spid="15"/>
                                        </p:tgtEl>
                                      </p:cBhvr>
                                      <p:by x="105000" y="105000"/>
                                    </p:animScale>
                                  </p:childTnLst>
                                </p:cTn>
                              </p:par>
                            </p:childTnLst>
                          </p:cTn>
                        </p:par>
                        <p:par>
                          <p:cTn id="280" fill="hold">
                            <p:stCondLst>
                              <p:cond delay="1000"/>
                            </p:stCondLst>
                            <p:childTnLst>
                              <p:par>
                                <p:cTn id="281" presetID="2" presetClass="entr" presetSubtype="2" fill="hold" grpId="0" nodeType="afterEffect">
                                  <p:stCondLst>
                                    <p:cond delay="0"/>
                                  </p:stCondLst>
                                  <p:childTnLst>
                                    <p:set>
                                      <p:cBhvr>
                                        <p:cTn id="282" dur="1" fill="hold">
                                          <p:stCondLst>
                                            <p:cond delay="0"/>
                                          </p:stCondLst>
                                        </p:cTn>
                                        <p:tgtEl>
                                          <p:spTgt spid="85"/>
                                        </p:tgtEl>
                                        <p:attrNameLst>
                                          <p:attrName>style.visibility</p:attrName>
                                        </p:attrNameLst>
                                      </p:cBhvr>
                                      <p:to>
                                        <p:strVal val="visible"/>
                                      </p:to>
                                    </p:set>
                                    <p:anim calcmode="lin" valueType="num">
                                      <p:cBhvr additive="base">
                                        <p:cTn id="283" dur="500" fill="hold"/>
                                        <p:tgtEl>
                                          <p:spTgt spid="85"/>
                                        </p:tgtEl>
                                        <p:attrNameLst>
                                          <p:attrName>ppt_x</p:attrName>
                                        </p:attrNameLst>
                                      </p:cBhvr>
                                      <p:tavLst>
                                        <p:tav tm="0">
                                          <p:val>
                                            <p:strVal val="1+#ppt_w/2"/>
                                          </p:val>
                                        </p:tav>
                                        <p:tav tm="100000">
                                          <p:val>
                                            <p:strVal val="#ppt_x"/>
                                          </p:val>
                                        </p:tav>
                                      </p:tavLst>
                                    </p:anim>
                                    <p:anim calcmode="lin" valueType="num">
                                      <p:cBhvr additive="base">
                                        <p:cTn id="284"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10" presetClass="exit" presetSubtype="0" fill="hold" grpId="1" nodeType="clickEffect">
                                  <p:stCondLst>
                                    <p:cond delay="0"/>
                                  </p:stCondLst>
                                  <p:childTnLst>
                                    <p:animEffect transition="out" filter="fade">
                                      <p:cBhvr>
                                        <p:cTn id="288" dur="500"/>
                                        <p:tgtEl>
                                          <p:spTgt spid="85"/>
                                        </p:tgtEl>
                                      </p:cBhvr>
                                    </p:animEffect>
                                    <p:set>
                                      <p:cBhvr>
                                        <p:cTn id="289" dur="1" fill="hold">
                                          <p:stCondLst>
                                            <p:cond delay="499"/>
                                          </p:stCondLst>
                                        </p:cTn>
                                        <p:tgtEl>
                                          <p:spTgt spid="85"/>
                                        </p:tgtEl>
                                        <p:attrNameLst>
                                          <p:attrName>style.visibility</p:attrName>
                                        </p:attrNameLst>
                                      </p:cBhvr>
                                      <p:to>
                                        <p:strVal val="hidden"/>
                                      </p:to>
                                    </p:set>
                                  </p:childTnLst>
                                </p:cTn>
                              </p:par>
                              <p:par>
                                <p:cTn id="290" presetID="10" presetClass="exit" presetSubtype="0" fill="hold" grpId="1" nodeType="withEffect">
                                  <p:stCondLst>
                                    <p:cond delay="0"/>
                                  </p:stCondLst>
                                  <p:childTnLst>
                                    <p:animEffect transition="out" filter="fade">
                                      <p:cBhvr>
                                        <p:cTn id="291" dur="500"/>
                                        <p:tgtEl>
                                          <p:spTgt spid="87"/>
                                        </p:tgtEl>
                                      </p:cBhvr>
                                    </p:animEffect>
                                    <p:set>
                                      <p:cBhvr>
                                        <p:cTn id="292" dur="1" fill="hold">
                                          <p:stCondLst>
                                            <p:cond delay="499"/>
                                          </p:stCondLst>
                                        </p:cTn>
                                        <p:tgtEl>
                                          <p:spTgt spid="87"/>
                                        </p:tgtEl>
                                        <p:attrNameLst>
                                          <p:attrName>style.visibility</p:attrName>
                                        </p:attrNameLst>
                                      </p:cBhvr>
                                      <p:to>
                                        <p:strVal val="hidden"/>
                                      </p:to>
                                    </p:set>
                                  </p:childTnLst>
                                </p:cTn>
                              </p:par>
                              <p:par>
                                <p:cTn id="293" presetID="10" presetClass="exit" presetSubtype="0" fill="hold" grpId="1" nodeType="withEffect">
                                  <p:stCondLst>
                                    <p:cond delay="0"/>
                                  </p:stCondLst>
                                  <p:childTnLst>
                                    <p:animEffect transition="out" filter="fade">
                                      <p:cBhvr>
                                        <p:cTn id="294" dur="500"/>
                                        <p:tgtEl>
                                          <p:spTgt spid="27"/>
                                        </p:tgtEl>
                                      </p:cBhvr>
                                    </p:animEffect>
                                    <p:set>
                                      <p:cBhvr>
                                        <p:cTn id="295" dur="1" fill="hold">
                                          <p:stCondLst>
                                            <p:cond delay="499"/>
                                          </p:stCondLst>
                                        </p:cTn>
                                        <p:tgtEl>
                                          <p:spTgt spid="27"/>
                                        </p:tgtEl>
                                        <p:attrNameLst>
                                          <p:attrName>style.visibility</p:attrName>
                                        </p:attrNameLst>
                                      </p:cBhvr>
                                      <p:to>
                                        <p:strVal val="hidden"/>
                                      </p:to>
                                    </p:set>
                                  </p:childTnLst>
                                </p:cTn>
                              </p:par>
                              <p:par>
                                <p:cTn id="296" presetID="2" presetClass="entr" presetSubtype="8" fill="hold" grpId="0" nodeType="withEffect">
                                  <p:stCondLst>
                                    <p:cond delay="0"/>
                                  </p:stCondLst>
                                  <p:childTnLst>
                                    <p:set>
                                      <p:cBhvr>
                                        <p:cTn id="297" dur="1" fill="hold">
                                          <p:stCondLst>
                                            <p:cond delay="0"/>
                                          </p:stCondLst>
                                        </p:cTn>
                                        <p:tgtEl>
                                          <p:spTgt spid="91"/>
                                        </p:tgtEl>
                                        <p:attrNameLst>
                                          <p:attrName>style.visibility</p:attrName>
                                        </p:attrNameLst>
                                      </p:cBhvr>
                                      <p:to>
                                        <p:strVal val="visible"/>
                                      </p:to>
                                    </p:set>
                                    <p:anim calcmode="lin" valueType="num">
                                      <p:cBhvr additive="base">
                                        <p:cTn id="298" dur="500" fill="hold"/>
                                        <p:tgtEl>
                                          <p:spTgt spid="91"/>
                                        </p:tgtEl>
                                        <p:attrNameLst>
                                          <p:attrName>ppt_x</p:attrName>
                                        </p:attrNameLst>
                                      </p:cBhvr>
                                      <p:tavLst>
                                        <p:tav tm="0">
                                          <p:val>
                                            <p:strVal val="0-#ppt_w/2"/>
                                          </p:val>
                                        </p:tav>
                                        <p:tav tm="100000">
                                          <p:val>
                                            <p:strVal val="#ppt_x"/>
                                          </p:val>
                                        </p:tav>
                                      </p:tavLst>
                                    </p:anim>
                                    <p:anim calcmode="lin" valueType="num">
                                      <p:cBhvr additive="base">
                                        <p:cTn id="299" dur="500" fill="hold"/>
                                        <p:tgtEl>
                                          <p:spTgt spid="91"/>
                                        </p:tgtEl>
                                        <p:attrNameLst>
                                          <p:attrName>ppt_y</p:attrName>
                                        </p:attrNameLst>
                                      </p:cBhvr>
                                      <p:tavLst>
                                        <p:tav tm="0">
                                          <p:val>
                                            <p:strVal val="#ppt_y"/>
                                          </p:val>
                                        </p:tav>
                                        <p:tav tm="100000">
                                          <p:val>
                                            <p:strVal val="#ppt_y"/>
                                          </p:val>
                                        </p:tav>
                                      </p:tavLst>
                                    </p:anim>
                                  </p:childTnLst>
                                </p:cTn>
                              </p:par>
                              <p:par>
                                <p:cTn id="300" presetID="2" presetClass="entr" presetSubtype="8" fill="hold" grpId="0" nodeType="withEffect">
                                  <p:stCondLst>
                                    <p:cond delay="0"/>
                                  </p:stCondLst>
                                  <p:childTnLst>
                                    <p:set>
                                      <p:cBhvr>
                                        <p:cTn id="301" dur="1" fill="hold">
                                          <p:stCondLst>
                                            <p:cond delay="0"/>
                                          </p:stCondLst>
                                        </p:cTn>
                                        <p:tgtEl>
                                          <p:spTgt spid="92"/>
                                        </p:tgtEl>
                                        <p:attrNameLst>
                                          <p:attrName>style.visibility</p:attrName>
                                        </p:attrNameLst>
                                      </p:cBhvr>
                                      <p:to>
                                        <p:strVal val="visible"/>
                                      </p:to>
                                    </p:set>
                                    <p:anim calcmode="lin" valueType="num">
                                      <p:cBhvr additive="base">
                                        <p:cTn id="302" dur="500" fill="hold"/>
                                        <p:tgtEl>
                                          <p:spTgt spid="92"/>
                                        </p:tgtEl>
                                        <p:attrNameLst>
                                          <p:attrName>ppt_x</p:attrName>
                                        </p:attrNameLst>
                                      </p:cBhvr>
                                      <p:tavLst>
                                        <p:tav tm="0">
                                          <p:val>
                                            <p:strVal val="0-#ppt_w/2"/>
                                          </p:val>
                                        </p:tav>
                                        <p:tav tm="100000">
                                          <p:val>
                                            <p:strVal val="#ppt_x"/>
                                          </p:val>
                                        </p:tav>
                                      </p:tavLst>
                                    </p:anim>
                                    <p:anim calcmode="lin" valueType="num">
                                      <p:cBhvr additive="base">
                                        <p:cTn id="303"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304" fill="hold">
                      <p:stCondLst>
                        <p:cond delay="indefinite"/>
                      </p:stCondLst>
                      <p:childTnLst>
                        <p:par>
                          <p:cTn id="305" fill="hold">
                            <p:stCondLst>
                              <p:cond delay="0"/>
                            </p:stCondLst>
                            <p:childTnLst>
                              <p:par>
                                <p:cTn id="306" presetID="10" presetClass="exit" presetSubtype="0" fill="hold" grpId="1" nodeType="clickEffect">
                                  <p:stCondLst>
                                    <p:cond delay="0"/>
                                  </p:stCondLst>
                                  <p:childTnLst>
                                    <p:animEffect transition="out" filter="fade">
                                      <p:cBhvr>
                                        <p:cTn id="307" dur="500"/>
                                        <p:tgtEl>
                                          <p:spTgt spid="91"/>
                                        </p:tgtEl>
                                      </p:cBhvr>
                                    </p:animEffect>
                                    <p:set>
                                      <p:cBhvr>
                                        <p:cTn id="308" dur="1" fill="hold">
                                          <p:stCondLst>
                                            <p:cond delay="499"/>
                                          </p:stCondLst>
                                        </p:cTn>
                                        <p:tgtEl>
                                          <p:spTgt spid="91"/>
                                        </p:tgtEl>
                                        <p:attrNameLst>
                                          <p:attrName>style.visibility</p:attrName>
                                        </p:attrNameLst>
                                      </p:cBhvr>
                                      <p:to>
                                        <p:strVal val="hidden"/>
                                      </p:to>
                                    </p:set>
                                  </p:childTnLst>
                                </p:cTn>
                              </p:par>
                              <p:par>
                                <p:cTn id="309" presetID="10" presetClass="exit" presetSubtype="0" fill="hold" grpId="1" nodeType="withEffect">
                                  <p:stCondLst>
                                    <p:cond delay="0"/>
                                  </p:stCondLst>
                                  <p:childTnLst>
                                    <p:animEffect transition="out" filter="fade">
                                      <p:cBhvr>
                                        <p:cTn id="310" dur="500"/>
                                        <p:tgtEl>
                                          <p:spTgt spid="92"/>
                                        </p:tgtEl>
                                      </p:cBhvr>
                                    </p:animEffect>
                                    <p:set>
                                      <p:cBhvr>
                                        <p:cTn id="311" dur="1" fill="hold">
                                          <p:stCondLst>
                                            <p:cond delay="499"/>
                                          </p:stCondLst>
                                        </p:cTn>
                                        <p:tgtEl>
                                          <p:spTgt spid="92"/>
                                        </p:tgtEl>
                                        <p:attrNameLst>
                                          <p:attrName>style.visibility</p:attrName>
                                        </p:attrNameLst>
                                      </p:cBhvr>
                                      <p:to>
                                        <p:strVal val="hidden"/>
                                      </p:to>
                                    </p:set>
                                  </p:childTnLst>
                                </p:cTn>
                              </p:par>
                            </p:childTnLst>
                          </p:cTn>
                        </p:par>
                        <p:par>
                          <p:cTn id="312" fill="hold">
                            <p:stCondLst>
                              <p:cond delay="500"/>
                            </p:stCondLst>
                            <p:childTnLst>
                              <p:par>
                                <p:cTn id="313" presetID="2" presetClass="entr" presetSubtype="8" fill="hold" grpId="0" nodeType="afterEffect">
                                  <p:stCondLst>
                                    <p:cond delay="0"/>
                                  </p:stCondLst>
                                  <p:childTnLst>
                                    <p:set>
                                      <p:cBhvr>
                                        <p:cTn id="314" dur="1" fill="hold">
                                          <p:stCondLst>
                                            <p:cond delay="0"/>
                                          </p:stCondLst>
                                        </p:cTn>
                                        <p:tgtEl>
                                          <p:spTgt spid="93"/>
                                        </p:tgtEl>
                                        <p:attrNameLst>
                                          <p:attrName>style.visibility</p:attrName>
                                        </p:attrNameLst>
                                      </p:cBhvr>
                                      <p:to>
                                        <p:strVal val="visible"/>
                                      </p:to>
                                    </p:set>
                                    <p:anim calcmode="lin" valueType="num">
                                      <p:cBhvr additive="base">
                                        <p:cTn id="315" dur="500" fill="hold"/>
                                        <p:tgtEl>
                                          <p:spTgt spid="93"/>
                                        </p:tgtEl>
                                        <p:attrNameLst>
                                          <p:attrName>ppt_x</p:attrName>
                                        </p:attrNameLst>
                                      </p:cBhvr>
                                      <p:tavLst>
                                        <p:tav tm="0">
                                          <p:val>
                                            <p:strVal val="0-#ppt_w/2"/>
                                          </p:val>
                                        </p:tav>
                                        <p:tav tm="100000">
                                          <p:val>
                                            <p:strVal val="#ppt_x"/>
                                          </p:val>
                                        </p:tav>
                                      </p:tavLst>
                                    </p:anim>
                                    <p:anim calcmode="lin" valueType="num">
                                      <p:cBhvr additive="base">
                                        <p:cTn id="316" dur="500" fill="hold"/>
                                        <p:tgtEl>
                                          <p:spTgt spid="93"/>
                                        </p:tgtEl>
                                        <p:attrNameLst>
                                          <p:attrName>ppt_y</p:attrName>
                                        </p:attrNameLst>
                                      </p:cBhvr>
                                      <p:tavLst>
                                        <p:tav tm="0">
                                          <p:val>
                                            <p:strVal val="#ppt_y"/>
                                          </p:val>
                                        </p:tav>
                                        <p:tav tm="100000">
                                          <p:val>
                                            <p:strVal val="#ppt_y"/>
                                          </p:val>
                                        </p:tav>
                                      </p:tavLst>
                                    </p:anim>
                                  </p:childTnLst>
                                </p:cTn>
                              </p:par>
                              <p:par>
                                <p:cTn id="317" presetID="2" presetClass="entr" presetSubtype="8" fill="hold" grpId="0" nodeType="withEffect">
                                  <p:stCondLst>
                                    <p:cond delay="0"/>
                                  </p:stCondLst>
                                  <p:childTnLst>
                                    <p:set>
                                      <p:cBhvr>
                                        <p:cTn id="318" dur="1" fill="hold">
                                          <p:stCondLst>
                                            <p:cond delay="0"/>
                                          </p:stCondLst>
                                        </p:cTn>
                                        <p:tgtEl>
                                          <p:spTgt spid="94"/>
                                        </p:tgtEl>
                                        <p:attrNameLst>
                                          <p:attrName>style.visibility</p:attrName>
                                        </p:attrNameLst>
                                      </p:cBhvr>
                                      <p:to>
                                        <p:strVal val="visible"/>
                                      </p:to>
                                    </p:set>
                                    <p:anim calcmode="lin" valueType="num">
                                      <p:cBhvr additive="base">
                                        <p:cTn id="319" dur="500" fill="hold"/>
                                        <p:tgtEl>
                                          <p:spTgt spid="94"/>
                                        </p:tgtEl>
                                        <p:attrNameLst>
                                          <p:attrName>ppt_x</p:attrName>
                                        </p:attrNameLst>
                                      </p:cBhvr>
                                      <p:tavLst>
                                        <p:tav tm="0">
                                          <p:val>
                                            <p:strVal val="0-#ppt_w/2"/>
                                          </p:val>
                                        </p:tav>
                                        <p:tav tm="100000">
                                          <p:val>
                                            <p:strVal val="#ppt_x"/>
                                          </p:val>
                                        </p:tav>
                                      </p:tavLst>
                                    </p:anim>
                                    <p:anim calcmode="lin" valueType="num">
                                      <p:cBhvr additive="base">
                                        <p:cTn id="320"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321" fill="hold">
                      <p:stCondLst>
                        <p:cond delay="indefinite"/>
                      </p:stCondLst>
                      <p:childTnLst>
                        <p:par>
                          <p:cTn id="322" fill="hold">
                            <p:stCondLst>
                              <p:cond delay="0"/>
                            </p:stCondLst>
                            <p:childTnLst>
                              <p:par>
                                <p:cTn id="323" presetID="10" presetClass="exit" presetSubtype="0" fill="hold" grpId="2" nodeType="clickEffect">
                                  <p:stCondLst>
                                    <p:cond delay="0"/>
                                  </p:stCondLst>
                                  <p:childTnLst>
                                    <p:animEffect transition="out" filter="fade">
                                      <p:cBhvr>
                                        <p:cTn id="324" dur="500"/>
                                        <p:tgtEl>
                                          <p:spTgt spid="91"/>
                                        </p:tgtEl>
                                      </p:cBhvr>
                                    </p:animEffect>
                                    <p:set>
                                      <p:cBhvr>
                                        <p:cTn id="325" dur="1" fill="hold">
                                          <p:stCondLst>
                                            <p:cond delay="499"/>
                                          </p:stCondLst>
                                        </p:cTn>
                                        <p:tgtEl>
                                          <p:spTgt spid="91"/>
                                        </p:tgtEl>
                                        <p:attrNameLst>
                                          <p:attrName>style.visibility</p:attrName>
                                        </p:attrNameLst>
                                      </p:cBhvr>
                                      <p:to>
                                        <p:strVal val="hidden"/>
                                      </p:to>
                                    </p:set>
                                  </p:childTnLst>
                                </p:cTn>
                              </p:par>
                              <p:par>
                                <p:cTn id="326" presetID="10" presetClass="exit" presetSubtype="0" fill="hold" grpId="1" nodeType="withEffect">
                                  <p:stCondLst>
                                    <p:cond delay="0"/>
                                  </p:stCondLst>
                                  <p:childTnLst>
                                    <p:animEffect transition="out" filter="fade">
                                      <p:cBhvr>
                                        <p:cTn id="327" dur="500"/>
                                        <p:tgtEl>
                                          <p:spTgt spid="93"/>
                                        </p:tgtEl>
                                      </p:cBhvr>
                                    </p:animEffect>
                                    <p:set>
                                      <p:cBhvr>
                                        <p:cTn id="328" dur="1" fill="hold">
                                          <p:stCondLst>
                                            <p:cond delay="499"/>
                                          </p:stCondLst>
                                        </p:cTn>
                                        <p:tgtEl>
                                          <p:spTgt spid="93"/>
                                        </p:tgtEl>
                                        <p:attrNameLst>
                                          <p:attrName>style.visibility</p:attrName>
                                        </p:attrNameLst>
                                      </p:cBhvr>
                                      <p:to>
                                        <p:strVal val="hidden"/>
                                      </p:to>
                                    </p:set>
                                  </p:childTnLst>
                                </p:cTn>
                              </p:par>
                              <p:par>
                                <p:cTn id="329" presetID="10" presetClass="exit" presetSubtype="0" fill="hold" grpId="1" nodeType="withEffect">
                                  <p:stCondLst>
                                    <p:cond delay="0"/>
                                  </p:stCondLst>
                                  <p:childTnLst>
                                    <p:animEffect transition="out" filter="fade">
                                      <p:cBhvr>
                                        <p:cTn id="330" dur="500"/>
                                        <p:tgtEl>
                                          <p:spTgt spid="94"/>
                                        </p:tgtEl>
                                      </p:cBhvr>
                                    </p:animEffect>
                                    <p:set>
                                      <p:cBhvr>
                                        <p:cTn id="331" dur="1" fill="hold">
                                          <p:stCondLst>
                                            <p:cond delay="499"/>
                                          </p:stCondLst>
                                        </p:cTn>
                                        <p:tgtEl>
                                          <p:spTgt spid="94"/>
                                        </p:tgtEl>
                                        <p:attrNameLst>
                                          <p:attrName>style.visibility</p:attrName>
                                        </p:attrNameLst>
                                      </p:cBhvr>
                                      <p:to>
                                        <p:strVal val="hidden"/>
                                      </p:to>
                                    </p:set>
                                  </p:childTnLst>
                                </p:cTn>
                              </p:par>
                            </p:childTnLst>
                          </p:cTn>
                        </p:par>
                        <p:par>
                          <p:cTn id="332" fill="hold">
                            <p:stCondLst>
                              <p:cond delay="500"/>
                            </p:stCondLst>
                            <p:childTnLst>
                              <p:par>
                                <p:cTn id="333" presetID="2" presetClass="entr" presetSubtype="2" fill="hold" grpId="0" nodeType="afterEffect">
                                  <p:stCondLst>
                                    <p:cond delay="0"/>
                                  </p:stCondLst>
                                  <p:childTnLst>
                                    <p:set>
                                      <p:cBhvr>
                                        <p:cTn id="334" dur="1" fill="hold">
                                          <p:stCondLst>
                                            <p:cond delay="0"/>
                                          </p:stCondLst>
                                        </p:cTn>
                                        <p:tgtEl>
                                          <p:spTgt spid="95"/>
                                        </p:tgtEl>
                                        <p:attrNameLst>
                                          <p:attrName>style.visibility</p:attrName>
                                        </p:attrNameLst>
                                      </p:cBhvr>
                                      <p:to>
                                        <p:strVal val="visible"/>
                                      </p:to>
                                    </p:set>
                                    <p:anim calcmode="lin" valueType="num">
                                      <p:cBhvr additive="base">
                                        <p:cTn id="335" dur="500" fill="hold"/>
                                        <p:tgtEl>
                                          <p:spTgt spid="95"/>
                                        </p:tgtEl>
                                        <p:attrNameLst>
                                          <p:attrName>ppt_x</p:attrName>
                                        </p:attrNameLst>
                                      </p:cBhvr>
                                      <p:tavLst>
                                        <p:tav tm="0">
                                          <p:val>
                                            <p:strVal val="1+#ppt_w/2"/>
                                          </p:val>
                                        </p:tav>
                                        <p:tav tm="100000">
                                          <p:val>
                                            <p:strVal val="#ppt_x"/>
                                          </p:val>
                                        </p:tav>
                                      </p:tavLst>
                                    </p:anim>
                                    <p:anim calcmode="lin" valueType="num">
                                      <p:cBhvr additive="base">
                                        <p:cTn id="336" dur="500" fill="hold"/>
                                        <p:tgtEl>
                                          <p:spTgt spid="95"/>
                                        </p:tgtEl>
                                        <p:attrNameLst>
                                          <p:attrName>ppt_y</p:attrName>
                                        </p:attrNameLst>
                                      </p:cBhvr>
                                      <p:tavLst>
                                        <p:tav tm="0">
                                          <p:val>
                                            <p:strVal val="#ppt_y"/>
                                          </p:val>
                                        </p:tav>
                                        <p:tav tm="100000">
                                          <p:val>
                                            <p:strVal val="#ppt_y"/>
                                          </p:val>
                                        </p:tav>
                                      </p:tavLst>
                                    </p:anim>
                                  </p:childTnLst>
                                </p:cTn>
                              </p:par>
                              <p:par>
                                <p:cTn id="337" presetID="2" presetClass="entr" presetSubtype="2" fill="hold" grpId="0" nodeType="withEffect">
                                  <p:stCondLst>
                                    <p:cond delay="0"/>
                                  </p:stCondLst>
                                  <p:childTnLst>
                                    <p:set>
                                      <p:cBhvr>
                                        <p:cTn id="338" dur="1" fill="hold">
                                          <p:stCondLst>
                                            <p:cond delay="0"/>
                                          </p:stCondLst>
                                        </p:cTn>
                                        <p:tgtEl>
                                          <p:spTgt spid="96"/>
                                        </p:tgtEl>
                                        <p:attrNameLst>
                                          <p:attrName>style.visibility</p:attrName>
                                        </p:attrNameLst>
                                      </p:cBhvr>
                                      <p:to>
                                        <p:strVal val="visible"/>
                                      </p:to>
                                    </p:set>
                                    <p:anim calcmode="lin" valueType="num">
                                      <p:cBhvr additive="base">
                                        <p:cTn id="339" dur="500" fill="hold"/>
                                        <p:tgtEl>
                                          <p:spTgt spid="96"/>
                                        </p:tgtEl>
                                        <p:attrNameLst>
                                          <p:attrName>ppt_x</p:attrName>
                                        </p:attrNameLst>
                                      </p:cBhvr>
                                      <p:tavLst>
                                        <p:tav tm="0">
                                          <p:val>
                                            <p:strVal val="1+#ppt_w/2"/>
                                          </p:val>
                                        </p:tav>
                                        <p:tav tm="100000">
                                          <p:val>
                                            <p:strVal val="#ppt_x"/>
                                          </p:val>
                                        </p:tav>
                                      </p:tavLst>
                                    </p:anim>
                                    <p:anim calcmode="lin" valueType="num">
                                      <p:cBhvr additive="base">
                                        <p:cTn id="340" dur="500" fill="hold"/>
                                        <p:tgtEl>
                                          <p:spTgt spid="96"/>
                                        </p:tgtEl>
                                        <p:attrNameLst>
                                          <p:attrName>ppt_y</p:attrName>
                                        </p:attrNameLst>
                                      </p:cBhvr>
                                      <p:tavLst>
                                        <p:tav tm="0">
                                          <p:val>
                                            <p:strVal val="#ppt_y"/>
                                          </p:val>
                                        </p:tav>
                                        <p:tav tm="100000">
                                          <p:val>
                                            <p:strVal val="#ppt_y"/>
                                          </p:val>
                                        </p:tav>
                                      </p:tavLst>
                                    </p:anim>
                                  </p:childTnLst>
                                </p:cTn>
                              </p:par>
                            </p:childTnLst>
                          </p:cTn>
                        </p:par>
                        <p:par>
                          <p:cTn id="341" fill="hold">
                            <p:stCondLst>
                              <p:cond delay="1000"/>
                            </p:stCondLst>
                            <p:childTnLst>
                              <p:par>
                                <p:cTn id="342" presetID="2" presetClass="entr" presetSubtype="1" fill="hold" grpId="0" nodeType="afterEffect">
                                  <p:stCondLst>
                                    <p:cond delay="0"/>
                                  </p:stCondLst>
                                  <p:childTnLst>
                                    <p:set>
                                      <p:cBhvr>
                                        <p:cTn id="343" dur="1" fill="hold">
                                          <p:stCondLst>
                                            <p:cond delay="0"/>
                                          </p:stCondLst>
                                        </p:cTn>
                                        <p:tgtEl>
                                          <p:spTgt spid="21"/>
                                        </p:tgtEl>
                                        <p:attrNameLst>
                                          <p:attrName>style.visibility</p:attrName>
                                        </p:attrNameLst>
                                      </p:cBhvr>
                                      <p:to>
                                        <p:strVal val="visible"/>
                                      </p:to>
                                    </p:set>
                                    <p:anim calcmode="lin" valueType="num">
                                      <p:cBhvr additive="base">
                                        <p:cTn id="344" dur="500" fill="hold"/>
                                        <p:tgtEl>
                                          <p:spTgt spid="21"/>
                                        </p:tgtEl>
                                        <p:attrNameLst>
                                          <p:attrName>ppt_x</p:attrName>
                                        </p:attrNameLst>
                                      </p:cBhvr>
                                      <p:tavLst>
                                        <p:tav tm="0">
                                          <p:val>
                                            <p:strVal val="#ppt_x"/>
                                          </p:val>
                                        </p:tav>
                                        <p:tav tm="100000">
                                          <p:val>
                                            <p:strVal val="#ppt_x"/>
                                          </p:val>
                                        </p:tav>
                                      </p:tavLst>
                                    </p:anim>
                                    <p:anim calcmode="lin" valueType="num">
                                      <p:cBhvr additive="base">
                                        <p:cTn id="345" dur="500" fill="hold"/>
                                        <p:tgtEl>
                                          <p:spTgt spid="21"/>
                                        </p:tgtEl>
                                        <p:attrNameLst>
                                          <p:attrName>ppt_y</p:attrName>
                                        </p:attrNameLst>
                                      </p:cBhvr>
                                      <p:tavLst>
                                        <p:tav tm="0">
                                          <p:val>
                                            <p:strVal val="0-#ppt_h/2"/>
                                          </p:val>
                                        </p:tav>
                                        <p:tav tm="100000">
                                          <p:val>
                                            <p:strVal val="#ppt_y"/>
                                          </p:val>
                                        </p:tav>
                                      </p:tavLst>
                                    </p:anim>
                                  </p:childTnLst>
                                </p:cTn>
                              </p:par>
                              <p:par>
                                <p:cTn id="346" presetID="2" presetClass="entr" presetSubtype="1" fill="hold" grpId="0" nodeType="withEffect">
                                  <p:stCondLst>
                                    <p:cond delay="0"/>
                                  </p:stCondLst>
                                  <p:childTnLst>
                                    <p:set>
                                      <p:cBhvr>
                                        <p:cTn id="347" dur="1" fill="hold">
                                          <p:stCondLst>
                                            <p:cond delay="0"/>
                                          </p:stCondLst>
                                        </p:cTn>
                                        <p:tgtEl>
                                          <p:spTgt spid="63"/>
                                        </p:tgtEl>
                                        <p:attrNameLst>
                                          <p:attrName>style.visibility</p:attrName>
                                        </p:attrNameLst>
                                      </p:cBhvr>
                                      <p:to>
                                        <p:strVal val="visible"/>
                                      </p:to>
                                    </p:set>
                                    <p:anim calcmode="lin" valueType="num">
                                      <p:cBhvr additive="base">
                                        <p:cTn id="348" dur="500" fill="hold"/>
                                        <p:tgtEl>
                                          <p:spTgt spid="63"/>
                                        </p:tgtEl>
                                        <p:attrNameLst>
                                          <p:attrName>ppt_x</p:attrName>
                                        </p:attrNameLst>
                                      </p:cBhvr>
                                      <p:tavLst>
                                        <p:tav tm="0">
                                          <p:val>
                                            <p:strVal val="#ppt_x"/>
                                          </p:val>
                                        </p:tav>
                                        <p:tav tm="100000">
                                          <p:val>
                                            <p:strVal val="#ppt_x"/>
                                          </p:val>
                                        </p:tav>
                                      </p:tavLst>
                                    </p:anim>
                                    <p:anim calcmode="lin" valueType="num">
                                      <p:cBhvr additive="base">
                                        <p:cTn id="349"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350" fill="hold">
                      <p:stCondLst>
                        <p:cond delay="indefinite"/>
                      </p:stCondLst>
                      <p:childTnLst>
                        <p:par>
                          <p:cTn id="351" fill="hold">
                            <p:stCondLst>
                              <p:cond delay="0"/>
                            </p:stCondLst>
                            <p:childTnLst>
                              <p:par>
                                <p:cTn id="352" presetID="10" presetClass="exit" presetSubtype="0" fill="hold" grpId="1" nodeType="clickEffect">
                                  <p:stCondLst>
                                    <p:cond delay="0"/>
                                  </p:stCondLst>
                                  <p:childTnLst>
                                    <p:animEffect transition="out" filter="fade">
                                      <p:cBhvr>
                                        <p:cTn id="353" dur="500"/>
                                        <p:tgtEl>
                                          <p:spTgt spid="95"/>
                                        </p:tgtEl>
                                      </p:cBhvr>
                                    </p:animEffect>
                                    <p:set>
                                      <p:cBhvr>
                                        <p:cTn id="354" dur="1" fill="hold">
                                          <p:stCondLst>
                                            <p:cond delay="499"/>
                                          </p:stCondLst>
                                        </p:cTn>
                                        <p:tgtEl>
                                          <p:spTgt spid="95"/>
                                        </p:tgtEl>
                                        <p:attrNameLst>
                                          <p:attrName>style.visibility</p:attrName>
                                        </p:attrNameLst>
                                      </p:cBhvr>
                                      <p:to>
                                        <p:strVal val="hidden"/>
                                      </p:to>
                                    </p:set>
                                  </p:childTnLst>
                                </p:cTn>
                              </p:par>
                              <p:par>
                                <p:cTn id="355" presetID="10" presetClass="exit" presetSubtype="0" fill="hold" grpId="1" nodeType="withEffect">
                                  <p:stCondLst>
                                    <p:cond delay="0"/>
                                  </p:stCondLst>
                                  <p:childTnLst>
                                    <p:animEffect transition="out" filter="fade">
                                      <p:cBhvr>
                                        <p:cTn id="356" dur="500"/>
                                        <p:tgtEl>
                                          <p:spTgt spid="96"/>
                                        </p:tgtEl>
                                      </p:cBhvr>
                                    </p:animEffect>
                                    <p:set>
                                      <p:cBhvr>
                                        <p:cTn id="357" dur="1" fill="hold">
                                          <p:stCondLst>
                                            <p:cond delay="499"/>
                                          </p:stCondLst>
                                        </p:cTn>
                                        <p:tgtEl>
                                          <p:spTgt spid="96"/>
                                        </p:tgtEl>
                                        <p:attrNameLst>
                                          <p:attrName>style.visibility</p:attrName>
                                        </p:attrNameLst>
                                      </p:cBhvr>
                                      <p:to>
                                        <p:strVal val="hidden"/>
                                      </p:to>
                                    </p:set>
                                  </p:childTnLst>
                                </p:cTn>
                              </p:par>
                              <p:par>
                                <p:cTn id="358" presetID="2" presetClass="entr" presetSubtype="2" fill="hold" grpId="0" nodeType="withEffect">
                                  <p:stCondLst>
                                    <p:cond delay="0"/>
                                  </p:stCondLst>
                                  <p:childTnLst>
                                    <p:set>
                                      <p:cBhvr>
                                        <p:cTn id="359" dur="1" fill="hold">
                                          <p:stCondLst>
                                            <p:cond delay="0"/>
                                          </p:stCondLst>
                                        </p:cTn>
                                        <p:tgtEl>
                                          <p:spTgt spid="98"/>
                                        </p:tgtEl>
                                        <p:attrNameLst>
                                          <p:attrName>style.visibility</p:attrName>
                                        </p:attrNameLst>
                                      </p:cBhvr>
                                      <p:to>
                                        <p:strVal val="visible"/>
                                      </p:to>
                                    </p:set>
                                    <p:anim calcmode="lin" valueType="num">
                                      <p:cBhvr additive="base">
                                        <p:cTn id="360" dur="500" fill="hold"/>
                                        <p:tgtEl>
                                          <p:spTgt spid="98"/>
                                        </p:tgtEl>
                                        <p:attrNameLst>
                                          <p:attrName>ppt_x</p:attrName>
                                        </p:attrNameLst>
                                      </p:cBhvr>
                                      <p:tavLst>
                                        <p:tav tm="0">
                                          <p:val>
                                            <p:strVal val="1+#ppt_w/2"/>
                                          </p:val>
                                        </p:tav>
                                        <p:tav tm="100000">
                                          <p:val>
                                            <p:strVal val="#ppt_x"/>
                                          </p:val>
                                        </p:tav>
                                      </p:tavLst>
                                    </p:anim>
                                    <p:anim calcmode="lin" valueType="num">
                                      <p:cBhvr additive="base">
                                        <p:cTn id="361"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362" fill="hold">
                      <p:stCondLst>
                        <p:cond delay="indefinite"/>
                      </p:stCondLst>
                      <p:childTnLst>
                        <p:par>
                          <p:cTn id="363" fill="hold">
                            <p:stCondLst>
                              <p:cond delay="0"/>
                            </p:stCondLst>
                            <p:childTnLst>
                              <p:par>
                                <p:cTn id="364" presetID="2" presetClass="exit" presetSubtype="4" fill="hold" grpId="1" nodeType="clickEffect">
                                  <p:stCondLst>
                                    <p:cond delay="0"/>
                                  </p:stCondLst>
                                  <p:childTnLst>
                                    <p:anim calcmode="lin" valueType="num">
                                      <p:cBhvr additive="base">
                                        <p:cTn id="365" dur="500"/>
                                        <p:tgtEl>
                                          <p:spTgt spid="21"/>
                                        </p:tgtEl>
                                        <p:attrNameLst>
                                          <p:attrName>ppt_x</p:attrName>
                                        </p:attrNameLst>
                                      </p:cBhvr>
                                      <p:tavLst>
                                        <p:tav tm="0">
                                          <p:val>
                                            <p:strVal val="ppt_x"/>
                                          </p:val>
                                        </p:tav>
                                        <p:tav tm="100000">
                                          <p:val>
                                            <p:strVal val="ppt_x"/>
                                          </p:val>
                                        </p:tav>
                                      </p:tavLst>
                                    </p:anim>
                                    <p:anim calcmode="lin" valueType="num">
                                      <p:cBhvr additive="base">
                                        <p:cTn id="366" dur="500"/>
                                        <p:tgtEl>
                                          <p:spTgt spid="21"/>
                                        </p:tgtEl>
                                        <p:attrNameLst>
                                          <p:attrName>ppt_y</p:attrName>
                                        </p:attrNameLst>
                                      </p:cBhvr>
                                      <p:tavLst>
                                        <p:tav tm="0">
                                          <p:val>
                                            <p:strVal val="ppt_y"/>
                                          </p:val>
                                        </p:tav>
                                        <p:tav tm="100000">
                                          <p:val>
                                            <p:strVal val="1+ppt_h/2"/>
                                          </p:val>
                                        </p:tav>
                                      </p:tavLst>
                                    </p:anim>
                                    <p:set>
                                      <p:cBhvr>
                                        <p:cTn id="367" dur="1" fill="hold">
                                          <p:stCondLst>
                                            <p:cond delay="499"/>
                                          </p:stCondLst>
                                        </p:cTn>
                                        <p:tgtEl>
                                          <p:spTgt spid="21"/>
                                        </p:tgtEl>
                                        <p:attrNameLst>
                                          <p:attrName>style.visibility</p:attrName>
                                        </p:attrNameLst>
                                      </p:cBhvr>
                                      <p:to>
                                        <p:strVal val="hidden"/>
                                      </p:to>
                                    </p:set>
                                  </p:childTnLst>
                                </p:cTn>
                              </p:par>
                              <p:par>
                                <p:cTn id="368" presetID="30" presetClass="emph" presetSubtype="0" fill="hold" grpId="1" nodeType="withEffect">
                                  <p:stCondLst>
                                    <p:cond delay="0"/>
                                  </p:stCondLst>
                                  <p:childTnLst>
                                    <p:animClr clrSpc="hsl" dir="cw">
                                      <p:cBhvr override="childStyle">
                                        <p:cTn id="369" dur="500" fill="hold"/>
                                        <p:tgtEl>
                                          <p:spTgt spid="15"/>
                                        </p:tgtEl>
                                        <p:attrNameLst>
                                          <p:attrName>style.color</p:attrName>
                                        </p:attrNameLst>
                                      </p:cBhvr>
                                      <p:by>
                                        <p:hsl h="0" s="12549" l="25098"/>
                                      </p:by>
                                    </p:animClr>
                                    <p:animClr clrSpc="hsl" dir="cw">
                                      <p:cBhvr>
                                        <p:cTn id="370" dur="500" fill="hold"/>
                                        <p:tgtEl>
                                          <p:spTgt spid="15"/>
                                        </p:tgtEl>
                                        <p:attrNameLst>
                                          <p:attrName>fillcolor</p:attrName>
                                        </p:attrNameLst>
                                      </p:cBhvr>
                                      <p:by>
                                        <p:hsl h="0" s="12549" l="25098"/>
                                      </p:by>
                                    </p:animClr>
                                    <p:animClr clrSpc="hsl" dir="cw">
                                      <p:cBhvr>
                                        <p:cTn id="371" dur="500" fill="hold"/>
                                        <p:tgtEl>
                                          <p:spTgt spid="15"/>
                                        </p:tgtEl>
                                        <p:attrNameLst>
                                          <p:attrName>stroke.color</p:attrName>
                                        </p:attrNameLst>
                                      </p:cBhvr>
                                      <p:by>
                                        <p:hsl h="0" s="12549" l="25098"/>
                                      </p:by>
                                    </p:animClr>
                                    <p:set>
                                      <p:cBhvr>
                                        <p:cTn id="372" dur="500" fill="hold"/>
                                        <p:tgtEl>
                                          <p:spTgt spid="15"/>
                                        </p:tgtEl>
                                        <p:attrNameLst>
                                          <p:attrName>fill.type</p:attrName>
                                        </p:attrNameLst>
                                      </p:cBhvr>
                                      <p:to>
                                        <p:strVal val="solid"/>
                                      </p:to>
                                    </p:set>
                                  </p:childTnLst>
                                </p:cTn>
                              </p:par>
                              <p:par>
                                <p:cTn id="373" presetID="30" presetClass="emph" presetSubtype="0" fill="hold" grpId="0" nodeType="withEffect">
                                  <p:stCondLst>
                                    <p:cond delay="0"/>
                                  </p:stCondLst>
                                  <p:childTnLst>
                                    <p:animClr clrSpc="hsl" dir="cw">
                                      <p:cBhvr override="childStyle">
                                        <p:cTn id="374" dur="500" fill="hold"/>
                                        <p:tgtEl>
                                          <p:spTgt spid="14"/>
                                        </p:tgtEl>
                                        <p:attrNameLst>
                                          <p:attrName>style.color</p:attrName>
                                        </p:attrNameLst>
                                      </p:cBhvr>
                                      <p:by>
                                        <p:hsl h="0" s="12549" l="25098"/>
                                      </p:by>
                                    </p:animClr>
                                    <p:animClr clrSpc="hsl" dir="cw">
                                      <p:cBhvr>
                                        <p:cTn id="375" dur="500" fill="hold"/>
                                        <p:tgtEl>
                                          <p:spTgt spid="14"/>
                                        </p:tgtEl>
                                        <p:attrNameLst>
                                          <p:attrName>fillcolor</p:attrName>
                                        </p:attrNameLst>
                                      </p:cBhvr>
                                      <p:by>
                                        <p:hsl h="0" s="12549" l="25098"/>
                                      </p:by>
                                    </p:animClr>
                                    <p:animClr clrSpc="hsl" dir="cw">
                                      <p:cBhvr>
                                        <p:cTn id="376" dur="500" fill="hold"/>
                                        <p:tgtEl>
                                          <p:spTgt spid="14"/>
                                        </p:tgtEl>
                                        <p:attrNameLst>
                                          <p:attrName>stroke.color</p:attrName>
                                        </p:attrNameLst>
                                      </p:cBhvr>
                                      <p:by>
                                        <p:hsl h="0" s="12549" l="25098"/>
                                      </p:by>
                                    </p:animClr>
                                    <p:set>
                                      <p:cBhvr>
                                        <p:cTn id="377" dur="500" fill="hold"/>
                                        <p:tgtEl>
                                          <p:spTgt spid="14"/>
                                        </p:tgtEl>
                                        <p:attrNameLst>
                                          <p:attrName>fill.type</p:attrName>
                                        </p:attrNameLst>
                                      </p:cBhvr>
                                      <p:to>
                                        <p:strVal val="solid"/>
                                      </p:to>
                                    </p:set>
                                  </p:childTnLst>
                                </p:cTn>
                              </p:par>
                              <p:par>
                                <p:cTn id="378" presetID="2" presetClass="exit" presetSubtype="4" fill="hold" grpId="1" nodeType="withEffect">
                                  <p:stCondLst>
                                    <p:cond delay="0"/>
                                  </p:stCondLst>
                                  <p:childTnLst>
                                    <p:anim calcmode="lin" valueType="num">
                                      <p:cBhvr additive="base">
                                        <p:cTn id="379" dur="500"/>
                                        <p:tgtEl>
                                          <p:spTgt spid="63"/>
                                        </p:tgtEl>
                                        <p:attrNameLst>
                                          <p:attrName>ppt_x</p:attrName>
                                        </p:attrNameLst>
                                      </p:cBhvr>
                                      <p:tavLst>
                                        <p:tav tm="0">
                                          <p:val>
                                            <p:strVal val="ppt_x"/>
                                          </p:val>
                                        </p:tav>
                                        <p:tav tm="100000">
                                          <p:val>
                                            <p:strVal val="ppt_x"/>
                                          </p:val>
                                        </p:tav>
                                      </p:tavLst>
                                    </p:anim>
                                    <p:anim calcmode="lin" valueType="num">
                                      <p:cBhvr additive="base">
                                        <p:cTn id="380" dur="500"/>
                                        <p:tgtEl>
                                          <p:spTgt spid="63"/>
                                        </p:tgtEl>
                                        <p:attrNameLst>
                                          <p:attrName>ppt_y</p:attrName>
                                        </p:attrNameLst>
                                      </p:cBhvr>
                                      <p:tavLst>
                                        <p:tav tm="0">
                                          <p:val>
                                            <p:strVal val="ppt_y"/>
                                          </p:val>
                                        </p:tav>
                                        <p:tav tm="100000">
                                          <p:val>
                                            <p:strVal val="1+ppt_h/2"/>
                                          </p:val>
                                        </p:tav>
                                      </p:tavLst>
                                    </p:anim>
                                    <p:set>
                                      <p:cBhvr>
                                        <p:cTn id="381" dur="1" fill="hold">
                                          <p:stCondLst>
                                            <p:cond delay="499"/>
                                          </p:stCondLst>
                                        </p:cTn>
                                        <p:tgtEl>
                                          <p:spTgt spid="63"/>
                                        </p:tgtEl>
                                        <p:attrNameLst>
                                          <p:attrName>style.visibility</p:attrName>
                                        </p:attrNameLst>
                                      </p:cBhvr>
                                      <p:to>
                                        <p:strVal val="hidden"/>
                                      </p:to>
                                    </p:set>
                                  </p:childTnLst>
                                </p:cTn>
                              </p:par>
                            </p:childTnLst>
                          </p:cTn>
                        </p:par>
                        <p:par>
                          <p:cTn id="382" fill="hold">
                            <p:stCondLst>
                              <p:cond delay="500"/>
                            </p:stCondLst>
                            <p:childTnLst>
                              <p:par>
                                <p:cTn id="383" presetID="10" presetClass="entr" presetSubtype="0" fill="hold" grpId="0" nodeType="afterEffect">
                                  <p:stCondLst>
                                    <p:cond delay="0"/>
                                  </p:stCondLst>
                                  <p:childTnLst>
                                    <p:set>
                                      <p:cBhvr>
                                        <p:cTn id="384" dur="1" fill="hold">
                                          <p:stCondLst>
                                            <p:cond delay="0"/>
                                          </p:stCondLst>
                                        </p:cTn>
                                        <p:tgtEl>
                                          <p:spTgt spid="25"/>
                                        </p:tgtEl>
                                        <p:attrNameLst>
                                          <p:attrName>style.visibility</p:attrName>
                                        </p:attrNameLst>
                                      </p:cBhvr>
                                      <p:to>
                                        <p:strVal val="visible"/>
                                      </p:to>
                                    </p:set>
                                    <p:animEffect transition="in" filter="fade">
                                      <p:cBhvr>
                                        <p:cTn id="385" dur="500"/>
                                        <p:tgtEl>
                                          <p:spTgt spid="25"/>
                                        </p:tgtEl>
                                      </p:cBhvr>
                                    </p:animEffect>
                                  </p:childTnLst>
                                </p:cTn>
                              </p:par>
                              <p:par>
                                <p:cTn id="386" presetID="10" presetClass="entr" presetSubtype="0" fill="hold" grpId="0" nodeType="withEffect">
                                  <p:stCondLst>
                                    <p:cond delay="0"/>
                                  </p:stCondLst>
                                  <p:childTnLst>
                                    <p:set>
                                      <p:cBhvr>
                                        <p:cTn id="387" dur="1" fill="hold">
                                          <p:stCondLst>
                                            <p:cond delay="0"/>
                                          </p:stCondLst>
                                        </p:cTn>
                                        <p:tgtEl>
                                          <p:spTgt spid="103"/>
                                        </p:tgtEl>
                                        <p:attrNameLst>
                                          <p:attrName>style.visibility</p:attrName>
                                        </p:attrNameLst>
                                      </p:cBhvr>
                                      <p:to>
                                        <p:strVal val="visible"/>
                                      </p:to>
                                    </p:set>
                                    <p:animEffect transition="in" filter="fade">
                                      <p:cBhvr>
                                        <p:cTn id="388" dur="500"/>
                                        <p:tgtEl>
                                          <p:spTgt spid="103"/>
                                        </p:tgtEl>
                                      </p:cBhvr>
                                    </p:animEffect>
                                  </p:childTnLst>
                                </p:cTn>
                              </p:par>
                              <p:par>
                                <p:cTn id="389" presetID="10" presetClass="entr" presetSubtype="0" fill="hold" grpId="0" nodeType="withEffect">
                                  <p:stCondLst>
                                    <p:cond delay="0"/>
                                  </p:stCondLst>
                                  <p:childTnLst>
                                    <p:set>
                                      <p:cBhvr>
                                        <p:cTn id="390" dur="1" fill="hold">
                                          <p:stCondLst>
                                            <p:cond delay="0"/>
                                          </p:stCondLst>
                                        </p:cTn>
                                        <p:tgtEl>
                                          <p:spTgt spid="105"/>
                                        </p:tgtEl>
                                        <p:attrNameLst>
                                          <p:attrName>style.visibility</p:attrName>
                                        </p:attrNameLst>
                                      </p:cBhvr>
                                      <p:to>
                                        <p:strVal val="visible"/>
                                      </p:to>
                                    </p:set>
                                    <p:animEffect transition="in" filter="fade">
                                      <p:cBhvr>
                                        <p:cTn id="391" dur="500"/>
                                        <p:tgtEl>
                                          <p:spTgt spid="105"/>
                                        </p:tgtEl>
                                      </p:cBhvr>
                                    </p:animEffect>
                                  </p:childTnLst>
                                </p:cTn>
                              </p:par>
                              <p:par>
                                <p:cTn id="392" presetID="10" presetClass="entr" presetSubtype="0" fill="hold" grpId="0" nodeType="withEffect">
                                  <p:stCondLst>
                                    <p:cond delay="0"/>
                                  </p:stCondLst>
                                  <p:childTnLst>
                                    <p:set>
                                      <p:cBhvr>
                                        <p:cTn id="393" dur="1" fill="hold">
                                          <p:stCondLst>
                                            <p:cond delay="0"/>
                                          </p:stCondLst>
                                        </p:cTn>
                                        <p:tgtEl>
                                          <p:spTgt spid="106"/>
                                        </p:tgtEl>
                                        <p:attrNameLst>
                                          <p:attrName>style.visibility</p:attrName>
                                        </p:attrNameLst>
                                      </p:cBhvr>
                                      <p:to>
                                        <p:strVal val="visible"/>
                                      </p:to>
                                    </p:set>
                                    <p:animEffect transition="in" filter="fade">
                                      <p:cBhvr>
                                        <p:cTn id="394" dur="500"/>
                                        <p:tgtEl>
                                          <p:spTgt spid="106"/>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107"/>
                                        </p:tgtEl>
                                        <p:attrNameLst>
                                          <p:attrName>style.visibility</p:attrName>
                                        </p:attrNameLst>
                                      </p:cBhvr>
                                      <p:to>
                                        <p:strVal val="visible"/>
                                      </p:to>
                                    </p:set>
                                    <p:animEffect transition="in" filter="fade">
                                      <p:cBhvr>
                                        <p:cTn id="397" dur="500"/>
                                        <p:tgtEl>
                                          <p:spTgt spid="107"/>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108"/>
                                        </p:tgtEl>
                                        <p:attrNameLst>
                                          <p:attrName>style.visibility</p:attrName>
                                        </p:attrNameLst>
                                      </p:cBhvr>
                                      <p:to>
                                        <p:strVal val="visible"/>
                                      </p:to>
                                    </p:set>
                                    <p:animEffect transition="in" filter="fade">
                                      <p:cBhvr>
                                        <p:cTn id="400" dur="500"/>
                                        <p:tgtEl>
                                          <p:spTgt spid="108"/>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109"/>
                                        </p:tgtEl>
                                        <p:attrNameLst>
                                          <p:attrName>style.visibility</p:attrName>
                                        </p:attrNameLst>
                                      </p:cBhvr>
                                      <p:to>
                                        <p:strVal val="visible"/>
                                      </p:to>
                                    </p:set>
                                    <p:animEffect transition="in" filter="fade">
                                      <p:cBhvr>
                                        <p:cTn id="403" dur="500"/>
                                        <p:tgtEl>
                                          <p:spTgt spid="109"/>
                                        </p:tgtEl>
                                      </p:cBhvr>
                                    </p:animEffect>
                                  </p:childTnLst>
                                </p:cTn>
                              </p:par>
                            </p:childTnLst>
                          </p:cTn>
                        </p:par>
                        <p:par>
                          <p:cTn id="404" fill="hold">
                            <p:stCondLst>
                              <p:cond delay="1000"/>
                            </p:stCondLst>
                            <p:childTnLst>
                              <p:par>
                                <p:cTn id="405" presetID="10" presetClass="entr" presetSubtype="0" fill="hold" grpId="0" nodeType="afterEffect">
                                  <p:stCondLst>
                                    <p:cond delay="0"/>
                                  </p:stCondLst>
                                  <p:childTnLst>
                                    <p:set>
                                      <p:cBhvr>
                                        <p:cTn id="406" dur="1" fill="hold">
                                          <p:stCondLst>
                                            <p:cond delay="0"/>
                                          </p:stCondLst>
                                        </p:cTn>
                                        <p:tgtEl>
                                          <p:spTgt spid="24"/>
                                        </p:tgtEl>
                                        <p:attrNameLst>
                                          <p:attrName>style.visibility</p:attrName>
                                        </p:attrNameLst>
                                      </p:cBhvr>
                                      <p:to>
                                        <p:strVal val="visible"/>
                                      </p:to>
                                    </p:set>
                                    <p:animEffect transition="in" filter="fade">
                                      <p:cBhvr>
                                        <p:cTn id="407" dur="500"/>
                                        <p:tgtEl>
                                          <p:spTgt spid="24"/>
                                        </p:tgtEl>
                                      </p:cBhvr>
                                    </p:animEffect>
                                  </p:childTnLst>
                                </p:cTn>
                              </p:par>
                            </p:childTnLst>
                          </p:cTn>
                        </p:par>
                      </p:childTnLst>
                    </p:cTn>
                  </p:par>
                  <p:par>
                    <p:cTn id="408" fill="hold">
                      <p:stCondLst>
                        <p:cond delay="indefinite"/>
                      </p:stCondLst>
                      <p:childTnLst>
                        <p:par>
                          <p:cTn id="409" fill="hold">
                            <p:stCondLst>
                              <p:cond delay="0"/>
                            </p:stCondLst>
                            <p:childTnLst>
                              <p:par>
                                <p:cTn id="410" presetID="2" presetClass="entr" presetSubtype="8" fill="hold" grpId="0" nodeType="clickEffect">
                                  <p:stCondLst>
                                    <p:cond delay="0"/>
                                  </p:stCondLst>
                                  <p:childTnLst>
                                    <p:set>
                                      <p:cBhvr>
                                        <p:cTn id="411" dur="1" fill="hold">
                                          <p:stCondLst>
                                            <p:cond delay="0"/>
                                          </p:stCondLst>
                                        </p:cTn>
                                        <p:tgtEl>
                                          <p:spTgt spid="112"/>
                                        </p:tgtEl>
                                        <p:attrNameLst>
                                          <p:attrName>style.visibility</p:attrName>
                                        </p:attrNameLst>
                                      </p:cBhvr>
                                      <p:to>
                                        <p:strVal val="visible"/>
                                      </p:to>
                                    </p:set>
                                    <p:anim calcmode="lin" valueType="num">
                                      <p:cBhvr additive="base">
                                        <p:cTn id="412" dur="500" fill="hold"/>
                                        <p:tgtEl>
                                          <p:spTgt spid="112"/>
                                        </p:tgtEl>
                                        <p:attrNameLst>
                                          <p:attrName>ppt_x</p:attrName>
                                        </p:attrNameLst>
                                      </p:cBhvr>
                                      <p:tavLst>
                                        <p:tav tm="0">
                                          <p:val>
                                            <p:strVal val="0-#ppt_w/2"/>
                                          </p:val>
                                        </p:tav>
                                        <p:tav tm="100000">
                                          <p:val>
                                            <p:strVal val="#ppt_x"/>
                                          </p:val>
                                        </p:tav>
                                      </p:tavLst>
                                    </p:anim>
                                    <p:anim calcmode="lin" valueType="num">
                                      <p:cBhvr additive="base">
                                        <p:cTn id="413" dur="500" fill="hold"/>
                                        <p:tgtEl>
                                          <p:spTgt spid="112"/>
                                        </p:tgtEl>
                                        <p:attrNameLst>
                                          <p:attrName>ppt_y</p:attrName>
                                        </p:attrNameLst>
                                      </p:cBhvr>
                                      <p:tavLst>
                                        <p:tav tm="0">
                                          <p:val>
                                            <p:strVal val="#ppt_y"/>
                                          </p:val>
                                        </p:tav>
                                        <p:tav tm="100000">
                                          <p:val>
                                            <p:strVal val="#ppt_y"/>
                                          </p:val>
                                        </p:tav>
                                      </p:tavLst>
                                    </p:anim>
                                  </p:childTnLst>
                                </p:cTn>
                              </p:par>
                              <p:par>
                                <p:cTn id="414" presetID="10" presetClass="exit" presetSubtype="0" fill="hold" grpId="1" nodeType="withEffect">
                                  <p:stCondLst>
                                    <p:cond delay="0"/>
                                  </p:stCondLst>
                                  <p:childTnLst>
                                    <p:animEffect transition="out" filter="fade">
                                      <p:cBhvr>
                                        <p:cTn id="415" dur="500"/>
                                        <p:tgtEl>
                                          <p:spTgt spid="81"/>
                                        </p:tgtEl>
                                      </p:cBhvr>
                                    </p:animEffect>
                                    <p:set>
                                      <p:cBhvr>
                                        <p:cTn id="416" dur="1" fill="hold">
                                          <p:stCondLst>
                                            <p:cond delay="499"/>
                                          </p:stCondLst>
                                        </p:cTn>
                                        <p:tgtEl>
                                          <p:spTgt spid="81"/>
                                        </p:tgtEl>
                                        <p:attrNameLst>
                                          <p:attrName>style.visibility</p:attrName>
                                        </p:attrNameLst>
                                      </p:cBhvr>
                                      <p:to>
                                        <p:strVal val="hidden"/>
                                      </p:to>
                                    </p:set>
                                  </p:childTnLst>
                                </p:cTn>
                              </p:par>
                              <p:par>
                                <p:cTn id="417" presetID="10" presetClass="exit" presetSubtype="0" fill="hold" grpId="1" nodeType="withEffect">
                                  <p:stCondLst>
                                    <p:cond delay="0"/>
                                  </p:stCondLst>
                                  <p:childTnLst>
                                    <p:animEffect transition="out" filter="fade">
                                      <p:cBhvr>
                                        <p:cTn id="418" dur="500"/>
                                        <p:tgtEl>
                                          <p:spTgt spid="82"/>
                                        </p:tgtEl>
                                      </p:cBhvr>
                                    </p:animEffect>
                                    <p:set>
                                      <p:cBhvr>
                                        <p:cTn id="419" dur="1" fill="hold">
                                          <p:stCondLst>
                                            <p:cond delay="499"/>
                                          </p:stCondLst>
                                        </p:cTn>
                                        <p:tgtEl>
                                          <p:spTgt spid="82"/>
                                        </p:tgtEl>
                                        <p:attrNameLst>
                                          <p:attrName>style.visibility</p:attrName>
                                        </p:attrNameLst>
                                      </p:cBhvr>
                                      <p:to>
                                        <p:strVal val="hidden"/>
                                      </p:to>
                                    </p:set>
                                  </p:childTnLst>
                                </p:cTn>
                              </p:par>
                              <p:par>
                                <p:cTn id="420" presetID="10" presetClass="exit" presetSubtype="0" fill="hold" grpId="1" nodeType="withEffect">
                                  <p:stCondLst>
                                    <p:cond delay="0"/>
                                  </p:stCondLst>
                                  <p:childTnLst>
                                    <p:animEffect transition="out" filter="fade">
                                      <p:cBhvr>
                                        <p:cTn id="421" dur="500"/>
                                        <p:tgtEl>
                                          <p:spTgt spid="104"/>
                                        </p:tgtEl>
                                      </p:cBhvr>
                                    </p:animEffect>
                                    <p:set>
                                      <p:cBhvr>
                                        <p:cTn id="422" dur="1" fill="hold">
                                          <p:stCondLst>
                                            <p:cond delay="499"/>
                                          </p:stCondLst>
                                        </p:cTn>
                                        <p:tgtEl>
                                          <p:spTgt spid="104"/>
                                        </p:tgtEl>
                                        <p:attrNameLst>
                                          <p:attrName>style.visibility</p:attrName>
                                        </p:attrNameLst>
                                      </p:cBhvr>
                                      <p:to>
                                        <p:strVal val="hidden"/>
                                      </p:to>
                                    </p:set>
                                  </p:childTnLst>
                                </p:cTn>
                              </p:par>
                              <p:par>
                                <p:cTn id="423" presetID="10" presetClass="exit" presetSubtype="0" fill="hold" grpId="1" nodeType="withEffect">
                                  <p:stCondLst>
                                    <p:cond delay="0"/>
                                  </p:stCondLst>
                                  <p:childTnLst>
                                    <p:animEffect transition="out" filter="fade">
                                      <p:cBhvr>
                                        <p:cTn id="424" dur="500"/>
                                        <p:tgtEl>
                                          <p:spTgt spid="55"/>
                                        </p:tgtEl>
                                      </p:cBhvr>
                                    </p:animEffect>
                                    <p:set>
                                      <p:cBhvr>
                                        <p:cTn id="425" dur="1" fill="hold">
                                          <p:stCondLst>
                                            <p:cond delay="499"/>
                                          </p:stCondLst>
                                        </p:cTn>
                                        <p:tgtEl>
                                          <p:spTgt spid="55"/>
                                        </p:tgtEl>
                                        <p:attrNameLst>
                                          <p:attrName>style.visibility</p:attrName>
                                        </p:attrNameLst>
                                      </p:cBhvr>
                                      <p:to>
                                        <p:strVal val="hidden"/>
                                      </p:to>
                                    </p:set>
                                  </p:childTnLst>
                                </p:cTn>
                              </p:par>
                            </p:childTnLst>
                          </p:cTn>
                        </p:par>
                      </p:childTnLst>
                    </p:cTn>
                  </p:par>
                  <p:par>
                    <p:cTn id="426" fill="hold">
                      <p:stCondLst>
                        <p:cond delay="indefinite"/>
                      </p:stCondLst>
                      <p:childTnLst>
                        <p:par>
                          <p:cTn id="427" fill="hold">
                            <p:stCondLst>
                              <p:cond delay="0"/>
                            </p:stCondLst>
                            <p:childTnLst>
                              <p:par>
                                <p:cTn id="428" presetID="2" presetClass="entr" presetSubtype="2" fill="hold" grpId="0" nodeType="clickEffect">
                                  <p:stCondLst>
                                    <p:cond delay="0"/>
                                  </p:stCondLst>
                                  <p:childTnLst>
                                    <p:set>
                                      <p:cBhvr>
                                        <p:cTn id="429" dur="1" fill="hold">
                                          <p:stCondLst>
                                            <p:cond delay="0"/>
                                          </p:stCondLst>
                                        </p:cTn>
                                        <p:tgtEl>
                                          <p:spTgt spid="111"/>
                                        </p:tgtEl>
                                        <p:attrNameLst>
                                          <p:attrName>style.visibility</p:attrName>
                                        </p:attrNameLst>
                                      </p:cBhvr>
                                      <p:to>
                                        <p:strVal val="visible"/>
                                      </p:to>
                                    </p:set>
                                    <p:anim calcmode="lin" valueType="num">
                                      <p:cBhvr additive="base">
                                        <p:cTn id="430" dur="500" fill="hold"/>
                                        <p:tgtEl>
                                          <p:spTgt spid="111"/>
                                        </p:tgtEl>
                                        <p:attrNameLst>
                                          <p:attrName>ppt_x</p:attrName>
                                        </p:attrNameLst>
                                      </p:cBhvr>
                                      <p:tavLst>
                                        <p:tav tm="0">
                                          <p:val>
                                            <p:strVal val="1+#ppt_w/2"/>
                                          </p:val>
                                        </p:tav>
                                        <p:tav tm="100000">
                                          <p:val>
                                            <p:strVal val="#ppt_x"/>
                                          </p:val>
                                        </p:tav>
                                      </p:tavLst>
                                    </p:anim>
                                    <p:anim calcmode="lin" valueType="num">
                                      <p:cBhvr additive="base">
                                        <p:cTn id="431" dur="500" fill="hold"/>
                                        <p:tgtEl>
                                          <p:spTgt spid="111"/>
                                        </p:tgtEl>
                                        <p:attrNameLst>
                                          <p:attrName>ppt_y</p:attrName>
                                        </p:attrNameLst>
                                      </p:cBhvr>
                                      <p:tavLst>
                                        <p:tav tm="0">
                                          <p:val>
                                            <p:strVal val="#ppt_y"/>
                                          </p:val>
                                        </p:tav>
                                        <p:tav tm="100000">
                                          <p:val>
                                            <p:strVal val="#ppt_y"/>
                                          </p:val>
                                        </p:tav>
                                      </p:tavLst>
                                    </p:anim>
                                  </p:childTnLst>
                                </p:cTn>
                              </p:par>
                              <p:par>
                                <p:cTn id="432" presetID="10" presetClass="exit" presetSubtype="0" fill="hold" grpId="1" nodeType="withEffect">
                                  <p:stCondLst>
                                    <p:cond delay="0"/>
                                  </p:stCondLst>
                                  <p:childTnLst>
                                    <p:animEffect transition="out" filter="fade">
                                      <p:cBhvr>
                                        <p:cTn id="433" dur="500"/>
                                        <p:tgtEl>
                                          <p:spTgt spid="112"/>
                                        </p:tgtEl>
                                      </p:cBhvr>
                                    </p:animEffect>
                                    <p:set>
                                      <p:cBhvr>
                                        <p:cTn id="434" dur="1" fill="hold">
                                          <p:stCondLst>
                                            <p:cond delay="499"/>
                                          </p:stCondLst>
                                        </p:cTn>
                                        <p:tgtEl>
                                          <p:spTgt spid="112"/>
                                        </p:tgtEl>
                                        <p:attrNameLst>
                                          <p:attrName>style.visibility</p:attrName>
                                        </p:attrNameLst>
                                      </p:cBhvr>
                                      <p:to>
                                        <p:strVal val="hidden"/>
                                      </p:to>
                                    </p:set>
                                  </p:childTnLst>
                                </p:cTn>
                              </p:par>
                            </p:childTnLst>
                          </p:cTn>
                        </p:par>
                      </p:childTnLst>
                    </p:cTn>
                  </p:par>
                  <p:par>
                    <p:cTn id="435" fill="hold">
                      <p:stCondLst>
                        <p:cond delay="indefinite"/>
                      </p:stCondLst>
                      <p:childTnLst>
                        <p:par>
                          <p:cTn id="436" fill="hold">
                            <p:stCondLst>
                              <p:cond delay="0"/>
                            </p:stCondLst>
                            <p:childTnLst>
                              <p:par>
                                <p:cTn id="437" presetID="2" presetClass="entr" presetSubtype="8" fill="hold" grpId="0" nodeType="clickEffect">
                                  <p:stCondLst>
                                    <p:cond delay="0"/>
                                  </p:stCondLst>
                                  <p:childTnLst>
                                    <p:set>
                                      <p:cBhvr>
                                        <p:cTn id="438" dur="1" fill="hold">
                                          <p:stCondLst>
                                            <p:cond delay="0"/>
                                          </p:stCondLst>
                                        </p:cTn>
                                        <p:tgtEl>
                                          <p:spTgt spid="114"/>
                                        </p:tgtEl>
                                        <p:attrNameLst>
                                          <p:attrName>style.visibility</p:attrName>
                                        </p:attrNameLst>
                                      </p:cBhvr>
                                      <p:to>
                                        <p:strVal val="visible"/>
                                      </p:to>
                                    </p:set>
                                    <p:anim calcmode="lin" valueType="num">
                                      <p:cBhvr additive="base">
                                        <p:cTn id="439" dur="500" fill="hold"/>
                                        <p:tgtEl>
                                          <p:spTgt spid="114"/>
                                        </p:tgtEl>
                                        <p:attrNameLst>
                                          <p:attrName>ppt_x</p:attrName>
                                        </p:attrNameLst>
                                      </p:cBhvr>
                                      <p:tavLst>
                                        <p:tav tm="0">
                                          <p:val>
                                            <p:strVal val="0-#ppt_w/2"/>
                                          </p:val>
                                        </p:tav>
                                        <p:tav tm="100000">
                                          <p:val>
                                            <p:strVal val="#ppt_x"/>
                                          </p:val>
                                        </p:tav>
                                      </p:tavLst>
                                    </p:anim>
                                    <p:anim calcmode="lin" valueType="num">
                                      <p:cBhvr additive="base">
                                        <p:cTn id="440" dur="500" fill="hold"/>
                                        <p:tgtEl>
                                          <p:spTgt spid="114"/>
                                        </p:tgtEl>
                                        <p:attrNameLst>
                                          <p:attrName>ppt_y</p:attrName>
                                        </p:attrNameLst>
                                      </p:cBhvr>
                                      <p:tavLst>
                                        <p:tav tm="0">
                                          <p:val>
                                            <p:strVal val="#ppt_y"/>
                                          </p:val>
                                        </p:tav>
                                        <p:tav tm="100000">
                                          <p:val>
                                            <p:strVal val="#ppt_y"/>
                                          </p:val>
                                        </p:tav>
                                      </p:tavLst>
                                    </p:anim>
                                  </p:childTnLst>
                                </p:cTn>
                              </p:par>
                              <p:par>
                                <p:cTn id="441" presetID="10" presetClass="exit" presetSubtype="0" fill="hold" grpId="1" nodeType="withEffect">
                                  <p:stCondLst>
                                    <p:cond delay="0"/>
                                  </p:stCondLst>
                                  <p:childTnLst>
                                    <p:animEffect transition="out" filter="fade">
                                      <p:cBhvr>
                                        <p:cTn id="442" dur="500"/>
                                        <p:tgtEl>
                                          <p:spTgt spid="111"/>
                                        </p:tgtEl>
                                      </p:cBhvr>
                                    </p:animEffect>
                                    <p:set>
                                      <p:cBhvr>
                                        <p:cTn id="443" dur="1" fill="hold">
                                          <p:stCondLst>
                                            <p:cond delay="499"/>
                                          </p:stCondLst>
                                        </p:cTn>
                                        <p:tgtEl>
                                          <p:spTgt spid="111"/>
                                        </p:tgtEl>
                                        <p:attrNameLst>
                                          <p:attrName>style.visibility</p:attrName>
                                        </p:attrNameLst>
                                      </p:cBhvr>
                                      <p:to>
                                        <p:strVal val="hidden"/>
                                      </p:to>
                                    </p:set>
                                  </p:childTnLst>
                                </p:cTn>
                              </p:par>
                              <p:par>
                                <p:cTn id="444" presetID="2" presetClass="entr" presetSubtype="1" fill="hold" grpId="0" nodeType="withEffect">
                                  <p:stCondLst>
                                    <p:cond delay="0"/>
                                  </p:stCondLst>
                                  <p:childTnLst>
                                    <p:set>
                                      <p:cBhvr>
                                        <p:cTn id="445" dur="1" fill="hold">
                                          <p:stCondLst>
                                            <p:cond delay="0"/>
                                          </p:stCondLst>
                                        </p:cTn>
                                        <p:tgtEl>
                                          <p:spTgt spid="127"/>
                                        </p:tgtEl>
                                        <p:attrNameLst>
                                          <p:attrName>style.visibility</p:attrName>
                                        </p:attrNameLst>
                                      </p:cBhvr>
                                      <p:to>
                                        <p:strVal val="visible"/>
                                      </p:to>
                                    </p:set>
                                    <p:anim calcmode="lin" valueType="num">
                                      <p:cBhvr additive="base">
                                        <p:cTn id="446" dur="500" fill="hold"/>
                                        <p:tgtEl>
                                          <p:spTgt spid="127"/>
                                        </p:tgtEl>
                                        <p:attrNameLst>
                                          <p:attrName>ppt_x</p:attrName>
                                        </p:attrNameLst>
                                      </p:cBhvr>
                                      <p:tavLst>
                                        <p:tav tm="0">
                                          <p:val>
                                            <p:strVal val="#ppt_x"/>
                                          </p:val>
                                        </p:tav>
                                        <p:tav tm="100000">
                                          <p:val>
                                            <p:strVal val="#ppt_x"/>
                                          </p:val>
                                        </p:tav>
                                      </p:tavLst>
                                    </p:anim>
                                    <p:anim calcmode="lin" valueType="num">
                                      <p:cBhvr additive="base">
                                        <p:cTn id="447" dur="500" fill="hold"/>
                                        <p:tgtEl>
                                          <p:spTgt spid="127"/>
                                        </p:tgtEl>
                                        <p:attrNameLst>
                                          <p:attrName>ppt_y</p:attrName>
                                        </p:attrNameLst>
                                      </p:cBhvr>
                                      <p:tavLst>
                                        <p:tav tm="0">
                                          <p:val>
                                            <p:strVal val="0-#ppt_h/2"/>
                                          </p:val>
                                        </p:tav>
                                        <p:tav tm="100000">
                                          <p:val>
                                            <p:strVal val="#ppt_y"/>
                                          </p:val>
                                        </p:tav>
                                      </p:tavLst>
                                    </p:anim>
                                  </p:childTnLst>
                                </p:cTn>
                              </p:par>
                            </p:childTnLst>
                          </p:cTn>
                        </p:par>
                      </p:childTnLst>
                    </p:cTn>
                  </p:par>
                  <p:par>
                    <p:cTn id="448" fill="hold">
                      <p:stCondLst>
                        <p:cond delay="indefinite"/>
                      </p:stCondLst>
                      <p:childTnLst>
                        <p:par>
                          <p:cTn id="449" fill="hold">
                            <p:stCondLst>
                              <p:cond delay="0"/>
                            </p:stCondLst>
                            <p:childTnLst>
                              <p:par>
                                <p:cTn id="450" presetID="10" presetClass="exit" presetSubtype="0" fill="hold" grpId="1" nodeType="clickEffect">
                                  <p:stCondLst>
                                    <p:cond delay="0"/>
                                  </p:stCondLst>
                                  <p:childTnLst>
                                    <p:animEffect transition="out" filter="fade">
                                      <p:cBhvr>
                                        <p:cTn id="451" dur="500"/>
                                        <p:tgtEl>
                                          <p:spTgt spid="114"/>
                                        </p:tgtEl>
                                      </p:cBhvr>
                                    </p:animEffect>
                                    <p:set>
                                      <p:cBhvr>
                                        <p:cTn id="452" dur="1" fill="hold">
                                          <p:stCondLst>
                                            <p:cond delay="499"/>
                                          </p:stCondLst>
                                        </p:cTn>
                                        <p:tgtEl>
                                          <p:spTgt spid="114"/>
                                        </p:tgtEl>
                                        <p:attrNameLst>
                                          <p:attrName>style.visibility</p:attrName>
                                        </p:attrNameLst>
                                      </p:cBhvr>
                                      <p:to>
                                        <p:strVal val="hidden"/>
                                      </p:to>
                                    </p:set>
                                  </p:childTnLst>
                                </p:cTn>
                              </p:par>
                              <p:par>
                                <p:cTn id="453" presetID="2" presetClass="exit" presetSubtype="4" fill="hold" grpId="1" nodeType="withEffect">
                                  <p:stCondLst>
                                    <p:cond delay="0"/>
                                  </p:stCondLst>
                                  <p:childTnLst>
                                    <p:anim calcmode="lin" valueType="num">
                                      <p:cBhvr additive="base">
                                        <p:cTn id="454" dur="500"/>
                                        <p:tgtEl>
                                          <p:spTgt spid="127"/>
                                        </p:tgtEl>
                                        <p:attrNameLst>
                                          <p:attrName>ppt_x</p:attrName>
                                        </p:attrNameLst>
                                      </p:cBhvr>
                                      <p:tavLst>
                                        <p:tav tm="0">
                                          <p:val>
                                            <p:strVal val="ppt_x"/>
                                          </p:val>
                                        </p:tav>
                                        <p:tav tm="100000">
                                          <p:val>
                                            <p:strVal val="ppt_x"/>
                                          </p:val>
                                        </p:tav>
                                      </p:tavLst>
                                    </p:anim>
                                    <p:anim calcmode="lin" valueType="num">
                                      <p:cBhvr additive="base">
                                        <p:cTn id="455" dur="500"/>
                                        <p:tgtEl>
                                          <p:spTgt spid="127"/>
                                        </p:tgtEl>
                                        <p:attrNameLst>
                                          <p:attrName>ppt_y</p:attrName>
                                        </p:attrNameLst>
                                      </p:cBhvr>
                                      <p:tavLst>
                                        <p:tav tm="0">
                                          <p:val>
                                            <p:strVal val="ppt_y"/>
                                          </p:val>
                                        </p:tav>
                                        <p:tav tm="100000">
                                          <p:val>
                                            <p:strVal val="1+ppt_h/2"/>
                                          </p:val>
                                        </p:tav>
                                      </p:tavLst>
                                    </p:anim>
                                    <p:set>
                                      <p:cBhvr>
                                        <p:cTn id="456" dur="1" fill="hold">
                                          <p:stCondLst>
                                            <p:cond delay="499"/>
                                          </p:stCondLst>
                                        </p:cTn>
                                        <p:tgtEl>
                                          <p:spTgt spid="127"/>
                                        </p:tgtEl>
                                        <p:attrNameLst>
                                          <p:attrName>style.visibility</p:attrName>
                                        </p:attrNameLst>
                                      </p:cBhvr>
                                      <p:to>
                                        <p:strVal val="hidden"/>
                                      </p:to>
                                    </p:set>
                                  </p:childTnLst>
                                </p:cTn>
                              </p:par>
                              <p:par>
                                <p:cTn id="457" presetID="9" presetClass="emph" presetSubtype="0" grpId="0" nodeType="withEffect">
                                  <p:stCondLst>
                                    <p:cond delay="0"/>
                                  </p:stCondLst>
                                  <p:childTnLst>
                                    <p:set>
                                      <p:cBhvr rctx="PPT">
                                        <p:cTn id="458" dur="indefinite"/>
                                        <p:tgtEl>
                                          <p:spTgt spid="11"/>
                                        </p:tgtEl>
                                        <p:attrNameLst>
                                          <p:attrName>style.opacity</p:attrName>
                                        </p:attrNameLst>
                                      </p:cBhvr>
                                      <p:to>
                                        <p:strVal val="0.5"/>
                                      </p:to>
                                    </p:set>
                                    <p:animEffect filter="image" prLst="opacity: 0.5">
                                      <p:cBhvr rctx="IE">
                                        <p:cTn id="459" dur="indefinite"/>
                                        <p:tgtEl>
                                          <p:spTgt spid="11"/>
                                        </p:tgtEl>
                                      </p:cBhvr>
                                    </p:animEffect>
                                  </p:childTnLst>
                                </p:cTn>
                              </p:par>
                            </p:childTnLst>
                          </p:cTn>
                        </p:par>
                        <p:par>
                          <p:cTn id="460" fill="hold">
                            <p:stCondLst>
                              <p:cond delay="500"/>
                            </p:stCondLst>
                            <p:childTnLst>
                              <p:par>
                                <p:cTn id="461" presetID="10" presetClass="entr" presetSubtype="0" fill="hold" grpId="0" nodeType="afterEffect">
                                  <p:stCondLst>
                                    <p:cond delay="0"/>
                                  </p:stCondLst>
                                  <p:childTnLst>
                                    <p:set>
                                      <p:cBhvr>
                                        <p:cTn id="462" dur="1" fill="hold">
                                          <p:stCondLst>
                                            <p:cond delay="0"/>
                                          </p:stCondLst>
                                        </p:cTn>
                                        <p:tgtEl>
                                          <p:spTgt spid="100"/>
                                        </p:tgtEl>
                                        <p:attrNameLst>
                                          <p:attrName>style.visibility</p:attrName>
                                        </p:attrNameLst>
                                      </p:cBhvr>
                                      <p:to>
                                        <p:strVal val="visible"/>
                                      </p:to>
                                    </p:set>
                                    <p:animEffect transition="in" filter="fade">
                                      <p:cBhvr>
                                        <p:cTn id="463" dur="500"/>
                                        <p:tgtEl>
                                          <p:spTgt spid="100"/>
                                        </p:tgtEl>
                                      </p:cBhvr>
                                    </p:animEffect>
                                  </p:childTnLst>
                                </p:cTn>
                              </p:par>
                              <p:par>
                                <p:cTn id="464" presetID="10" presetClass="entr" presetSubtype="0" fill="hold" grpId="0" nodeType="withEffect">
                                  <p:stCondLst>
                                    <p:cond delay="0"/>
                                  </p:stCondLst>
                                  <p:childTnLst>
                                    <p:set>
                                      <p:cBhvr>
                                        <p:cTn id="465" dur="1" fill="hold">
                                          <p:stCondLst>
                                            <p:cond delay="0"/>
                                          </p:stCondLst>
                                        </p:cTn>
                                        <p:tgtEl>
                                          <p:spTgt spid="110"/>
                                        </p:tgtEl>
                                        <p:attrNameLst>
                                          <p:attrName>style.visibility</p:attrName>
                                        </p:attrNameLst>
                                      </p:cBhvr>
                                      <p:to>
                                        <p:strVal val="visible"/>
                                      </p:to>
                                    </p:set>
                                    <p:animEffect transition="in" filter="fade">
                                      <p:cBhvr>
                                        <p:cTn id="466" dur="500"/>
                                        <p:tgtEl>
                                          <p:spTgt spid="110"/>
                                        </p:tgtEl>
                                      </p:cBhvr>
                                    </p:animEffect>
                                  </p:childTnLst>
                                </p:cTn>
                              </p:par>
                            </p:childTnLst>
                          </p:cTn>
                        </p:par>
                        <p:par>
                          <p:cTn id="467" fill="hold">
                            <p:stCondLst>
                              <p:cond delay="1000"/>
                            </p:stCondLst>
                            <p:childTnLst>
                              <p:par>
                                <p:cTn id="468" presetID="10" presetClass="entr" presetSubtype="0" fill="hold" grpId="0" nodeType="afterEffect">
                                  <p:stCondLst>
                                    <p:cond delay="0"/>
                                  </p:stCondLst>
                                  <p:childTnLst>
                                    <p:set>
                                      <p:cBhvr>
                                        <p:cTn id="469" dur="1" fill="hold">
                                          <p:stCondLst>
                                            <p:cond delay="0"/>
                                          </p:stCondLst>
                                        </p:cTn>
                                        <p:tgtEl>
                                          <p:spTgt spid="90"/>
                                        </p:tgtEl>
                                        <p:attrNameLst>
                                          <p:attrName>style.visibility</p:attrName>
                                        </p:attrNameLst>
                                      </p:cBhvr>
                                      <p:to>
                                        <p:strVal val="visible"/>
                                      </p:to>
                                    </p:set>
                                    <p:animEffect transition="in" filter="fade">
                                      <p:cBhvr>
                                        <p:cTn id="470" dur="500"/>
                                        <p:tgtEl>
                                          <p:spTgt spid="90"/>
                                        </p:tgtEl>
                                      </p:cBhvr>
                                    </p:animEffect>
                                  </p:childTnLst>
                                </p:cTn>
                              </p:par>
                              <p:par>
                                <p:cTn id="471" presetID="10" presetClass="entr" presetSubtype="0" fill="hold" grpId="0" nodeType="withEffect">
                                  <p:stCondLst>
                                    <p:cond delay="0"/>
                                  </p:stCondLst>
                                  <p:childTnLst>
                                    <p:set>
                                      <p:cBhvr>
                                        <p:cTn id="472" dur="1" fill="hold">
                                          <p:stCondLst>
                                            <p:cond delay="0"/>
                                          </p:stCondLst>
                                        </p:cTn>
                                        <p:tgtEl>
                                          <p:spTgt spid="113"/>
                                        </p:tgtEl>
                                        <p:attrNameLst>
                                          <p:attrName>style.visibility</p:attrName>
                                        </p:attrNameLst>
                                      </p:cBhvr>
                                      <p:to>
                                        <p:strVal val="visible"/>
                                      </p:to>
                                    </p:set>
                                    <p:animEffect transition="in" filter="fade">
                                      <p:cBhvr>
                                        <p:cTn id="473" dur="500"/>
                                        <p:tgtEl>
                                          <p:spTgt spid="113"/>
                                        </p:tgtEl>
                                      </p:cBhvr>
                                    </p:animEffect>
                                  </p:childTnLst>
                                </p:cTn>
                              </p:par>
                              <p:par>
                                <p:cTn id="474" presetID="10" presetClass="entr" presetSubtype="0" fill="hold" grpId="0" nodeType="withEffect">
                                  <p:stCondLst>
                                    <p:cond delay="0"/>
                                  </p:stCondLst>
                                  <p:childTnLst>
                                    <p:set>
                                      <p:cBhvr>
                                        <p:cTn id="475" dur="1" fill="hold">
                                          <p:stCondLst>
                                            <p:cond delay="0"/>
                                          </p:stCondLst>
                                        </p:cTn>
                                        <p:tgtEl>
                                          <p:spTgt spid="116"/>
                                        </p:tgtEl>
                                        <p:attrNameLst>
                                          <p:attrName>style.visibility</p:attrName>
                                        </p:attrNameLst>
                                      </p:cBhvr>
                                      <p:to>
                                        <p:strVal val="visible"/>
                                      </p:to>
                                    </p:set>
                                    <p:animEffect transition="in" filter="fade">
                                      <p:cBhvr>
                                        <p:cTn id="476" dur="500"/>
                                        <p:tgtEl>
                                          <p:spTgt spid="116"/>
                                        </p:tgtEl>
                                      </p:cBhvr>
                                    </p:animEffect>
                                  </p:childTnLst>
                                </p:cTn>
                              </p:par>
                            </p:childTnLst>
                          </p:cTn>
                        </p:par>
                        <p:par>
                          <p:cTn id="477" fill="hold">
                            <p:stCondLst>
                              <p:cond delay="1500"/>
                            </p:stCondLst>
                            <p:childTnLst>
                              <p:par>
                                <p:cTn id="478" presetID="10" presetClass="entr" presetSubtype="0" fill="hold" grpId="0" nodeType="afterEffect">
                                  <p:stCondLst>
                                    <p:cond delay="0"/>
                                  </p:stCondLst>
                                  <p:childTnLst>
                                    <p:set>
                                      <p:cBhvr>
                                        <p:cTn id="479" dur="1" fill="hold">
                                          <p:stCondLst>
                                            <p:cond delay="0"/>
                                          </p:stCondLst>
                                        </p:cTn>
                                        <p:tgtEl>
                                          <p:spTgt spid="129"/>
                                        </p:tgtEl>
                                        <p:attrNameLst>
                                          <p:attrName>style.visibility</p:attrName>
                                        </p:attrNameLst>
                                      </p:cBhvr>
                                      <p:to>
                                        <p:strVal val="visible"/>
                                      </p:to>
                                    </p:set>
                                    <p:animEffect transition="in" filter="fade">
                                      <p:cBhvr>
                                        <p:cTn id="480" dur="500"/>
                                        <p:tgtEl>
                                          <p:spTgt spid="129"/>
                                        </p:tgtEl>
                                      </p:cBhvr>
                                    </p:animEffect>
                                  </p:childTnLst>
                                </p:cTn>
                              </p:par>
                              <p:par>
                                <p:cTn id="481" presetID="10" presetClass="entr" presetSubtype="0" fill="hold" grpId="0" nodeType="withEffect">
                                  <p:stCondLst>
                                    <p:cond delay="0"/>
                                  </p:stCondLst>
                                  <p:childTnLst>
                                    <p:set>
                                      <p:cBhvr>
                                        <p:cTn id="482" dur="1" fill="hold">
                                          <p:stCondLst>
                                            <p:cond delay="0"/>
                                          </p:stCondLst>
                                        </p:cTn>
                                        <p:tgtEl>
                                          <p:spTgt spid="130"/>
                                        </p:tgtEl>
                                        <p:attrNameLst>
                                          <p:attrName>style.visibility</p:attrName>
                                        </p:attrNameLst>
                                      </p:cBhvr>
                                      <p:to>
                                        <p:strVal val="visible"/>
                                      </p:to>
                                    </p:set>
                                    <p:animEffect transition="in" filter="fade">
                                      <p:cBhvr>
                                        <p:cTn id="483" dur="500"/>
                                        <p:tgtEl>
                                          <p:spTgt spid="130"/>
                                        </p:tgtEl>
                                      </p:cBhvr>
                                    </p:animEffect>
                                  </p:childTnLst>
                                </p:cTn>
                              </p:par>
                              <p:par>
                                <p:cTn id="484" presetID="10" presetClass="entr" presetSubtype="0" fill="hold" grpId="0" nodeType="withEffect">
                                  <p:stCondLst>
                                    <p:cond delay="0"/>
                                  </p:stCondLst>
                                  <p:childTnLst>
                                    <p:set>
                                      <p:cBhvr>
                                        <p:cTn id="485" dur="1" fill="hold">
                                          <p:stCondLst>
                                            <p:cond delay="0"/>
                                          </p:stCondLst>
                                        </p:cTn>
                                        <p:tgtEl>
                                          <p:spTgt spid="131"/>
                                        </p:tgtEl>
                                        <p:attrNameLst>
                                          <p:attrName>style.visibility</p:attrName>
                                        </p:attrNameLst>
                                      </p:cBhvr>
                                      <p:to>
                                        <p:strVal val="visible"/>
                                      </p:to>
                                    </p:set>
                                    <p:animEffect transition="in" filter="fade">
                                      <p:cBhvr>
                                        <p:cTn id="48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69" grpId="0" animBg="1"/>
      <p:bldP spid="70" grpId="0" animBg="1"/>
      <p:bldP spid="5" grpId="0" animBg="1"/>
      <p:bldP spid="8" grpId="0" animBg="1"/>
      <p:bldP spid="10" grpId="1" animBg="1"/>
      <p:bldP spid="10" grpId="2" animBg="1"/>
      <p:bldP spid="11" grpId="0" animBg="1"/>
      <p:bldP spid="12" grpId="0" animBg="1"/>
      <p:bldP spid="14" grpId="0" animBg="1"/>
      <p:bldP spid="15" grpId="0" animBg="1"/>
      <p:bldP spid="15" grpId="1" animBg="1"/>
      <p:bldP spid="45" grpId="0" animBg="1"/>
      <p:bldP spid="50" grpId="0" animBg="1"/>
      <p:bldP spid="51" grpId="0" animBg="1"/>
      <p:bldP spid="86" grpId="0" animBg="1"/>
      <p:bldP spid="86" grpId="1" animBg="1"/>
      <p:bldP spid="81" grpId="0" animBg="1"/>
      <p:bldP spid="81" grpId="1" animBg="1"/>
      <p:bldP spid="81" grpId="2" animBg="1"/>
      <p:bldP spid="87" grpId="0" animBg="1"/>
      <p:bldP spid="87" grpId="1" animBg="1"/>
      <p:bldP spid="91" grpId="0" animBg="1"/>
      <p:bldP spid="91" grpId="1" animBg="1"/>
      <p:bldP spid="91" grpId="2"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8" grpId="0" animBg="1"/>
      <p:bldP spid="79" grpId="0"/>
      <p:bldP spid="27" grpId="0"/>
      <p:bldP spid="27" grpId="1"/>
      <p:bldP spid="102" grpId="0" animBg="1"/>
      <p:bldP spid="102" grpId="2" animBg="1"/>
      <p:bldP spid="89" grpId="0" animBg="1"/>
      <p:bldP spid="89" grpId="2" animBg="1"/>
      <p:bldP spid="88" grpId="0" animBg="1"/>
      <p:bldP spid="88" grpId="2" animBg="1"/>
      <p:bldP spid="104" grpId="0" animBg="1"/>
      <p:bldP spid="104" grpId="1" animBg="1"/>
      <p:bldP spid="104" grpId="2" animBg="1"/>
      <p:bldP spid="55" grpId="0" animBg="1"/>
      <p:bldP spid="55" grpId="1" animBg="1"/>
      <p:bldP spid="55" grpId="2" animBg="1"/>
      <p:bldP spid="82" grpId="0" animBg="1"/>
      <p:bldP spid="82" grpId="1" animBg="1"/>
      <p:bldP spid="82" grpId="2" animBg="1"/>
      <p:bldP spid="7" grpId="0" animBg="1"/>
      <p:bldP spid="7" grpId="2" animBg="1"/>
      <p:bldP spid="21" grpId="0" animBg="1"/>
      <p:bldP spid="21" grpId="1" animBg="1"/>
      <p:bldP spid="63" grpId="0" animBg="1"/>
      <p:bldP spid="63" grpId="1" animBg="1"/>
      <p:bldP spid="64" grpId="0" animBg="1"/>
      <p:bldP spid="64" grpId="2" animBg="1"/>
      <p:bldP spid="66" grpId="0" animBg="1"/>
      <p:bldP spid="66" grpId="1" animBg="1"/>
      <p:bldP spid="84" grpId="0" animBg="1"/>
      <p:bldP spid="84" grpId="1" animBg="1"/>
      <p:bldP spid="85" grpId="0" animBg="1"/>
      <p:bldP spid="85" grpId="1" animBg="1"/>
      <p:bldP spid="97" grpId="0" animBg="1"/>
      <p:bldP spid="97" grpId="1" animBg="1"/>
      <p:bldP spid="24" grpId="0" animBg="1"/>
      <p:bldP spid="25" grpId="0" animBg="1"/>
      <p:bldP spid="103" grpId="0" animBg="1"/>
      <p:bldP spid="105" grpId="0" animBg="1"/>
      <p:bldP spid="106" grpId="0" animBg="1"/>
      <p:bldP spid="107" grpId="0" animBg="1"/>
      <p:bldP spid="108" grpId="0" animBg="1"/>
      <p:bldP spid="109" grpId="0" animBg="1"/>
      <p:bldP spid="111" grpId="0" animBg="1"/>
      <p:bldP spid="111" grpId="1" animBg="1"/>
      <p:bldP spid="112" grpId="0" animBg="1"/>
      <p:bldP spid="112" grpId="1" animBg="1"/>
      <p:bldP spid="114" grpId="0" animBg="1"/>
      <p:bldP spid="114" grpId="1" animBg="1"/>
      <p:bldP spid="115" grpId="0" animBg="1"/>
      <p:bldP spid="115"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47" grpId="0" animBg="1"/>
      <p:bldP spid="47" grpId="1" animBg="1"/>
      <p:bldP spid="49" grpId="0" animBg="1"/>
      <p:bldP spid="49" grpId="1" animBg="1"/>
      <p:bldP spid="48" grpId="0"/>
      <p:bldP spid="48" grpId="1"/>
      <p:bldP spid="90" grpId="0" animBg="1"/>
      <p:bldP spid="100" grpId="0" animBg="1"/>
      <p:bldP spid="110" grpId="0" animBg="1"/>
      <p:bldP spid="113" grpId="0" animBg="1"/>
      <p:bldP spid="116" grpId="0" animBg="1"/>
      <p:bldP spid="129" grpId="0" animBg="1"/>
      <p:bldP spid="130" grpId="0" animBg="1"/>
      <p:bldP spid="1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Tables</a:t>
            </a:r>
            <a:endParaRPr lang="sv-SE" dirty="0"/>
          </a:p>
        </p:txBody>
      </p:sp>
      <p:sp>
        <p:nvSpPr>
          <p:cNvPr id="3" name="Content Placeholder 2"/>
          <p:cNvSpPr>
            <a:spLocks noGrp="1"/>
          </p:cNvSpPr>
          <p:nvPr>
            <p:ph idx="1"/>
          </p:nvPr>
        </p:nvSpPr>
        <p:spPr>
          <a:xfrm>
            <a:off x="639232" y="1588111"/>
            <a:ext cx="8109114" cy="575970"/>
          </a:xfrm>
        </p:spPr>
        <p:txBody>
          <a:bodyPr/>
          <a:lstStyle/>
          <a:p>
            <a:r>
              <a:rPr lang="en-US" b="1" dirty="0" smtClean="0"/>
              <a:t>Motion control: </a:t>
            </a:r>
          </a:p>
          <a:p>
            <a:pPr>
              <a:spcBef>
                <a:spcPts val="0"/>
              </a:spcBef>
              <a:spcAft>
                <a:spcPts val="0"/>
              </a:spcAft>
            </a:pPr>
            <a:endParaRPr lang="en-US" b="1" dirty="0"/>
          </a:p>
          <a:p>
            <a:pPr>
              <a:spcBef>
                <a:spcPts val="0"/>
              </a:spcBef>
              <a:spcAft>
                <a:spcPts val="0"/>
              </a:spcAft>
            </a:pPr>
            <a:endParaRPr lang="sv-SE" dirty="0"/>
          </a:p>
        </p:txBody>
      </p:sp>
      <p:pic>
        <p:nvPicPr>
          <p:cNvPr id="4" name="Picture 7"/>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60730" y="2566554"/>
            <a:ext cx="8862232" cy="287111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765255" y="6198104"/>
            <a:ext cx="7700565" cy="769693"/>
          </a:xfrm>
          <a:prstGeom prst="rect">
            <a:avLst/>
          </a:prstGeom>
        </p:spPr>
        <p:txBody>
          <a:bodyPr vert="horz" lIns="0" tIns="0" rIns="0" bIns="0" rtlCol="0">
            <a:noAutofit/>
          </a:bodyPr>
          <a:lst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smtClean="0"/>
              <a:t>Repository: </a:t>
            </a:r>
            <a:r>
              <a:rPr lang="en-US" sz="1800" b="1" dirty="0"/>
              <a:t>https://confluence.esss.lu.se/display/MCAG/Instruments</a:t>
            </a:r>
            <a:endParaRPr lang="en-US" sz="1800" b="1" dirty="0" smtClean="0"/>
          </a:p>
          <a:p>
            <a:pPr>
              <a:spcBef>
                <a:spcPts val="0"/>
              </a:spcBef>
              <a:spcAft>
                <a:spcPts val="0"/>
              </a:spcAft>
            </a:pPr>
            <a:endParaRPr lang="sv-SE" dirty="0"/>
          </a:p>
        </p:txBody>
      </p:sp>
    </p:spTree>
    <p:extLst>
      <p:ext uri="{BB962C8B-B14F-4D97-AF65-F5344CB8AC3E}">
        <p14:creationId xmlns:p14="http://schemas.microsoft.com/office/powerpoint/2010/main" val="2934661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hod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w="3175">
          <a:prstDash val="dash"/>
        </a:ln>
      </a:spPr>
      <a:bodyPr lIns="91407" tIns="45705" rIns="91407" bIns="45705" rtlCol="0" anchor="ct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Methods Template</Template>
  <TotalTime>17276</TotalTime>
  <Words>2843</Words>
  <Application>Microsoft Office PowerPoint</Application>
  <PresentationFormat>On-screen Show (4:3)</PresentationFormat>
  <Paragraphs>476</Paragraphs>
  <Slides>41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arial</vt:lpstr>
      <vt:lpstr>Calibri</vt:lpstr>
      <vt:lpstr>Lucida Grande</vt:lpstr>
      <vt:lpstr>MS Mincho</vt:lpstr>
      <vt:lpstr>Times New Roman</vt:lpstr>
      <vt:lpstr>Wingdings</vt:lpstr>
      <vt:lpstr>Methods Template</vt:lpstr>
      <vt:lpstr>Anpassad formgivning</vt:lpstr>
      <vt:lpstr>PowerPoint Presentation</vt:lpstr>
      <vt:lpstr>TG3 Description documents </vt:lpstr>
      <vt:lpstr>ESS Contribution</vt:lpstr>
      <vt:lpstr>Scope of NSS TG3 Review</vt:lpstr>
      <vt:lpstr>Technology group specific TG3 scope definition (NSS)</vt:lpstr>
      <vt:lpstr>Technology group specific TG3 scope</vt:lpstr>
      <vt:lpstr>Phase 2  Communication with  Technology groups</vt:lpstr>
      <vt:lpstr>Phase 2  Communication with  Technology groups</vt:lpstr>
      <vt:lpstr>Summary Tables</vt:lpstr>
      <vt:lpstr>Summary Tables</vt:lpstr>
      <vt:lpstr>Summary Tables</vt:lpstr>
      <vt:lpstr>Staged Phase 2 Process Example</vt:lpstr>
      <vt:lpstr>Review Process</vt:lpstr>
      <vt:lpstr>Typical Example  (For the first 8 instruments)</vt:lpstr>
      <vt:lpstr>Stage 1.  Early procurement of Choppers</vt:lpstr>
      <vt:lpstr>PowerPoint Presentation</vt:lpstr>
      <vt:lpstr>Stage 1.  Early procurement of Choppers</vt:lpstr>
      <vt:lpstr>Stage 2.  In-bunker components</vt:lpstr>
      <vt:lpstr>Stage 2.  In-bunker components</vt:lpstr>
      <vt:lpstr>Stage 3.  Detector Vessel </vt:lpstr>
      <vt:lpstr>Stage 3.  Detector Vessel</vt:lpstr>
      <vt:lpstr>Stage 4.  Entire remaining system </vt:lpstr>
      <vt:lpstr>Stage 4.  Entire remaining system</vt:lpstr>
      <vt:lpstr>Stage 4.  Entire remaining system</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CHESS</vt:lpstr>
      <vt:lpstr>PowerPoint Presentation</vt:lpstr>
      <vt:lpstr>PowerPoint Presentation</vt:lpstr>
      <vt:lpstr>PowerPoint Presentation</vt:lpstr>
      <vt:lpstr>PowerPoint Presentation</vt:lpstr>
      <vt:lpstr>PowerPoint Presentation</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Christoffer Affelin</dc:creator>
  <cp:lastModifiedBy>Gabor Laszlo</cp:lastModifiedBy>
  <cp:revision>973</cp:revision>
  <cp:lastPrinted>2017-08-23T14:51:20Z</cp:lastPrinted>
  <dcterms:created xsi:type="dcterms:W3CDTF">2014-12-05T10:51:41Z</dcterms:created>
  <dcterms:modified xsi:type="dcterms:W3CDTF">2018-02-13T06:20:33Z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XAccess Type">
    <vt:lpwstr>Inherited</vt:lpwstr>
  </property>
  <property fmtid="{D5CDD505-2E9C-101B-9397-08002B2CF9AE}" pid="3" name="MXActiveVersion">
    <vt:lpwstr>5</vt:lpwstr>
  </property>
  <property fmtid="{D5CDD505-2E9C-101B-9397-08002B2CF9AE}" pid="4" name="MXActual_state_Obsolete">
    <vt:lpwstr>N/A</vt:lpwstr>
  </property>
  <property fmtid="{D5CDD505-2E9C-101B-9397-08002B2CF9AE}" pid="5" name="MXActual_state_Preliminary">
    <vt:lpwstr>Jan 22, 2015</vt:lpwstr>
  </property>
  <property fmtid="{D5CDD505-2E9C-101B-9397-08002B2CF9AE}" pid="6" name="MXActual_state_Release">
    <vt:lpwstr>N/A</vt:lpwstr>
  </property>
  <property fmtid="{D5CDD505-2E9C-101B-9397-08002B2CF9AE}" pid="7" name="MXApprover">
    <vt:lpwstr/>
  </property>
  <property fmtid="{D5CDD505-2E9C-101B-9397-08002B2CF9AE}" pid="8" name="MXAuthor">
    <vt:lpwstr>Affelin, Christoffer</vt:lpwstr>
  </property>
  <property fmtid="{D5CDD505-2E9C-101B-9397-08002B2CF9AE}" pid="9" name="MXCheckin Reason">
    <vt:lpwstr/>
  </property>
  <property fmtid="{D5CDD505-2E9C-101B-9397-08002B2CF9AE}" pid="10" name="MXclau">
    <vt:lpwstr>False</vt:lpwstr>
  </property>
  <property fmtid="{D5CDD505-2E9C-101B-9397-08002B2CF9AE}" pid="11" name="MXConfidentiality">
    <vt:lpwstr>Internal</vt:lpwstr>
  </property>
  <property fmtid="{D5CDD505-2E9C-101B-9397-08002B2CF9AE}" pid="12" name="MXCurrent">
    <vt:lpwstr>Preliminary</vt:lpwstr>
  </property>
  <property fmtid="{D5CDD505-2E9C-101B-9397-08002B2CF9AE}" pid="13" name="MXCurrent.Localized">
    <vt:lpwstr>Preliminary</vt:lpwstr>
  </property>
  <property fmtid="{D5CDD505-2E9C-101B-9397-08002B2CF9AE}" pid="14" name="MXDescription">
    <vt:lpwstr>Document containg presentations from CAD Meetings</vt:lpwstr>
  </property>
  <property fmtid="{D5CDD505-2E9C-101B-9397-08002B2CF9AE}" pid="15" name="MXDesignated User">
    <vt:lpwstr>Unassigned</vt:lpwstr>
  </property>
  <property fmtid="{D5CDD505-2E9C-101B-9397-08002B2CF9AE}" pid="16" name="MXdmg_GeneratedFrom">
    <vt:lpwstr/>
  </property>
  <property fmtid="{D5CDD505-2E9C-101B-9397-08002B2CF9AE}" pid="17" name="MXdmg_Language">
    <vt:lpwstr>en</vt:lpwstr>
  </property>
  <property fmtid="{D5CDD505-2E9C-101B-9397-08002B2CF9AE}" pid="18" name="MXdmg_LastSourceFileCheckin">
    <vt:lpwstr>Dec 3, 2015</vt:lpwstr>
  </property>
  <property fmtid="{D5CDD505-2E9C-101B-9397-08002B2CF9AE}" pid="19" name="MXEmail">
    <vt:lpwstr>Christoffer.Affelin@esss.se</vt:lpwstr>
  </property>
  <property fmtid="{D5CDD505-2E9C-101B-9397-08002B2CF9AE}" pid="20" name="MXFirstName">
    <vt:lpwstr>Christoffer</vt:lpwstr>
  </property>
  <property fmtid="{D5CDD505-2E9C-101B-9397-08002B2CF9AE}" pid="21" name="MXIs Version Object">
    <vt:lpwstr>False</vt:lpwstr>
  </property>
  <property fmtid="{D5CDD505-2E9C-101B-9397-08002B2CF9AE}" pid="22" name="MXLanguage">
    <vt:lpwstr>English</vt:lpwstr>
  </property>
  <property fmtid="{D5CDD505-2E9C-101B-9397-08002B2CF9AE}" pid="23" name="MXLastName">
    <vt:lpwstr>Affelin</vt:lpwstr>
  </property>
  <property fmtid="{D5CDD505-2E9C-101B-9397-08002B2CF9AE}" pid="24" name="MXLatestVersion">
    <vt:lpwstr>5</vt:lpwstr>
  </property>
  <property fmtid="{D5CDD505-2E9C-101B-9397-08002B2CF9AE}" pid="25" name="MXLegacy Id">
    <vt:lpwstr/>
  </property>
  <property fmtid="{D5CDD505-2E9C-101B-9397-08002B2CF9AE}" pid="26" name="MXLink">
    <vt:lpwstr/>
  </property>
  <property fmtid="{D5CDD505-2E9C-101B-9397-08002B2CF9AE}" pid="27" name="MXMiddleName">
    <vt:lpwstr>Unknown</vt:lpwstr>
  </property>
  <property fmtid="{D5CDD505-2E9C-101B-9397-08002B2CF9AE}" pid="28" name="MXMove Files To Version">
    <vt:lpwstr>False</vt:lpwstr>
  </property>
  <property fmtid="{D5CDD505-2E9C-101B-9397-08002B2CF9AE}" pid="29" name="MXName">
    <vt:lpwstr>ESS-0023797</vt:lpwstr>
  </property>
  <property fmtid="{D5CDD505-2E9C-101B-9397-08002B2CF9AE}" pid="30" name="MXOriginator">
    <vt:lpwstr>christofferaffelin</vt:lpwstr>
  </property>
  <property fmtid="{D5CDD505-2E9C-101B-9397-08002B2CF9AE}" pid="31" name="MXPhase">
    <vt:lpwstr/>
  </property>
  <property fmtid="{D5CDD505-2E9C-101B-9397-08002B2CF9AE}" pid="32" name="MXPolicy">
    <vt:lpwstr>Open Document</vt:lpwstr>
  </property>
  <property fmtid="{D5CDD505-2E9C-101B-9397-08002B2CF9AE}" pid="33" name="MXPolicy.Localized">
    <vt:lpwstr>Open Document</vt:lpwstr>
  </property>
  <property fmtid="{D5CDD505-2E9C-101B-9397-08002B2CF9AE}" pid="34" name="MXPrinted Date">
    <vt:lpwstr>Jan 22, 2015</vt:lpwstr>
  </property>
  <property fmtid="{D5CDD505-2E9C-101B-9397-08002B2CF9AE}" pid="35" name="MXPrinted Version">
    <vt:lpwstr>(5)</vt:lpwstr>
  </property>
  <property fmtid="{D5CDD505-2E9C-101B-9397-08002B2CF9AE}" pid="36" name="MXReference">
    <vt:lpwstr/>
  </property>
  <property fmtid="{D5CDD505-2E9C-101B-9397-08002B2CF9AE}" pid="37" name="MXRevision">
    <vt:lpwstr>1</vt:lpwstr>
  </property>
  <property fmtid="{D5CDD505-2E9C-101B-9397-08002B2CF9AE}" pid="38" name="MXSignatures_state_Obsolete">
    <vt:lpwstr/>
  </property>
  <property fmtid="{D5CDD505-2E9C-101B-9397-08002B2CF9AE}" pid="39" name="MXSignatures_state_Preliminary">
    <vt:lpwstr/>
  </property>
  <property fmtid="{D5CDD505-2E9C-101B-9397-08002B2CF9AE}" pid="40" name="MXSignatures_state_Release">
    <vt:lpwstr/>
  </property>
  <property fmtid="{D5CDD505-2E9C-101B-9397-08002B2CF9AE}" pid="41" name="MXSubmitter">
    <vt:lpwstr>Affelin, Christoffer</vt:lpwstr>
  </property>
  <property fmtid="{D5CDD505-2E9C-101B-9397-08002B2CF9AE}" pid="42" name="MXSuspend Versioning">
    <vt:lpwstr>False</vt:lpwstr>
  </property>
  <property fmtid="{D5CDD505-2E9C-101B-9397-08002B2CF9AE}" pid="43" name="MXTitle">
    <vt:lpwstr>CAD Meetings</vt:lpwstr>
  </property>
  <property fmtid="{D5CDD505-2E9C-101B-9397-08002B2CF9AE}" pid="44" name="MXTVADummy1">
    <vt:lpwstr/>
  </property>
  <property fmtid="{D5CDD505-2E9C-101B-9397-08002B2CF9AE}" pid="45" name="MXTVADummy2">
    <vt:lpwstr/>
  </property>
  <property fmtid="{D5CDD505-2E9C-101B-9397-08002B2CF9AE}" pid="46" name="MXTVADummy3">
    <vt:lpwstr/>
  </property>
  <property fmtid="{D5CDD505-2E9C-101B-9397-08002B2CF9AE}" pid="47" name="MXType">
    <vt:lpwstr>dmg_Presentation</vt:lpwstr>
  </property>
  <property fmtid="{D5CDD505-2E9C-101B-9397-08002B2CF9AE}" pid="48" name="MXType.Localized">
    <vt:lpwstr>Presentation</vt:lpwstr>
  </property>
  <property fmtid="{D5CDD505-2E9C-101B-9397-08002B2CF9AE}" pid="49" name="MXUser">
    <vt:lpwstr>christofferaffelin</vt:lpwstr>
  </property>
  <property fmtid="{D5CDD505-2E9C-101B-9397-08002B2CF9AE}" pid="50" name="MXVersion">
    <vt:lpwstr>5</vt:lpwstr>
  </property>
</Properties>
</file>