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77" r:id="rId4"/>
    <p:sldId id="273" r:id="rId5"/>
    <p:sldId id="274" r:id="rId6"/>
    <p:sldId id="275" r:id="rId7"/>
    <p:sldId id="276" r:id="rId8"/>
    <p:sldId id="281" r:id="rId9"/>
    <p:sldId id="280" r:id="rId10"/>
    <p:sldId id="282" r:id="rId11"/>
    <p:sldId id="283" r:id="rId12"/>
    <p:sldId id="279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5" autoAdjust="0"/>
    <p:restoredTop sz="94648" autoAdjust="0"/>
  </p:normalViewPr>
  <p:slideViewPr>
    <p:cSldViewPr>
      <p:cViewPr varScale="1">
        <p:scale>
          <a:sx n="81" d="100"/>
          <a:sy n="81" d="100"/>
        </p:scale>
        <p:origin x="-157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hanbrisfors:Documents:ESS:Operations:Initial%20Operations:Initial%20Operations%20spend%202019-2025_140120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699245173538803E-2"/>
          <c:y val="1.29589632829374E-2"/>
          <c:w val="0.92807842458606704"/>
          <c:h val="0.6529739290148119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'with contingency '!$B$8</c:f>
              <c:strCache>
                <c:ptCount val="1"/>
                <c:pt idx="0">
                  <c:v> Steady State Operations </c:v>
                </c:pt>
              </c:strCache>
            </c:strRef>
          </c:tx>
          <c:invertIfNegative val="0"/>
          <c:cat>
            <c:strRef>
              <c:f>'with contingency '!$F$4:$Y$4</c:f>
              <c:strCache>
                <c:ptCount val="2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…</c:v>
                </c:pt>
                <c:pt idx="17">
                  <c:v>…</c:v>
                </c:pt>
                <c:pt idx="18">
                  <c:v>2064</c:v>
                </c:pt>
                <c:pt idx="19">
                  <c:v>2065</c:v>
                </c:pt>
              </c:strCache>
            </c:strRef>
          </c:cat>
          <c:val>
            <c:numRef>
              <c:f>'with contingency '!$F$8:$Y$8</c:f>
              <c:numCache>
                <c:formatCode>General</c:formatCode>
                <c:ptCount val="20"/>
                <c:pt idx="13" formatCode="#,##0">
                  <c:v>140</c:v>
                </c:pt>
                <c:pt idx="14" formatCode="#,##0">
                  <c:v>140</c:v>
                </c:pt>
                <c:pt idx="15" formatCode="#,##0">
                  <c:v>140</c:v>
                </c:pt>
                <c:pt idx="16" formatCode="#,##0">
                  <c:v>140</c:v>
                </c:pt>
                <c:pt idx="17" formatCode="#,##0">
                  <c:v>140</c:v>
                </c:pt>
                <c:pt idx="18" formatCode="#,##0">
                  <c:v>140</c:v>
                </c:pt>
                <c:pt idx="19" formatCode="#,##0">
                  <c:v>140</c:v>
                </c:pt>
              </c:numCache>
            </c:numRef>
          </c:val>
        </c:ser>
        <c:ser>
          <c:idx val="1"/>
          <c:order val="1"/>
          <c:tx>
            <c:strRef>
              <c:f>'with contingency '!$B$7</c:f>
              <c:strCache>
                <c:ptCount val="1"/>
                <c:pt idx="0">
                  <c:v>Initial Operations + ramp-up</c:v>
                </c:pt>
              </c:strCache>
            </c:strRef>
          </c:tx>
          <c:invertIfNegative val="0"/>
          <c:cat>
            <c:strRef>
              <c:f>'with contingency '!$F$4:$Y$4</c:f>
              <c:strCache>
                <c:ptCount val="2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…</c:v>
                </c:pt>
                <c:pt idx="17">
                  <c:v>…</c:v>
                </c:pt>
                <c:pt idx="18">
                  <c:v>2064</c:v>
                </c:pt>
                <c:pt idx="19">
                  <c:v>2065</c:v>
                </c:pt>
              </c:strCache>
            </c:strRef>
          </c:cat>
          <c:val>
            <c:numRef>
              <c:f>'with contingency '!$F$7:$Y$7</c:f>
              <c:numCache>
                <c:formatCode>General</c:formatCode>
                <c:ptCount val="20"/>
                <c:pt idx="6" formatCode="#,##0">
                  <c:v>60</c:v>
                </c:pt>
                <c:pt idx="7" formatCode="#,##0">
                  <c:v>90</c:v>
                </c:pt>
                <c:pt idx="8" formatCode="#,##0">
                  <c:v>110</c:v>
                </c:pt>
                <c:pt idx="9" formatCode="#,##0">
                  <c:v>130</c:v>
                </c:pt>
                <c:pt idx="10" formatCode="#,##0">
                  <c:v>140</c:v>
                </c:pt>
                <c:pt idx="11" formatCode="#,##0">
                  <c:v>140</c:v>
                </c:pt>
                <c:pt idx="12" formatCode="#,##0">
                  <c:v>140</c:v>
                </c:pt>
              </c:numCache>
            </c:numRef>
          </c:val>
        </c:ser>
        <c:ser>
          <c:idx val="0"/>
          <c:order val="2"/>
          <c:tx>
            <c:strRef>
              <c:f>'with contingency '!$B$6</c:f>
              <c:strCache>
                <c:ptCount val="1"/>
                <c:pt idx="0">
                  <c:v>Construction (1843 M€)</c:v>
                </c:pt>
              </c:strCache>
            </c:strRef>
          </c:tx>
          <c:invertIfNegative val="0"/>
          <c:cat>
            <c:strRef>
              <c:f>'with contingency '!$F$4:$Y$4</c:f>
              <c:strCache>
                <c:ptCount val="2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…</c:v>
                </c:pt>
                <c:pt idx="17">
                  <c:v>…</c:v>
                </c:pt>
                <c:pt idx="18">
                  <c:v>2064</c:v>
                </c:pt>
                <c:pt idx="19">
                  <c:v>2065</c:v>
                </c:pt>
              </c:strCache>
            </c:strRef>
          </c:cat>
          <c:val>
            <c:numRef>
              <c:f>'with contingency '!$F$6:$Y$6</c:f>
              <c:numCache>
                <c:formatCode>#,##0</c:formatCode>
                <c:ptCount val="20"/>
                <c:pt idx="0">
                  <c:v>64.8</c:v>
                </c:pt>
                <c:pt idx="1">
                  <c:v>157.38999999999999</c:v>
                </c:pt>
                <c:pt idx="2">
                  <c:v>297.74130222131652</c:v>
                </c:pt>
                <c:pt idx="3">
                  <c:v>363.16302017525982</c:v>
                </c:pt>
                <c:pt idx="4">
                  <c:v>372.77211738332983</c:v>
                </c:pt>
                <c:pt idx="5">
                  <c:v>268.50753209700412</c:v>
                </c:pt>
                <c:pt idx="6">
                  <c:v>152.28184634196049</c:v>
                </c:pt>
                <c:pt idx="7">
                  <c:v>62.486223761972703</c:v>
                </c:pt>
                <c:pt idx="8">
                  <c:v>48.347324230690823</c:v>
                </c:pt>
                <c:pt idx="9">
                  <c:v>38.558630527817392</c:v>
                </c:pt>
                <c:pt idx="10">
                  <c:v>10.78910535969024</c:v>
                </c:pt>
                <c:pt idx="11">
                  <c:v>4.9471734257183604</c:v>
                </c:pt>
                <c:pt idx="12">
                  <c:v>1.215724475239415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5953152"/>
        <c:axId val="119134976"/>
      </c:barChart>
      <c:catAx>
        <c:axId val="27595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134976"/>
        <c:crosses val="autoZero"/>
        <c:auto val="1"/>
        <c:lblAlgn val="ctr"/>
        <c:lblOffset val="100"/>
        <c:noMultiLvlLbl val="0"/>
      </c:catAx>
      <c:valAx>
        <c:axId val="11913497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M€</a:t>
                </a:r>
              </a:p>
            </c:rich>
          </c:tx>
          <c:layout>
            <c:manualLayout>
              <c:xMode val="edge"/>
              <c:yMode val="edge"/>
              <c:x val="0.122818358112476"/>
              <c:y val="3.0237580993520399E-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759531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2017-12-04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587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19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170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743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803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04/12/2017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04/12/2017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04/12/2017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04/12/2017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04/12/2017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spallationsource.se/procure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spallationsource.se/procureme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European Spallation </a:t>
            </a:r>
            <a:r>
              <a:rPr lang="en-US" sz="3600" dirty="0" smtClean="0"/>
              <a:t>Source ERIC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Procurement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err="1" smtClean="0">
                <a:solidFill>
                  <a:schemeClr val="bg1"/>
                </a:solidFill>
              </a:rPr>
              <a:t>Mirko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Menninga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Deputy Head of Supply, Procurement &amp; Logistics Division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4 December 2017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93" dirty="0" smtClean="0"/>
              <a:t>Submitting tenders - 1</a:t>
            </a:r>
            <a:endParaRPr lang="en-US" sz="3093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77301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sv-SE" dirty="0" smtClean="0">
                <a:solidFill>
                  <a:srgbClr val="000000"/>
                </a:solidFill>
              </a:rPr>
              <a:t>It is </a:t>
            </a:r>
            <a:r>
              <a:rPr lang="sv-SE" dirty="0" err="1" smtClean="0">
                <a:solidFill>
                  <a:srgbClr val="000000"/>
                </a:solidFill>
              </a:rPr>
              <a:t>important</a:t>
            </a:r>
            <a:r>
              <a:rPr lang="sv-SE" dirty="0" smtClean="0">
                <a:solidFill>
                  <a:srgbClr val="000000"/>
                </a:solidFill>
              </a:rPr>
              <a:t> to </a:t>
            </a:r>
            <a:r>
              <a:rPr lang="sv-SE" dirty="0" err="1" smtClean="0">
                <a:solidFill>
                  <a:srgbClr val="000000"/>
                </a:solidFill>
              </a:rPr>
              <a:t>follow</a:t>
            </a:r>
            <a:r>
              <a:rPr lang="sv-SE" dirty="0" smtClean="0">
                <a:solidFill>
                  <a:srgbClr val="000000"/>
                </a:solidFill>
              </a:rPr>
              <a:t> the </a:t>
            </a:r>
            <a:r>
              <a:rPr lang="sv-SE" dirty="0" err="1" smtClean="0">
                <a:solidFill>
                  <a:srgbClr val="000000"/>
                </a:solidFill>
              </a:rPr>
              <a:t>instructions</a:t>
            </a:r>
            <a:r>
              <a:rPr lang="sv-SE" dirty="0" smtClean="0">
                <a:solidFill>
                  <a:srgbClr val="000000"/>
                </a:solidFill>
              </a:rPr>
              <a:t> in the e-tendering </a:t>
            </a:r>
            <a:r>
              <a:rPr lang="sv-SE" dirty="0" err="1" smtClean="0">
                <a:solidFill>
                  <a:srgbClr val="000000"/>
                </a:solidFill>
              </a:rPr>
              <a:t>tool</a:t>
            </a:r>
            <a:r>
              <a:rPr lang="sv-SE" dirty="0" smtClean="0">
                <a:solidFill>
                  <a:srgbClr val="000000"/>
                </a:solidFill>
              </a:rPr>
              <a:t> and the tender </a:t>
            </a:r>
            <a:r>
              <a:rPr lang="sv-SE" dirty="0" err="1" smtClean="0">
                <a:solidFill>
                  <a:srgbClr val="000000"/>
                </a:solidFill>
              </a:rPr>
              <a:t>documents</a:t>
            </a:r>
            <a:r>
              <a:rPr lang="sv-SE" dirty="0" smtClean="0">
                <a:solidFill>
                  <a:srgbClr val="000000"/>
                </a:solidFill>
              </a:rPr>
              <a:t>!</a:t>
            </a:r>
            <a:endParaRPr lang="hu-HU" dirty="0" smtClean="0">
              <a:solidFill>
                <a:srgbClr val="000000"/>
              </a:solidFill>
            </a:endParaRPr>
          </a:p>
          <a:p>
            <a:pPr>
              <a:spcAft>
                <a:spcPts val="450"/>
              </a:spcAft>
            </a:pPr>
            <a:r>
              <a:rPr lang="en-US" dirty="0" smtClean="0">
                <a:solidFill>
                  <a:srgbClr val="000000"/>
                </a:solidFill>
              </a:rPr>
              <a:t>1st step: Register in e-tendering tool</a:t>
            </a:r>
          </a:p>
          <a:p>
            <a:pPr>
              <a:spcAft>
                <a:spcPts val="450"/>
              </a:spcAft>
            </a:pPr>
            <a:r>
              <a:rPr lang="en-US" dirty="0" smtClean="0">
                <a:solidFill>
                  <a:srgbClr val="000000"/>
                </a:solidFill>
              </a:rPr>
              <a:t>Make sure to submit in time as stipulated</a:t>
            </a:r>
            <a:endParaRPr lang="en-US" dirty="0">
              <a:solidFill>
                <a:srgbClr val="000000"/>
              </a:solidFill>
            </a:endParaRPr>
          </a:p>
          <a:p>
            <a:pPr>
              <a:spcAft>
                <a:spcPts val="450"/>
              </a:spcAft>
            </a:pPr>
            <a:r>
              <a:rPr lang="en-US" dirty="0" smtClean="0">
                <a:solidFill>
                  <a:srgbClr val="000000"/>
                </a:solidFill>
              </a:rPr>
              <a:t>Make sure to follow form requirements, correct files and file types uploaded in the right areas</a:t>
            </a:r>
            <a:endParaRPr lang="en-US" dirty="0">
              <a:solidFill>
                <a:srgbClr val="000000"/>
              </a:solidFill>
            </a:endParaRPr>
          </a:p>
          <a:p>
            <a:pPr>
              <a:spcAft>
                <a:spcPts val="450"/>
              </a:spcAft>
            </a:pPr>
            <a:r>
              <a:rPr lang="en-US" dirty="0" smtClean="0">
                <a:solidFill>
                  <a:srgbClr val="000000"/>
                </a:solidFill>
              </a:rPr>
              <a:t>Follow requirements for Exclusion, Selection and Award Criteria</a:t>
            </a:r>
            <a:endParaRPr lang="en-US" dirty="0">
              <a:solidFill>
                <a:srgbClr val="000000"/>
              </a:solidFill>
            </a:endParaRPr>
          </a:p>
          <a:p>
            <a:pPr>
              <a:spcAft>
                <a:spcPts val="45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93" dirty="0" smtClean="0"/>
              <a:t>Framework Agreement process</a:t>
            </a:r>
            <a:endParaRPr lang="en-US" sz="3093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77301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450"/>
              </a:spcAft>
            </a:pPr>
            <a:r>
              <a:rPr lang="en-US" dirty="0" smtClean="0">
                <a:solidFill>
                  <a:srgbClr val="000000"/>
                </a:solidFill>
              </a:rPr>
              <a:t>Mini competitions  for assignments &gt;1000 hours = request to companies in respective Lot</a:t>
            </a:r>
          </a:p>
          <a:p>
            <a:pPr>
              <a:spcAft>
                <a:spcPts val="450"/>
              </a:spcAft>
            </a:pPr>
            <a:r>
              <a:rPr lang="en-US" dirty="0" smtClean="0">
                <a:solidFill>
                  <a:srgbClr val="000000"/>
                </a:solidFill>
              </a:rPr>
              <a:t>Request to one company for assignment &lt;=1000 hours</a:t>
            </a:r>
          </a:p>
          <a:p>
            <a:pPr>
              <a:spcAft>
                <a:spcPts val="450"/>
              </a:spcAft>
            </a:pPr>
            <a:r>
              <a:rPr lang="en-US" dirty="0" smtClean="0">
                <a:solidFill>
                  <a:srgbClr val="000000"/>
                </a:solidFill>
              </a:rPr>
              <a:t>ESS aim to balance between FWA holders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Thank you </a:t>
            </a:r>
            <a:r>
              <a:rPr lang="en-US" sz="2800" dirty="0"/>
              <a:t>for your </a:t>
            </a:r>
            <a:r>
              <a:rPr lang="en-US" sz="2800" dirty="0" smtClean="0"/>
              <a:t>attention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12</a:t>
            </a:fld>
            <a:endParaRPr lang="sv-SE"/>
          </a:p>
        </p:txBody>
      </p:sp>
      <p:pic>
        <p:nvPicPr>
          <p:cNvPr id="6" name="Content Placeholder 5" descr="Macintosh HD:Users:luisortega:Documents:ESS:General:Pictures:hl_aerial_overview_01x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6" b="19156"/>
          <a:stretch/>
        </p:blipFill>
        <p:spPr bwMode="auto">
          <a:xfrm>
            <a:off x="0" y="1441532"/>
            <a:ext cx="9144000" cy="50001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3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Opportunities for doing business with 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94" y="1736600"/>
            <a:ext cx="8193007" cy="443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Skanska for civil construction</a:t>
            </a:r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Contract in place with Skanska for conventional facilities, Skanska conducting procurement for sub-contractors for materials and works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ESS Procurement for goods and services from ESS budget</a:t>
            </a:r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European Spallation Source ERIC follows ERIC public procurement rules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In-kind contributions (IKCs) from partner institutions in ESS member countries</a:t>
            </a:r>
          </a:p>
          <a:p>
            <a:pPr marL="742869" lvl="1" indent="-285750">
              <a:spcBef>
                <a:spcPts val="0"/>
              </a:spcBef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Opportunities through IKCs from partner institutes in member countries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5" name="Oval 4"/>
          <p:cNvSpPr/>
          <p:nvPr/>
        </p:nvSpPr>
        <p:spPr>
          <a:xfrm>
            <a:off x="539552" y="2492896"/>
            <a:ext cx="8147248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110026"/>
            <a:ext cx="7344816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Construction and Operation Budget Profile – Business opportunities during construction (near-term) and operations (long-term)</a:t>
            </a:r>
            <a:endParaRPr lang="en-US" sz="24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79513" y="1772816"/>
          <a:ext cx="87849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1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European Spallation Source ERIC </a:t>
            </a:r>
            <a:r>
              <a:rPr lang="en-US" sz="2800" dirty="0"/>
              <a:t>P</a:t>
            </a:r>
            <a:r>
              <a:rPr lang="en-US" sz="2800" dirty="0" smtClean="0"/>
              <a:t>rocurement </a:t>
            </a:r>
            <a:r>
              <a:rPr lang="en-US" sz="2800" dirty="0"/>
              <a:t>R</a:t>
            </a:r>
            <a:r>
              <a:rPr lang="en-US" sz="2800" dirty="0" smtClean="0"/>
              <a:t>ules</a:t>
            </a:r>
            <a:endParaRPr lang="en-US" sz="2800" dirty="0"/>
          </a:p>
        </p:txBody>
      </p:sp>
      <p:sp>
        <p:nvSpPr>
          <p:cNvPr id="2" name="Subtitle 1"/>
          <p:cNvSpPr>
            <a:spLocks noGrp="1"/>
          </p:cNvSpPr>
          <p:nvPr>
            <p:ph idx="1"/>
          </p:nvPr>
        </p:nvSpPr>
        <p:spPr>
          <a:xfrm>
            <a:off x="569993" y="1700809"/>
            <a:ext cx="8032140" cy="4038981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ESS procurement governed by the European Spallation Source ERIC procurement rules (as of 1 October 2015, revision as of 1 April 2017)</a:t>
            </a:r>
          </a:p>
          <a:p>
            <a:pPr marL="285750" indent="-285750">
              <a:buFont typeface="Arial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Purpose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To explain how ESS ERIC conducts procurement, providing transparency on tender procedures, rights and obligations of suppliers, including a review and appeal procedure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Applies </a:t>
            </a:r>
            <a:r>
              <a:rPr lang="en-US" sz="1600" dirty="0">
                <a:solidFill>
                  <a:srgbClr val="000000"/>
                </a:solidFill>
              </a:rPr>
              <a:t>to all contracts for pecuniary interest for the provision of goods, works and services between ESS and a 3</a:t>
            </a:r>
            <a:r>
              <a:rPr lang="en-US" sz="1600" baseline="30000" dirty="0">
                <a:solidFill>
                  <a:srgbClr val="000000"/>
                </a:solidFill>
              </a:rPr>
              <a:t>rd</a:t>
            </a:r>
            <a:r>
              <a:rPr lang="en-US" sz="1600" dirty="0">
                <a:solidFill>
                  <a:srgbClr val="000000"/>
                </a:solidFill>
              </a:rPr>
              <a:t> party [supplier]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Principles and objectives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Following the EU treaty principles of:</a:t>
            </a:r>
          </a:p>
          <a:p>
            <a:pPr marL="1200150" lvl="2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Transparency, proportionality, mutual recognition, equal treatment and non-discrimination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Promoting </a:t>
            </a:r>
            <a:r>
              <a:rPr lang="en-US" sz="1800" dirty="0">
                <a:solidFill>
                  <a:srgbClr val="000000"/>
                </a:solidFill>
              </a:rPr>
              <a:t>the objectives of:</a:t>
            </a:r>
          </a:p>
          <a:p>
            <a:pPr marL="1200150" lvl="2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Value for money, publicity, integrity, innovation, </a:t>
            </a:r>
            <a:r>
              <a:rPr lang="en-US" sz="1400" dirty="0" smtClean="0">
                <a:solidFill>
                  <a:srgbClr val="000000"/>
                </a:solidFill>
              </a:rPr>
              <a:t>sustainability</a:t>
            </a:r>
          </a:p>
          <a:p>
            <a:pPr marL="1200150" lvl="2" indent="-285750">
              <a:buFont typeface="Arial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5715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Available at 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europeanspallationsource.se/procurement</a:t>
            </a:r>
            <a:endParaRPr lang="en-US" sz="1800" dirty="0" smtClean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European Spallation Source ERIC Procurement </a:t>
            </a:r>
            <a:r>
              <a:rPr lang="en-US" sz="2800" dirty="0" smtClean="0"/>
              <a:t>Rules – Overview of Procurement Procedures*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323529" y="62901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*Minimum procedure applicable by value</a:t>
            </a:r>
          </a:p>
          <a:p>
            <a:r>
              <a:rPr lang="en-US" sz="1400" dirty="0" smtClean="0"/>
              <a:t>**Minimum timing does </a:t>
            </a:r>
            <a:r>
              <a:rPr lang="en-US" sz="1400" i="1" u="sng" dirty="0" smtClean="0"/>
              <a:t>not</a:t>
            </a:r>
            <a:r>
              <a:rPr lang="en-US" sz="1400" dirty="0" smtClean="0"/>
              <a:t> include time required for preparation and evaluation**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28" y="1510740"/>
            <a:ext cx="7884859" cy="472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1" y="1684866"/>
            <a:ext cx="46792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ESS Website</a:t>
            </a:r>
          </a:p>
          <a:p>
            <a:r>
              <a:rPr lang="en-US" sz="1200" dirty="0" smtClean="0"/>
              <a:t>(</a:t>
            </a:r>
            <a:r>
              <a:rPr lang="en-US" sz="1200" dirty="0">
                <a:hlinkClick r:id="rId3"/>
              </a:rPr>
              <a:t>http://europeanspallationsource.se/</a:t>
            </a:r>
            <a:r>
              <a:rPr lang="en-US" sz="1200" dirty="0" smtClean="0">
                <a:hlinkClick r:id="rId3"/>
              </a:rPr>
              <a:t>procurement</a:t>
            </a:r>
            <a:r>
              <a:rPr lang="en-US" sz="1200" dirty="0" smtClean="0"/>
              <a:t>)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Procurement Listings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Contract Notices </a:t>
            </a:r>
            <a:r>
              <a:rPr lang="en-US" sz="1200" dirty="0"/>
              <a:t>&gt;</a:t>
            </a:r>
            <a:r>
              <a:rPr lang="en-US" sz="1200" dirty="0" smtClean="0"/>
              <a:t>50,000 EUR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Market Surveys / Requests for Information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Forthcoming Procurement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Indicative information </a:t>
            </a:r>
            <a:r>
              <a:rPr lang="en-US" sz="1200" dirty="0"/>
              <a:t>published to give greater </a:t>
            </a:r>
            <a:r>
              <a:rPr lang="en-US" sz="1200" dirty="0" smtClean="0"/>
              <a:t>visibility to industry on ESS</a:t>
            </a:r>
            <a:r>
              <a:rPr lang="en-US" sz="1200" dirty="0"/>
              <a:t>’ procurement plans.  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  <a:p>
            <a:r>
              <a:rPr lang="en-US" sz="1200" b="1" dirty="0" smtClean="0"/>
              <a:t>Contract Award Notices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For procurements published on the website, published by month of contract signature, updated quarterly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r>
              <a:rPr lang="en-US" sz="1200" b="1" dirty="0" smtClean="0"/>
              <a:t>Guidelines for Suppliers on ESS procurement</a:t>
            </a:r>
            <a:endParaRPr lang="en-US" sz="1200" b="1" dirty="0"/>
          </a:p>
          <a:p>
            <a:endParaRPr lang="en-US" sz="1200" dirty="0"/>
          </a:p>
          <a:p>
            <a:r>
              <a:rPr lang="en-US" sz="1200" b="1" u="sng" dirty="0" smtClean="0"/>
              <a:t>Official Journal of the European Union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May be used for contract notices &gt;200,000 EUR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Pre-Commercial Procurements and/or Public Procurement of Innovation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r>
              <a:rPr lang="en-US" sz="1200" b="1" u="sng" dirty="0" smtClean="0"/>
              <a:t>Industrial Liaison Offices </a:t>
            </a:r>
            <a:r>
              <a:rPr lang="en-US" sz="1200" b="1" dirty="0" smtClean="0"/>
              <a:t>(ILOs)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Via weekly email and notifications of new call for tenders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4" y="8469"/>
            <a:ext cx="6067426" cy="14415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ESS procurement information </a:t>
            </a:r>
            <a:endParaRPr lang="en-US" sz="16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766" y="1684866"/>
            <a:ext cx="4037708" cy="451096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572000" y="1711653"/>
            <a:ext cx="1320800" cy="1244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2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E-Procurement Tool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092" y="1417638"/>
            <a:ext cx="4037708" cy="451096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596336" y="3050820"/>
            <a:ext cx="1320800" cy="1244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68727" y="3376442"/>
            <a:ext cx="3175718" cy="335939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9512" y="1916832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Rolled-out 1 October 2017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Used for publishing information, sharing documentation, managing communications and receiving proposals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Interested suppliers can register and maintain a business profile in the tool and configure notifications for new tenders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Suppliers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>
            <a:norm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europeanspallationsource.se</a:t>
            </a:r>
            <a:r>
              <a:rPr lang="en-US" sz="2000" dirty="0"/>
              <a:t>/</a:t>
            </a:r>
            <a:r>
              <a:rPr lang="en-US" sz="2000" dirty="0" err="1"/>
              <a:t>procurement#guidelines-suppliers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0" y="2239764"/>
            <a:ext cx="8503240" cy="3421484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2195736" y="4293096"/>
            <a:ext cx="864096" cy="432048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Guideline for Communicating with Current and/or Potential Suppliers (ESS-0064128)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Responsibility of all staff to treat suppliers fairly, transparently and with the highest standards of business ethics</a:t>
            </a:r>
          </a:p>
          <a:p>
            <a:r>
              <a:rPr lang="en-US" dirty="0" smtClean="0"/>
              <a:t>Defines when, how and what information can be communicated with suppliers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For example: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Presentation of ESS for companies – ok, but recommended participation of procurement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Cannot share information that would give one supplier a </a:t>
            </a:r>
            <a:r>
              <a:rPr lang="en-US" i="1" dirty="0" smtClean="0">
                <a:solidFill>
                  <a:srgbClr val="000000"/>
                </a:solidFill>
              </a:rPr>
              <a:t>competitive advantage</a:t>
            </a:r>
            <a:r>
              <a:rPr lang="en-US" dirty="0" smtClean="0">
                <a:solidFill>
                  <a:srgbClr val="000000"/>
                </a:solidFill>
              </a:rPr>
              <a:t> over another, based on professional judgement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Solicitation of indicative pricing / technical information – formal involvement of procurement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Communication during the course of contracts management – ok, but ensuring non-disclosure of information regarding future procurements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Communication during a procurement process (including preparation of specifications) controlled. </a:t>
            </a:r>
            <a:r>
              <a:rPr lang="en-US" dirty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ormal </a:t>
            </a:r>
            <a:r>
              <a:rPr lang="en-US" dirty="0">
                <a:solidFill>
                  <a:srgbClr val="000000"/>
                </a:solidFill>
              </a:rPr>
              <a:t>involvement of </a:t>
            </a:r>
            <a:r>
              <a:rPr lang="en-US" dirty="0" smtClean="0">
                <a:solidFill>
                  <a:srgbClr val="000000"/>
                </a:solidFill>
              </a:rPr>
              <a:t>procurement</a:t>
            </a:r>
            <a:endParaRPr lang="en-US" strike="sngStrike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No communication with a supplier when the procurement process is open</a:t>
            </a:r>
          </a:p>
          <a:p>
            <a:r>
              <a:rPr lang="en-US" dirty="0" smtClean="0"/>
              <a:t>Applies to all staff and third parties (consultants) working on behalf of ESS</a:t>
            </a:r>
          </a:p>
          <a:p>
            <a:pPr lvl="1"/>
            <a:r>
              <a:rPr lang="en-US" dirty="0" smtClean="0"/>
              <a:t>It is the responsibility of the ESS staff member engaging the third party to ensure they are aware and follow these guidelines.</a:t>
            </a:r>
          </a:p>
          <a:p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Reviewed </a:t>
            </a:r>
            <a:r>
              <a:rPr lang="en-US" dirty="0"/>
              <a:t>and Approved by the Strategic Procurement Board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019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377</TotalTime>
  <Words>702</Words>
  <Application>Microsoft Office PowerPoint</Application>
  <PresentationFormat>On-screen Show (4:3)</PresentationFormat>
  <Paragraphs>104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European Spallation Source ERIC Procurement</vt:lpstr>
      <vt:lpstr>Opportunities for doing business with ESS</vt:lpstr>
      <vt:lpstr>Construction and Operation Budget Profile – Business opportunities during construction (near-term) and operations (long-term)</vt:lpstr>
      <vt:lpstr>European Spallation Source ERIC Procurement Rules</vt:lpstr>
      <vt:lpstr>European Spallation Source ERIC Procurement Rules – Overview of Procurement Procedures*</vt:lpstr>
      <vt:lpstr>ESS procurement information </vt:lpstr>
      <vt:lpstr>E-Procurement Tool</vt:lpstr>
      <vt:lpstr>Guidelines for Suppliers</vt:lpstr>
      <vt:lpstr>Guideline for Communicating with Current and/or Potential Suppliers (ESS-0064128)</vt:lpstr>
      <vt:lpstr>Submitting tenders - 1</vt:lpstr>
      <vt:lpstr>Framework Agreement process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Henrik Carling</cp:lastModifiedBy>
  <cp:revision>44</cp:revision>
  <dcterms:created xsi:type="dcterms:W3CDTF">2017-11-08T14:51:55Z</dcterms:created>
  <dcterms:modified xsi:type="dcterms:W3CDTF">2017-12-04T10:06:12Z</dcterms:modified>
</cp:coreProperties>
</file>