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11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9A54-CEFE-4C42-8237-F6775CAE4E96}" type="datetimeFigureOut">
              <a:rPr lang="sv-SE" smtClean="0"/>
              <a:t>2017-12-04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5E8C-E4BD-4DA7-99F3-F9E6C4E95E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4185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9A54-CEFE-4C42-8237-F6775CAE4E96}" type="datetimeFigureOut">
              <a:rPr lang="sv-SE" smtClean="0"/>
              <a:t>2017-12-04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5E8C-E4BD-4DA7-99F3-F9E6C4E95E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7992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9A54-CEFE-4C42-8237-F6775CAE4E96}" type="datetimeFigureOut">
              <a:rPr lang="sv-SE" smtClean="0"/>
              <a:t>2017-12-04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5E8C-E4BD-4DA7-99F3-F9E6C4E95E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6227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2017-12-04</a:t>
            </a:fld>
            <a:endParaRPr lang="sv-S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41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2017-12-04</a:t>
            </a:fld>
            <a:endParaRPr lang="sv-S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7572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2017-12-04</a:t>
            </a:fld>
            <a:endParaRPr lang="sv-S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872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2017-12-04</a:t>
            </a:fld>
            <a:endParaRPr lang="sv-S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160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9A54-CEFE-4C42-8237-F6775CAE4E96}" type="datetimeFigureOut">
              <a:rPr lang="sv-SE" smtClean="0"/>
              <a:t>2017-12-04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5E8C-E4BD-4DA7-99F3-F9E6C4E95E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526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9A54-CEFE-4C42-8237-F6775CAE4E96}" type="datetimeFigureOut">
              <a:rPr lang="sv-SE" smtClean="0"/>
              <a:t>2017-12-04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5E8C-E4BD-4DA7-99F3-F9E6C4E95E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623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9A54-CEFE-4C42-8237-F6775CAE4E96}" type="datetimeFigureOut">
              <a:rPr lang="sv-SE" smtClean="0"/>
              <a:t>2017-12-04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5E8C-E4BD-4DA7-99F3-F9E6C4E95E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1529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9A54-CEFE-4C42-8237-F6775CAE4E96}" type="datetimeFigureOut">
              <a:rPr lang="sv-SE" smtClean="0"/>
              <a:t>2017-12-04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5E8C-E4BD-4DA7-99F3-F9E6C4E95E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5960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9A54-CEFE-4C42-8237-F6775CAE4E96}" type="datetimeFigureOut">
              <a:rPr lang="sv-SE" smtClean="0"/>
              <a:t>2017-12-04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5E8C-E4BD-4DA7-99F3-F9E6C4E95E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8996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9A54-CEFE-4C42-8237-F6775CAE4E96}" type="datetimeFigureOut">
              <a:rPr lang="sv-SE" smtClean="0"/>
              <a:t>2017-12-04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5E8C-E4BD-4DA7-99F3-F9E6C4E95E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1780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9A54-CEFE-4C42-8237-F6775CAE4E96}" type="datetimeFigureOut">
              <a:rPr lang="sv-SE" smtClean="0"/>
              <a:t>2017-12-04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5E8C-E4BD-4DA7-99F3-F9E6C4E95E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6107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9A54-CEFE-4C42-8237-F6775CAE4E96}" type="datetimeFigureOut">
              <a:rPr lang="sv-SE" smtClean="0"/>
              <a:t>2017-12-04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5E8C-E4BD-4DA7-99F3-F9E6C4E95E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7421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A9A54-CEFE-4C42-8237-F6775CAE4E96}" type="datetimeFigureOut">
              <a:rPr lang="sv-SE" smtClean="0"/>
              <a:t>2017-12-04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15E8C-E4BD-4DA7-99F3-F9E6C4E95E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4471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2017-12-04</a:t>
            </a:fld>
            <a:endParaRPr lang="sv-S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843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mirko.menninga@esss.se" TargetMode="External"/><Relationship Id="rId3" Type="http://schemas.openxmlformats.org/officeDocument/2006/relationships/hyperlink" Target="mailto:hector.novella@esss.se" TargetMode="External"/><Relationship Id="rId7" Type="http://schemas.openxmlformats.org/officeDocument/2006/relationships/hyperlink" Target="mailto:susanne.regnell@esss.se" TargetMode="External"/><Relationship Id="rId2" Type="http://schemas.openxmlformats.org/officeDocument/2006/relationships/hyperlink" Target="mailto:benedetto.gallese@esss.se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mailto:stuart.birch@esss.se" TargetMode="External"/><Relationship Id="rId5" Type="http://schemas.openxmlformats.org/officeDocument/2006/relationships/hyperlink" Target="mailto:remy.mudingay@esss.se" TargetMode="External"/><Relationship Id="rId4" Type="http://schemas.openxmlformats.org/officeDocument/2006/relationships/hyperlink" Target="mailto:henrik.carling@esss.se" TargetMode="External"/><Relationship Id="rId9" Type="http://schemas.openxmlformats.org/officeDocument/2006/relationships/hyperlink" Target="mailto:asa.edman@esss.s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Agenda</a:t>
            </a:r>
            <a:br>
              <a:rPr lang="sv-SE" dirty="0" smtClean="0"/>
            </a:br>
            <a:r>
              <a:rPr lang="sv-SE" dirty="0" smtClean="0"/>
              <a:t>Integration services framework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sv-SE" sz="2400" dirty="0"/>
              <a:t>08:30 - 09:00 Registration</a:t>
            </a:r>
          </a:p>
          <a:p>
            <a:pPr>
              <a:spcBef>
                <a:spcPts val="0"/>
              </a:spcBef>
            </a:pPr>
            <a:r>
              <a:rPr lang="sv-SE" sz="2400" dirty="0"/>
              <a:t>09:00 - 09:15 Introduction to ESS </a:t>
            </a:r>
            <a:r>
              <a:rPr lang="sv-SE" sz="2400" dirty="0" smtClean="0"/>
              <a:t>		</a:t>
            </a:r>
            <a:r>
              <a:rPr lang="sv-SE" sz="2400" i="1" dirty="0" smtClean="0"/>
              <a:t>[</a:t>
            </a:r>
            <a:r>
              <a:rPr lang="sv-SE" sz="2400" i="1" dirty="0"/>
              <a:t>Roland Garoby]</a:t>
            </a:r>
          </a:p>
          <a:p>
            <a:pPr>
              <a:spcBef>
                <a:spcPts val="0"/>
              </a:spcBef>
            </a:pPr>
            <a:r>
              <a:rPr lang="sv-SE" sz="2400" dirty="0"/>
              <a:t>09:15 - 09:30 Round table introduction</a:t>
            </a:r>
          </a:p>
          <a:p>
            <a:pPr>
              <a:spcBef>
                <a:spcPts val="0"/>
              </a:spcBef>
            </a:pPr>
            <a:r>
              <a:rPr lang="sv-SE" sz="2400" dirty="0"/>
              <a:t>09:30 - 10:10 Introduction to ICS </a:t>
            </a:r>
            <a:r>
              <a:rPr lang="sv-SE" sz="2400" dirty="0" smtClean="0"/>
              <a:t>		</a:t>
            </a:r>
            <a:r>
              <a:rPr lang="sv-SE" sz="2400" i="1" dirty="0" smtClean="0"/>
              <a:t>[</a:t>
            </a:r>
            <a:r>
              <a:rPr lang="sv-SE" sz="2400" i="1" dirty="0"/>
              <a:t>Henrik Carling]</a:t>
            </a:r>
          </a:p>
          <a:p>
            <a:pPr>
              <a:spcBef>
                <a:spcPts val="0"/>
              </a:spcBef>
            </a:pPr>
            <a:r>
              <a:rPr lang="sv-SE" sz="2400" dirty="0" smtClean="0"/>
              <a:t>10:10 - 10:25 Coffee</a:t>
            </a:r>
          </a:p>
          <a:p>
            <a:pPr>
              <a:spcBef>
                <a:spcPts val="0"/>
              </a:spcBef>
            </a:pPr>
            <a:r>
              <a:rPr lang="sv-SE" sz="2400" dirty="0" smtClean="0"/>
              <a:t>10:25 </a:t>
            </a:r>
            <a:r>
              <a:rPr lang="sv-SE" sz="2400" dirty="0"/>
              <a:t>- 10:45 Procurement at ESS </a:t>
            </a:r>
            <a:r>
              <a:rPr lang="sv-SE" sz="2400" dirty="0" smtClean="0"/>
              <a:t>		</a:t>
            </a:r>
            <a:r>
              <a:rPr lang="sv-SE" sz="2400" i="1" dirty="0" smtClean="0"/>
              <a:t>[</a:t>
            </a:r>
            <a:r>
              <a:rPr lang="sv-SE" sz="2400" i="1" dirty="0"/>
              <a:t>Mirko Menninga]</a:t>
            </a:r>
          </a:p>
          <a:p>
            <a:pPr>
              <a:spcBef>
                <a:spcPts val="0"/>
              </a:spcBef>
            </a:pPr>
            <a:r>
              <a:rPr lang="sv-SE" sz="2400" dirty="0"/>
              <a:t>10:45 - 11:15 ICS use case #1 </a:t>
            </a:r>
            <a:r>
              <a:rPr lang="sv-SE" sz="2400" dirty="0" smtClean="0"/>
              <a:t>		</a:t>
            </a:r>
            <a:r>
              <a:rPr lang="sv-SE" sz="2400" i="1" dirty="0" smtClean="0"/>
              <a:t>[Stuart </a:t>
            </a:r>
            <a:r>
              <a:rPr lang="sv-SE" sz="2400" i="1" dirty="0"/>
              <a:t>Birch]</a:t>
            </a:r>
          </a:p>
          <a:p>
            <a:pPr>
              <a:spcBef>
                <a:spcPts val="0"/>
              </a:spcBef>
            </a:pPr>
            <a:r>
              <a:rPr lang="sv-SE" sz="2400" dirty="0"/>
              <a:t>11:15 - 12:00 ICS use case #2 </a:t>
            </a:r>
            <a:r>
              <a:rPr lang="sv-SE" sz="2400" dirty="0" smtClean="0"/>
              <a:t>		</a:t>
            </a:r>
            <a:r>
              <a:rPr lang="sv-SE" sz="2400" i="1" dirty="0" smtClean="0"/>
              <a:t>[</a:t>
            </a:r>
            <a:r>
              <a:rPr lang="sv-SE" sz="2400" i="1" dirty="0"/>
              <a:t>Hector Novella]</a:t>
            </a:r>
          </a:p>
          <a:p>
            <a:pPr>
              <a:spcBef>
                <a:spcPts val="0"/>
              </a:spcBef>
            </a:pPr>
            <a:r>
              <a:rPr lang="sv-SE" sz="2400" dirty="0"/>
              <a:t>12:00 - 13:00 </a:t>
            </a:r>
            <a:r>
              <a:rPr lang="sv-SE" sz="2400" dirty="0" smtClean="0"/>
              <a:t>Lunch</a:t>
            </a:r>
          </a:p>
          <a:p>
            <a:pPr>
              <a:spcBef>
                <a:spcPts val="0"/>
              </a:spcBef>
            </a:pPr>
            <a:r>
              <a:rPr lang="sv-SE" sz="2400" dirty="0" smtClean="0"/>
              <a:t>13:00 - 13:15 Panoramic view of the ESS construction site</a:t>
            </a:r>
            <a:endParaRPr lang="sv-SE" sz="2400" dirty="0"/>
          </a:p>
          <a:p>
            <a:pPr>
              <a:spcBef>
                <a:spcPts val="0"/>
              </a:spcBef>
            </a:pPr>
            <a:r>
              <a:rPr lang="sv-SE" sz="2400" dirty="0" smtClean="0"/>
              <a:t>13:15 </a:t>
            </a:r>
            <a:r>
              <a:rPr lang="sv-SE" sz="2400" dirty="0"/>
              <a:t>- 15:30 Open </a:t>
            </a:r>
            <a:r>
              <a:rPr lang="sv-SE" sz="2400" dirty="0" smtClean="0"/>
              <a:t>session</a:t>
            </a:r>
          </a:p>
          <a:p>
            <a:pPr>
              <a:spcBef>
                <a:spcPts val="0"/>
              </a:spcBef>
            </a:pPr>
            <a:endParaRPr lang="sv-SE" sz="2400" dirty="0"/>
          </a:p>
          <a:p>
            <a:pPr marL="0" indent="0">
              <a:spcBef>
                <a:spcPts val="0"/>
              </a:spcBef>
              <a:buNone/>
            </a:pPr>
            <a:r>
              <a:rPr lang="sv-SE" sz="2400" dirty="0" smtClean="0"/>
              <a:t>Internet: SSID     ”ESS Guestnetwork” </a:t>
            </a:r>
            <a:br>
              <a:rPr lang="sv-SE" sz="2400" dirty="0" smtClean="0"/>
            </a:br>
            <a:r>
              <a:rPr lang="sv-SE" sz="2400" dirty="0" smtClean="0"/>
              <a:t>	     Key      ”akeyspecialforess”</a:t>
            </a:r>
            <a:endParaRPr lang="sv-SE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sv-S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00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Integration services framework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sv-SE" sz="2000" dirty="0" smtClean="0">
                <a:solidFill>
                  <a:schemeClr val="tx1"/>
                </a:solidFill>
              </a:rPr>
              <a:t>Integration services </a:t>
            </a:r>
            <a:r>
              <a:rPr lang="sv-SE" sz="2000" dirty="0" smtClean="0">
                <a:solidFill>
                  <a:schemeClr val="tx1"/>
                </a:solidFill>
              </a:rPr>
              <a:t>framework lots</a:t>
            </a:r>
            <a:endParaRPr lang="sv-SE" sz="2000" dirty="0" smtClean="0">
              <a:solidFill>
                <a:schemeClr val="tx1"/>
              </a:solidFill>
            </a:endParaRPr>
          </a:p>
          <a:p>
            <a:pPr marL="1257300" lvl="2" indent="-457200">
              <a:spcBef>
                <a:spcPts val="0"/>
              </a:spcBef>
              <a:buFont typeface="+mj-lt"/>
              <a:buAutoNum type="arabicPeriod"/>
            </a:pPr>
            <a:r>
              <a:rPr lang="en-GB" sz="1400" dirty="0" smtClean="0"/>
              <a:t>EPICS-based </a:t>
            </a:r>
            <a:r>
              <a:rPr lang="en-GB" sz="1400" dirty="0"/>
              <a:t>control system integration engineering </a:t>
            </a:r>
            <a:r>
              <a:rPr lang="en-GB" sz="1400" dirty="0" smtClean="0"/>
              <a:t>services	[Hector Novella, Henrik Carling]    </a:t>
            </a:r>
            <a:endParaRPr lang="sv-SE" sz="1400" dirty="0"/>
          </a:p>
          <a:p>
            <a:pPr marL="1257300" lvl="2" indent="-457200">
              <a:spcBef>
                <a:spcPts val="0"/>
              </a:spcBef>
              <a:buFont typeface="+mj-lt"/>
              <a:buAutoNum type="arabicPeriod"/>
            </a:pPr>
            <a:r>
              <a:rPr lang="en-GB" sz="1400" dirty="0"/>
              <a:t>Embedded systems integration engineering </a:t>
            </a:r>
            <a:r>
              <a:rPr lang="en-GB" sz="1400" dirty="0" smtClean="0"/>
              <a:t>services		[Henrik Carling, Susanne Regnell]</a:t>
            </a:r>
            <a:endParaRPr lang="sv-SE" sz="1400" dirty="0"/>
          </a:p>
          <a:p>
            <a:pPr marL="1257300" lvl="2" indent="-457200">
              <a:spcBef>
                <a:spcPts val="0"/>
              </a:spcBef>
              <a:buFont typeface="+mj-lt"/>
              <a:buAutoNum type="arabicPeriod"/>
            </a:pPr>
            <a:r>
              <a:rPr lang="en-GB" sz="1400" dirty="0"/>
              <a:t>Industrial/process systems integration engineering </a:t>
            </a:r>
            <a:r>
              <a:rPr lang="en-GB" sz="1400" dirty="0" smtClean="0"/>
              <a:t>services	[Benedetto Gallese]</a:t>
            </a:r>
            <a:endParaRPr lang="sv-SE" sz="1400" dirty="0"/>
          </a:p>
          <a:p>
            <a:pPr marL="1257300" lvl="2" indent="-457200">
              <a:spcBef>
                <a:spcPts val="0"/>
              </a:spcBef>
              <a:buFont typeface="+mj-lt"/>
              <a:buAutoNum type="arabicPeriod"/>
            </a:pPr>
            <a:r>
              <a:rPr lang="en-GB" sz="1400" dirty="0"/>
              <a:t>Control systems infrastructure integration engineering </a:t>
            </a:r>
            <a:r>
              <a:rPr lang="en-GB" sz="1400" dirty="0" smtClean="0"/>
              <a:t>services	[Remy Mudingay]</a:t>
            </a:r>
            <a:endParaRPr lang="sv-SE" sz="1400" dirty="0"/>
          </a:p>
          <a:p>
            <a:pPr marL="1257300" lvl="2" indent="-457200">
              <a:spcBef>
                <a:spcPts val="0"/>
              </a:spcBef>
              <a:buFont typeface="+mj-lt"/>
              <a:buAutoNum type="arabicPeriod"/>
            </a:pPr>
            <a:r>
              <a:rPr lang="en-GB" sz="1400" dirty="0"/>
              <a:t>Control systems safety related integration engineering </a:t>
            </a:r>
            <a:r>
              <a:rPr lang="en-GB" sz="1400" dirty="0" smtClean="0"/>
              <a:t>services	[Stuart Birch]</a:t>
            </a:r>
            <a:endParaRPr lang="sv-SE" sz="1400" dirty="0"/>
          </a:p>
          <a:p>
            <a:pPr marL="1257300" lvl="2" indent="-457200">
              <a:spcBef>
                <a:spcPts val="0"/>
              </a:spcBef>
              <a:buFont typeface="+mj-lt"/>
              <a:buAutoNum type="arabicPeriod"/>
            </a:pPr>
            <a:r>
              <a:rPr lang="en-GB" sz="1400" dirty="0"/>
              <a:t>Control systems technical and installation </a:t>
            </a:r>
            <a:r>
              <a:rPr lang="en-GB" sz="1400" dirty="0" smtClean="0"/>
              <a:t>services		[Hector Novella, Stuart Birch]</a:t>
            </a:r>
            <a:endParaRPr lang="sv-SE" sz="1400" dirty="0"/>
          </a:p>
          <a:p>
            <a:pPr marL="1257300" lvl="2" indent="-457200">
              <a:spcBef>
                <a:spcPts val="0"/>
              </a:spcBef>
              <a:buFont typeface="+mj-lt"/>
              <a:buAutoNum type="arabicPeriod"/>
            </a:pPr>
            <a:r>
              <a:rPr lang="en-GB" sz="1400" dirty="0"/>
              <a:t>Integration project administration, management and training </a:t>
            </a:r>
            <a:r>
              <a:rPr lang="en-GB" sz="1400" dirty="0" smtClean="0"/>
              <a:t>services	[Henrik Carling, Susanne </a:t>
            </a:r>
            <a:r>
              <a:rPr lang="en-GB" sz="1400" dirty="0" smtClean="0"/>
              <a:t>Regnell</a:t>
            </a:r>
          </a:p>
          <a:p>
            <a:pPr marL="1257300" lvl="2" indent="-457200">
              <a:spcBef>
                <a:spcPts val="0"/>
              </a:spcBef>
              <a:buFont typeface="+mj-lt"/>
              <a:buAutoNum type="arabicPeriod"/>
            </a:pPr>
            <a:endParaRPr lang="en-GB" sz="1400" dirty="0"/>
          </a:p>
          <a:p>
            <a:pPr marL="800100" lvl="2" indent="0">
              <a:spcBef>
                <a:spcPts val="0"/>
              </a:spcBef>
              <a:buNone/>
            </a:pPr>
            <a:r>
              <a:rPr lang="en-GB" sz="1400" b="1" dirty="0" smtClean="0"/>
              <a:t>ESS Contacts:</a:t>
            </a:r>
          </a:p>
          <a:p>
            <a:pPr marL="800100" lvl="2" indent="0">
              <a:spcBef>
                <a:spcPts val="0"/>
              </a:spcBef>
              <a:buNone/>
            </a:pPr>
            <a:r>
              <a:rPr lang="en-GB" sz="1400" b="1" dirty="0" smtClean="0"/>
              <a:t>ICS</a:t>
            </a:r>
          </a:p>
          <a:p>
            <a:pPr marL="1257300" lvl="3" indent="0">
              <a:spcBef>
                <a:spcPts val="0"/>
              </a:spcBef>
              <a:buNone/>
            </a:pPr>
            <a:r>
              <a:rPr lang="en-GB" sz="1200" dirty="0" smtClean="0"/>
              <a:t>Benedetto Gallese	</a:t>
            </a:r>
            <a:r>
              <a:rPr lang="en-GB" sz="1200" dirty="0" smtClean="0">
                <a:hlinkClick r:id="rId2"/>
              </a:rPr>
              <a:t>benedetto.gallese@esss.se</a:t>
            </a:r>
            <a:endParaRPr lang="en-GB" sz="1200" dirty="0" smtClean="0"/>
          </a:p>
          <a:p>
            <a:pPr marL="1257300" lvl="3" indent="0">
              <a:spcBef>
                <a:spcPts val="0"/>
              </a:spcBef>
              <a:buNone/>
            </a:pPr>
            <a:r>
              <a:rPr lang="en-GB" sz="1200" dirty="0" smtClean="0"/>
              <a:t>Hector Novella	</a:t>
            </a:r>
            <a:r>
              <a:rPr lang="en-GB" sz="1200" dirty="0" smtClean="0">
                <a:hlinkClick r:id="rId3"/>
              </a:rPr>
              <a:t>hector.novella@esss.se</a:t>
            </a:r>
            <a:endParaRPr lang="en-GB" sz="1200" dirty="0" smtClean="0"/>
          </a:p>
          <a:p>
            <a:pPr marL="1257300" lvl="3" indent="0">
              <a:spcBef>
                <a:spcPts val="0"/>
              </a:spcBef>
              <a:buNone/>
            </a:pPr>
            <a:r>
              <a:rPr lang="en-GB" sz="1200" dirty="0" smtClean="0"/>
              <a:t>Henrik Carling	</a:t>
            </a:r>
            <a:r>
              <a:rPr lang="en-GB" sz="1200" dirty="0" smtClean="0">
                <a:hlinkClick r:id="rId4"/>
              </a:rPr>
              <a:t>henrik.carling@esss.se</a:t>
            </a:r>
            <a:r>
              <a:rPr lang="en-GB" sz="1200" dirty="0" smtClean="0"/>
              <a:t>    &lt;-   manages the ICS weekly report mailing list</a:t>
            </a:r>
          </a:p>
          <a:p>
            <a:pPr marL="1257300" lvl="3" indent="0">
              <a:spcBef>
                <a:spcPts val="0"/>
              </a:spcBef>
              <a:buNone/>
            </a:pPr>
            <a:r>
              <a:rPr lang="en-GB" sz="1200" dirty="0" smtClean="0"/>
              <a:t>Remy Mudingay	</a:t>
            </a:r>
            <a:r>
              <a:rPr lang="en-GB" sz="1200" dirty="0" smtClean="0">
                <a:hlinkClick r:id="rId5"/>
              </a:rPr>
              <a:t>remy.mudingay@esss.se</a:t>
            </a:r>
            <a:endParaRPr lang="en-GB" sz="1200" dirty="0" smtClean="0"/>
          </a:p>
          <a:p>
            <a:pPr marL="1257300" lvl="3" indent="0">
              <a:spcBef>
                <a:spcPts val="0"/>
              </a:spcBef>
              <a:buNone/>
            </a:pPr>
            <a:r>
              <a:rPr lang="en-GB" sz="1200" dirty="0" smtClean="0"/>
              <a:t>Stuart Birch	</a:t>
            </a:r>
            <a:r>
              <a:rPr lang="en-GB" sz="1200" dirty="0" smtClean="0">
                <a:hlinkClick r:id="rId6"/>
              </a:rPr>
              <a:t>stuart.birch@esss.se</a:t>
            </a:r>
            <a:endParaRPr lang="en-GB" sz="1200" dirty="0" smtClean="0"/>
          </a:p>
          <a:p>
            <a:pPr marL="1257300" lvl="3" indent="0">
              <a:spcBef>
                <a:spcPts val="0"/>
              </a:spcBef>
              <a:buNone/>
            </a:pPr>
            <a:r>
              <a:rPr lang="en-GB" sz="1200" dirty="0" smtClean="0"/>
              <a:t>Susanne Regnell	</a:t>
            </a:r>
            <a:r>
              <a:rPr lang="en-GB" sz="1200" dirty="0" smtClean="0">
                <a:hlinkClick r:id="rId7"/>
              </a:rPr>
              <a:t>susanne.regnell@esss.se</a:t>
            </a:r>
            <a:endParaRPr lang="en-GB" sz="1200" dirty="0" smtClean="0"/>
          </a:p>
          <a:p>
            <a:pPr marL="800100" lvl="2" indent="0">
              <a:spcBef>
                <a:spcPts val="0"/>
              </a:spcBef>
              <a:buNone/>
            </a:pPr>
            <a:endParaRPr lang="en-GB" sz="1400" dirty="0" smtClean="0"/>
          </a:p>
          <a:p>
            <a:pPr marL="800100" lvl="2" indent="0">
              <a:spcBef>
                <a:spcPts val="0"/>
              </a:spcBef>
              <a:buNone/>
            </a:pPr>
            <a:r>
              <a:rPr lang="en-GB" sz="1400" b="1" dirty="0" smtClean="0"/>
              <a:t>Procurement</a:t>
            </a:r>
            <a:endParaRPr lang="sv-SE" sz="1400" b="1" dirty="0"/>
          </a:p>
          <a:p>
            <a:pPr marL="1254125" indent="0">
              <a:spcBef>
                <a:spcPts val="0"/>
              </a:spcBef>
              <a:buNone/>
            </a:pPr>
            <a:r>
              <a:rPr lang="sv-SE" sz="1200" dirty="0" smtClean="0"/>
              <a:t>Mirko Menninga	</a:t>
            </a:r>
            <a:r>
              <a:rPr lang="sv-SE" sz="1200" dirty="0" smtClean="0">
                <a:hlinkClick r:id="rId8"/>
              </a:rPr>
              <a:t>mirko.menninga@esss.se</a:t>
            </a:r>
            <a:endParaRPr lang="sv-SE" sz="1200" dirty="0" smtClean="0"/>
          </a:p>
          <a:p>
            <a:pPr marL="1254125" indent="0">
              <a:spcBef>
                <a:spcPts val="0"/>
              </a:spcBef>
              <a:buNone/>
            </a:pPr>
            <a:r>
              <a:rPr lang="sv-SE" sz="1200" dirty="0" smtClean="0"/>
              <a:t>Åsa Edman	</a:t>
            </a:r>
            <a:r>
              <a:rPr lang="sv-SE" sz="1200" dirty="0" smtClean="0">
                <a:hlinkClick r:id="rId9"/>
              </a:rPr>
              <a:t>asa.edman@esss.se</a:t>
            </a:r>
            <a:endParaRPr lang="sv-SE" sz="1200" dirty="0" smtClean="0"/>
          </a:p>
          <a:p>
            <a:pPr marL="1254125" indent="0">
              <a:spcBef>
                <a:spcPts val="0"/>
              </a:spcBef>
              <a:buNone/>
            </a:pPr>
            <a:endParaRPr lang="sv-SE" sz="1200" dirty="0"/>
          </a:p>
          <a:p>
            <a:pPr marL="0" indent="0">
              <a:spcBef>
                <a:spcPts val="0"/>
              </a:spcBef>
              <a:buNone/>
            </a:pPr>
            <a:endParaRPr lang="sv-SE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7249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Suppliers per lot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sv-S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77" y="1988840"/>
            <a:ext cx="9013329" cy="3395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0200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Estimated value distribution per lot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sv-S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308" y="1887733"/>
            <a:ext cx="8619172" cy="3845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2825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36</Words>
  <Application>Microsoft Office PowerPoint</Application>
  <PresentationFormat>On-screen Show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1_Office Theme</vt:lpstr>
      <vt:lpstr>Agenda Integration services framework</vt:lpstr>
      <vt:lpstr>Integration services framework </vt:lpstr>
      <vt:lpstr>Suppliers per lot</vt:lpstr>
      <vt:lpstr>Estimated value distribution per lot</vt:lpstr>
    </vt:vector>
  </TitlesOfParts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Integration services framework</dc:title>
  <dc:creator>Henrik Carling</dc:creator>
  <cp:lastModifiedBy>Henrik Carling</cp:lastModifiedBy>
  <cp:revision>9</cp:revision>
  <dcterms:created xsi:type="dcterms:W3CDTF">2017-12-04T07:11:25Z</dcterms:created>
  <dcterms:modified xsi:type="dcterms:W3CDTF">2017-12-04T10:21:22Z</dcterms:modified>
</cp:coreProperties>
</file>