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69" r:id="rId5"/>
    <p:sldId id="284" r:id="rId6"/>
    <p:sldId id="285" r:id="rId7"/>
    <p:sldId id="286" r:id="rId8"/>
    <p:sldId id="287" r:id="rId9"/>
    <p:sldId id="271" r:id="rId10"/>
    <p:sldId id="273" r:id="rId11"/>
    <p:sldId id="274" r:id="rId12"/>
    <p:sldId id="283" r:id="rId13"/>
    <p:sldId id="290" r:id="rId14"/>
    <p:sldId id="291" r:id="rId15"/>
    <p:sldId id="292" r:id="rId16"/>
    <p:sldId id="298" r:id="rId17"/>
    <p:sldId id="294" r:id="rId18"/>
    <p:sldId id="295" r:id="rId19"/>
    <p:sldId id="296" r:id="rId20"/>
    <p:sldId id="297" r:id="rId21"/>
    <p:sldId id="277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4674" autoAdjust="0"/>
  </p:normalViewPr>
  <p:slideViewPr>
    <p:cSldViewPr>
      <p:cViewPr>
        <p:scale>
          <a:sx n="125" d="100"/>
          <a:sy n="125" d="100"/>
        </p:scale>
        <p:origin x="-48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2017-12-06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18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935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81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8628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528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5768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92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856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576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59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6708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39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85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54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65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39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88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09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046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Support Frame 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Senad Kudumovic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Design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6 December,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703" y="4020755"/>
            <a:ext cx="1796650" cy="1464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629" y="5412248"/>
            <a:ext cx="1781371" cy="145171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874"/>
            <a:ext cx="4523675" cy="22969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08" y="1695402"/>
            <a:ext cx="2627784" cy="23253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369" y="1684344"/>
            <a:ext cx="5427511" cy="2336411"/>
          </a:xfrm>
        </p:spPr>
        <p:txBody>
          <a:bodyPr>
            <a:noAutofit/>
          </a:bodyPr>
          <a:lstStyle/>
          <a:p>
            <a:pPr algn="just"/>
            <a:r>
              <a:rPr lang="en-US" sz="1400" dirty="0"/>
              <a:t>D</a:t>
            </a:r>
            <a:r>
              <a:rPr lang="en-US" sz="1400" dirty="0" smtClean="0"/>
              <a:t>esign </a:t>
            </a:r>
            <a:r>
              <a:rPr lang="en-US" sz="1400" dirty="0"/>
              <a:t>assuming 200 mm base steel (4 sheets, each 50 mm thick) and 500 mm HDPE  (10 sheets, 50 mm thick)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r>
              <a:rPr lang="en-US" sz="1400" dirty="0" smtClean="0"/>
              <a:t>Steel </a:t>
            </a:r>
            <a:r>
              <a:rPr lang="en-US" sz="1400" dirty="0"/>
              <a:t>sheets intended to be cutted and welded in order to form cutouts for forklift handling. C</a:t>
            </a:r>
            <a:r>
              <a:rPr lang="en-US" sz="1400" dirty="0" smtClean="0"/>
              <a:t>utouts </a:t>
            </a:r>
            <a:r>
              <a:rPr lang="en-US" sz="1400" dirty="0"/>
              <a:t>can be filled with HDPE plates after installation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Assembly </a:t>
            </a:r>
            <a:r>
              <a:rPr lang="en-US" sz="1400" dirty="0"/>
              <a:t>of the HDPE and steel sheets has been provided with threaded rod and nuts</a:t>
            </a:r>
          </a:p>
          <a:p>
            <a:pPr marL="0" indent="0" algn="just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sv-SE" sz="1400" dirty="0"/>
          </a:p>
          <a:p>
            <a:pPr>
              <a:buFontTx/>
              <a:buChar char="-"/>
            </a:pPr>
            <a:endParaRPr lang="sv-SE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9" name="Rectangle 48"/>
          <p:cNvSpPr/>
          <p:nvPr/>
        </p:nvSpPr>
        <p:spPr>
          <a:xfrm>
            <a:off x="2627784" y="354032"/>
            <a:ext cx="3184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Skirt Shield Blocks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4701958"/>
            <a:ext cx="891253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HDPE Plates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16" idx="1"/>
          </p:cNvCxnSpPr>
          <p:nvPr/>
        </p:nvCxnSpPr>
        <p:spPr>
          <a:xfrm flipH="1">
            <a:off x="380091" y="4825069"/>
            <a:ext cx="807533" cy="186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0152" y="4103078"/>
            <a:ext cx="967296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Forklift cutout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59040" y="4659442"/>
            <a:ext cx="848408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err="1" smtClean="0">
                <a:solidFill>
                  <a:schemeClr val="tx2"/>
                </a:solidFill>
              </a:rPr>
              <a:t>Fixing</a:t>
            </a:r>
            <a:r>
              <a:rPr lang="sv-SE" sz="1000" dirty="0" smtClean="0">
                <a:solidFill>
                  <a:schemeClr val="tx2"/>
                </a:solidFill>
              </a:rPr>
              <a:t> Bolt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7" idx="3"/>
          </p:cNvCxnSpPr>
          <p:nvPr/>
        </p:nvCxnSpPr>
        <p:spPr>
          <a:xfrm>
            <a:off x="6907448" y="4226189"/>
            <a:ext cx="876510" cy="35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6907448" y="4782553"/>
            <a:ext cx="1336960" cy="433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187624" y="5166027"/>
            <a:ext cx="792088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Steel plates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937" y="1644428"/>
            <a:ext cx="983284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Guide Brackets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4579" y="1890649"/>
            <a:ext cx="663045" cy="641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1"/>
          </p:cNvCxnSpPr>
          <p:nvPr/>
        </p:nvCxnSpPr>
        <p:spPr>
          <a:xfrm flipH="1">
            <a:off x="341894" y="5289138"/>
            <a:ext cx="845730" cy="209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8730" y="5558249"/>
            <a:ext cx="848408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HDPE Plates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6937138" y="5681360"/>
            <a:ext cx="1336960" cy="433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488" y="5178003"/>
            <a:ext cx="3104625" cy="167119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27784" y="354032"/>
            <a:ext cx="3805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4089" y="4017210"/>
            <a:ext cx="504056" cy="4610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1878" y="1587553"/>
            <a:ext cx="466065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Pillar position unchanged from PDR since they  provide no clashes and required clearance in R9 with revised 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Also placement of pillars </a:t>
            </a:r>
            <a:r>
              <a:rPr lang="en-US" sz="1600" dirty="0"/>
              <a:t>radiating outward from R9m selected based on load distribution onto </a:t>
            </a:r>
            <a:r>
              <a:rPr lang="en-US" sz="1600" dirty="0" smtClean="0"/>
              <a:t>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Pillars positioned in between beamlines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01" y="4690983"/>
            <a:ext cx="2249605" cy="1618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219" y="4457455"/>
            <a:ext cx="28657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/>
              <a:t>Support pillar positions ESS-0051975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577" y="1441901"/>
            <a:ext cx="3920388" cy="3445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980904"/>
            <a:ext cx="2167568" cy="1561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256" y="5377441"/>
            <a:ext cx="2009797" cy="14272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2117" y="4781753"/>
            <a:ext cx="22557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/>
              <a:t>IET – Column interface ESS-0086197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5691" y="4990502"/>
            <a:ext cx="1837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NBX </a:t>
            </a:r>
            <a:r>
              <a:rPr lang="sv-SE" sz="1100" dirty="0"/>
              <a:t>– </a:t>
            </a:r>
            <a:r>
              <a:rPr lang="sv-SE" sz="1100" dirty="0" smtClean="0"/>
              <a:t>Floor </a:t>
            </a:r>
            <a:r>
              <a:rPr lang="sv-SE" sz="1100" dirty="0"/>
              <a:t>a</a:t>
            </a:r>
            <a:r>
              <a:rPr lang="sv-SE" sz="1100" dirty="0" smtClean="0"/>
              <a:t>lignment plates</a:t>
            </a:r>
          </a:p>
          <a:p>
            <a:r>
              <a:rPr lang="sv-SE" sz="1100" dirty="0" smtClean="0"/>
              <a:t> ESS-0108885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431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378" y="4321521"/>
            <a:ext cx="4695736" cy="252767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1568" y="1659067"/>
            <a:ext cx="4660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Base plates anchored to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Remote handling connection between pillars and base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Top </a:t>
            </a:r>
            <a:r>
              <a:rPr lang="sv-SE" sz="1600" dirty="0" err="1" smtClean="0"/>
              <a:t>beams</a:t>
            </a:r>
            <a:r>
              <a:rPr lang="sv-SE" sz="1600" dirty="0" smtClean="0"/>
              <a:t> </a:t>
            </a:r>
            <a:r>
              <a:rPr lang="sv-SE" sz="1600" dirty="0" err="1" smtClean="0"/>
              <a:t>bolted</a:t>
            </a:r>
            <a:r>
              <a:rPr lang="sv-SE" sz="1600" dirty="0" smtClean="0"/>
              <a:t> to the </a:t>
            </a:r>
            <a:r>
              <a:rPr lang="sv-SE" sz="1600" dirty="0" err="1" smtClean="0"/>
              <a:t>columns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Identical </a:t>
            </a:r>
            <a:r>
              <a:rPr lang="en-US" sz="1600" dirty="0"/>
              <a:t>mirrored structure for </a:t>
            </a:r>
            <a:r>
              <a:rPr lang="en-US" sz="1600" dirty="0" smtClean="0"/>
              <a:t>South-East </a:t>
            </a:r>
            <a:r>
              <a:rPr lang="en-US" sz="1600" dirty="0"/>
              <a:t>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98733"/>
            <a:ext cx="3635896" cy="2559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69" y="1442007"/>
            <a:ext cx="4084046" cy="287951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6479867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ESS-0150112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81141" y="1844824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ESS-0150112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2" y="1557965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Positioning and anchoring base plates acc. ESS-0177996</a:t>
            </a:r>
            <a:endParaRPr lang="en-GB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Positioning to be done inside </a:t>
            </a:r>
            <a:r>
              <a:rPr lang="en-US" sz="1200" dirty="0" smtClean="0"/>
              <a:t>±5 mm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" y="2802055"/>
            <a:ext cx="5721677" cy="4043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13161"/>
            <a:ext cx="3295491" cy="2219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729" y="4103781"/>
            <a:ext cx="3310271" cy="26760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6420786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ESS-0177996</a:t>
            </a:r>
          </a:p>
        </p:txBody>
      </p:sp>
    </p:spTree>
    <p:extLst>
      <p:ext uri="{BB962C8B-B14F-4D97-AF65-F5344CB8AC3E}">
        <p14:creationId xmlns:p14="http://schemas.microsoft.com/office/powerpoint/2010/main" val="233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6" y="3662124"/>
            <a:ext cx="1084814" cy="101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49078"/>
            <a:ext cx="1782466" cy="171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3192" y="1557965"/>
            <a:ext cx="632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handling connection between pillars and base plates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812" y="4361501"/>
            <a:ext cx="3539188" cy="2496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239" y="3492325"/>
            <a:ext cx="2953181" cy="33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42" y="2493183"/>
            <a:ext cx="982677" cy="89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Arrow Connector 14"/>
          <p:cNvCxnSpPr/>
          <p:nvPr/>
        </p:nvCxnSpPr>
        <p:spPr>
          <a:xfrm flipH="1">
            <a:off x="2267744" y="3140968"/>
            <a:ext cx="101595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7810" y="2610939"/>
            <a:ext cx="254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>
                <a:solidFill>
                  <a:schemeClr val="accent1"/>
                </a:solidFill>
              </a:rPr>
              <a:t>R</a:t>
            </a:r>
            <a:r>
              <a:rPr lang="sv-SE" dirty="0" err="1" smtClean="0">
                <a:solidFill>
                  <a:schemeClr val="accent1"/>
                </a:solidFill>
              </a:rPr>
              <a:t>emote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>
                <a:solidFill>
                  <a:schemeClr val="accent1"/>
                </a:solidFill>
              </a:rPr>
              <a:t>C</a:t>
            </a:r>
            <a:r>
              <a:rPr lang="sv-SE" dirty="0" smtClean="0">
                <a:solidFill>
                  <a:schemeClr val="accent1"/>
                </a:solidFill>
              </a:rPr>
              <a:t>ontrol </a:t>
            </a:r>
            <a:r>
              <a:rPr lang="sv-SE" dirty="0" err="1">
                <a:solidFill>
                  <a:schemeClr val="accent1"/>
                </a:solidFill>
              </a:rPr>
              <a:t>N</a:t>
            </a:r>
            <a:r>
              <a:rPr lang="sv-SE" dirty="0" err="1" smtClean="0">
                <a:solidFill>
                  <a:schemeClr val="accent1"/>
                </a:solidFill>
              </a:rPr>
              <a:t>ut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195736" y="5138608"/>
            <a:ext cx="1368152" cy="46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60185" y="568738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>
                <a:solidFill>
                  <a:schemeClr val="accent1"/>
                </a:solidFill>
              </a:rPr>
              <a:t>S</a:t>
            </a:r>
            <a:r>
              <a:rPr lang="sv-SE" dirty="0" err="1" smtClean="0">
                <a:solidFill>
                  <a:schemeClr val="accent1"/>
                </a:solidFill>
              </a:rPr>
              <a:t>tud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7" y="1936725"/>
            <a:ext cx="1725244" cy="103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Straight Arrow Connector 27"/>
          <p:cNvCxnSpPr/>
          <p:nvPr/>
        </p:nvCxnSpPr>
        <p:spPr>
          <a:xfrm flipH="1">
            <a:off x="1450731" y="2493183"/>
            <a:ext cx="229022" cy="177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29739" y="1955696"/>
            <a:ext cx="10887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Guide Pin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303585" y="4290646"/>
            <a:ext cx="1099038" cy="7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14780" y="3443390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M36 </a:t>
            </a:r>
            <a:r>
              <a:rPr lang="sv-SE" dirty="0" err="1" smtClean="0">
                <a:solidFill>
                  <a:schemeClr val="accent1"/>
                </a:solidFill>
              </a:rPr>
              <a:t>Nut</a:t>
            </a:r>
            <a:r>
              <a:rPr lang="sv-SE" dirty="0" smtClean="0">
                <a:solidFill>
                  <a:schemeClr val="accent1"/>
                </a:solidFill>
              </a:rPr>
              <a:t> and </a:t>
            </a:r>
            <a:r>
              <a:rPr lang="sv-SE" dirty="0" err="1">
                <a:solidFill>
                  <a:schemeClr val="accent1"/>
                </a:solidFill>
              </a:rPr>
              <a:t>W</a:t>
            </a:r>
            <a:r>
              <a:rPr lang="sv-SE" dirty="0" err="1" smtClean="0">
                <a:solidFill>
                  <a:schemeClr val="accent1"/>
                </a:solidFill>
              </a:rPr>
              <a:t>asher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68344" y="4423202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ESS-0101779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58" y="3314148"/>
            <a:ext cx="663222" cy="81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76243"/>
            <a:ext cx="1608726" cy="24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2" y="1557965"/>
            <a:ext cx="632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sv-SE" dirty="0" err="1" smtClean="0">
                <a:latin typeface="Calibri" panose="020F0502020204030204" pitchFamily="34" charset="0"/>
              </a:rPr>
              <a:t>Beams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</a:rPr>
              <a:t>have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</a:rPr>
              <a:t>guide pins between </a:t>
            </a:r>
            <a:r>
              <a:rPr lang="sv-SE" dirty="0" err="1">
                <a:latin typeface="Calibri" panose="020F0502020204030204" pitchFamily="34" charset="0"/>
              </a:rPr>
              <a:t>bolts</a:t>
            </a:r>
            <a:r>
              <a:rPr lang="sv-SE" dirty="0">
                <a:latin typeface="Calibri" panose="020F0502020204030204" pitchFamily="34" charset="0"/>
              </a:rPr>
              <a:t>. </a:t>
            </a:r>
            <a:r>
              <a:rPr lang="sv-SE" dirty="0" err="1">
                <a:latin typeface="Calibri" panose="020F0502020204030204" pitchFamily="34" charset="0"/>
              </a:rPr>
              <a:t>These</a:t>
            </a:r>
            <a:r>
              <a:rPr lang="sv-SE" dirty="0">
                <a:latin typeface="Calibri" panose="020F0502020204030204" pitchFamily="34" charset="0"/>
              </a:rPr>
              <a:t> pins </a:t>
            </a:r>
            <a:r>
              <a:rPr lang="sv-SE" dirty="0" err="1" smtClean="0">
                <a:latin typeface="Calibri" panose="020F0502020204030204" pitchFamily="34" charset="0"/>
              </a:rPr>
              <a:t>providing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</a:rPr>
              <a:t>easy</a:t>
            </a:r>
            <a:r>
              <a:rPr lang="sv-SE" dirty="0" smtClean="0">
                <a:latin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</a:rPr>
              <a:t>and </a:t>
            </a:r>
            <a:r>
              <a:rPr lang="sv-SE" dirty="0" err="1">
                <a:latin typeface="Calibri" panose="020F0502020204030204" pitchFamily="34" charset="0"/>
              </a:rPr>
              <a:t>accurate</a:t>
            </a:r>
            <a:r>
              <a:rPr lang="sv-SE" dirty="0">
                <a:latin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</a:rPr>
              <a:t>positioning</a:t>
            </a:r>
            <a:r>
              <a:rPr lang="sv-SE" dirty="0">
                <a:latin typeface="Calibri" panose="020F0502020204030204" pitchFamily="34" charset="0"/>
              </a:rPr>
              <a:t>, installation and </a:t>
            </a:r>
            <a:r>
              <a:rPr lang="sv-SE" dirty="0" err="1">
                <a:latin typeface="Calibri" panose="020F0502020204030204" pitchFamily="34" charset="0"/>
              </a:rPr>
              <a:t>deinstallation</a:t>
            </a:r>
            <a:r>
              <a:rPr lang="sv-SE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5750"/>
            <a:ext cx="2555776" cy="241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6839" y="4593483"/>
            <a:ext cx="1587706" cy="15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93" y="4752026"/>
            <a:ext cx="1092015" cy="120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835696" y="5229200"/>
            <a:ext cx="122413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48" y="2711384"/>
            <a:ext cx="1149031" cy="111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2" y="3188680"/>
            <a:ext cx="642897" cy="63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Straight Arrow Connector 19"/>
          <p:cNvCxnSpPr/>
          <p:nvPr/>
        </p:nvCxnSpPr>
        <p:spPr>
          <a:xfrm>
            <a:off x="1187624" y="3717032"/>
            <a:ext cx="148807" cy="82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979712" y="2819348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Guide Pin and Bolt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43808" y="6170806"/>
            <a:ext cx="263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Bolt and </a:t>
            </a:r>
            <a:r>
              <a:rPr lang="sv-SE" dirty="0" err="1" smtClean="0">
                <a:solidFill>
                  <a:schemeClr val="accent1"/>
                </a:solidFill>
              </a:rPr>
              <a:t>oversized</a:t>
            </a:r>
            <a:r>
              <a:rPr lang="sv-SE" dirty="0" smtClean="0">
                <a:solidFill>
                  <a:schemeClr val="accent1"/>
                </a:solidFill>
              </a:rPr>
              <a:t> </a:t>
            </a:r>
            <a:r>
              <a:rPr lang="sv-SE" dirty="0" err="1" smtClean="0">
                <a:solidFill>
                  <a:schemeClr val="accent1"/>
                </a:solidFill>
              </a:rPr>
              <a:t>washer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8888" y="4052128"/>
            <a:ext cx="3912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ctr"/>
            <a:r>
              <a:rPr lang="sv-SE" sz="1200" dirty="0" err="1" smtClean="0">
                <a:latin typeface="Calibri" panose="020F0502020204030204" pitchFamily="34" charset="0"/>
              </a:rPr>
              <a:t>Beams</a:t>
            </a:r>
            <a:r>
              <a:rPr lang="sv-SE" sz="1200" dirty="0" smtClean="0">
                <a:latin typeface="Calibri" panose="020F0502020204030204" pitchFamily="34" charset="0"/>
              </a:rPr>
              <a:t> </a:t>
            </a:r>
            <a:r>
              <a:rPr lang="sv-SE" sz="1200" dirty="0">
                <a:latin typeface="Calibri" panose="020F0502020204030204" pitchFamily="34" charset="0"/>
              </a:rPr>
              <a:t>position and </a:t>
            </a:r>
            <a:r>
              <a:rPr lang="sv-SE" sz="1200" dirty="0" err="1">
                <a:latin typeface="Calibri" panose="020F0502020204030204" pitchFamily="34" charset="0"/>
              </a:rPr>
              <a:t>marking</a:t>
            </a:r>
            <a:r>
              <a:rPr lang="sv-SE" sz="1200" dirty="0">
                <a:latin typeface="Calibri" panose="020F0502020204030204" pitchFamily="34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</a:rPr>
              <a:t>instruction</a:t>
            </a:r>
            <a:r>
              <a:rPr lang="sv-SE" sz="1200" dirty="0">
                <a:latin typeface="Calibri" panose="020F0502020204030204" pitchFamily="34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</a:rPr>
              <a:t>shown</a:t>
            </a:r>
            <a:r>
              <a:rPr lang="sv-SE" sz="1200" dirty="0">
                <a:latin typeface="Calibri" panose="020F0502020204030204" pitchFamily="34" charset="0"/>
              </a:rPr>
              <a:t> </a:t>
            </a:r>
            <a:r>
              <a:rPr lang="sv-SE" sz="1200" dirty="0" smtClean="0">
                <a:latin typeface="Calibri" panose="020F0502020204030204" pitchFamily="34" charset="0"/>
              </a:rPr>
              <a:t>on ESS-0150112 and </a:t>
            </a:r>
            <a:r>
              <a:rPr lang="en-US" sz="1200" dirty="0">
                <a:latin typeface="Calibri" panose="020F0502020204030204" pitchFamily="34" charset="0"/>
              </a:rPr>
              <a:t>ESS-0192735</a:t>
            </a:r>
            <a:endParaRPr lang="sv-SE" sz="1200" dirty="0">
              <a:latin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764" y="4560530"/>
            <a:ext cx="3268986" cy="23117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13" y="1454857"/>
            <a:ext cx="2241663" cy="20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2" y="1557965"/>
            <a:ext cx="7689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fontAlgn="ctr"/>
            <a:r>
              <a:rPr lang="en-US" sz="1600" dirty="0"/>
              <a:t>Bunker frame is built of nearly 200 pillars/beams and every pillar/beam has its own, unique destination. In order to avoid errors during an installation, each beam and pillar must be labelled - painted numbers on sides and on top of each beam and painted number on side of each pillar.</a:t>
            </a:r>
            <a:endParaRPr lang="sv-SE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251" y="400626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(D02)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77004"/>
            <a:ext cx="4561704" cy="418099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1520" y="2661796"/>
            <a:ext cx="4320480" cy="421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label gives tree information about a beam/pillar position and it is defined as follows:</a:t>
            </a:r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[sector]. [row]. [beam#]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[sector] – NW (North-West), or SE (South-East)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[radius] – beam/pillar radius number counted outwards from the TCS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[beam#] – beam/pillar number counted clock wise in the NW sector, and counter clockwise in the SE sector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sake of an example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NW-R9-1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stands for:</a:t>
            </a:r>
          </a:p>
          <a:p>
            <a:pPr marL="342900" lvl="0" indent="-342900">
              <a:lnSpc>
                <a:spcPts val="14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North-West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Radial Beam (9 m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radius)</a:t>
            </a:r>
          </a:p>
          <a:p>
            <a:pPr marL="342900" lvl="0" indent="-342900">
              <a:lnSpc>
                <a:spcPts val="1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in row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642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36737"/>
            <a:ext cx="3851920" cy="273507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9513" y="1864301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Base plates will be casted in concrete by COWI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Remote handling connection between pillars and base plates (same as D02)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Top </a:t>
            </a:r>
            <a:r>
              <a:rPr lang="sv-SE" sz="1600" dirty="0" err="1" smtClean="0"/>
              <a:t>beams</a:t>
            </a:r>
            <a:r>
              <a:rPr lang="sv-SE" sz="1600" dirty="0" smtClean="0"/>
              <a:t> </a:t>
            </a:r>
            <a:r>
              <a:rPr lang="sv-SE" sz="1600" dirty="0" err="1" smtClean="0"/>
              <a:t>bolted</a:t>
            </a:r>
            <a:r>
              <a:rPr lang="sv-SE" sz="1600" dirty="0" smtClean="0"/>
              <a:t> to the </a:t>
            </a:r>
            <a:r>
              <a:rPr lang="sv-SE" sz="1600" dirty="0" err="1" smtClean="0"/>
              <a:t>columns</a:t>
            </a:r>
            <a:r>
              <a:rPr lang="sv-SE" sz="1600" dirty="0" smtClean="0"/>
              <a:t> (same as D02)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Diagonal </a:t>
            </a:r>
            <a:r>
              <a:rPr lang="sv-SE" sz="1600" dirty="0" err="1" smtClean="0"/>
              <a:t>bracing</a:t>
            </a:r>
            <a:r>
              <a:rPr lang="sv-SE" sz="1600" dirty="0" smtClean="0"/>
              <a:t> at last </a:t>
            </a:r>
            <a:r>
              <a:rPr lang="sv-SE" sz="1600" dirty="0" err="1" smtClean="0"/>
              <a:t>row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7021381" y="3741738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ESS-0150301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109"/>
            <a:ext cx="3404983" cy="24103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87" y="6479867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ESS-0150301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19" y="4149081"/>
            <a:ext cx="4081281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82" y="3857773"/>
            <a:ext cx="4174229" cy="3000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48111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Base plates will be casted in concrete by COWI</a:t>
            </a:r>
          </a:p>
          <a:p>
            <a:endParaRPr lang="en-GB" dirty="0"/>
          </a:p>
          <a:p>
            <a:r>
              <a:rPr lang="en-GB" sz="1200" dirty="0" smtClean="0"/>
              <a:t>Positioning will be done inside building tolerances (</a:t>
            </a:r>
            <a:r>
              <a:rPr lang="en-US" sz="1200" dirty="0" smtClean="0"/>
              <a:t>±20 mm) – ESS-0123253</a:t>
            </a:r>
            <a:endParaRPr lang="en-GB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479"/>
            <a:ext cx="4572001" cy="3302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8440" y="6445336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ESS-0123253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558" y="1481116"/>
            <a:ext cx="3969298" cy="14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4789909"/>
            <a:ext cx="262128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1053"/>
            <a:ext cx="3275856" cy="41367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148478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To </a:t>
            </a:r>
            <a:r>
              <a:rPr lang="sv-SE" dirty="0" err="1" smtClean="0"/>
              <a:t>ensure</a:t>
            </a:r>
            <a:r>
              <a:rPr lang="sv-SE" dirty="0" smtClean="0"/>
              <a:t> the bunker do not fall </a:t>
            </a:r>
            <a:r>
              <a:rPr lang="sv-SE" dirty="0" err="1" smtClean="0"/>
              <a:t>inwards</a:t>
            </a:r>
            <a:r>
              <a:rPr lang="sv-SE" dirty="0" smtClean="0"/>
              <a:t>, </a:t>
            </a:r>
            <a:r>
              <a:rPr lang="sv-SE" dirty="0" err="1" smtClean="0"/>
              <a:t>bracing</a:t>
            </a:r>
            <a:r>
              <a:rPr lang="sv-SE" dirty="0" smtClean="0"/>
              <a:t> is </a:t>
            </a:r>
            <a:r>
              <a:rPr lang="sv-SE" dirty="0" err="1" smtClean="0"/>
              <a:t>arranged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makes the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stronger</a:t>
            </a:r>
            <a:r>
              <a:rPr lang="sv-SE" dirty="0" smtClean="0"/>
              <a:t> </a:t>
            </a:r>
            <a:r>
              <a:rPr lang="sv-SE" dirty="0" err="1" smtClean="0"/>
              <a:t>inwards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outwards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8" y="4294781"/>
            <a:ext cx="774245" cy="68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29200"/>
            <a:ext cx="1353703" cy="11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69865"/>
            <a:ext cx="1009364" cy="12779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5813" y="3039488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Top Connection </a:t>
            </a:r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974" y="440557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Connection Pin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0088" y="5801531"/>
            <a:ext cx="25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Bottom Connection Point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Brace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3122"/>
            <a:ext cx="2408130" cy="263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668344" y="4296314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ESS-0191430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48" y="2852936"/>
            <a:ext cx="5857214" cy="383834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491880" y="404664"/>
            <a:ext cx="1520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Content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1628800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400" dirty="0" smtClean="0"/>
              <a:t>Support Frame</a:t>
            </a:r>
          </a:p>
          <a:p>
            <a:pPr marL="0" indent="0">
              <a:buNone/>
            </a:pPr>
            <a:r>
              <a:rPr lang="en-GB" sz="5600" i="1" dirty="0"/>
              <a:t>Requirements, geometry, details, interfaces &amp; anchoring, </a:t>
            </a:r>
            <a:r>
              <a:rPr lang="en-GB" sz="5600" i="1" dirty="0" smtClean="0"/>
              <a:t>integration.</a:t>
            </a:r>
          </a:p>
          <a:p>
            <a:pPr marL="0" indent="0">
              <a:buNone/>
            </a:pPr>
            <a:endParaRPr lang="en-GB" sz="5600" dirty="0" smtClean="0"/>
          </a:p>
          <a:p>
            <a:pPr marL="0" indent="0">
              <a:buNone/>
            </a:pPr>
            <a:r>
              <a:rPr lang="en-GB" sz="6400" dirty="0" smtClean="0"/>
              <a:t>1. R6m Frame</a:t>
            </a:r>
          </a:p>
          <a:p>
            <a:r>
              <a:rPr lang="sv-SE" sz="6400" dirty="0"/>
              <a:t>Wall Brackets</a:t>
            </a:r>
          </a:p>
          <a:p>
            <a:r>
              <a:rPr lang="sv-SE" sz="6400" dirty="0"/>
              <a:t>R6m Box Beam</a:t>
            </a:r>
          </a:p>
          <a:p>
            <a:r>
              <a:rPr lang="sv-SE" sz="6400" dirty="0"/>
              <a:t>Skirt Shield Blocks</a:t>
            </a:r>
          </a:p>
          <a:p>
            <a:r>
              <a:rPr lang="sv-SE" sz="6400" dirty="0"/>
              <a:t>Support </a:t>
            </a:r>
            <a:r>
              <a:rPr lang="sv-SE" sz="6400" dirty="0" smtClean="0"/>
              <a:t>Pillars </a:t>
            </a:r>
            <a:r>
              <a:rPr lang="sv-SE" sz="6400" dirty="0"/>
              <a:t>and </a:t>
            </a:r>
            <a:r>
              <a:rPr lang="sv-SE" sz="6400" dirty="0" smtClean="0"/>
              <a:t>Brackets</a:t>
            </a:r>
            <a:endParaRPr lang="sv-SE" sz="6400" dirty="0"/>
          </a:p>
          <a:p>
            <a:pPr marL="0" indent="0">
              <a:buNone/>
            </a:pPr>
            <a:endParaRPr lang="en-GB" sz="6400" dirty="0" smtClean="0"/>
          </a:p>
          <a:p>
            <a:pPr marL="0" indent="0">
              <a:buNone/>
            </a:pPr>
            <a:r>
              <a:rPr lang="en-GB" sz="6400" dirty="0" smtClean="0"/>
              <a:t>2. Target Building Frame (D02)</a:t>
            </a:r>
          </a:p>
          <a:p>
            <a:r>
              <a:rPr lang="en-GB" sz="6400" dirty="0" smtClean="0"/>
              <a:t>Pillars</a:t>
            </a:r>
            <a:endParaRPr lang="en-GB" sz="6400" dirty="0"/>
          </a:p>
          <a:p>
            <a:r>
              <a:rPr lang="en-GB" sz="6400" dirty="0"/>
              <a:t>Wall Brackets</a:t>
            </a:r>
          </a:p>
          <a:p>
            <a:r>
              <a:rPr lang="en-GB" sz="6400" dirty="0" smtClean="0"/>
              <a:t>Beams</a:t>
            </a:r>
          </a:p>
          <a:p>
            <a:pPr>
              <a:buFontTx/>
              <a:buChar char="-"/>
            </a:pPr>
            <a:endParaRPr lang="en-GB" sz="6400" dirty="0"/>
          </a:p>
          <a:p>
            <a:pPr marL="0" indent="0">
              <a:buNone/>
            </a:pPr>
            <a:r>
              <a:rPr lang="en-GB" sz="6400" dirty="0" smtClean="0"/>
              <a:t>3. Instrument Hall Frame (D01/D03)</a:t>
            </a:r>
            <a:endParaRPr lang="en-GB" sz="6400" dirty="0"/>
          </a:p>
          <a:p>
            <a:r>
              <a:rPr lang="en-GB" sz="6400" dirty="0" smtClean="0"/>
              <a:t>Pillars</a:t>
            </a:r>
            <a:endParaRPr lang="en-GB" sz="6400" dirty="0"/>
          </a:p>
          <a:p>
            <a:r>
              <a:rPr lang="en-GB" sz="6400" dirty="0"/>
              <a:t>Wall Brackets</a:t>
            </a:r>
          </a:p>
          <a:p>
            <a:r>
              <a:rPr lang="en-GB" sz="6400" dirty="0" smtClean="0"/>
              <a:t>Beams</a:t>
            </a:r>
          </a:p>
          <a:p>
            <a:r>
              <a:rPr lang="en-GB" sz="6400" dirty="0" smtClean="0"/>
              <a:t>Diagonal Braces</a:t>
            </a:r>
            <a:endParaRPr lang="en-GB" sz="6400" dirty="0"/>
          </a:p>
          <a:p>
            <a:pPr>
              <a:buFontTx/>
              <a:buChar char="-"/>
            </a:pPr>
            <a:endParaRPr lang="en-GB" sz="22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02" y="1492296"/>
            <a:ext cx="3565217" cy="5075015"/>
          </a:xfrm>
          <a:prstGeom prst="rect">
            <a:avLst/>
          </a:prstGeom>
          <a:effectLst>
            <a:outerShdw dir="5400000" algn="ctr" rotWithShape="0">
              <a:srgbClr val="000000">
                <a:alpha val="0"/>
              </a:srgbClr>
            </a:outerShdw>
            <a:softEdge rad="6604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" y="2670927"/>
            <a:ext cx="3131841" cy="4187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2682" y="399174"/>
            <a:ext cx="564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Target Building Frame (D01/D03)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329" y="159081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Pillar position in </a:t>
            </a:r>
            <a:r>
              <a:rPr lang="sv-SE" dirty="0" err="1" smtClean="0"/>
              <a:t>collision</a:t>
            </a:r>
            <a:r>
              <a:rPr lang="sv-SE" dirty="0" smtClean="0"/>
              <a:t> with </a:t>
            </a:r>
            <a:r>
              <a:rPr lang="sv-SE" dirty="0" err="1" smtClean="0"/>
              <a:t>dillatation</a:t>
            </a:r>
            <a:r>
              <a:rPr lang="sv-SE" dirty="0" smtClean="0"/>
              <a:t> gap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8" y="4405577"/>
            <a:ext cx="649453" cy="57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35" y="5333100"/>
            <a:ext cx="1196553" cy="109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7836"/>
            <a:ext cx="1009364" cy="1241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95813" y="3039488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Top Connection </a:t>
            </a:r>
            <a:r>
              <a:rPr lang="sv-SE" dirty="0">
                <a:solidFill>
                  <a:schemeClr val="accent1"/>
                </a:solidFill>
              </a:rPr>
              <a:t>P</a:t>
            </a:r>
            <a:r>
              <a:rPr lang="sv-SE" dirty="0" smtClean="0">
                <a:solidFill>
                  <a:schemeClr val="accent1"/>
                </a:solidFill>
              </a:rPr>
              <a:t>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8974" y="440557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Connection Pin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0088" y="5801531"/>
            <a:ext cx="25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Bottom Connection Point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341313"/>
            <a:ext cx="216024" cy="43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29" y="5879526"/>
            <a:ext cx="1201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Dilatation gap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9532" y="6102788"/>
            <a:ext cx="0" cy="23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02966" y="6372671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ESS-0191430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5085184"/>
            <a:ext cx="2857500" cy="1676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4067944" y="476672"/>
            <a:ext cx="86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Q/A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2414731"/>
            <a:ext cx="53619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Questions/Comments/Ideas ??</a:t>
            </a:r>
          </a:p>
          <a:p>
            <a:endParaRPr lang="en-GB" sz="3200" dirty="0" smtClean="0"/>
          </a:p>
          <a:p>
            <a:pPr algn="ctr"/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Senad Kudumovic</a:t>
            </a:r>
          </a:p>
          <a:p>
            <a:pPr algn="ctr"/>
            <a:endParaRPr lang="en-GB" sz="3200" dirty="0"/>
          </a:p>
          <a:p>
            <a:pPr algn="ctr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senad.kudumovic@esss.se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5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74156" y="1698177"/>
            <a:ext cx="78258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sv-SE"/>
            </a:defPPr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R6m Frame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8927" y="1698177"/>
            <a:ext cx="1306768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2"/>
                </a:solidFill>
              </a:rPr>
              <a:t>Target building frame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9784" y="1698177"/>
            <a:ext cx="1321196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2"/>
                </a:solidFill>
              </a:rPr>
              <a:t>Instrument hall frame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32" y="2276708"/>
            <a:ext cx="5134468" cy="2039494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7860382" y="1944398"/>
            <a:ext cx="921783" cy="112456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</p:cNvCxnSpPr>
          <p:nvPr/>
        </p:nvCxnSpPr>
        <p:spPr>
          <a:xfrm>
            <a:off x="5992311" y="1944398"/>
            <a:ext cx="821165" cy="89759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</p:cNvCxnSpPr>
          <p:nvPr/>
        </p:nvCxnSpPr>
        <p:spPr>
          <a:xfrm>
            <a:off x="4565450" y="1944398"/>
            <a:ext cx="838069" cy="8365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" y="4319323"/>
            <a:ext cx="5026240" cy="25386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596336" y="4281368"/>
            <a:ext cx="162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North and West sector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491880" y="6584122"/>
            <a:ext cx="162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South and East sector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3131840" y="421778"/>
            <a:ext cx="2625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en-GB" dirty="0"/>
              <a:t> </a:t>
            </a: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Frame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947" y="1610889"/>
            <a:ext cx="3970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Design considerations: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bunker roof load of </a:t>
            </a:r>
            <a:r>
              <a:rPr lang="en-US" sz="1400" dirty="0" smtClean="0"/>
              <a:t>~6.6 t/m2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 additional </a:t>
            </a:r>
            <a:r>
              <a:rPr lang="en-US" sz="1400" dirty="0" smtClean="0"/>
              <a:t>3.3 t/m2 </a:t>
            </a:r>
            <a:r>
              <a:rPr lang="en-US" sz="1400" dirty="0"/>
              <a:t>for removed roof block placement during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Prevent roof blocks impacting monolith during </a:t>
            </a:r>
            <a:endParaRPr lang="en-US" sz="1400" dirty="0" smtClean="0"/>
          </a:p>
          <a:p>
            <a:r>
              <a:rPr lang="en-US" sz="1400" dirty="0" smtClean="0"/>
              <a:t>        an </a:t>
            </a:r>
            <a:r>
              <a:rPr lang="en-US" sz="1400" dirty="0"/>
              <a:t>H4 seismic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Provide </a:t>
            </a:r>
            <a:r>
              <a:rPr lang="en-US" sz="1400" dirty="0"/>
              <a:t>minimal spatial constraints for beamlines &amp;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elements to be removable as needed during maintenance   </a:t>
            </a:r>
          </a:p>
        </p:txBody>
      </p:sp>
    </p:spTree>
    <p:extLst>
      <p:ext uri="{BB962C8B-B14F-4D97-AF65-F5344CB8AC3E}">
        <p14:creationId xmlns:p14="http://schemas.microsoft.com/office/powerpoint/2010/main" val="19611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468385"/>
            <a:ext cx="2051720" cy="1466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62" y="1652721"/>
            <a:ext cx="5710690" cy="1962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R6m Frame-Columns attached to large radial box beam.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sv-SE" sz="1600" dirty="0" smtClean="0"/>
              <a:t>Wall Brackets</a:t>
            </a:r>
          </a:p>
          <a:p>
            <a:r>
              <a:rPr lang="sv-SE" sz="1600" dirty="0" smtClean="0"/>
              <a:t>Connection </a:t>
            </a:r>
            <a:r>
              <a:rPr lang="sv-SE" sz="1600" dirty="0"/>
              <a:t>F</a:t>
            </a:r>
            <a:r>
              <a:rPr lang="sv-SE" sz="1600" dirty="0" smtClean="0"/>
              <a:t>langes</a:t>
            </a:r>
          </a:p>
          <a:p>
            <a:r>
              <a:rPr lang="sv-SE" sz="1600" dirty="0" smtClean="0"/>
              <a:t>R6m Box Beam</a:t>
            </a:r>
          </a:p>
          <a:p>
            <a:r>
              <a:rPr lang="sv-SE" sz="1600" dirty="0" smtClean="0"/>
              <a:t>Support Pillars and Brackets</a:t>
            </a:r>
          </a:p>
          <a:p>
            <a:r>
              <a:rPr lang="sv-SE" sz="1600" dirty="0"/>
              <a:t>Skirt Shield Blocks</a:t>
            </a:r>
          </a:p>
          <a:p>
            <a:endParaRPr lang="sv-SE" sz="1600" dirty="0"/>
          </a:p>
          <a:p>
            <a:pPr>
              <a:buFontTx/>
              <a:buChar char="-"/>
            </a:pPr>
            <a:endParaRPr lang="sv-SE" sz="1600" dirty="0"/>
          </a:p>
          <a:p>
            <a:pPr marL="0" indent="0">
              <a:buNone/>
            </a:pPr>
            <a:endParaRPr lang="sv-SE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322684" y="405825"/>
            <a:ext cx="351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en-GB" dirty="0"/>
              <a:t> 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Frame-R6m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82130"/>
            <a:ext cx="4513466" cy="3879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211"/>
            <a:ext cx="3464764" cy="324578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05065" y="2859659"/>
            <a:ext cx="112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ESS-0051362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047465"/>
            <a:ext cx="4283968" cy="2810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21"/>
            <a:ext cx="5710690" cy="1962348"/>
          </a:xfrm>
        </p:spPr>
        <p:txBody>
          <a:bodyPr>
            <a:normAutofit/>
          </a:bodyPr>
          <a:lstStyle/>
          <a:p>
            <a:r>
              <a:rPr lang="sv-SE" sz="1600" dirty="0" smtClean="0"/>
              <a:t>Welded </a:t>
            </a:r>
            <a:r>
              <a:rPr lang="sv-SE" sz="1600" dirty="0"/>
              <a:t>to plate in diagonal walls of the </a:t>
            </a:r>
            <a:r>
              <a:rPr lang="sv-SE" sz="1600" dirty="0" err="1" smtClean="0"/>
              <a:t>Monolith</a:t>
            </a: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r>
              <a:rPr lang="sv-SE" sz="1600" dirty="0" smtClean="0"/>
              <a:t>Provide holes for connetion with </a:t>
            </a:r>
            <a:r>
              <a:rPr lang="sv-SE" sz="1600" dirty="0" err="1" smtClean="0"/>
              <a:t>beam</a:t>
            </a:r>
            <a:r>
              <a:rPr lang="sv-SE" sz="1600" dirty="0" smtClean="0"/>
              <a:t> </a:t>
            </a:r>
            <a:r>
              <a:rPr lang="sv-SE" sz="1600" dirty="0" err="1" smtClean="0"/>
              <a:t>flange</a:t>
            </a:r>
            <a:endParaRPr lang="sv-SE" sz="1600" dirty="0" smtClean="0"/>
          </a:p>
          <a:p>
            <a:pPr marL="0" indent="0">
              <a:buNone/>
            </a:pPr>
            <a:endParaRPr lang="sv-SE" sz="1600" dirty="0" smtClean="0"/>
          </a:p>
          <a:p>
            <a:pPr marL="0" indent="0">
              <a:buNone/>
            </a:pPr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419872" y="413417"/>
            <a:ext cx="2254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Wall Bracket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20" y="1440822"/>
            <a:ext cx="3120516" cy="260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299"/>
            <a:ext cx="3251267" cy="33547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5936" y="4341469"/>
            <a:ext cx="2613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Positionig to be done respective to TCS</a:t>
            </a:r>
          </a:p>
        </p:txBody>
      </p:sp>
    </p:spTree>
    <p:extLst>
      <p:ext uri="{BB962C8B-B14F-4D97-AF65-F5344CB8AC3E}">
        <p14:creationId xmlns:p14="http://schemas.microsoft.com/office/powerpoint/2010/main" val="3597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21"/>
            <a:ext cx="5710690" cy="19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2682338" y="435045"/>
            <a:ext cx="3279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Connection Flange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523"/>
            <a:ext cx="3286558" cy="33554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5874" y="1542175"/>
            <a:ext cx="5710690" cy="1962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v-SE" sz="1600" dirty="0"/>
              <a:t>C</a:t>
            </a:r>
            <a:r>
              <a:rPr lang="sv-SE" sz="1600" dirty="0" smtClean="0"/>
              <a:t>onnection between R6 Beam and Wall Bracket</a:t>
            </a:r>
          </a:p>
          <a:p>
            <a:pPr algn="just"/>
            <a:endParaRPr lang="sv-SE" sz="1600" dirty="0" smtClean="0"/>
          </a:p>
          <a:p>
            <a:pPr algn="just"/>
            <a:r>
              <a:rPr lang="sv-SE" sz="1600" dirty="0" smtClean="0"/>
              <a:t>Elongated holes provides solution </a:t>
            </a:r>
            <a:r>
              <a:rPr lang="en-US" sz="1600" dirty="0"/>
              <a:t>which doesn´t give any axial reaction for </a:t>
            </a:r>
            <a:r>
              <a:rPr lang="en-US" sz="1600" dirty="0" smtClean="0"/>
              <a:t>slow </a:t>
            </a:r>
            <a:r>
              <a:rPr lang="en-US" sz="1600" dirty="0"/>
              <a:t>(static)</a:t>
            </a:r>
            <a:r>
              <a:rPr lang="en-US" sz="1600" dirty="0" smtClean="0"/>
              <a:t> loads but </a:t>
            </a:r>
            <a:r>
              <a:rPr lang="en-US" sz="1600" dirty="0"/>
              <a:t>works for dynamic loads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Shims will be used to compensate possible </a:t>
            </a:r>
            <a:r>
              <a:rPr lang="en-US" sz="1600" dirty="0" smtClean="0">
                <a:latin typeface="Calibri" panose="020F0502020204030204" pitchFamily="34" charset="0"/>
              </a:rPr>
              <a:t>misalignment and prevent radial beam displacement  .</a:t>
            </a:r>
            <a:endParaRPr lang="en-US" sz="1600" dirty="0">
              <a:latin typeface="Calibri" panose="020F0502020204030204" pitchFamily="34" charset="0"/>
            </a:endParaRPr>
          </a:p>
          <a:p>
            <a:endParaRPr lang="sv-SE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692" y="1503837"/>
            <a:ext cx="2542308" cy="2111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084284"/>
            <a:ext cx="4715132" cy="27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21"/>
            <a:ext cx="5710690" cy="19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3491880" y="476672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R6 Beam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484784"/>
            <a:ext cx="5256584" cy="314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R6 BEAM:</a:t>
            </a:r>
          </a:p>
          <a:p>
            <a:r>
              <a:rPr lang="en-US" sz="1400" dirty="0" smtClean="0"/>
              <a:t>Made from 3 separate beams for manufacturing and installation reasons.</a:t>
            </a:r>
          </a:p>
          <a:p>
            <a:r>
              <a:rPr lang="en-US" sz="1400" dirty="0" smtClean="0"/>
              <a:t>Filled with grinded HDPE pellets</a:t>
            </a:r>
          </a:p>
          <a:p>
            <a:pPr marL="0" indent="0">
              <a:buNone/>
            </a:pPr>
            <a:r>
              <a:rPr lang="en-US" sz="1400" dirty="0" smtClean="0"/>
              <a:t>- Each beam has several different cutouts and threaded holes on top of the thick plate and holes on side flanges.</a:t>
            </a:r>
          </a:p>
          <a:p>
            <a:pPr fontAlgn="ctr"/>
            <a:r>
              <a:rPr lang="en-US" sz="1400" dirty="0" smtClean="0"/>
              <a:t>Ø150 mm holes for </a:t>
            </a:r>
            <a:r>
              <a:rPr lang="en-US" sz="1400" dirty="0"/>
              <a:t>filling with grinded HDPE pellets</a:t>
            </a:r>
            <a:endParaRPr lang="en-US" sz="1400" dirty="0" smtClean="0"/>
          </a:p>
          <a:p>
            <a:pPr fontAlgn="ctr"/>
            <a:r>
              <a:rPr lang="en-US" sz="1400" dirty="0" smtClean="0"/>
              <a:t>Ø60 mm holes for pin connection with roof blocks</a:t>
            </a:r>
          </a:p>
          <a:p>
            <a:pPr fontAlgn="ctr"/>
            <a:r>
              <a:rPr lang="en-US" sz="1400" dirty="0" smtClean="0"/>
              <a:t>M24 threaded holes for fixing skirt shield blocks</a:t>
            </a:r>
          </a:p>
          <a:p>
            <a:pPr fontAlgn="ctr"/>
            <a:r>
              <a:rPr lang="en-US" sz="1400" dirty="0" smtClean="0"/>
              <a:t>M30 threaded holes for lifting tool</a:t>
            </a:r>
          </a:p>
          <a:p>
            <a:pPr fontAlgn="ctr"/>
            <a:r>
              <a:rPr lang="en-US" sz="1400" dirty="0" smtClean="0"/>
              <a:t>16 x Ø18 for bolt connections on side flanges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4331801"/>
            <a:ext cx="4860032" cy="2524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56" y="1461531"/>
            <a:ext cx="3096344" cy="21904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15293" y="1498832"/>
            <a:ext cx="112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ESS-0087589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72153"/>
            <a:ext cx="3083778" cy="21858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579558"/>
            <a:ext cx="122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ESS-00127448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14" y="3544357"/>
            <a:ext cx="1608123" cy="157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1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52721"/>
            <a:ext cx="5710690" cy="196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2915816" y="486701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Bottom Brackets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484784"/>
            <a:ext cx="479366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Bottom Brackets:</a:t>
            </a:r>
          </a:p>
          <a:p>
            <a:r>
              <a:rPr lang="sv-SE" sz="1400" dirty="0">
                <a:latin typeface="Calibri" panose="020F0502020204030204" pitchFamily="34" charset="0"/>
              </a:rPr>
              <a:t>Bottom brackets will be welded to embaded weld-on </a:t>
            </a:r>
            <a:r>
              <a:rPr lang="sv-SE" sz="1400" dirty="0" err="1">
                <a:latin typeface="Calibri" panose="020F0502020204030204" pitchFamily="34" charset="0"/>
              </a:rPr>
              <a:t>plates</a:t>
            </a:r>
            <a:r>
              <a:rPr lang="sv-SE" sz="1400" dirty="0">
                <a:latin typeface="Calibri" panose="020F0502020204030204" pitchFamily="34" charset="0"/>
              </a:rPr>
              <a:t> </a:t>
            </a:r>
            <a:r>
              <a:rPr lang="sv-SE" sz="1400" dirty="0" err="1" smtClean="0">
                <a:latin typeface="Calibri" panose="020F0502020204030204" pitchFamily="34" charset="0"/>
              </a:rPr>
              <a:t>respective</a:t>
            </a:r>
            <a:r>
              <a:rPr lang="sv-SE" sz="1400" dirty="0" smtClean="0">
                <a:latin typeface="Calibri" panose="020F0502020204030204" pitchFamily="34" charset="0"/>
              </a:rPr>
              <a:t> </a:t>
            </a:r>
            <a:r>
              <a:rPr lang="sv-SE" sz="1400" dirty="0">
                <a:latin typeface="Calibri" panose="020F0502020204030204" pitchFamily="34" charset="0"/>
              </a:rPr>
              <a:t>to beam ports 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41314"/>
            <a:ext cx="3498822" cy="24663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67904" y="1441315"/>
            <a:ext cx="139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ESS-0151545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4535" y="3896712"/>
            <a:ext cx="370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</a:rPr>
              <a:t>Theoretical position of the brackets respective to TCS shown on ESS-0151545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99" y="2501848"/>
            <a:ext cx="2088232" cy="33889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-52561" y="3930465"/>
            <a:ext cx="2830652" cy="295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3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804"/>
            <a:ext cx="2113634" cy="24192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7" y="4230436"/>
            <a:ext cx="1179542" cy="2185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477481"/>
            <a:ext cx="5427511" cy="4569628"/>
          </a:xfrm>
        </p:spPr>
        <p:txBody>
          <a:bodyPr>
            <a:noAutofit/>
          </a:bodyPr>
          <a:lstStyle/>
          <a:p>
            <a:pPr algn="just"/>
            <a:r>
              <a:rPr lang="en-US" sz="1400" dirty="0" smtClean="0"/>
              <a:t>The </a:t>
            </a:r>
            <a:r>
              <a:rPr lang="en-US" sz="1400" dirty="0"/>
              <a:t>baseline concept is to weld the lower angle brackets to the CF structure during installation. Lower and upper bracket will be </a:t>
            </a:r>
            <a:r>
              <a:rPr lang="en-US" sz="1400" dirty="0" smtClean="0"/>
              <a:t>hinged.</a:t>
            </a:r>
            <a:r>
              <a:rPr lang="sv-SE" sz="1400" dirty="0" smtClean="0"/>
              <a:t> </a:t>
            </a:r>
            <a:r>
              <a:rPr lang="en-US" sz="1400" dirty="0" smtClean="0"/>
              <a:t>This </a:t>
            </a:r>
            <a:r>
              <a:rPr lang="en-US" sz="1400" dirty="0"/>
              <a:t>hinge joint caters for a much larger possible </a:t>
            </a:r>
            <a:r>
              <a:rPr lang="en-US" sz="1400" dirty="0" smtClean="0"/>
              <a:t>misalignment since pillar position need to be vertical after installation.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Lower </a:t>
            </a:r>
            <a:r>
              <a:rPr lang="en-US" sz="1400" dirty="0"/>
              <a:t>hinge connection contain open hole on pillar plate due to lack of space for pin installation, while the upper hinge </a:t>
            </a:r>
            <a:r>
              <a:rPr lang="en-US" sz="1400" dirty="0" smtClean="0"/>
              <a:t>has standard </a:t>
            </a:r>
            <a:r>
              <a:rPr lang="en-US" sz="1400" dirty="0"/>
              <a:t>pin </a:t>
            </a:r>
            <a:r>
              <a:rPr lang="en-US" sz="1400" dirty="0" smtClean="0"/>
              <a:t>connection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sv-SE" sz="1400" dirty="0"/>
          </a:p>
          <a:p>
            <a:pPr>
              <a:buFontTx/>
              <a:buChar char="-"/>
            </a:pPr>
            <a:endParaRPr lang="sv-SE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9" name="Rectangle 48"/>
          <p:cNvSpPr/>
          <p:nvPr/>
        </p:nvSpPr>
        <p:spPr>
          <a:xfrm>
            <a:off x="1331640" y="413994"/>
            <a:ext cx="5346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 Pillars and Top Bracket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3634" y="3491386"/>
            <a:ext cx="891253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Support Pillar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16" idx="1"/>
          </p:cNvCxnSpPr>
          <p:nvPr/>
        </p:nvCxnSpPr>
        <p:spPr>
          <a:xfrm flipH="1" flipV="1">
            <a:off x="1413339" y="3170917"/>
            <a:ext cx="700295" cy="44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21228" y="3007829"/>
            <a:ext cx="347626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Pin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1227" y="2597486"/>
            <a:ext cx="99569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Top bracket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1227" y="2166854"/>
            <a:ext cx="506557" cy="246221"/>
          </a:xfrm>
          <a:prstGeom prst="rect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dirty="0" smtClean="0">
                <a:solidFill>
                  <a:schemeClr val="tx2"/>
                </a:solidFill>
              </a:rPr>
              <a:t>Shims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2" name="Straight Arrow Connector 11"/>
          <p:cNvCxnSpPr>
            <a:stCxn id="17" idx="1"/>
          </p:cNvCxnSpPr>
          <p:nvPr/>
        </p:nvCxnSpPr>
        <p:spPr>
          <a:xfrm flipH="1" flipV="1">
            <a:off x="1331640" y="2644343"/>
            <a:ext cx="789588" cy="486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1547446" y="2391508"/>
            <a:ext cx="573781" cy="329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1"/>
          </p:cNvCxnSpPr>
          <p:nvPr/>
        </p:nvCxnSpPr>
        <p:spPr>
          <a:xfrm flipH="1" flipV="1">
            <a:off x="1345223" y="1846385"/>
            <a:ext cx="776004" cy="44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060"/>
            <a:ext cx="4572001" cy="2858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4100920"/>
            <a:ext cx="1656386" cy="2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21969</TotalTime>
  <Words>1019</Words>
  <Application>Microsoft Office PowerPoint</Application>
  <PresentationFormat>On-screen Show (4:3)</PresentationFormat>
  <Paragraphs>228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Support Frame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Thorbjörn Lindwall</dc:creator>
  <cp:lastModifiedBy>Senad Kudumovic</cp:lastModifiedBy>
  <cp:revision>265</cp:revision>
  <cp:lastPrinted>2017-12-04T15:55:02Z</cp:lastPrinted>
  <dcterms:created xsi:type="dcterms:W3CDTF">2017-03-01T12:43:36Z</dcterms:created>
  <dcterms:modified xsi:type="dcterms:W3CDTF">2017-12-06T07:14:20Z</dcterms:modified>
</cp:coreProperties>
</file>