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
  </p:notesMasterIdLst>
  <p:handoutMasterIdLst>
    <p:handoutMasterId r:id="rId6"/>
  </p:handoutMasterIdLst>
  <p:sldIdLst>
    <p:sldId id="269" r:id="rId2"/>
    <p:sldId id="351" r:id="rId3"/>
    <p:sldId id="353" r:id="rId4"/>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554C874-3B41-D841-B592-FFBFFEA56C1A}">
          <p14:sldIdLst>
            <p14:sldId id="269"/>
            <p14:sldId id="351"/>
            <p14:sldId id="353"/>
          </p14:sldIdLst>
        </p14:section>
        <p14:section name="backup" id="{0E687F08-7058-434E-94A8-4EBD130C93AC}">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A00"/>
    <a:srgbClr val="8EFA00"/>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39" autoAdjust="0"/>
    <p:restoredTop sz="95595" autoAdjust="0"/>
  </p:normalViewPr>
  <p:slideViewPr>
    <p:cSldViewPr>
      <p:cViewPr varScale="1">
        <p:scale>
          <a:sx n="101" d="100"/>
          <a:sy n="101" d="100"/>
        </p:scale>
        <p:origin x="928"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snapToObjects="1">
      <p:cViewPr varScale="1">
        <p:scale>
          <a:sx n="155" d="100"/>
          <a:sy n="155" d="100"/>
        </p:scale>
        <p:origin x="-672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0A0F412-9B39-E14E-A982-EFFC18C6BA63}" type="datetimeFigureOut">
              <a:rPr lang="en-US" smtClean="0"/>
              <a:t>11/28/17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29CD1D2-52FF-AE4F-8497-20AF440A402C}" type="slidenum">
              <a:rPr lang="en-US" smtClean="0"/>
              <a:t>‹#›</a:t>
            </a:fld>
            <a:endParaRPr lang="en-US"/>
          </a:p>
        </p:txBody>
      </p:sp>
    </p:spTree>
    <p:extLst>
      <p:ext uri="{BB962C8B-B14F-4D97-AF65-F5344CB8AC3E}">
        <p14:creationId xmlns:p14="http://schemas.microsoft.com/office/powerpoint/2010/main" val="16620252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2017-11-28</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1</a:t>
            </a:fld>
            <a:endParaRPr lang="sv-SE" dirty="0"/>
          </a:p>
        </p:txBody>
      </p:sp>
    </p:spTree>
    <p:extLst>
      <p:ext uri="{BB962C8B-B14F-4D97-AF65-F5344CB8AC3E}">
        <p14:creationId xmlns:p14="http://schemas.microsoft.com/office/powerpoint/2010/main" val="591104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noProof="0" smtClean="0"/>
              <a:t>Click to edit Master title style</a:t>
            </a:r>
            <a:endParaRPr lang="en-GB" noProof="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a:p>
        </p:txBody>
      </p:sp>
      <p:sp>
        <p:nvSpPr>
          <p:cNvPr id="4" name="Date Placeholder 3"/>
          <p:cNvSpPr>
            <a:spLocks noGrp="1"/>
          </p:cNvSpPr>
          <p:nvPr>
            <p:ph type="dt" sz="half" idx="10"/>
          </p:nvPr>
        </p:nvSpPr>
        <p:spPr/>
        <p:txBody>
          <a:bodyPr/>
          <a:lstStyle/>
          <a:p>
            <a:fld id="{5ED7AC81-318B-4D49-A602-9E30227C87EC}" type="datetime1">
              <a:rPr lang="en-GB" noProof="0" smtClean="0"/>
              <a:t>28/11/2017</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8" name="Bildobjekt 7" descr="ESS-vit-logg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24336" y="260651"/>
            <a:ext cx="1440160" cy="886060"/>
          </a:xfrm>
          <a:prstGeom prst="rect">
            <a:avLst/>
          </a:prstGeom>
        </p:spPr>
      </p:pic>
    </p:spTree>
    <p:extLst>
      <p:ext uri="{BB962C8B-B14F-4D97-AF65-F5344CB8AC3E}">
        <p14:creationId xmlns:p14="http://schemas.microsoft.com/office/powerpoint/2010/main" val="243988440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Date Placeholder 3"/>
          <p:cNvSpPr>
            <a:spLocks noGrp="1"/>
          </p:cNvSpPr>
          <p:nvPr>
            <p:ph type="dt" sz="half" idx="10"/>
          </p:nvPr>
        </p:nvSpPr>
        <p:spPr/>
        <p:txBody>
          <a:bodyPr/>
          <a:lstStyle/>
          <a:p>
            <a:fld id="{6EB99CB0-346B-43FA-9EE6-F90C3F3BC0BA}" type="datetime1">
              <a:rPr lang="en-GB" noProof="0" smtClean="0"/>
              <a:t>28/11/2017</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9" name="Bildobjekt 7" descr="ESS-vit-logg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24336" y="260651"/>
            <a:ext cx="1440160" cy="886060"/>
          </a:xfrm>
          <a:prstGeom prst="rect">
            <a:avLst/>
          </a:prstGeom>
        </p:spPr>
      </p:pic>
    </p:spTree>
    <p:extLst>
      <p:ext uri="{BB962C8B-B14F-4D97-AF65-F5344CB8AC3E}">
        <p14:creationId xmlns:p14="http://schemas.microsoft.com/office/powerpoint/2010/main" val="13510992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5" name="Date Placeholder 4"/>
          <p:cNvSpPr>
            <a:spLocks noGrp="1"/>
          </p:cNvSpPr>
          <p:nvPr>
            <p:ph type="dt" sz="half" idx="10"/>
          </p:nvPr>
        </p:nvSpPr>
        <p:spPr/>
        <p:txBody>
          <a:bodyPr/>
          <a:lstStyle/>
          <a:p>
            <a:fld id="{42E66B7F-8271-49DA-A25A-F4BB9F476347}" type="datetime1">
              <a:rPr lang="en-GB" noProof="0" smtClean="0"/>
              <a:t>28/11/2017</a:t>
            </a:fld>
            <a:endParaRPr lang="en-GB" noProof="0"/>
          </a:p>
        </p:txBody>
      </p:sp>
      <p:sp>
        <p:nvSpPr>
          <p:cNvPr id="6" name="Footer Placeholder 5"/>
          <p:cNvSpPr>
            <a:spLocks noGrp="1"/>
          </p:cNvSpPr>
          <p:nvPr>
            <p:ph type="ftr" sz="quarter" idx="11"/>
          </p:nvPr>
        </p:nvSpPr>
        <p:spPr/>
        <p:txBody>
          <a:bodyPr/>
          <a:lstStyle/>
          <a:p>
            <a:endParaRPr lang="en-GB" noProof="0"/>
          </a:p>
        </p:txBody>
      </p:sp>
      <p:sp>
        <p:nvSpPr>
          <p:cNvPr id="7" name="Slide Number Placeholder 6"/>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0" smtClean="0"/>
              <a:t>Click to edit Master title style</a:t>
            </a:r>
            <a:endParaRPr lang="en-GB" noProof="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7" name="Date Placeholder 6"/>
          <p:cNvSpPr>
            <a:spLocks noGrp="1"/>
          </p:cNvSpPr>
          <p:nvPr>
            <p:ph type="dt" sz="half" idx="10"/>
          </p:nvPr>
        </p:nvSpPr>
        <p:spPr/>
        <p:txBody>
          <a:bodyPr/>
          <a:lstStyle/>
          <a:p>
            <a:fld id="{3C7D23FA-05C4-4CC1-B281-2F815585BC1C}" type="datetime1">
              <a:rPr lang="en-GB" noProof="0" smtClean="0"/>
              <a:t>28/11/2017</a:t>
            </a:fld>
            <a:endParaRPr lang="en-GB" noProof="0"/>
          </a:p>
        </p:txBody>
      </p:sp>
      <p:sp>
        <p:nvSpPr>
          <p:cNvPr id="8" name="Footer Placeholder 7"/>
          <p:cNvSpPr>
            <a:spLocks noGrp="1"/>
          </p:cNvSpPr>
          <p:nvPr>
            <p:ph type="ftr" sz="quarter" idx="11"/>
          </p:nvPr>
        </p:nvSpPr>
        <p:spPr/>
        <p:txBody>
          <a:bodyPr/>
          <a:lstStyle/>
          <a:p>
            <a:endParaRPr lang="en-GB" noProof="0"/>
          </a:p>
        </p:txBody>
      </p:sp>
      <p:sp>
        <p:nvSpPr>
          <p:cNvPr id="9" name="Slide Number Placeholder 8"/>
          <p:cNvSpPr>
            <a:spLocks noGrp="1"/>
          </p:cNvSpPr>
          <p:nvPr>
            <p:ph type="sldNum" sz="quarter" idx="12"/>
          </p:nvPr>
        </p:nvSpPr>
        <p:spPr/>
        <p:txBody>
          <a:bodyPr/>
          <a:lstStyle/>
          <a:p>
            <a:fld id="{551115BC-487E-4422-894C-CB7CD3E79223}" type="slidenum">
              <a:rPr lang="en-GB" noProof="0" smtClean="0"/>
              <a:t>‹#›</a:t>
            </a:fld>
            <a:endParaRPr lang="en-GB" noProof="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noProof="0" smtClean="0"/>
              <a:t>Click to edit Master title style</a:t>
            </a:r>
            <a:endParaRPr lang="en-GB" noProof="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en-GB" noProof="0" smtClean="0"/>
              <a:t>28/11/2017</a:t>
            </a:fld>
            <a:endParaRPr lang="en-GB" noProof="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noProof="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en-GB" noProof="0" smtClean="0"/>
              <a:t>‹#›</a:t>
            </a:fld>
            <a:endParaRPr lang="en-GB" noProof="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confluence.esss.lu.se/pages/viewpage.action?pageId=22072547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GB" sz="4000" dirty="0" smtClean="0"/>
              <a:t>Shielding requirements for the baseline </a:t>
            </a:r>
            <a:r>
              <a:rPr lang="en-GB" sz="4000" dirty="0"/>
              <a:t>bunker shielding (current CATIA version </a:t>
            </a:r>
            <a:r>
              <a:rPr lang="en-GB" sz="4000" dirty="0" smtClean="0"/>
              <a:t>)</a:t>
            </a:r>
            <a:endParaRPr lang="en-GB" sz="4000" dirty="0"/>
          </a:p>
        </p:txBody>
      </p:sp>
      <p:sp>
        <p:nvSpPr>
          <p:cNvPr id="3" name="Subtitle 2"/>
          <p:cNvSpPr>
            <a:spLocks noGrp="1"/>
          </p:cNvSpPr>
          <p:nvPr>
            <p:ph type="subTitle" idx="1"/>
          </p:nvPr>
        </p:nvSpPr>
        <p:spPr/>
        <p:txBody>
          <a:bodyPr>
            <a:noAutofit/>
          </a:bodyPr>
          <a:lstStyle/>
          <a:p>
            <a:r>
              <a:rPr lang="en-GB" sz="2000" dirty="0" smtClean="0">
                <a:solidFill>
                  <a:schemeClr val="bg1"/>
                </a:solidFill>
              </a:rPr>
              <a:t>Günter </a:t>
            </a:r>
            <a:r>
              <a:rPr lang="en-GB" sz="2000" dirty="0" err="1" smtClean="0">
                <a:solidFill>
                  <a:schemeClr val="bg1"/>
                </a:solidFill>
              </a:rPr>
              <a:t>Muhrer</a:t>
            </a:r>
            <a:endParaRPr lang="en-GB" sz="2000" dirty="0">
              <a:solidFill>
                <a:schemeClr val="bg1"/>
              </a:solidFill>
            </a:endParaRPr>
          </a:p>
        </p:txBody>
      </p:sp>
      <p:sp>
        <p:nvSpPr>
          <p:cNvPr id="4" name="Rectangle 3"/>
          <p:cNvSpPr/>
          <p:nvPr/>
        </p:nvSpPr>
        <p:spPr>
          <a:xfrm>
            <a:off x="2286000" y="5949280"/>
            <a:ext cx="4572000" cy="368049"/>
          </a:xfrm>
          <a:prstGeom prst="rect">
            <a:avLst/>
          </a:prstGeom>
        </p:spPr>
        <p:txBody>
          <a:bodyPr>
            <a:spAutoFit/>
          </a:bodyPr>
          <a:lstStyle/>
          <a:p>
            <a:pPr algn="ctr">
              <a:lnSpc>
                <a:spcPct val="120000"/>
              </a:lnSpc>
            </a:pPr>
            <a:r>
              <a:rPr lang="en-GB" sz="1600" dirty="0" err="1" smtClean="0">
                <a:solidFill>
                  <a:srgbClr val="FFFFFF"/>
                </a:solidFill>
              </a:rPr>
              <a:t>www.europeanspallationsource.se</a:t>
            </a:r>
            <a:endParaRPr lang="en-GB" sz="1600" dirty="0" smtClean="0">
              <a:solidFill>
                <a:srgbClr val="FFFFFF"/>
              </a:solidFill>
            </a:endParaRPr>
          </a:p>
        </p:txBody>
      </p:sp>
      <p:sp>
        <p:nvSpPr>
          <p:cNvPr id="6" name="TextBox 5"/>
          <p:cNvSpPr txBox="1"/>
          <p:nvPr/>
        </p:nvSpPr>
        <p:spPr>
          <a:xfrm>
            <a:off x="7686261" y="70236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275083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Shielding and activation requirement (baseline, as in CATIA)</a:t>
            </a:r>
            <a:endParaRPr lang="en-US" dirty="0"/>
          </a:p>
        </p:txBody>
      </p:sp>
      <p:sp>
        <p:nvSpPr>
          <p:cNvPr id="3" name="Content Placeholder 2"/>
          <p:cNvSpPr>
            <a:spLocks noGrp="1"/>
          </p:cNvSpPr>
          <p:nvPr>
            <p:ph idx="1"/>
          </p:nvPr>
        </p:nvSpPr>
        <p:spPr>
          <a:xfrm>
            <a:off x="683568" y="1830387"/>
            <a:ext cx="7715200" cy="4525963"/>
          </a:xfrm>
        </p:spPr>
        <p:txBody>
          <a:bodyPr>
            <a:normAutofit fontScale="92500" lnSpcReduction="20000"/>
          </a:bodyPr>
          <a:lstStyle/>
          <a:p>
            <a:pPr lvl="0" algn="just">
              <a:buFont typeface="+mj-lt"/>
              <a:buAutoNum type="arabicPeriod"/>
            </a:pPr>
            <a:r>
              <a:rPr lang="en-US" sz="1800" dirty="0" smtClean="0"/>
              <a:t>The </a:t>
            </a:r>
            <a:r>
              <a:rPr lang="en-US" sz="1800" dirty="0"/>
              <a:t>inner ceiling height of the roof, excluding frames, shall be at least 170 cm above target </a:t>
            </a:r>
            <a:r>
              <a:rPr lang="en-US" sz="1800" dirty="0" smtClean="0"/>
              <a:t>center (TCS).</a:t>
            </a:r>
            <a:endParaRPr lang="en-US" sz="1800" dirty="0"/>
          </a:p>
          <a:p>
            <a:pPr lvl="0" algn="just">
              <a:buFont typeface="+mj-lt"/>
              <a:buAutoNum type="arabicPeriod"/>
            </a:pPr>
            <a:r>
              <a:rPr lang="en-GB" sz="1800" dirty="0"/>
              <a:t>The frame height shall be at least 150 cm above target centre.</a:t>
            </a:r>
            <a:endParaRPr lang="en-US" sz="1800" dirty="0"/>
          </a:p>
          <a:p>
            <a:pPr lvl="0" algn="just">
              <a:buFont typeface="+mj-lt"/>
              <a:buAutoNum type="arabicPeriod"/>
            </a:pPr>
            <a:r>
              <a:rPr lang="en-GB" sz="1800" dirty="0"/>
              <a:t>Based on input from NSS, CF designed the CF floor so that the bunker wall can start at a) 11.5 m, and b) 24.5 m from the origin of the target coordinate </a:t>
            </a:r>
            <a:r>
              <a:rPr lang="en-GB" sz="1800" dirty="0" smtClean="0"/>
              <a:t>system (TCS). </a:t>
            </a:r>
            <a:r>
              <a:rPr lang="en-GB" sz="1800" dirty="0"/>
              <a:t>[ESS-0003382, ESS-0052649].</a:t>
            </a:r>
            <a:endParaRPr lang="en-US" sz="1800" dirty="0"/>
          </a:p>
          <a:p>
            <a:pPr lvl="0" algn="just">
              <a:buFont typeface="+mj-lt"/>
              <a:buAutoNum type="arabicPeriod"/>
            </a:pPr>
            <a:r>
              <a:rPr lang="en-GB" sz="1800" dirty="0"/>
              <a:t>The dose in the freely accessible part of the instrument halls shall not exceed 3 </a:t>
            </a:r>
            <a:r>
              <a:rPr lang="en-GB" sz="1800" dirty="0" err="1" smtClean="0">
                <a:latin typeface="Symbol" charset="2"/>
                <a:ea typeface="Symbol" charset="2"/>
                <a:cs typeface="Symbol" charset="2"/>
              </a:rPr>
              <a:t>m</a:t>
            </a:r>
            <a:r>
              <a:rPr lang="en-GB" sz="1800" dirty="0" err="1" smtClean="0"/>
              <a:t>Sv</a:t>
            </a:r>
            <a:r>
              <a:rPr lang="en-GB" sz="1800" dirty="0" smtClean="0"/>
              <a:t>/h</a:t>
            </a:r>
            <a:r>
              <a:rPr lang="en-GB" sz="1800" dirty="0"/>
              <a:t>. </a:t>
            </a:r>
            <a:endParaRPr lang="en-GB" sz="1800" dirty="0" smtClean="0"/>
          </a:p>
          <a:p>
            <a:pPr lvl="0" algn="just">
              <a:buFont typeface="+mj-lt"/>
              <a:buAutoNum type="arabicPeriod"/>
            </a:pPr>
            <a:r>
              <a:rPr lang="en-GB" sz="1800" dirty="0" smtClean="0"/>
              <a:t>The top of the bunker roof shall not be freely accessible.</a:t>
            </a:r>
          </a:p>
          <a:p>
            <a:pPr marL="514350" lvl="0" indent="-514350">
              <a:buFont typeface="+mj-lt"/>
              <a:buAutoNum type="arabicPeriod" startAt="6"/>
            </a:pPr>
            <a:r>
              <a:rPr lang="en-GB" sz="1800" dirty="0"/>
              <a:t>The instruments shall have free choice of optics inside the bunker with the following restrictions: </a:t>
            </a:r>
            <a:endParaRPr lang="en-US" sz="1800" dirty="0"/>
          </a:p>
          <a:p>
            <a:pPr lvl="1">
              <a:buFont typeface="Arial" charset="0"/>
              <a:buChar char="•"/>
            </a:pPr>
            <a:r>
              <a:rPr lang="en-GB" sz="1800" b="1" dirty="0"/>
              <a:t>Baseline :</a:t>
            </a:r>
            <a:r>
              <a:rPr lang="en-GB" sz="1800" dirty="0"/>
              <a:t> The maximum cross-section of the opening inside the monolith structure for the purpose of the </a:t>
            </a:r>
            <a:r>
              <a:rPr lang="en-GB" sz="1800" dirty="0" err="1"/>
              <a:t>neutronics</a:t>
            </a:r>
            <a:r>
              <a:rPr lang="en-GB" sz="1800" dirty="0"/>
              <a:t> design of the bunker shielding shall be 80 cm</a:t>
            </a:r>
            <a:r>
              <a:rPr lang="en-GB" sz="1800" baseline="30000" dirty="0"/>
              <a:t>2</a:t>
            </a:r>
            <a:r>
              <a:rPr lang="en-GB" sz="1800" dirty="0"/>
              <a:t>. If an instrument (ESTIA) exceeds this requirement, it shall be the responsibility of the instrument team to proof compliance with this requirement.</a:t>
            </a:r>
          </a:p>
          <a:p>
            <a:pPr marL="514350" lvl="0" indent="-514350">
              <a:buFont typeface="+mj-lt"/>
              <a:buAutoNum type="arabicPeriod" startAt="6"/>
            </a:pPr>
            <a:r>
              <a:rPr lang="en-GB" sz="1800" dirty="0"/>
              <a:t>The NSS dose budget for the dose to the reference person at the site boundary, as stated in version 5 of the General Safety Objectives (GSO) [ESS-0000004], which was submitted to SSM with the 2</a:t>
            </a:r>
            <a:r>
              <a:rPr lang="en-GB" sz="1800" baseline="30000" dirty="0"/>
              <a:t>nd</a:t>
            </a:r>
            <a:r>
              <a:rPr lang="en-GB" sz="1800" dirty="0"/>
              <a:t> application, is 5 </a:t>
            </a:r>
            <a:r>
              <a:rPr lang="en-GB" sz="1800" dirty="0" err="1" smtClean="0">
                <a:latin typeface="Symbol" charset="2"/>
                <a:ea typeface="Symbol" charset="2"/>
                <a:cs typeface="Symbol" charset="2"/>
              </a:rPr>
              <a:t>m</a:t>
            </a:r>
            <a:r>
              <a:rPr lang="en-GB" sz="1800" dirty="0" err="1" smtClean="0"/>
              <a:t>Sv</a:t>
            </a:r>
            <a:r>
              <a:rPr lang="en-GB" sz="1800" dirty="0" smtClean="0"/>
              <a:t>/year</a:t>
            </a:r>
            <a:r>
              <a:rPr lang="en-GB" sz="1800" dirty="0"/>
              <a:t>. </a:t>
            </a:r>
            <a:endParaRPr lang="en-US" sz="1800" dirty="0"/>
          </a:p>
          <a:p>
            <a:pPr lvl="0" algn="just">
              <a:buFont typeface="+mj-lt"/>
              <a:buAutoNum type="arabicPeriod"/>
            </a:pPr>
            <a:endParaRPr lang="en-US" sz="1800" dirty="0"/>
          </a:p>
          <a:p>
            <a:pPr>
              <a:spcBef>
                <a:spcPts val="1200"/>
              </a:spcBef>
            </a:pPr>
            <a:endParaRPr lang="en-US" sz="1800" dirty="0"/>
          </a:p>
          <a:p>
            <a:pPr>
              <a:spcBef>
                <a:spcPts val="1200"/>
              </a:spcBef>
            </a:pPr>
            <a:endParaRPr lang="en-US" sz="1800" dirty="0"/>
          </a:p>
        </p:txBody>
      </p:sp>
      <p:sp>
        <p:nvSpPr>
          <p:cNvPr id="4" name="Slide Number Placeholder 3"/>
          <p:cNvSpPr>
            <a:spLocks noGrp="1"/>
          </p:cNvSpPr>
          <p:nvPr>
            <p:ph type="sldNum" sz="quarter" idx="12"/>
          </p:nvPr>
        </p:nvSpPr>
        <p:spPr/>
        <p:txBody>
          <a:bodyPr/>
          <a:lstStyle/>
          <a:p>
            <a:fld id="{551115BC-487E-4422-894C-CB7CD3E79223}" type="slidenum">
              <a:rPr lang="en-GB" noProof="0" smtClean="0"/>
              <a:t>2</a:t>
            </a:fld>
            <a:endParaRPr lang="en-GB" noProof="0"/>
          </a:p>
        </p:txBody>
      </p:sp>
    </p:spTree>
    <p:extLst>
      <p:ext uri="{BB962C8B-B14F-4D97-AF65-F5344CB8AC3E}">
        <p14:creationId xmlns:p14="http://schemas.microsoft.com/office/powerpoint/2010/main" val="360634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Shielding </a:t>
            </a:r>
            <a:r>
              <a:rPr lang="en-US" dirty="0" smtClean="0"/>
              <a:t>and activation requirement </a:t>
            </a:r>
            <a:r>
              <a:rPr lang="en-US" dirty="0"/>
              <a:t>(</a:t>
            </a:r>
            <a:r>
              <a:rPr lang="en-US" dirty="0" smtClean="0"/>
              <a:t>baseline, as in CATIA)</a:t>
            </a:r>
            <a:endParaRPr lang="en-US" dirty="0"/>
          </a:p>
        </p:txBody>
      </p:sp>
      <p:sp>
        <p:nvSpPr>
          <p:cNvPr id="3" name="Content Placeholder 2"/>
          <p:cNvSpPr>
            <a:spLocks noGrp="1"/>
          </p:cNvSpPr>
          <p:nvPr>
            <p:ph idx="1"/>
          </p:nvPr>
        </p:nvSpPr>
        <p:spPr>
          <a:xfrm>
            <a:off x="683568" y="1830387"/>
            <a:ext cx="7715200" cy="4525963"/>
          </a:xfrm>
        </p:spPr>
        <p:txBody>
          <a:bodyPr>
            <a:normAutofit fontScale="77500" lnSpcReduction="20000"/>
          </a:bodyPr>
          <a:lstStyle/>
          <a:p>
            <a:pPr>
              <a:spcBef>
                <a:spcPts val="1200"/>
              </a:spcBef>
            </a:pPr>
            <a:endParaRPr lang="en-US" sz="1800" dirty="0"/>
          </a:p>
          <a:p>
            <a:pPr lvl="0" algn="just">
              <a:buFont typeface="+mj-lt"/>
              <a:buAutoNum type="arabicPeriod" startAt="8"/>
            </a:pPr>
            <a:r>
              <a:rPr lang="en-GB" sz="1800" dirty="0"/>
              <a:t>The physical access to the bunker shall be subdivided into two zones: an area inside R11.5 (inner side of the short wall and closer to the TCS) and an area outside R11.5. (The number is provisional, but can be used for the design, until NSS finalizes the distance</a:t>
            </a:r>
            <a:r>
              <a:rPr lang="en-GB" sz="1800" dirty="0" smtClean="0"/>
              <a:t>.)</a:t>
            </a:r>
            <a:endParaRPr lang="en-US" sz="1800" dirty="0"/>
          </a:p>
          <a:p>
            <a:pPr lvl="0" algn="just">
              <a:buFont typeface="+mj-lt"/>
              <a:buAutoNum type="arabicPeriod" startAt="8"/>
            </a:pPr>
            <a:r>
              <a:rPr lang="en-GB" sz="1800" dirty="0" smtClean="0"/>
              <a:t>The </a:t>
            </a:r>
            <a:r>
              <a:rPr lang="en-GB" sz="1800" dirty="0"/>
              <a:t>area outside R11.5 shall be physically accessible 1 day after beam shutdown as an unrestricted controlled area. (The number is provisional, but can be used for the design, until NSS finalizes the distance.)</a:t>
            </a:r>
            <a:endParaRPr lang="en-US" sz="1800" dirty="0"/>
          </a:p>
          <a:p>
            <a:pPr lvl="0" algn="just">
              <a:buFont typeface="+mj-lt"/>
              <a:buAutoNum type="arabicPeriod" startAt="8"/>
            </a:pPr>
            <a:r>
              <a:rPr lang="en-GB" sz="1800" dirty="0"/>
              <a:t>For the area inside R11.5, routine physical access is not envisioned, but occasional access may be necessary. In order to allow for this, the front part of the bunker shall be accessible within 3 days after beam shutdown, and the whole-body dose rates shall not exceed 0.25 </a:t>
            </a:r>
            <a:r>
              <a:rPr lang="en-GB" sz="1800" dirty="0" err="1"/>
              <a:t>mSv</a:t>
            </a:r>
            <a:r>
              <a:rPr lang="en-GB" sz="1800" dirty="0"/>
              <a:t>/h (This is needs to be communicated to target division.) (The number is provisional, but can be used for the design, until NSS finalizes the distance</a:t>
            </a:r>
            <a:r>
              <a:rPr lang="en-GB" sz="1800" dirty="0" smtClean="0"/>
              <a:t>.)</a:t>
            </a:r>
          </a:p>
          <a:p>
            <a:pPr algn="just">
              <a:buFont typeface="+mj-lt"/>
              <a:buAutoNum type="arabicPeriod" startAt="8"/>
            </a:pPr>
            <a:r>
              <a:rPr lang="en-GB" sz="1800" dirty="0"/>
              <a:t>The requirement that the bunker shall not emit more radiation than 5 x 10</a:t>
            </a:r>
            <a:r>
              <a:rPr lang="en-GB" sz="1800" baseline="30000" dirty="0"/>
              <a:t>4</a:t>
            </a:r>
            <a:r>
              <a:rPr lang="en-GB" sz="1800" dirty="0"/>
              <a:t> hadrons with energy greater than 10 MeV per square meter per second, is no longer valid for the bunker design and NSS shall address this question independent of the bunker project. </a:t>
            </a:r>
            <a:endParaRPr lang="en-US" sz="1800" dirty="0"/>
          </a:p>
          <a:p>
            <a:pPr lvl="0" algn="just">
              <a:buFont typeface="+mj-lt"/>
              <a:buAutoNum type="arabicPeriod" startAt="8"/>
            </a:pPr>
            <a:r>
              <a:rPr lang="en-GB" sz="1800" dirty="0"/>
              <a:t>The instrument teams shall show that they meet the activation requirements inside the bunker. In order to streamline the work and minimize the effort, they are strongly encouraged to stay within the boundaries and best practice described in [1]. If the </a:t>
            </a:r>
            <a:r>
              <a:rPr lang="en-US" sz="1800" dirty="0"/>
              <a:t>instrument teams want to use materials not specified in [1] they may request ESS/NOSG to perform an activation calculation for that material, which NOSG would perform at the instrument project’s expense</a:t>
            </a:r>
            <a:r>
              <a:rPr lang="en-US" sz="1800" dirty="0" smtClean="0"/>
              <a:t>. [1]: </a:t>
            </a:r>
            <a:r>
              <a:rPr lang="en-US" sz="1600" dirty="0"/>
              <a:t> </a:t>
            </a:r>
            <a:r>
              <a:rPr lang="en-GB" sz="1600" u="sng" dirty="0">
                <a:hlinkClick r:id="rId2"/>
              </a:rPr>
              <a:t>https://confluence.esss.lu.se/pages/viewpage.action?pageId=220725475</a:t>
            </a:r>
            <a:r>
              <a:rPr lang="en-US" sz="1600" dirty="0"/>
              <a:t> </a:t>
            </a:r>
            <a:endParaRPr lang="en-US" sz="1600" dirty="0" smtClean="0"/>
          </a:p>
          <a:p>
            <a:pPr lvl="0" algn="just">
              <a:buFont typeface="+mj-lt"/>
              <a:buAutoNum type="arabicPeriod" startAt="8"/>
            </a:pPr>
            <a:r>
              <a:rPr lang="en-US" sz="1900" dirty="0"/>
              <a:t>The instrument shall ensure that the air activation in the bunker is limited to the level that the bunker can be operated as containment class C1.</a:t>
            </a:r>
          </a:p>
          <a:p>
            <a:pPr>
              <a:spcBef>
                <a:spcPts val="1200"/>
              </a:spcBef>
            </a:pPr>
            <a:endParaRPr lang="en-US" sz="1800" dirty="0"/>
          </a:p>
        </p:txBody>
      </p:sp>
      <p:sp>
        <p:nvSpPr>
          <p:cNvPr id="4" name="Slide Number Placeholder 3"/>
          <p:cNvSpPr>
            <a:spLocks noGrp="1"/>
          </p:cNvSpPr>
          <p:nvPr>
            <p:ph type="sldNum" sz="quarter" idx="12"/>
          </p:nvPr>
        </p:nvSpPr>
        <p:spPr/>
        <p:txBody>
          <a:bodyPr/>
          <a:lstStyle/>
          <a:p>
            <a:fld id="{551115BC-487E-4422-894C-CB7CD3E79223}" type="slidenum">
              <a:rPr lang="en-GB" noProof="0" smtClean="0"/>
              <a:t>3</a:t>
            </a:fld>
            <a:endParaRPr lang="en-GB" noProof="0"/>
          </a:p>
        </p:txBody>
      </p:sp>
    </p:spTree>
    <p:extLst>
      <p:ext uri="{BB962C8B-B14F-4D97-AF65-F5344CB8AC3E}">
        <p14:creationId xmlns:p14="http://schemas.microsoft.com/office/powerpoint/2010/main" val="1088021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5" id="{B44B2280-2390-4D03-8D38-6C24B0BAA245}" vid="{0B7C071A-F5F7-47CF-A93A-F42DBF6073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Chess Core Powerpoint</Template>
  <TotalTime>21786</TotalTime>
  <Words>605</Words>
  <Application>Microsoft Macintosh PowerPoint</Application>
  <PresentationFormat>On-screen Show (4:3)</PresentationFormat>
  <Paragraphs>24</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Symbol</vt:lpstr>
      <vt:lpstr>Arial</vt:lpstr>
      <vt:lpstr>Office Theme</vt:lpstr>
      <vt:lpstr>Shielding requirements for the baseline bunker shielding (current CATIA version )</vt:lpstr>
      <vt:lpstr>Shielding and activation requirement (baseline, as in CATIA)</vt:lpstr>
      <vt:lpstr>Shielding and activation requirement (baseline, as in CATIA)</vt:lpstr>
    </vt:vector>
  </TitlesOfParts>
  <Manager/>
  <Company/>
  <LinksUpToDate>false</LinksUpToDate>
  <SharedDoc>false</SharedDoc>
  <HyperlinkBase/>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Microsoft Office User</dc:creator>
  <cp:keywords/>
  <dc:description/>
  <cp:lastModifiedBy>Microsoft Office User</cp:lastModifiedBy>
  <cp:revision>316</cp:revision>
  <cp:lastPrinted>2017-10-18T16:25:24Z</cp:lastPrinted>
  <dcterms:created xsi:type="dcterms:W3CDTF">2017-08-15T13:16:57Z</dcterms:created>
  <dcterms:modified xsi:type="dcterms:W3CDTF">2017-11-28T14:35:46Z</dcterms:modified>
  <cp:category/>
</cp:coreProperties>
</file>