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70" r:id="rId2"/>
    <p:sldId id="269" r:id="rId3"/>
    <p:sldId id="283" r:id="rId4"/>
    <p:sldId id="284" r:id="rId5"/>
    <p:sldId id="271" r:id="rId6"/>
    <p:sldId id="289" r:id="rId7"/>
    <p:sldId id="290" r:id="rId8"/>
    <p:sldId id="291" r:id="rId9"/>
    <p:sldId id="299" r:id="rId10"/>
    <p:sldId id="303" r:id="rId11"/>
    <p:sldId id="304" r:id="rId12"/>
    <p:sldId id="305" r:id="rId13"/>
    <p:sldId id="281" r:id="rId14"/>
    <p:sldId id="282" r:id="rId15"/>
    <p:sldId id="322" r:id="rId16"/>
    <p:sldId id="293" r:id="rId17"/>
    <p:sldId id="312" r:id="rId18"/>
    <p:sldId id="309" r:id="rId19"/>
    <p:sldId id="314" r:id="rId20"/>
    <p:sldId id="315" r:id="rId21"/>
    <p:sldId id="295" r:id="rId22"/>
    <p:sldId id="324" r:id="rId23"/>
    <p:sldId id="333" r:id="rId24"/>
    <p:sldId id="327" r:id="rId25"/>
    <p:sldId id="323" r:id="rId26"/>
    <p:sldId id="325" r:id="rId27"/>
    <p:sldId id="329" r:id="rId28"/>
    <p:sldId id="328" r:id="rId29"/>
    <p:sldId id="330" r:id="rId30"/>
    <p:sldId id="331" r:id="rId31"/>
    <p:sldId id="332" r:id="rId32"/>
    <p:sldId id="334" r:id="rId33"/>
    <p:sldId id="335" r:id="rId3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59ED6"/>
    <a:srgbClr val="F8A764"/>
    <a:srgbClr val="C35C59"/>
    <a:srgbClr val="A5C26A"/>
    <a:srgbClr val="CC695B"/>
    <a:srgbClr val="477BB9"/>
    <a:srgbClr val="77933C"/>
    <a:srgbClr val="E46C0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995" autoAdjust="0"/>
    <p:restoredTop sz="85411" autoAdjust="0"/>
  </p:normalViewPr>
  <p:slideViewPr>
    <p:cSldViewPr>
      <p:cViewPr>
        <p:scale>
          <a:sx n="73" d="100"/>
          <a:sy n="73" d="100"/>
        </p:scale>
        <p:origin x="173"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2017-12-05</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1948665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integration plan that defines the order in which you integrate lower-level components and subassemblies.</a:t>
            </a:r>
          </a:p>
          <a:p>
            <a:r>
              <a:rPr lang="en-GB" sz="1200" b="0" i="0" u="none" strike="noStrike" kern="1200" baseline="0" dirty="0">
                <a:solidFill>
                  <a:schemeClr val="tx1"/>
                </a:solidFill>
                <a:latin typeface="+mn-lt"/>
                <a:ea typeface="+mn-ea"/>
                <a:cs typeface="+mn-cs"/>
              </a:rPr>
              <a:t>Plan your integration so pieces that need to work together are ready for integration at the same time, if possible.</a:t>
            </a:r>
          </a:p>
          <a:p>
            <a:r>
              <a:rPr lang="en-GB" sz="1200" b="0" i="0" u="none" strike="noStrike" kern="1200" baseline="0" dirty="0">
                <a:solidFill>
                  <a:schemeClr val="tx1"/>
                </a:solidFill>
                <a:latin typeface="+mn-lt"/>
                <a:ea typeface="+mn-ea"/>
                <a:cs typeface="+mn-cs"/>
              </a:rPr>
              <a:t>At each integration step, verify the functionality of the subassembly against the appropriate set of requirements,</a:t>
            </a:r>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21</a:t>
            </a:fld>
            <a:endParaRPr lang="sv-SE" dirty="0"/>
          </a:p>
        </p:txBody>
      </p:sp>
    </p:spTree>
    <p:extLst>
      <p:ext uri="{BB962C8B-B14F-4D97-AF65-F5344CB8AC3E}">
        <p14:creationId xmlns:p14="http://schemas.microsoft.com/office/powerpoint/2010/main" val="330913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doing so this system contributes to the fulfilment of the system purpose of the Bunker System which is to host Instrument Systems elements and associated equipment and attenuate the radiation emanating from the target monolith and generated in the first sections of the beam-lines (neutron and gamma rays) to safe levels external to the bunker.</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25</a:t>
            </a:fld>
            <a:endParaRPr lang="sv-SE" dirty="0"/>
          </a:p>
        </p:txBody>
      </p:sp>
    </p:spTree>
    <p:extLst>
      <p:ext uri="{BB962C8B-B14F-4D97-AF65-F5344CB8AC3E}">
        <p14:creationId xmlns:p14="http://schemas.microsoft.com/office/powerpoint/2010/main" val="3667332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These system’s specific activities are not detailed in this document as they are not part of the Bunker System’s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Refer to those relevant systems maintenance documentation for their maintenance information.</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26</a:t>
            </a:fld>
            <a:endParaRPr lang="sv-SE" dirty="0"/>
          </a:p>
        </p:txBody>
      </p:sp>
    </p:spTree>
    <p:extLst>
      <p:ext uri="{BB962C8B-B14F-4D97-AF65-F5344CB8AC3E}">
        <p14:creationId xmlns:p14="http://schemas.microsoft.com/office/powerpoint/2010/main" val="377774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These system’s specific activities are not detailed in this document as they are not part of the Bunker System’s operations.</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27</a:t>
            </a:fld>
            <a:endParaRPr lang="sv-SE" dirty="0"/>
          </a:p>
        </p:txBody>
      </p:sp>
    </p:spTree>
    <p:extLst>
      <p:ext uri="{BB962C8B-B14F-4D97-AF65-F5344CB8AC3E}">
        <p14:creationId xmlns:p14="http://schemas.microsoft.com/office/powerpoint/2010/main" val="3626077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These system’s specific activities are not detailed in this document as they are not part of the Bunker System’s operations.</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28</a:t>
            </a:fld>
            <a:endParaRPr lang="sv-SE" dirty="0"/>
          </a:p>
        </p:txBody>
      </p:sp>
    </p:spTree>
    <p:extLst>
      <p:ext uri="{BB962C8B-B14F-4D97-AF65-F5344CB8AC3E}">
        <p14:creationId xmlns:p14="http://schemas.microsoft.com/office/powerpoint/2010/main" val="2714247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These system’s specific activities are not detailed in this document as they are not part of the Bunker System’s operations.</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29</a:t>
            </a:fld>
            <a:endParaRPr lang="sv-SE" dirty="0"/>
          </a:p>
        </p:txBody>
      </p:sp>
    </p:spTree>
    <p:extLst>
      <p:ext uri="{BB962C8B-B14F-4D97-AF65-F5344CB8AC3E}">
        <p14:creationId xmlns:p14="http://schemas.microsoft.com/office/powerpoint/2010/main" val="189097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These system’s specific activities are not detailed in this document as they are not part of the Bunker System’s operations.</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30</a:t>
            </a:fld>
            <a:endParaRPr lang="sv-SE" dirty="0"/>
          </a:p>
        </p:txBody>
      </p:sp>
    </p:spTree>
    <p:extLst>
      <p:ext uri="{BB962C8B-B14F-4D97-AF65-F5344CB8AC3E}">
        <p14:creationId xmlns:p14="http://schemas.microsoft.com/office/powerpoint/2010/main" val="1021113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These system’s specific activities are not detailed in this document as they are not part of the Bunker System’s operations.</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31</a:t>
            </a:fld>
            <a:endParaRPr lang="sv-SE" dirty="0"/>
          </a:p>
        </p:txBody>
      </p:sp>
    </p:spTree>
    <p:extLst>
      <p:ext uri="{BB962C8B-B14F-4D97-AF65-F5344CB8AC3E}">
        <p14:creationId xmlns:p14="http://schemas.microsoft.com/office/powerpoint/2010/main" val="374273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Radiation safety analyses and methodologies are an integral part of ESS’s design methodology.</a:t>
            </a:r>
          </a:p>
          <a:p>
            <a:r>
              <a:rPr lang="en-GB" sz="1200" b="0" i="0" u="none" strike="noStrike" kern="1200" baseline="0" dirty="0">
                <a:solidFill>
                  <a:schemeClr val="tx1"/>
                </a:solidFill>
                <a:latin typeface="+mn-lt"/>
                <a:ea typeface="+mn-ea"/>
                <a:cs typeface="+mn-cs"/>
              </a:rPr>
              <a:t>Radiation safety management is a sub-set of risk management activities performed at ESS.</a:t>
            </a:r>
          </a:p>
          <a:p>
            <a:r>
              <a:rPr lang="en-GB" sz="1200" b="0" i="0" u="none" strike="noStrike" kern="1200" baseline="0" dirty="0">
                <a:solidFill>
                  <a:schemeClr val="tx1"/>
                </a:solidFill>
                <a:latin typeface="+mn-lt"/>
                <a:ea typeface="+mn-ea"/>
                <a:cs typeface="+mn-cs"/>
              </a:rPr>
              <a:t>The ESS design process starts by identifying the stakeholder needs and the operational context for the facility. From these, requirements for the facility are derived and required functions are defined. The facility is decomposed into system elements, based on use cases and functional analysis, and requirements are allocated to each system element. This process is then repeated for each system element in an iterative and recursive fashion, as illustrated in Figure 3-1, until a level of detail has been reached where detailed design and system realisation can occur.</a:t>
            </a:r>
          </a:p>
          <a:p>
            <a:r>
              <a:rPr lang="en-GB" sz="1200" b="0" i="0" u="none" strike="noStrike" kern="1200" baseline="0" dirty="0">
                <a:solidFill>
                  <a:schemeClr val="tx1"/>
                </a:solidFill>
                <a:latin typeface="+mn-lt"/>
                <a:ea typeface="+mn-ea"/>
                <a:cs typeface="+mn-cs"/>
              </a:rPr>
              <a:t>The specific instance of a system or sub-system is referred to as the </a:t>
            </a:r>
            <a:r>
              <a:rPr lang="en-GB" sz="1200" b="0" i="1" u="none" strike="noStrike" kern="1200" baseline="0" dirty="0">
                <a:solidFill>
                  <a:schemeClr val="tx1"/>
                </a:solidFill>
                <a:latin typeface="+mn-lt"/>
                <a:ea typeface="+mn-ea"/>
                <a:cs typeface="+mn-cs"/>
              </a:rPr>
              <a:t>system of interest.</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27010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Bunker System Requirements will be presented in separate presentation.</a:t>
            </a:r>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184664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Logical system breakdown effectively describes the different functions that the specialized subsystems provide.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i="1" dirty="0"/>
              <a:t>Note that the concrete base slabs that constitute the bunker base in D building D01 (Experimental Hall 1), D building D03 (Experimental Hall 2) and the Monolith Civil Structure (MCS) of D building D02 (Target Building) are not part of the Bunker System. They are part of Site Infrastructure (SI).</a:t>
            </a:r>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140457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doing so this system contributes to the fulfilment of the system purpose of the Bunker System which is to host Instrument Systems elements and associated equipment and attenuate the radiation emanating from the target monolith and generated in the first sections of the beam-lines (neutron and gamma rays) to safe levels external to the bunker.</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922191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doing so this system contributes to the fulfilment of the system purpose of the Bunker System which is to host Instrument Systems elements and associated equipment and attenuate the radiation emanating from the target monolith and generated in the first sections of the beam-lines (neutron and gamma rays) to safe levels external to the bunker.</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10314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doing so this system contributes to the fulfilment of the system purpose of the Bunker System which is to host Instrument Systems elements and associated equipment and attenuate the radiation emanating from the target monolith and generated in the first sections of the beam-lines (neutron and gamma rays) to safe levels external to the bunker.</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592727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doing so this system contributes to the fulfilment of the system purpose of the Bunker System which is to host Instrument Systems elements and associated equipment and attenuate the radiation emanating from the target monolith and generated in the first sections of the beam-lines (neutron and gamma rays) to safe levels external to the bunker.</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dirty="0"/>
          </a:p>
        </p:txBody>
      </p:sp>
    </p:spTree>
    <p:extLst>
      <p:ext uri="{BB962C8B-B14F-4D97-AF65-F5344CB8AC3E}">
        <p14:creationId xmlns:p14="http://schemas.microsoft.com/office/powerpoint/2010/main" val="749013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Not an interface control document.</a:t>
            </a:r>
          </a:p>
          <a:p>
            <a:r>
              <a:rPr lang="en-GB" noProof="0" dirty="0"/>
              <a:t>Used</a:t>
            </a:r>
            <a:r>
              <a:rPr lang="sv-SE" noProof="0" dirty="0"/>
              <a:t> </a:t>
            </a:r>
            <a:r>
              <a:rPr lang="en-GB" noProof="0" dirty="0"/>
              <a:t>as input into the design engineering only.</a:t>
            </a:r>
          </a:p>
          <a:p>
            <a:r>
              <a:rPr lang="sv-SE" noProof="0" dirty="0"/>
              <a:t>T</a:t>
            </a:r>
            <a:r>
              <a:rPr lang="en-GB" noProof="0" dirty="0"/>
              <a:t>he end design output is described in the System Design Description (SDD).</a:t>
            </a:r>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3530965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2017-12-05</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2017-12-05</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42E66B7F-8271-49DA-A25A-F4BB9F476347}" type="datetime1">
              <a:rPr lang="sv-SE" smtClean="0"/>
              <a:t>2017-12-05</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2017-12-05</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A169BA-334B-4333-8E87-5E84390FCC47}"/>
              </a:ext>
            </a:extLst>
          </p:cNvPr>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43B26610-7430-4F35-8942-E40EA16ECF48}"/>
              </a:ext>
            </a:extLst>
          </p:cNvPr>
          <p:cNvSpPr>
            <a:spLocks noGrp="1"/>
          </p:cNvSpPr>
          <p:nvPr>
            <p:ph type="dt" sz="half" idx="10"/>
          </p:nvPr>
        </p:nvSpPr>
        <p:spPr/>
        <p:txBody>
          <a:bodyPr/>
          <a:lstStyle/>
          <a:p>
            <a:fld id="{7103233B-D569-4A6E-878F-CDE152514C47}" type="datetime1">
              <a:rPr lang="sv-SE" smtClean="0"/>
              <a:t>2017-12-05</a:t>
            </a:fld>
            <a:endParaRPr lang="sv-SE" dirty="0"/>
          </a:p>
        </p:txBody>
      </p:sp>
      <p:sp>
        <p:nvSpPr>
          <p:cNvPr id="4" name="Footer Placeholder 3">
            <a:extLst>
              <a:ext uri="{FF2B5EF4-FFF2-40B4-BE49-F238E27FC236}">
                <a16:creationId xmlns:a16="http://schemas.microsoft.com/office/drawing/2014/main" id="{8AB0686B-4CB6-4095-B9FA-A82228B35B01}"/>
              </a:ext>
            </a:extLst>
          </p:cNvPr>
          <p:cNvSpPr>
            <a:spLocks noGrp="1"/>
          </p:cNvSpPr>
          <p:nvPr>
            <p:ph type="ftr" sz="quarter" idx="11"/>
          </p:nvPr>
        </p:nvSpPr>
        <p:spPr/>
        <p:txBody>
          <a:bodyPr/>
          <a:lstStyle/>
          <a:p>
            <a:endParaRPr lang="sv-SE" dirty="0"/>
          </a:p>
        </p:txBody>
      </p:sp>
      <p:sp>
        <p:nvSpPr>
          <p:cNvPr id="5" name="Slide Number Placeholder 4">
            <a:extLst>
              <a:ext uri="{FF2B5EF4-FFF2-40B4-BE49-F238E27FC236}">
                <a16:creationId xmlns:a16="http://schemas.microsoft.com/office/drawing/2014/main" id="{6B79F0D5-A307-4228-A86D-CA80FB564C15}"/>
              </a:ext>
            </a:extLst>
          </p:cNvPr>
          <p:cNvSpPr>
            <a:spLocks noGrp="1"/>
          </p:cNvSpPr>
          <p:nvPr>
            <p:ph type="sldNum" sz="quarter" idx="12"/>
          </p:nvPr>
        </p:nvSpPr>
        <p:spPr/>
        <p:txBody>
          <a:bodyPr/>
          <a:lstStyle/>
          <a:p>
            <a:fld id="{551115BC-487E-4422-894C-CB7CD3E79223}" type="slidenum">
              <a:rPr lang="sv-SE" smtClean="0"/>
              <a:t>‹#›</a:t>
            </a:fld>
            <a:endParaRPr lang="sv-SE" dirty="0"/>
          </a:p>
        </p:txBody>
      </p:sp>
    </p:spTree>
    <p:extLst>
      <p:ext uri="{BB962C8B-B14F-4D97-AF65-F5344CB8AC3E}">
        <p14:creationId xmlns:p14="http://schemas.microsoft.com/office/powerpoint/2010/main" val="314665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2017-12-05</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uropeanspallationsource.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5.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 Id="rId9" Type="http://schemas.openxmlformats.org/officeDocument/2006/relationships/image" Target="../media/image28.emf"/></Relationships>
</file>

<file path=ppt/slides/_rels/slide3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slideLayout" Target="../slideLayouts/slideLayout5.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D2AE-C3B2-4A85-AF98-B27A1D5F326B}"/>
              </a:ext>
            </a:extLst>
          </p:cNvPr>
          <p:cNvSpPr>
            <a:spLocks noGrp="1"/>
          </p:cNvSpPr>
          <p:nvPr>
            <p:ph type="ctrTitle"/>
          </p:nvPr>
        </p:nvSpPr>
        <p:spPr>
          <a:xfrm>
            <a:off x="685800" y="1268760"/>
            <a:ext cx="7772400" cy="2617439"/>
          </a:xfrm>
        </p:spPr>
        <p:txBody>
          <a:bodyPr>
            <a:normAutofit/>
          </a:bodyPr>
          <a:lstStyle/>
          <a:p>
            <a:pPr algn="ctr"/>
            <a:r>
              <a:rPr lang="en-GB" sz="5400" b="1" dirty="0"/>
              <a:t>BUNKER SYSTEM</a:t>
            </a:r>
            <a:br>
              <a:rPr lang="en-GB" dirty="0"/>
            </a:br>
            <a:r>
              <a:rPr lang="en-GB" sz="4000" b="1" dirty="0"/>
              <a:t>DOCUMENTATION</a:t>
            </a:r>
            <a:br>
              <a:rPr lang="en-GB" dirty="0"/>
            </a:br>
            <a:r>
              <a:rPr lang="en-GB" dirty="0"/>
              <a:t>Critical Design Review (CDR)</a:t>
            </a:r>
            <a:br>
              <a:rPr lang="en-GB" dirty="0"/>
            </a:br>
            <a:r>
              <a:rPr lang="en-GB" dirty="0"/>
              <a:t>5 December 2017</a:t>
            </a:r>
          </a:p>
        </p:txBody>
      </p:sp>
      <p:sp>
        <p:nvSpPr>
          <p:cNvPr id="6" name="Subtitle 2">
            <a:extLst>
              <a:ext uri="{FF2B5EF4-FFF2-40B4-BE49-F238E27FC236}">
                <a16:creationId xmlns:a16="http://schemas.microsoft.com/office/drawing/2014/main" id="{5279870B-4CBA-4B14-ABF4-52E571AEEC32}"/>
              </a:ext>
            </a:extLst>
          </p:cNvPr>
          <p:cNvSpPr>
            <a:spLocks noGrp="1"/>
          </p:cNvSpPr>
          <p:nvPr>
            <p:ph type="subTitle" idx="1"/>
          </p:nvPr>
        </p:nvSpPr>
        <p:spPr>
          <a:xfrm>
            <a:off x="1371600" y="4196680"/>
            <a:ext cx="6400800" cy="2112640"/>
          </a:xfrm>
        </p:spPr>
        <p:txBody>
          <a:bodyPr>
            <a:normAutofit lnSpcReduction="10000"/>
          </a:bodyPr>
          <a:lstStyle/>
          <a:p>
            <a:r>
              <a:rPr lang="en-GB" dirty="0">
                <a:solidFill>
                  <a:schemeClr val="bg1"/>
                </a:solidFill>
              </a:rPr>
              <a:t>Mark Ridgley</a:t>
            </a:r>
          </a:p>
          <a:p>
            <a:r>
              <a:rPr lang="en-GB" dirty="0">
                <a:solidFill>
                  <a:schemeClr val="bg1"/>
                </a:solidFill>
              </a:rPr>
              <a:t>Technical Documentation Coordinator</a:t>
            </a:r>
          </a:p>
          <a:p>
            <a:r>
              <a:rPr lang="en-GB" dirty="0">
                <a:solidFill>
                  <a:schemeClr val="bg1"/>
                </a:solidFill>
              </a:rPr>
              <a:t> Bunker Project</a:t>
            </a:r>
          </a:p>
          <a:p>
            <a:endParaRPr lang="en-GB" sz="1800" dirty="0">
              <a:solidFill>
                <a:schemeClr val="bg1"/>
              </a:solidFill>
            </a:endParaRPr>
          </a:p>
          <a:p>
            <a:r>
              <a:rPr lang="en-GB" sz="1800" dirty="0">
                <a:solidFill>
                  <a:schemeClr val="accent1">
                    <a:lumMod val="20000"/>
                    <a:lumOff val="80000"/>
                  </a:schemeClr>
                </a:solidFill>
                <a:hlinkClick r:id="rId2"/>
              </a:rPr>
              <a:t>europeanspallationsource.se</a:t>
            </a:r>
            <a:endParaRPr lang="en-GB" sz="1800" dirty="0">
              <a:solidFill>
                <a:schemeClr val="accent1">
                  <a:lumMod val="20000"/>
                  <a:lumOff val="80000"/>
                </a:schemeClr>
              </a:solidFill>
            </a:endParaRPr>
          </a:p>
          <a:p>
            <a:endParaRPr lang="en-GB" sz="1800" dirty="0">
              <a:solidFill>
                <a:schemeClr val="bg1"/>
              </a:solidFill>
            </a:endParaRPr>
          </a:p>
        </p:txBody>
      </p:sp>
    </p:spTree>
    <p:extLst>
      <p:ext uri="{BB962C8B-B14F-4D97-AF65-F5344CB8AC3E}">
        <p14:creationId xmlns:p14="http://schemas.microsoft.com/office/powerpoint/2010/main" val="337267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normAutofit/>
          </a:bodyPr>
          <a:lstStyle/>
          <a:p>
            <a:r>
              <a:rPr lang="en-GB" dirty="0"/>
              <a:t>Bunker Subsystem Documentation</a:t>
            </a:r>
            <a:br>
              <a:rPr lang="en-GB" dirty="0"/>
            </a:br>
            <a:r>
              <a:rPr lang="en-GB" sz="2000" dirty="0"/>
              <a:t>ESS-0123283 - ConOps for the Bunker Wall System</a:t>
            </a:r>
            <a:endParaRPr lang="en-GB" dirty="0"/>
          </a:p>
        </p:txBody>
      </p:sp>
      <p:sp>
        <p:nvSpPr>
          <p:cNvPr id="3" name="Content Placeholder 2">
            <a:extLst>
              <a:ext uri="{FF2B5EF4-FFF2-40B4-BE49-F238E27FC236}">
                <a16:creationId xmlns:a16="http://schemas.microsoft.com/office/drawing/2014/main" id="{3CD70EDC-1292-44C1-91D0-A744641A7C5B}"/>
              </a:ext>
            </a:extLst>
          </p:cNvPr>
          <p:cNvSpPr>
            <a:spLocks noGrp="1"/>
          </p:cNvSpPr>
          <p:nvPr>
            <p:ph sz="half" idx="1"/>
          </p:nvPr>
        </p:nvSpPr>
        <p:spPr>
          <a:xfrm>
            <a:off x="457200" y="1600200"/>
            <a:ext cx="8229600" cy="4525963"/>
          </a:xfrm>
        </p:spPr>
        <p:txBody>
          <a:bodyPr>
            <a:normAutofit lnSpcReduction="10000"/>
          </a:bodyPr>
          <a:lstStyle/>
          <a:p>
            <a:r>
              <a:rPr lang="en-GB" sz="1800" dirty="0"/>
              <a:t>System purpose of the Bunker Wall System is to:</a:t>
            </a:r>
          </a:p>
          <a:p>
            <a:pPr lvl="1">
              <a:spcBef>
                <a:spcPts val="600"/>
              </a:spcBef>
            </a:pPr>
            <a:r>
              <a:rPr lang="en-GB" sz="1600" dirty="0"/>
              <a:t>provide attenuation of radiation emanating outwards from within the bunker down to safe levels external to the bunker. </a:t>
            </a:r>
          </a:p>
          <a:p>
            <a:pPr lvl="1"/>
            <a:r>
              <a:rPr lang="en-GB" sz="1600" dirty="0"/>
              <a:t>ensure attenuation of radiation emanating from within the bunker through where the base of the bunker walls interface with the bunker base respectively in the Monolith Civil Structure (MCS) of D-Building D02 (Target Building), in D-Building D01 (Experimental Hall 1) and D-Building D03 (Experimental Hall 2) down to safe levels external to the bunker.</a:t>
            </a:r>
          </a:p>
          <a:p>
            <a:pPr lvl="1"/>
            <a:r>
              <a:rPr lang="en-GB" sz="1600" dirty="0"/>
              <a:t>modular in form to provide safe feed-through of Instrument Systems (IS) elements (e.g. instrument guides) from within the bunker into D01 and D03 respectively. </a:t>
            </a:r>
          </a:p>
          <a:p>
            <a:pPr lvl="1"/>
            <a:r>
              <a:rPr lang="en-GB" sz="1600" dirty="0"/>
              <a:t>modular in form to allow modification to suit installation or removal of IS elements (e.g. instrument guide).</a:t>
            </a:r>
          </a:p>
          <a:p>
            <a:pPr lvl="1"/>
            <a:r>
              <a:rPr lang="en-GB" sz="1600" dirty="0"/>
              <a:t>modular in form to provide safe feed-through routing of utilities into the bunker from D01 and D03 for IS elements within the bunker.</a:t>
            </a:r>
          </a:p>
          <a:p>
            <a:pPr lvl="1"/>
            <a:r>
              <a:rPr lang="en-GB" sz="1600" dirty="0"/>
              <a:t>impede access to the bunker.</a:t>
            </a:r>
          </a:p>
          <a:p>
            <a:pPr lvl="1"/>
            <a:r>
              <a:rPr lang="en-GB" sz="1600" dirty="0"/>
              <a:t>modular in form to provide restricted secondary access for the passage of large IS elements for installation or removal when access passage through the bunker roof is not sufficient.</a:t>
            </a:r>
          </a:p>
          <a:p>
            <a:endParaRPr lang="en-GB" sz="2000"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10</a:t>
            </a:fld>
            <a:endParaRPr lang="en-GB" dirty="0"/>
          </a:p>
        </p:txBody>
      </p:sp>
    </p:spTree>
    <p:extLst>
      <p:ext uri="{BB962C8B-B14F-4D97-AF65-F5344CB8AC3E}">
        <p14:creationId xmlns:p14="http://schemas.microsoft.com/office/powerpoint/2010/main" val="281214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normAutofit/>
          </a:bodyPr>
          <a:lstStyle/>
          <a:p>
            <a:r>
              <a:rPr lang="en-GB" dirty="0"/>
              <a:t>Bunker Subsystem Documentation</a:t>
            </a:r>
            <a:br>
              <a:rPr lang="en-GB" dirty="0"/>
            </a:br>
            <a:r>
              <a:rPr lang="en-GB" sz="2000" dirty="0"/>
              <a:t>ESS-0123286 - ConOps for the Bunker Roof System</a:t>
            </a:r>
            <a:endParaRPr lang="en-GB" dirty="0"/>
          </a:p>
        </p:txBody>
      </p:sp>
      <p:sp>
        <p:nvSpPr>
          <p:cNvPr id="3" name="Content Placeholder 2">
            <a:extLst>
              <a:ext uri="{FF2B5EF4-FFF2-40B4-BE49-F238E27FC236}">
                <a16:creationId xmlns:a16="http://schemas.microsoft.com/office/drawing/2014/main" id="{3CD70EDC-1292-44C1-91D0-A744641A7C5B}"/>
              </a:ext>
            </a:extLst>
          </p:cNvPr>
          <p:cNvSpPr>
            <a:spLocks noGrp="1"/>
          </p:cNvSpPr>
          <p:nvPr>
            <p:ph sz="half" idx="1"/>
          </p:nvPr>
        </p:nvSpPr>
        <p:spPr>
          <a:xfrm>
            <a:off x="457200" y="1600200"/>
            <a:ext cx="8229600" cy="4525963"/>
          </a:xfrm>
        </p:spPr>
        <p:txBody>
          <a:bodyPr>
            <a:normAutofit/>
          </a:bodyPr>
          <a:lstStyle/>
          <a:p>
            <a:r>
              <a:rPr lang="en-GB" sz="1800" dirty="0"/>
              <a:t>System purpose of the Bunker Roof System is to:</a:t>
            </a:r>
          </a:p>
          <a:p>
            <a:pPr lvl="1">
              <a:spcBef>
                <a:spcPts val="600"/>
              </a:spcBef>
            </a:pPr>
            <a:r>
              <a:rPr lang="en-GB" sz="1600" dirty="0"/>
              <a:t>provide attenuation of radiation emanating upwards from within the bunker down to safe levels external to the bunker.</a:t>
            </a:r>
          </a:p>
          <a:p>
            <a:pPr lvl="1">
              <a:spcBef>
                <a:spcPts val="600"/>
              </a:spcBef>
            </a:pPr>
            <a:r>
              <a:rPr lang="en-GB" sz="1600" dirty="0"/>
              <a:t>modular in form to provide restricted personnel access to the bunker.</a:t>
            </a:r>
          </a:p>
          <a:p>
            <a:pPr lvl="1">
              <a:spcBef>
                <a:spcPts val="600"/>
              </a:spcBef>
            </a:pPr>
            <a:r>
              <a:rPr lang="en-GB" sz="1600" dirty="0"/>
              <a:t>modular in form to provide primary access for the passage of Instrument Systems elements, Target Systems elements and associated equipment for installation or removal.</a:t>
            </a:r>
            <a:endParaRPr lang="en-GB" sz="1800" dirty="0"/>
          </a:p>
          <a:p>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11</a:t>
            </a:fld>
            <a:endParaRPr lang="en-GB" dirty="0"/>
          </a:p>
        </p:txBody>
      </p:sp>
    </p:spTree>
    <p:extLst>
      <p:ext uri="{BB962C8B-B14F-4D97-AF65-F5344CB8AC3E}">
        <p14:creationId xmlns:p14="http://schemas.microsoft.com/office/powerpoint/2010/main" val="525756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normAutofit/>
          </a:bodyPr>
          <a:lstStyle/>
          <a:p>
            <a:r>
              <a:rPr lang="en-GB" dirty="0"/>
              <a:t>Bunker Subsystem Documentation</a:t>
            </a:r>
            <a:br>
              <a:rPr lang="en-GB" dirty="0"/>
            </a:br>
            <a:r>
              <a:rPr lang="en-GB" sz="2000" dirty="0"/>
              <a:t>ESS-0123281 - ConOps for the Bunker Access Safety System</a:t>
            </a:r>
            <a:endParaRPr lang="en-GB" dirty="0"/>
          </a:p>
        </p:txBody>
      </p:sp>
      <p:sp>
        <p:nvSpPr>
          <p:cNvPr id="3" name="Content Placeholder 2">
            <a:extLst>
              <a:ext uri="{FF2B5EF4-FFF2-40B4-BE49-F238E27FC236}">
                <a16:creationId xmlns:a16="http://schemas.microsoft.com/office/drawing/2014/main" id="{3CD70EDC-1292-44C1-91D0-A744641A7C5B}"/>
              </a:ext>
            </a:extLst>
          </p:cNvPr>
          <p:cNvSpPr>
            <a:spLocks noGrp="1"/>
          </p:cNvSpPr>
          <p:nvPr>
            <p:ph sz="half" idx="1"/>
          </p:nvPr>
        </p:nvSpPr>
        <p:spPr>
          <a:xfrm>
            <a:off x="457200" y="1600200"/>
            <a:ext cx="8229600" cy="4525963"/>
          </a:xfrm>
        </p:spPr>
        <p:txBody>
          <a:bodyPr>
            <a:normAutofit/>
          </a:bodyPr>
          <a:lstStyle/>
          <a:p>
            <a:r>
              <a:rPr lang="en-GB" sz="1800" dirty="0"/>
              <a:t>System purpose of the Bunker Access Safety System is to:</a:t>
            </a:r>
          </a:p>
          <a:p>
            <a:pPr lvl="1">
              <a:spcBef>
                <a:spcPts val="600"/>
              </a:spcBef>
            </a:pPr>
            <a:r>
              <a:rPr lang="en-GB" sz="1600" dirty="0"/>
              <a:t>provide safe restricted authorised personnel access to the bunker roofs.</a:t>
            </a:r>
          </a:p>
          <a:p>
            <a:pPr lvl="1">
              <a:spcBef>
                <a:spcPts val="600"/>
              </a:spcBef>
            </a:pPr>
            <a:r>
              <a:rPr lang="en-GB" sz="1600" dirty="0"/>
              <a:t>provide safe restricted authorised access into the bunker.</a:t>
            </a:r>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12</a:t>
            </a:fld>
            <a:endParaRPr lang="en-GB" dirty="0"/>
          </a:p>
        </p:txBody>
      </p:sp>
    </p:spTree>
    <p:extLst>
      <p:ext uri="{BB962C8B-B14F-4D97-AF65-F5344CB8AC3E}">
        <p14:creationId xmlns:p14="http://schemas.microsoft.com/office/powerpoint/2010/main" val="146184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B6BB-EABD-4004-92F5-EF7B98BD721E}"/>
              </a:ext>
            </a:extLst>
          </p:cNvPr>
          <p:cNvSpPr>
            <a:spLocks noGrp="1"/>
          </p:cNvSpPr>
          <p:nvPr>
            <p:ph type="title"/>
          </p:nvPr>
        </p:nvSpPr>
        <p:spPr/>
        <p:txBody>
          <a:bodyPr/>
          <a:lstStyle/>
          <a:p>
            <a:r>
              <a:rPr lang="en-GB" dirty="0"/>
              <a:t>Bunker System Documentation</a:t>
            </a:r>
            <a:br>
              <a:rPr lang="en-GB" dirty="0"/>
            </a:br>
            <a:r>
              <a:rPr lang="en-GB" sz="2000" dirty="0"/>
              <a:t>System and Subsystems</a:t>
            </a:r>
          </a:p>
        </p:txBody>
      </p:sp>
      <p:sp>
        <p:nvSpPr>
          <p:cNvPr id="4" name="Slide Number Placeholder 3">
            <a:extLst>
              <a:ext uri="{FF2B5EF4-FFF2-40B4-BE49-F238E27FC236}">
                <a16:creationId xmlns:a16="http://schemas.microsoft.com/office/drawing/2014/main" id="{93859AE7-F63E-45AA-ABFF-E3E7CDDDEE77}"/>
              </a:ext>
            </a:extLst>
          </p:cNvPr>
          <p:cNvSpPr>
            <a:spLocks noGrp="1"/>
          </p:cNvSpPr>
          <p:nvPr>
            <p:ph type="sldNum" sz="quarter" idx="12"/>
          </p:nvPr>
        </p:nvSpPr>
        <p:spPr/>
        <p:txBody>
          <a:bodyPr/>
          <a:lstStyle/>
          <a:p>
            <a:fld id="{551115BC-487E-4422-894C-CB7CD3E79223}" type="slidenum">
              <a:rPr lang="en-GB" smtClean="0"/>
              <a:t>13</a:t>
            </a:fld>
            <a:endParaRPr lang="en-GB" dirty="0"/>
          </a:p>
        </p:txBody>
      </p:sp>
      <p:sp>
        <p:nvSpPr>
          <p:cNvPr id="6" name="TextBox 5">
            <a:extLst>
              <a:ext uri="{FF2B5EF4-FFF2-40B4-BE49-F238E27FC236}">
                <a16:creationId xmlns:a16="http://schemas.microsoft.com/office/drawing/2014/main" id="{34ACEABB-59CE-45C8-8744-DDC460CFBB4D}"/>
              </a:ext>
            </a:extLst>
          </p:cNvPr>
          <p:cNvSpPr txBox="1"/>
          <p:nvPr/>
        </p:nvSpPr>
        <p:spPr>
          <a:xfrm>
            <a:off x="6156176" y="1916832"/>
            <a:ext cx="1717265" cy="523220"/>
          </a:xfrm>
          <a:prstGeom prst="rect">
            <a:avLst/>
          </a:prstGeom>
          <a:noFill/>
        </p:spPr>
        <p:txBody>
          <a:bodyPr wrap="none" rtlCol="0">
            <a:spAutoFit/>
          </a:bodyPr>
          <a:lstStyle/>
          <a:p>
            <a:r>
              <a:rPr lang="en-GB" sz="1400" dirty="0"/>
              <a:t>Refer to:</a:t>
            </a:r>
          </a:p>
          <a:p>
            <a:r>
              <a:rPr lang="en-GB" sz="1400" i="1" dirty="0" err="1"/>
              <a:t>BunkerSystem-doc.tif</a:t>
            </a:r>
            <a:endParaRPr lang="en-GB" sz="1400" i="1" dirty="0"/>
          </a:p>
        </p:txBody>
      </p:sp>
      <p:pic>
        <p:nvPicPr>
          <p:cNvPr id="7" name="Picture 6">
            <a:extLst>
              <a:ext uri="{FF2B5EF4-FFF2-40B4-BE49-F238E27FC236}">
                <a16:creationId xmlns:a16="http://schemas.microsoft.com/office/drawing/2014/main" id="{E2A6F03E-0C3D-4C63-A935-17F74C9AE3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532187"/>
            <a:ext cx="5554960" cy="5323576"/>
          </a:xfrm>
          <a:prstGeom prst="rect">
            <a:avLst/>
          </a:prstGeom>
        </p:spPr>
      </p:pic>
    </p:spTree>
    <p:extLst>
      <p:ext uri="{BB962C8B-B14F-4D97-AF65-F5344CB8AC3E}">
        <p14:creationId xmlns:p14="http://schemas.microsoft.com/office/powerpoint/2010/main" val="202052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266BD-F4C7-4028-9EB6-976664F5C66F}"/>
              </a:ext>
            </a:extLst>
          </p:cNvPr>
          <p:cNvSpPr>
            <a:spLocks noGrp="1"/>
          </p:cNvSpPr>
          <p:nvPr>
            <p:ph type="title"/>
          </p:nvPr>
        </p:nvSpPr>
        <p:spPr/>
        <p:txBody>
          <a:bodyPr/>
          <a:lstStyle/>
          <a:p>
            <a:r>
              <a:rPr lang="en-GB" dirty="0">
                <a:solidFill>
                  <a:prstClr val="white"/>
                </a:solidFill>
              </a:rPr>
              <a:t>Bunker System Documentation</a:t>
            </a:r>
            <a:br>
              <a:rPr lang="en-GB" dirty="0">
                <a:solidFill>
                  <a:prstClr val="white"/>
                </a:solidFill>
              </a:rPr>
            </a:br>
            <a:r>
              <a:rPr lang="en-GB" sz="2000" dirty="0">
                <a:solidFill>
                  <a:prstClr val="white"/>
                </a:solidFill>
              </a:rPr>
              <a:t>ESS-0087572 - System Interface Description (SID)</a:t>
            </a:r>
            <a:endParaRPr lang="en-GB" dirty="0"/>
          </a:p>
        </p:txBody>
      </p:sp>
      <p:sp>
        <p:nvSpPr>
          <p:cNvPr id="3" name="Content Placeholder 2">
            <a:extLst>
              <a:ext uri="{FF2B5EF4-FFF2-40B4-BE49-F238E27FC236}">
                <a16:creationId xmlns:a16="http://schemas.microsoft.com/office/drawing/2014/main" id="{EAC67CBE-7244-4BA2-88AB-F5414664AFE3}"/>
              </a:ext>
            </a:extLst>
          </p:cNvPr>
          <p:cNvSpPr>
            <a:spLocks noGrp="1"/>
          </p:cNvSpPr>
          <p:nvPr>
            <p:ph idx="1"/>
          </p:nvPr>
        </p:nvSpPr>
        <p:spPr>
          <a:xfrm>
            <a:off x="390364" y="1595844"/>
            <a:ext cx="8363272" cy="4760506"/>
          </a:xfrm>
        </p:spPr>
        <p:txBody>
          <a:bodyPr>
            <a:normAutofit/>
          </a:bodyPr>
          <a:lstStyle/>
          <a:p>
            <a:r>
              <a:rPr lang="en-GB" sz="1800" dirty="0"/>
              <a:t>SID captures and describes project specific interface agreements with neighbouring systems; Site Infrastructure, Target Systems and Instrument Systems:</a:t>
            </a:r>
          </a:p>
          <a:p>
            <a:pPr lvl="1"/>
            <a:r>
              <a:rPr lang="en-GB" sz="1600" dirty="0"/>
              <a:t>ESS-0062997, Bunker shielding roof seismic load on MCS</a:t>
            </a:r>
          </a:p>
          <a:p>
            <a:pPr lvl="1"/>
            <a:r>
              <a:rPr lang="en-GB" sz="1600" dirty="0"/>
              <a:t>ESS-0085422, Boundary interfaces definition; Bunker – CF</a:t>
            </a:r>
          </a:p>
          <a:p>
            <a:pPr lvl="1"/>
            <a:r>
              <a:rPr lang="en-GB" sz="1600" dirty="0"/>
              <a:t>ESS-0068165, Bunker layout – Interfaces – static load</a:t>
            </a:r>
          </a:p>
          <a:p>
            <a:pPr lvl="1"/>
            <a:r>
              <a:rPr lang="en-GB" sz="1600" dirty="0"/>
              <a:t>ESS-0084435, Bunker pillar loads calculation</a:t>
            </a:r>
          </a:p>
          <a:p>
            <a:pPr lvl="1"/>
            <a:r>
              <a:rPr lang="en-GB" sz="1600" dirty="0"/>
              <a:t>ESS-0086197, Bunker to the insert exchange tool interface</a:t>
            </a:r>
          </a:p>
          <a:p>
            <a:pPr lvl="1"/>
            <a:r>
              <a:rPr lang="en-GB" sz="1600" dirty="0"/>
              <a:t>ESS-0051975, Bunker base support pillars</a:t>
            </a:r>
          </a:p>
          <a:p>
            <a:pPr lvl="1"/>
            <a:r>
              <a:rPr lang="en-GB" sz="1600" dirty="0"/>
              <a:t>ESS-0062215, Feed-thru block assembly</a:t>
            </a:r>
          </a:p>
          <a:p>
            <a:pPr lvl="1"/>
            <a:r>
              <a:rPr lang="en-GB" sz="1600" dirty="0"/>
              <a:t>ESS-0062127, Short instrument wall feed-thru outline</a:t>
            </a:r>
          </a:p>
          <a:p>
            <a:pPr lvl="1"/>
            <a:r>
              <a:rPr lang="en-GB" sz="1600" dirty="0"/>
              <a:t>ESS-0062152, Long instrument wall feed-thru</a:t>
            </a:r>
          </a:p>
          <a:p>
            <a:pPr lvl="1"/>
            <a:r>
              <a:rPr lang="en-GB" sz="1600" dirty="0"/>
              <a:t>ESS-0086538, Utilities feed-through layout</a:t>
            </a:r>
          </a:p>
          <a:p>
            <a:pPr lvl="1"/>
            <a:r>
              <a:rPr lang="en-GB" sz="1600" dirty="0"/>
              <a:t>ESS-0086925, Bunker to Target interfaces</a:t>
            </a:r>
          </a:p>
          <a:p>
            <a:pPr lvl="1"/>
            <a:r>
              <a:rPr lang="en-GB" sz="1600" dirty="0"/>
              <a:t>ESS-0049906, ICD-R NBEX-NSS</a:t>
            </a:r>
          </a:p>
          <a:p>
            <a:r>
              <a:rPr lang="en-GB" sz="1800" dirty="0"/>
              <a:t>The agreed to interface solutions at preliminary design stage and used as input into the final design engineering.</a:t>
            </a:r>
          </a:p>
          <a:p>
            <a:endParaRPr lang="en-GB" dirty="0"/>
          </a:p>
        </p:txBody>
      </p:sp>
      <p:sp>
        <p:nvSpPr>
          <p:cNvPr id="4" name="Slide Number Placeholder 3">
            <a:extLst>
              <a:ext uri="{FF2B5EF4-FFF2-40B4-BE49-F238E27FC236}">
                <a16:creationId xmlns:a16="http://schemas.microsoft.com/office/drawing/2014/main" id="{FA985DB6-B7F5-46C5-9606-D415F547A74B}"/>
              </a:ext>
            </a:extLst>
          </p:cNvPr>
          <p:cNvSpPr>
            <a:spLocks noGrp="1"/>
          </p:cNvSpPr>
          <p:nvPr>
            <p:ph type="sldNum" sz="quarter" idx="12"/>
          </p:nvPr>
        </p:nvSpPr>
        <p:spPr/>
        <p:txBody>
          <a:bodyPr/>
          <a:lstStyle/>
          <a:p>
            <a:fld id="{551115BC-487E-4422-894C-CB7CD3E79223}" type="slidenum">
              <a:rPr lang="en-GB" smtClean="0"/>
              <a:t>14</a:t>
            </a:fld>
            <a:endParaRPr lang="en-GB" dirty="0"/>
          </a:p>
        </p:txBody>
      </p:sp>
    </p:spTree>
    <p:extLst>
      <p:ext uri="{BB962C8B-B14F-4D97-AF65-F5344CB8AC3E}">
        <p14:creationId xmlns:p14="http://schemas.microsoft.com/office/powerpoint/2010/main" val="220885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ESS-0123264 - System Design Description  (SDD) </a:t>
            </a:r>
            <a:endParaRPr lang="en-GB" dirty="0"/>
          </a:p>
        </p:txBody>
      </p:sp>
      <p:sp>
        <p:nvSpPr>
          <p:cNvPr id="4" name="Content Placeholder 3">
            <a:extLst>
              <a:ext uri="{FF2B5EF4-FFF2-40B4-BE49-F238E27FC236}">
                <a16:creationId xmlns:a16="http://schemas.microsoft.com/office/drawing/2014/main" id="{69AF18C7-A6B8-4218-A5C5-B307B81BAF5E}"/>
              </a:ext>
            </a:extLst>
          </p:cNvPr>
          <p:cNvSpPr>
            <a:spLocks noGrp="1"/>
          </p:cNvSpPr>
          <p:nvPr>
            <p:ph idx="1"/>
          </p:nvPr>
        </p:nvSpPr>
        <p:spPr>
          <a:xfrm>
            <a:off x="5207416" y="1629588"/>
            <a:ext cx="3397032" cy="4525963"/>
          </a:xfrm>
        </p:spPr>
        <p:txBody>
          <a:bodyPr>
            <a:normAutofit/>
          </a:bodyPr>
          <a:lstStyle/>
          <a:p>
            <a:r>
              <a:rPr lang="en-GB" sz="1800" dirty="0"/>
              <a:t>SDD provides the documented description of the design of the Bunker System that is to be built.</a:t>
            </a:r>
            <a:endParaRPr lang="sv-SE" sz="1800" dirty="0"/>
          </a:p>
          <a:p>
            <a:r>
              <a:rPr lang="sv-SE" sz="1800" dirty="0"/>
              <a:t>SDD is </a:t>
            </a:r>
            <a:r>
              <a:rPr lang="en-GB" sz="1800" dirty="0"/>
              <a:t>comprised of the SDDs of its </a:t>
            </a:r>
            <a:r>
              <a:rPr lang="sv-SE" sz="1800" dirty="0"/>
              <a:t>subsystems. </a:t>
            </a:r>
            <a:endParaRPr lang="en-GB" sz="1800" dirty="0"/>
          </a:p>
          <a:p>
            <a:r>
              <a:rPr lang="sv-SE" sz="1800" dirty="0"/>
              <a:t>SDD </a:t>
            </a:r>
            <a:r>
              <a:rPr lang="en-GB" sz="1800" dirty="0"/>
              <a:t>captures for subsystems and complete system</a:t>
            </a:r>
            <a:r>
              <a:rPr lang="sv-SE" sz="1800" dirty="0"/>
              <a:t>:</a:t>
            </a:r>
          </a:p>
          <a:p>
            <a:pPr lvl="1"/>
            <a:r>
              <a:rPr lang="sv-SE" sz="1600" dirty="0"/>
              <a:t>Design </a:t>
            </a:r>
            <a:r>
              <a:rPr lang="en-GB" sz="1600" dirty="0"/>
              <a:t>engineering</a:t>
            </a:r>
          </a:p>
          <a:p>
            <a:pPr lvl="2">
              <a:buFont typeface="Wingdings" panose="05000000000000000000" pitchFamily="2" charset="2"/>
              <a:buChar char="§"/>
            </a:pPr>
            <a:r>
              <a:rPr lang="en-GB" sz="1200" dirty="0"/>
              <a:t>3d models.</a:t>
            </a:r>
          </a:p>
          <a:p>
            <a:pPr lvl="2">
              <a:buFont typeface="Wingdings" panose="05000000000000000000" pitchFamily="2" charset="2"/>
              <a:buChar char="§"/>
            </a:pPr>
            <a:r>
              <a:rPr lang="en-GB" sz="1200" dirty="0"/>
              <a:t>Simulations &amp; analysis.</a:t>
            </a:r>
          </a:p>
          <a:p>
            <a:pPr lvl="2">
              <a:buFont typeface="Wingdings" panose="05000000000000000000" pitchFamily="2" charset="2"/>
              <a:buChar char="§"/>
            </a:pPr>
            <a:r>
              <a:rPr lang="en-GB" sz="1200" dirty="0"/>
              <a:t>Engineering drawings for manufacture procurement.</a:t>
            </a:r>
          </a:p>
          <a:p>
            <a:pPr lvl="1"/>
            <a:r>
              <a:rPr lang="en-GB" sz="1600" dirty="0"/>
              <a:t>Neutronics</a:t>
            </a:r>
          </a:p>
          <a:p>
            <a:pPr lvl="2">
              <a:buFont typeface="Wingdings" panose="05000000000000000000" pitchFamily="2" charset="2"/>
              <a:buChar char="§"/>
            </a:pPr>
            <a:r>
              <a:rPr lang="en-GB" sz="1200" dirty="0"/>
              <a:t>Simulations &amp; analysis.</a:t>
            </a:r>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15</a:t>
            </a:fld>
            <a:endParaRPr lang="en-GB" dirty="0"/>
          </a:p>
        </p:txBody>
      </p:sp>
      <p:pic>
        <p:nvPicPr>
          <p:cNvPr id="12" name="Picture 11">
            <a:extLst>
              <a:ext uri="{FF2B5EF4-FFF2-40B4-BE49-F238E27FC236}">
                <a16:creationId xmlns:a16="http://schemas.microsoft.com/office/drawing/2014/main" id="{39BEF8C6-847F-486D-8009-56D27038D80C}"/>
              </a:ext>
            </a:extLst>
          </p:cNvPr>
          <p:cNvPicPr>
            <a:picLocks noChangeAspect="1"/>
          </p:cNvPicPr>
          <p:nvPr/>
        </p:nvPicPr>
        <p:blipFill>
          <a:blip r:embed="rId2"/>
          <a:stretch>
            <a:fillRect/>
          </a:stretch>
        </p:blipFill>
        <p:spPr>
          <a:xfrm>
            <a:off x="539552" y="1600200"/>
            <a:ext cx="4526160" cy="5140459"/>
          </a:xfrm>
          <a:prstGeom prst="rect">
            <a:avLst/>
          </a:prstGeom>
        </p:spPr>
      </p:pic>
    </p:spTree>
    <p:extLst>
      <p:ext uri="{BB962C8B-B14F-4D97-AF65-F5344CB8AC3E}">
        <p14:creationId xmlns:p14="http://schemas.microsoft.com/office/powerpoint/2010/main" val="3068013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ESS-0123264 - System Design Description  (SDD)</a:t>
            </a:r>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16</a:t>
            </a:fld>
            <a:endParaRPr lang="en-GB" dirty="0"/>
          </a:p>
        </p:txBody>
      </p:sp>
      <p:pic>
        <p:nvPicPr>
          <p:cNvPr id="10" name="Picture 9">
            <a:extLst>
              <a:ext uri="{FF2B5EF4-FFF2-40B4-BE49-F238E27FC236}">
                <a16:creationId xmlns:a16="http://schemas.microsoft.com/office/drawing/2014/main" id="{BD8387A5-2949-413F-A119-A0DA3748A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576" y="1655331"/>
            <a:ext cx="3456384" cy="5066144"/>
          </a:xfrm>
          <a:prstGeom prst="rect">
            <a:avLst/>
          </a:prstGeom>
        </p:spPr>
      </p:pic>
      <p:sp>
        <p:nvSpPr>
          <p:cNvPr id="14" name="TextBox 13">
            <a:extLst>
              <a:ext uri="{FF2B5EF4-FFF2-40B4-BE49-F238E27FC236}">
                <a16:creationId xmlns:a16="http://schemas.microsoft.com/office/drawing/2014/main" id="{2A2A21AF-CB69-4A94-A05D-6010E14BB777}"/>
              </a:ext>
            </a:extLst>
          </p:cNvPr>
          <p:cNvSpPr txBox="1"/>
          <p:nvPr/>
        </p:nvSpPr>
        <p:spPr>
          <a:xfrm>
            <a:off x="462372" y="5710019"/>
            <a:ext cx="3672408" cy="646331"/>
          </a:xfrm>
          <a:prstGeom prst="rect">
            <a:avLst/>
          </a:prstGeom>
          <a:noFill/>
        </p:spPr>
        <p:txBody>
          <a:bodyPr wrap="square" rtlCol="0">
            <a:spAutoFit/>
          </a:bodyPr>
          <a:lstStyle/>
          <a:p>
            <a:r>
              <a:rPr lang="en-GB" dirty="0"/>
              <a:t>Bunker System</a:t>
            </a:r>
          </a:p>
          <a:p>
            <a:r>
              <a:rPr lang="en-GB" dirty="0"/>
              <a:t>Product Breakdown</a:t>
            </a:r>
          </a:p>
        </p:txBody>
      </p:sp>
    </p:spTree>
    <p:extLst>
      <p:ext uri="{BB962C8B-B14F-4D97-AF65-F5344CB8AC3E}">
        <p14:creationId xmlns:p14="http://schemas.microsoft.com/office/powerpoint/2010/main" val="840905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ESS-0123264 - System Design Description  (SDD)</a:t>
            </a:r>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17</a:t>
            </a:fld>
            <a:endParaRPr lang="en-GB" dirty="0"/>
          </a:p>
        </p:txBody>
      </p:sp>
      <p:pic>
        <p:nvPicPr>
          <p:cNvPr id="10" name="Picture 9">
            <a:extLst>
              <a:ext uri="{FF2B5EF4-FFF2-40B4-BE49-F238E27FC236}">
                <a16:creationId xmlns:a16="http://schemas.microsoft.com/office/drawing/2014/main" id="{BD8387A5-2949-413F-A119-A0DA3748A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46" y="1776222"/>
            <a:ext cx="8428507" cy="3305555"/>
          </a:xfrm>
          <a:prstGeom prst="rect">
            <a:avLst/>
          </a:prstGeom>
        </p:spPr>
      </p:pic>
      <p:sp>
        <p:nvSpPr>
          <p:cNvPr id="11" name="TextBox 10">
            <a:extLst>
              <a:ext uri="{FF2B5EF4-FFF2-40B4-BE49-F238E27FC236}">
                <a16:creationId xmlns:a16="http://schemas.microsoft.com/office/drawing/2014/main" id="{E601049F-838A-4469-8234-D2408BE27EA2}"/>
              </a:ext>
            </a:extLst>
          </p:cNvPr>
          <p:cNvSpPr txBox="1"/>
          <p:nvPr/>
        </p:nvSpPr>
        <p:spPr>
          <a:xfrm>
            <a:off x="457200" y="5471193"/>
            <a:ext cx="3672408" cy="923330"/>
          </a:xfrm>
          <a:prstGeom prst="rect">
            <a:avLst/>
          </a:prstGeom>
          <a:noFill/>
        </p:spPr>
        <p:txBody>
          <a:bodyPr wrap="square" rtlCol="0">
            <a:spAutoFit/>
          </a:bodyPr>
          <a:lstStyle/>
          <a:p>
            <a:r>
              <a:rPr lang="en-GB" dirty="0"/>
              <a:t>Bunker Structural Support System</a:t>
            </a:r>
          </a:p>
          <a:p>
            <a:r>
              <a:rPr lang="en-GB" dirty="0"/>
              <a:t>Product Breakdown</a:t>
            </a:r>
          </a:p>
          <a:p>
            <a:r>
              <a:rPr lang="en-GB" dirty="0"/>
              <a:t>ESS-0123449 SDD</a:t>
            </a:r>
          </a:p>
        </p:txBody>
      </p:sp>
    </p:spTree>
    <p:extLst>
      <p:ext uri="{BB962C8B-B14F-4D97-AF65-F5344CB8AC3E}">
        <p14:creationId xmlns:p14="http://schemas.microsoft.com/office/powerpoint/2010/main" val="821321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ESS-0123264 - System Design Description  (SDD)</a:t>
            </a:r>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18</a:t>
            </a:fld>
            <a:endParaRPr lang="en-GB" dirty="0"/>
          </a:p>
        </p:txBody>
      </p:sp>
      <p:pic>
        <p:nvPicPr>
          <p:cNvPr id="10" name="Picture 9">
            <a:extLst>
              <a:ext uri="{FF2B5EF4-FFF2-40B4-BE49-F238E27FC236}">
                <a16:creationId xmlns:a16="http://schemas.microsoft.com/office/drawing/2014/main" id="{BD8387A5-2949-413F-A119-A0DA3748A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62" y="1751305"/>
            <a:ext cx="8265875" cy="3355390"/>
          </a:xfrm>
          <a:prstGeom prst="rect">
            <a:avLst/>
          </a:prstGeom>
        </p:spPr>
      </p:pic>
      <p:sp>
        <p:nvSpPr>
          <p:cNvPr id="11" name="TextBox 10">
            <a:extLst>
              <a:ext uri="{FF2B5EF4-FFF2-40B4-BE49-F238E27FC236}">
                <a16:creationId xmlns:a16="http://schemas.microsoft.com/office/drawing/2014/main" id="{E601049F-838A-4469-8234-D2408BE27EA2}"/>
              </a:ext>
            </a:extLst>
          </p:cNvPr>
          <p:cNvSpPr txBox="1"/>
          <p:nvPr/>
        </p:nvSpPr>
        <p:spPr>
          <a:xfrm>
            <a:off x="611560" y="5517232"/>
            <a:ext cx="2304256" cy="923330"/>
          </a:xfrm>
          <a:prstGeom prst="rect">
            <a:avLst/>
          </a:prstGeom>
          <a:noFill/>
        </p:spPr>
        <p:txBody>
          <a:bodyPr wrap="square" rtlCol="0">
            <a:spAutoFit/>
          </a:bodyPr>
          <a:lstStyle/>
          <a:p>
            <a:r>
              <a:rPr lang="sv-SE" dirty="0"/>
              <a:t>Bunker Wall System</a:t>
            </a:r>
            <a:endParaRPr lang="en-GB" dirty="0"/>
          </a:p>
          <a:p>
            <a:r>
              <a:rPr lang="en-GB" dirty="0"/>
              <a:t>Product Breakdown</a:t>
            </a:r>
          </a:p>
          <a:p>
            <a:r>
              <a:rPr lang="sv-SE" dirty="0"/>
              <a:t>ESS-0123450 SDD</a:t>
            </a:r>
            <a:endParaRPr lang="en-GB" dirty="0"/>
          </a:p>
        </p:txBody>
      </p:sp>
    </p:spTree>
    <p:extLst>
      <p:ext uri="{BB962C8B-B14F-4D97-AF65-F5344CB8AC3E}">
        <p14:creationId xmlns:p14="http://schemas.microsoft.com/office/powerpoint/2010/main" val="2809595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ESS-0123264 - System Design Description  (SDD)</a:t>
            </a:r>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19</a:t>
            </a:fld>
            <a:endParaRPr lang="en-GB" dirty="0"/>
          </a:p>
        </p:txBody>
      </p:sp>
      <p:pic>
        <p:nvPicPr>
          <p:cNvPr id="10" name="Picture 9">
            <a:extLst>
              <a:ext uri="{FF2B5EF4-FFF2-40B4-BE49-F238E27FC236}">
                <a16:creationId xmlns:a16="http://schemas.microsoft.com/office/drawing/2014/main" id="{BD8387A5-2949-413F-A119-A0DA3748A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62" y="2310942"/>
            <a:ext cx="8265875" cy="2236116"/>
          </a:xfrm>
          <a:prstGeom prst="rect">
            <a:avLst/>
          </a:prstGeom>
        </p:spPr>
      </p:pic>
      <p:sp>
        <p:nvSpPr>
          <p:cNvPr id="11" name="TextBox 10">
            <a:extLst>
              <a:ext uri="{FF2B5EF4-FFF2-40B4-BE49-F238E27FC236}">
                <a16:creationId xmlns:a16="http://schemas.microsoft.com/office/drawing/2014/main" id="{E601049F-838A-4469-8234-D2408BE27EA2}"/>
              </a:ext>
            </a:extLst>
          </p:cNvPr>
          <p:cNvSpPr txBox="1"/>
          <p:nvPr/>
        </p:nvSpPr>
        <p:spPr>
          <a:xfrm>
            <a:off x="611560" y="5517232"/>
            <a:ext cx="2304256" cy="923330"/>
          </a:xfrm>
          <a:prstGeom prst="rect">
            <a:avLst/>
          </a:prstGeom>
          <a:noFill/>
        </p:spPr>
        <p:txBody>
          <a:bodyPr wrap="square" rtlCol="0">
            <a:spAutoFit/>
          </a:bodyPr>
          <a:lstStyle/>
          <a:p>
            <a:r>
              <a:rPr lang="en-GB" dirty="0"/>
              <a:t>Bunker Roof System</a:t>
            </a:r>
          </a:p>
          <a:p>
            <a:r>
              <a:rPr lang="en-GB" dirty="0"/>
              <a:t>Product Breakdown</a:t>
            </a:r>
          </a:p>
          <a:p>
            <a:r>
              <a:rPr lang="en-GB" dirty="0"/>
              <a:t>ESS-0123452 SDD</a:t>
            </a:r>
          </a:p>
        </p:txBody>
      </p:sp>
    </p:spTree>
    <p:extLst>
      <p:ext uri="{BB962C8B-B14F-4D97-AF65-F5344CB8AC3E}">
        <p14:creationId xmlns:p14="http://schemas.microsoft.com/office/powerpoint/2010/main" val="214447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8584A43E-6F2A-4F5F-AEC6-0F0E871AF340}"/>
              </a:ext>
            </a:extLst>
          </p:cNvPr>
          <p:cNvCxnSpPr>
            <a:cxnSpLocks/>
            <a:endCxn id="53" idx="3"/>
          </p:cNvCxnSpPr>
          <p:nvPr/>
        </p:nvCxnSpPr>
        <p:spPr>
          <a:xfrm>
            <a:off x="8748464" y="2048920"/>
            <a:ext cx="0" cy="438852"/>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33B9929-FC42-4883-A70D-02E1F5CD502B}"/>
              </a:ext>
            </a:extLst>
          </p:cNvPr>
          <p:cNvCxnSpPr>
            <a:cxnSpLocks/>
          </p:cNvCxnSpPr>
          <p:nvPr/>
        </p:nvCxnSpPr>
        <p:spPr>
          <a:xfrm>
            <a:off x="7455817" y="2048920"/>
            <a:ext cx="0" cy="29996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410B1D7-4701-4140-A410-C7BFEC23BFB3}"/>
              </a:ext>
            </a:extLst>
          </p:cNvPr>
          <p:cNvCxnSpPr>
            <a:cxnSpLocks/>
          </p:cNvCxnSpPr>
          <p:nvPr/>
        </p:nvCxnSpPr>
        <p:spPr>
          <a:xfrm>
            <a:off x="4875981" y="2048920"/>
            <a:ext cx="2580" cy="800656"/>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BFE1A0-62AB-4B5C-BA33-1347610FD5C4}"/>
              </a:ext>
            </a:extLst>
          </p:cNvPr>
          <p:cNvCxnSpPr>
            <a:cxnSpLocks/>
          </p:cNvCxnSpPr>
          <p:nvPr/>
        </p:nvCxnSpPr>
        <p:spPr>
          <a:xfrm>
            <a:off x="3773290" y="2048920"/>
            <a:ext cx="2580" cy="800656"/>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C8FCF91-7DEA-4B60-A6EF-88FB6801B051}"/>
              </a:ext>
            </a:extLst>
          </p:cNvPr>
          <p:cNvCxnSpPr>
            <a:cxnSpLocks/>
          </p:cNvCxnSpPr>
          <p:nvPr/>
        </p:nvCxnSpPr>
        <p:spPr>
          <a:xfrm>
            <a:off x="2673583" y="2048920"/>
            <a:ext cx="2580" cy="800656"/>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21DDEB3-8EE3-428F-8CEA-12CECB503015}"/>
              </a:ext>
            </a:extLst>
          </p:cNvPr>
          <p:cNvCxnSpPr>
            <a:cxnSpLocks/>
          </p:cNvCxnSpPr>
          <p:nvPr/>
        </p:nvCxnSpPr>
        <p:spPr>
          <a:xfrm>
            <a:off x="1573574" y="2048920"/>
            <a:ext cx="2580" cy="800656"/>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522AC86-082C-4407-9EBC-6FA66A212F93}"/>
              </a:ext>
            </a:extLst>
          </p:cNvPr>
          <p:cNvCxnSpPr>
            <a:cxnSpLocks/>
          </p:cNvCxnSpPr>
          <p:nvPr/>
        </p:nvCxnSpPr>
        <p:spPr>
          <a:xfrm>
            <a:off x="470108" y="2048920"/>
            <a:ext cx="2580" cy="800656"/>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5C264F-D975-472A-9615-5178E121508B}"/>
              </a:ext>
            </a:extLst>
          </p:cNvPr>
          <p:cNvSpPr>
            <a:spLocks noGrp="1"/>
          </p:cNvSpPr>
          <p:nvPr>
            <p:ph type="title"/>
          </p:nvPr>
        </p:nvSpPr>
        <p:spPr/>
        <p:txBody>
          <a:bodyPr/>
          <a:lstStyle/>
          <a:p>
            <a:r>
              <a:rPr lang="en-GB" dirty="0"/>
              <a:t>Bunker System Life-cycle</a:t>
            </a:r>
            <a:br>
              <a:rPr lang="en-GB" dirty="0"/>
            </a:br>
            <a:r>
              <a:rPr lang="en-GB" sz="2000" dirty="0"/>
              <a:t>ConOps ESS-0123251</a:t>
            </a:r>
            <a:endParaRPr lang="en-GB" sz="1800" dirty="0"/>
          </a:p>
        </p:txBody>
      </p:sp>
      <p:sp>
        <p:nvSpPr>
          <p:cNvPr id="4" name="Slide Number Placeholder 3">
            <a:extLst>
              <a:ext uri="{FF2B5EF4-FFF2-40B4-BE49-F238E27FC236}">
                <a16:creationId xmlns:a16="http://schemas.microsoft.com/office/drawing/2014/main" id="{510A45E9-0CDC-45D9-B6A6-C78596AB3565}"/>
              </a:ext>
            </a:extLst>
          </p:cNvPr>
          <p:cNvSpPr>
            <a:spLocks noGrp="1"/>
          </p:cNvSpPr>
          <p:nvPr>
            <p:ph type="sldNum" sz="quarter" idx="12"/>
          </p:nvPr>
        </p:nvSpPr>
        <p:spPr/>
        <p:txBody>
          <a:bodyPr/>
          <a:lstStyle/>
          <a:p>
            <a:fld id="{551115BC-487E-4422-894C-CB7CD3E79223}" type="slidenum">
              <a:rPr lang="en-GB" smtClean="0"/>
              <a:t>2</a:t>
            </a:fld>
            <a:endParaRPr lang="en-GB" dirty="0"/>
          </a:p>
        </p:txBody>
      </p:sp>
      <p:sp>
        <p:nvSpPr>
          <p:cNvPr id="44" name="Arrow: Pentagon 43">
            <a:extLst>
              <a:ext uri="{FF2B5EF4-FFF2-40B4-BE49-F238E27FC236}">
                <a16:creationId xmlns:a16="http://schemas.microsoft.com/office/drawing/2014/main" id="{E24DEF1B-73D0-43EA-A9E4-FD840875405C}"/>
              </a:ext>
            </a:extLst>
          </p:cNvPr>
          <p:cNvSpPr/>
          <p:nvPr/>
        </p:nvSpPr>
        <p:spPr>
          <a:xfrm>
            <a:off x="1568788" y="2348880"/>
            <a:ext cx="1101244" cy="277784"/>
          </a:xfrm>
          <a:prstGeom prst="homePlate">
            <a:avLst/>
          </a:prstGeom>
          <a:solidFill>
            <a:srgbClr val="477BB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t>FINAL</a:t>
            </a:r>
            <a:br>
              <a:rPr lang="en-GB" sz="700" b="1" dirty="0"/>
            </a:br>
            <a:r>
              <a:rPr lang="en-GB" sz="700" b="1" dirty="0"/>
              <a:t>ENGINEERING DESIGN</a:t>
            </a:r>
          </a:p>
        </p:txBody>
      </p:sp>
      <p:sp>
        <p:nvSpPr>
          <p:cNvPr id="45" name="Arrow: Pentagon 44">
            <a:extLst>
              <a:ext uri="{FF2B5EF4-FFF2-40B4-BE49-F238E27FC236}">
                <a16:creationId xmlns:a16="http://schemas.microsoft.com/office/drawing/2014/main" id="{A5C67830-C100-480D-BE6B-EEBD1DB4E68C}"/>
              </a:ext>
            </a:extLst>
          </p:cNvPr>
          <p:cNvSpPr/>
          <p:nvPr/>
        </p:nvSpPr>
        <p:spPr>
          <a:xfrm>
            <a:off x="467544" y="2348880"/>
            <a:ext cx="1101244" cy="277784"/>
          </a:xfrm>
          <a:prstGeom prst="homePlate">
            <a:avLst/>
          </a:prstGeom>
          <a:solidFill>
            <a:srgbClr val="477BB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t>PRELIMINARY ENGINEERING DESIGN</a:t>
            </a:r>
          </a:p>
        </p:txBody>
      </p:sp>
      <p:sp>
        <p:nvSpPr>
          <p:cNvPr id="46" name="Arrow: Pentagon 45">
            <a:extLst>
              <a:ext uri="{FF2B5EF4-FFF2-40B4-BE49-F238E27FC236}">
                <a16:creationId xmlns:a16="http://schemas.microsoft.com/office/drawing/2014/main" id="{1C414DA4-0CBF-40EB-B91B-7BF27FFADCCB}"/>
              </a:ext>
            </a:extLst>
          </p:cNvPr>
          <p:cNvSpPr/>
          <p:nvPr/>
        </p:nvSpPr>
        <p:spPr>
          <a:xfrm>
            <a:off x="2671192" y="2348880"/>
            <a:ext cx="1098294" cy="277784"/>
          </a:xfrm>
          <a:prstGeom prst="homePlate">
            <a:avLst/>
          </a:prstGeom>
          <a:solidFill>
            <a:srgbClr val="C35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t>CONSTRUCTION &amp; INSTALLATION</a:t>
            </a:r>
          </a:p>
        </p:txBody>
      </p:sp>
      <p:sp>
        <p:nvSpPr>
          <p:cNvPr id="47" name="Arrow: Pentagon 46">
            <a:extLst>
              <a:ext uri="{FF2B5EF4-FFF2-40B4-BE49-F238E27FC236}">
                <a16:creationId xmlns:a16="http://schemas.microsoft.com/office/drawing/2014/main" id="{545B8E9C-7E86-44AB-BDE2-CA390B2F819B}"/>
              </a:ext>
            </a:extLst>
          </p:cNvPr>
          <p:cNvSpPr/>
          <p:nvPr/>
        </p:nvSpPr>
        <p:spPr>
          <a:xfrm>
            <a:off x="3769888" y="2348880"/>
            <a:ext cx="1105176" cy="277784"/>
          </a:xfrm>
          <a:prstGeom prst="homePlate">
            <a:avLst/>
          </a:prstGeom>
          <a:gradFill flip="none" rotWithShape="1">
            <a:gsLst>
              <a:gs pos="0">
                <a:srgbClr val="C35C59"/>
              </a:gs>
              <a:gs pos="27000">
                <a:srgbClr val="C35C59"/>
              </a:gs>
              <a:gs pos="100000">
                <a:srgbClr val="F8A76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t>BEAM TEST &amp; COMMISSIONING</a:t>
            </a:r>
          </a:p>
        </p:txBody>
      </p:sp>
      <p:sp>
        <p:nvSpPr>
          <p:cNvPr id="48" name="Arrow: Pentagon 47">
            <a:extLst>
              <a:ext uri="{FF2B5EF4-FFF2-40B4-BE49-F238E27FC236}">
                <a16:creationId xmlns:a16="http://schemas.microsoft.com/office/drawing/2014/main" id="{437DB0F4-C3DD-4876-A186-1751665743E9}"/>
              </a:ext>
            </a:extLst>
          </p:cNvPr>
          <p:cNvSpPr/>
          <p:nvPr/>
        </p:nvSpPr>
        <p:spPr>
          <a:xfrm>
            <a:off x="4875064" y="2348880"/>
            <a:ext cx="2577256" cy="277784"/>
          </a:xfrm>
          <a:prstGeom prst="homePlate">
            <a:avLst/>
          </a:prstGeom>
          <a:solidFill>
            <a:srgbClr val="F8A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t>GENERAL OPERATIONS</a:t>
            </a:r>
          </a:p>
          <a:p>
            <a:pPr algn="ctr"/>
            <a:r>
              <a:rPr lang="en-GB" sz="700" b="1" dirty="0"/>
              <a:t>PLUS MAINTENANCE, UPGRADES &amp; DEVELOPMENT</a:t>
            </a:r>
          </a:p>
        </p:txBody>
      </p:sp>
      <p:sp>
        <p:nvSpPr>
          <p:cNvPr id="49" name="Rectangle 48">
            <a:extLst>
              <a:ext uri="{FF2B5EF4-FFF2-40B4-BE49-F238E27FC236}">
                <a16:creationId xmlns:a16="http://schemas.microsoft.com/office/drawing/2014/main" id="{F8740E0B-29C9-40A5-8A1F-C1BDC21F7589}"/>
              </a:ext>
            </a:extLst>
          </p:cNvPr>
          <p:cNvSpPr/>
          <p:nvPr/>
        </p:nvSpPr>
        <p:spPr>
          <a:xfrm>
            <a:off x="467544" y="1772816"/>
            <a:ext cx="2199562" cy="277784"/>
          </a:xfrm>
          <a:prstGeom prst="rect">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DESIGN</a:t>
            </a:r>
            <a:endParaRPr lang="en-GB" sz="1000" b="1" dirty="0"/>
          </a:p>
        </p:txBody>
      </p:sp>
      <p:sp>
        <p:nvSpPr>
          <p:cNvPr id="50" name="Rectangle 49">
            <a:extLst>
              <a:ext uri="{FF2B5EF4-FFF2-40B4-BE49-F238E27FC236}">
                <a16:creationId xmlns:a16="http://schemas.microsoft.com/office/drawing/2014/main" id="{D8E72D04-B66B-454F-A02C-4345E8FB9013}"/>
              </a:ext>
            </a:extLst>
          </p:cNvPr>
          <p:cNvSpPr/>
          <p:nvPr/>
        </p:nvSpPr>
        <p:spPr>
          <a:xfrm>
            <a:off x="2667106" y="1771696"/>
            <a:ext cx="2207958" cy="277784"/>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t>                 CONSTRUCTION</a:t>
            </a:r>
            <a:endParaRPr lang="en-GB" sz="1000" b="1" dirty="0"/>
          </a:p>
        </p:txBody>
      </p:sp>
      <p:sp>
        <p:nvSpPr>
          <p:cNvPr id="51" name="Rectangle 50">
            <a:extLst>
              <a:ext uri="{FF2B5EF4-FFF2-40B4-BE49-F238E27FC236}">
                <a16:creationId xmlns:a16="http://schemas.microsoft.com/office/drawing/2014/main" id="{9D198142-3082-43F2-85FC-663EFA8A529E}"/>
              </a:ext>
            </a:extLst>
          </p:cNvPr>
          <p:cNvSpPr/>
          <p:nvPr/>
        </p:nvSpPr>
        <p:spPr>
          <a:xfrm>
            <a:off x="4875064" y="1771696"/>
            <a:ext cx="2577256" cy="277784"/>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OPERATIONS</a:t>
            </a:r>
            <a:endParaRPr lang="en-GB" sz="1000" b="1" dirty="0"/>
          </a:p>
        </p:txBody>
      </p:sp>
      <p:sp>
        <p:nvSpPr>
          <p:cNvPr id="52" name="Rectangle 51">
            <a:extLst>
              <a:ext uri="{FF2B5EF4-FFF2-40B4-BE49-F238E27FC236}">
                <a16:creationId xmlns:a16="http://schemas.microsoft.com/office/drawing/2014/main" id="{96A8289F-4AEF-455D-BDAF-63F7878D15D5}"/>
              </a:ext>
            </a:extLst>
          </p:cNvPr>
          <p:cNvSpPr/>
          <p:nvPr/>
        </p:nvSpPr>
        <p:spPr>
          <a:xfrm>
            <a:off x="7452320" y="1771696"/>
            <a:ext cx="1296144" cy="277784"/>
          </a:xfrm>
          <a:prstGeom prst="rect">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DECOMMISSIONING</a:t>
            </a:r>
            <a:endParaRPr lang="en-GB" sz="1000" b="1" dirty="0"/>
          </a:p>
        </p:txBody>
      </p:sp>
      <p:sp>
        <p:nvSpPr>
          <p:cNvPr id="53" name="Arrow: Pentagon 52">
            <a:extLst>
              <a:ext uri="{FF2B5EF4-FFF2-40B4-BE49-F238E27FC236}">
                <a16:creationId xmlns:a16="http://schemas.microsoft.com/office/drawing/2014/main" id="{9F026487-79E8-46D6-9AF1-E0F571CDA06D}"/>
              </a:ext>
            </a:extLst>
          </p:cNvPr>
          <p:cNvSpPr/>
          <p:nvPr/>
        </p:nvSpPr>
        <p:spPr>
          <a:xfrm>
            <a:off x="7452320" y="2348880"/>
            <a:ext cx="1296144" cy="277784"/>
          </a:xfrm>
          <a:prstGeom prst="homePlate">
            <a:avLst/>
          </a:prstGeom>
          <a:solidFill>
            <a:srgbClr val="A5C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t>DECOMMISSIONING</a:t>
            </a:r>
            <a:br>
              <a:rPr lang="en-GB" sz="700" b="1" dirty="0"/>
            </a:br>
            <a:r>
              <a:rPr lang="en-GB" sz="700" b="1" dirty="0"/>
              <a:t>&amp; DISPOSAL</a:t>
            </a:r>
            <a:endParaRPr lang="en-GB" sz="600" b="1" dirty="0"/>
          </a:p>
        </p:txBody>
      </p:sp>
      <p:sp>
        <p:nvSpPr>
          <p:cNvPr id="54" name="Isosceles Triangle 53">
            <a:extLst>
              <a:ext uri="{FF2B5EF4-FFF2-40B4-BE49-F238E27FC236}">
                <a16:creationId xmlns:a16="http://schemas.microsoft.com/office/drawing/2014/main" id="{D7235F61-F5ED-47B8-9F13-829228A1F5F6}"/>
              </a:ext>
            </a:extLst>
          </p:cNvPr>
          <p:cNvSpPr/>
          <p:nvPr/>
        </p:nvSpPr>
        <p:spPr>
          <a:xfrm>
            <a:off x="3769486" y="1772256"/>
            <a:ext cx="1105578" cy="276664"/>
          </a:xfrm>
          <a:prstGeom prst="triangle">
            <a:avLst>
              <a:gd name="adj" fmla="val 100000"/>
            </a:avLst>
          </a:prstGeom>
          <a:pattFill prst="dkUpDiag">
            <a:fgClr>
              <a:schemeClr val="accent6">
                <a:lumMod val="75000"/>
              </a:schemeClr>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TextBox 62">
            <a:extLst>
              <a:ext uri="{FF2B5EF4-FFF2-40B4-BE49-F238E27FC236}">
                <a16:creationId xmlns:a16="http://schemas.microsoft.com/office/drawing/2014/main" id="{2F528A02-2BF3-4E0A-880D-BC5EFA2509F1}"/>
              </a:ext>
            </a:extLst>
          </p:cNvPr>
          <p:cNvSpPr txBox="1"/>
          <p:nvPr/>
        </p:nvSpPr>
        <p:spPr>
          <a:xfrm>
            <a:off x="7236296" y="2089682"/>
            <a:ext cx="432048" cy="215444"/>
          </a:xfrm>
          <a:prstGeom prst="rec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GB" sz="800" b="1" dirty="0">
                <a:solidFill>
                  <a:schemeClr val="bg1"/>
                </a:solidFill>
              </a:rPr>
              <a:t>2065</a:t>
            </a:r>
          </a:p>
        </p:txBody>
      </p:sp>
      <p:sp>
        <p:nvSpPr>
          <p:cNvPr id="64" name="TextBox 63">
            <a:extLst>
              <a:ext uri="{FF2B5EF4-FFF2-40B4-BE49-F238E27FC236}">
                <a16:creationId xmlns:a16="http://schemas.microsoft.com/office/drawing/2014/main" id="{E563651F-FBCF-4255-9231-457EEA0349E3}"/>
              </a:ext>
            </a:extLst>
          </p:cNvPr>
          <p:cNvSpPr txBox="1"/>
          <p:nvPr/>
        </p:nvSpPr>
        <p:spPr>
          <a:xfrm>
            <a:off x="8525484" y="2089682"/>
            <a:ext cx="432048" cy="215444"/>
          </a:xfrm>
          <a:prstGeom prst="rec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GB" sz="800" b="1" dirty="0">
                <a:solidFill>
                  <a:schemeClr val="bg1"/>
                </a:solidFill>
              </a:rPr>
              <a:t>TBD</a:t>
            </a:r>
          </a:p>
        </p:txBody>
      </p:sp>
      <p:sp>
        <p:nvSpPr>
          <p:cNvPr id="65" name="TextBox 64">
            <a:extLst>
              <a:ext uri="{FF2B5EF4-FFF2-40B4-BE49-F238E27FC236}">
                <a16:creationId xmlns:a16="http://schemas.microsoft.com/office/drawing/2014/main" id="{7A26F072-3F01-46C0-B077-324AE3CC9F1D}"/>
              </a:ext>
            </a:extLst>
          </p:cNvPr>
          <p:cNvSpPr txBox="1"/>
          <p:nvPr/>
        </p:nvSpPr>
        <p:spPr>
          <a:xfrm>
            <a:off x="4656973" y="2089682"/>
            <a:ext cx="432048" cy="215444"/>
          </a:xfrm>
          <a:prstGeom prst="rec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GB" sz="800" b="1" dirty="0">
                <a:solidFill>
                  <a:schemeClr val="bg1"/>
                </a:solidFill>
              </a:rPr>
              <a:t>2023</a:t>
            </a:r>
          </a:p>
        </p:txBody>
      </p:sp>
      <p:sp>
        <p:nvSpPr>
          <p:cNvPr id="66" name="TextBox 65">
            <a:extLst>
              <a:ext uri="{FF2B5EF4-FFF2-40B4-BE49-F238E27FC236}">
                <a16:creationId xmlns:a16="http://schemas.microsoft.com/office/drawing/2014/main" id="{4A26900C-5D95-4407-86F4-8652113F3AFB}"/>
              </a:ext>
            </a:extLst>
          </p:cNvPr>
          <p:cNvSpPr txBox="1"/>
          <p:nvPr/>
        </p:nvSpPr>
        <p:spPr>
          <a:xfrm>
            <a:off x="3553943" y="2089682"/>
            <a:ext cx="432048" cy="215444"/>
          </a:xfrm>
          <a:prstGeom prst="rec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GB" sz="800" b="1" dirty="0">
                <a:solidFill>
                  <a:schemeClr val="bg1"/>
                </a:solidFill>
              </a:rPr>
              <a:t>2019</a:t>
            </a:r>
          </a:p>
        </p:txBody>
      </p:sp>
      <p:sp>
        <p:nvSpPr>
          <p:cNvPr id="68" name="TextBox 67">
            <a:extLst>
              <a:ext uri="{FF2B5EF4-FFF2-40B4-BE49-F238E27FC236}">
                <a16:creationId xmlns:a16="http://schemas.microsoft.com/office/drawing/2014/main" id="{334C608C-53C7-480D-B9A9-320B216F1FFF}"/>
              </a:ext>
            </a:extLst>
          </p:cNvPr>
          <p:cNvSpPr txBox="1"/>
          <p:nvPr/>
        </p:nvSpPr>
        <p:spPr>
          <a:xfrm>
            <a:off x="1364738" y="2083975"/>
            <a:ext cx="432048" cy="215444"/>
          </a:xfrm>
          <a:prstGeom prst="rec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GB" sz="800" b="1" dirty="0">
                <a:solidFill>
                  <a:schemeClr val="bg1"/>
                </a:solidFill>
              </a:rPr>
              <a:t>2016</a:t>
            </a:r>
          </a:p>
        </p:txBody>
      </p:sp>
      <p:sp>
        <p:nvSpPr>
          <p:cNvPr id="69" name="TextBox 68">
            <a:extLst>
              <a:ext uri="{FF2B5EF4-FFF2-40B4-BE49-F238E27FC236}">
                <a16:creationId xmlns:a16="http://schemas.microsoft.com/office/drawing/2014/main" id="{2A79F0BC-F3C3-45E3-8B66-6E15A48F9F71}"/>
              </a:ext>
            </a:extLst>
          </p:cNvPr>
          <p:cNvSpPr txBox="1"/>
          <p:nvPr/>
        </p:nvSpPr>
        <p:spPr>
          <a:xfrm>
            <a:off x="255815" y="2083975"/>
            <a:ext cx="432048" cy="215444"/>
          </a:xfrm>
          <a:prstGeom prst="rec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GB" sz="800" b="1" dirty="0">
                <a:solidFill>
                  <a:schemeClr val="bg1"/>
                </a:solidFill>
              </a:rPr>
              <a:t>2013</a:t>
            </a:r>
          </a:p>
        </p:txBody>
      </p:sp>
      <p:sp>
        <p:nvSpPr>
          <p:cNvPr id="74" name="Rectangle 73">
            <a:extLst>
              <a:ext uri="{FF2B5EF4-FFF2-40B4-BE49-F238E27FC236}">
                <a16:creationId xmlns:a16="http://schemas.microsoft.com/office/drawing/2014/main" id="{35A343AF-A8F7-4C3C-9F16-F3570D60C3BC}"/>
              </a:ext>
            </a:extLst>
          </p:cNvPr>
          <p:cNvSpPr/>
          <p:nvPr/>
        </p:nvSpPr>
        <p:spPr>
          <a:xfrm>
            <a:off x="296022" y="2889230"/>
            <a:ext cx="343043" cy="107722"/>
          </a:xfrm>
          <a:prstGeom prst="rect">
            <a:avLst/>
          </a:prstGeom>
        </p:spPr>
        <p:txBody>
          <a:bodyPr wrap="none" lIns="0" tIns="0" rIns="0" bIns="0">
            <a:spAutoFit/>
          </a:bodyPr>
          <a:lstStyle/>
          <a:p>
            <a:r>
              <a:rPr lang="en-GB" sz="700" b="1" dirty="0"/>
              <a:t>KICK-OFF</a:t>
            </a:r>
            <a:endParaRPr lang="en-GB" sz="800" b="1" dirty="0"/>
          </a:p>
        </p:txBody>
      </p:sp>
      <p:sp>
        <p:nvSpPr>
          <p:cNvPr id="75" name="TextBox 74">
            <a:extLst>
              <a:ext uri="{FF2B5EF4-FFF2-40B4-BE49-F238E27FC236}">
                <a16:creationId xmlns:a16="http://schemas.microsoft.com/office/drawing/2014/main" id="{02372F30-67E1-45D1-A9C6-1DB305F095B9}"/>
              </a:ext>
            </a:extLst>
          </p:cNvPr>
          <p:cNvSpPr txBox="1">
            <a:spLocks noChangeAspect="1"/>
          </p:cNvSpPr>
          <p:nvPr/>
        </p:nvSpPr>
        <p:spPr>
          <a:xfrm>
            <a:off x="3541870" y="2855721"/>
            <a:ext cx="468000" cy="213985"/>
          </a:xfrm>
          <a:prstGeom prst="diamond">
            <a:avLst/>
          </a:prstGeom>
          <a:solidFill>
            <a:srgbClr val="7F7F7F"/>
          </a:solidFill>
          <a:ln>
            <a:noFill/>
          </a:ln>
        </p:spPr>
        <p:txBody>
          <a:bodyPr wrap="square" lIns="36000" tIns="0" rIns="36000" bIns="0" rtlCol="0" anchor="ctr">
            <a:spAutoFit/>
          </a:bodyPr>
          <a:lstStyle/>
          <a:p>
            <a:pPr algn="ctr"/>
            <a:r>
              <a:rPr lang="en-GB" sz="700" b="1" dirty="0">
                <a:solidFill>
                  <a:schemeClr val="bg1"/>
                </a:solidFill>
              </a:rPr>
              <a:t>SAR</a:t>
            </a:r>
            <a:endParaRPr lang="en-GB" sz="800" b="1" dirty="0">
              <a:solidFill>
                <a:schemeClr val="bg1"/>
              </a:solidFill>
            </a:endParaRPr>
          </a:p>
        </p:txBody>
      </p:sp>
      <p:sp>
        <p:nvSpPr>
          <p:cNvPr id="76" name="TextBox 75">
            <a:extLst>
              <a:ext uri="{FF2B5EF4-FFF2-40B4-BE49-F238E27FC236}">
                <a16:creationId xmlns:a16="http://schemas.microsoft.com/office/drawing/2014/main" id="{1F75929D-4F3E-4442-A29B-715DF13C0147}"/>
              </a:ext>
            </a:extLst>
          </p:cNvPr>
          <p:cNvSpPr txBox="1">
            <a:spLocks noChangeAspect="1"/>
          </p:cNvSpPr>
          <p:nvPr/>
        </p:nvSpPr>
        <p:spPr>
          <a:xfrm>
            <a:off x="4647392" y="2857112"/>
            <a:ext cx="468000" cy="213985"/>
          </a:xfrm>
          <a:prstGeom prst="diamond">
            <a:avLst/>
          </a:prstGeom>
          <a:solidFill>
            <a:schemeClr val="bg1">
              <a:lumMod val="50000"/>
            </a:schemeClr>
          </a:solidFill>
          <a:ln>
            <a:noFill/>
          </a:ln>
        </p:spPr>
        <p:txBody>
          <a:bodyPr wrap="square" lIns="36000" tIns="0" rIns="36000" bIns="0" rtlCol="0" anchor="ctr">
            <a:spAutoFit/>
          </a:bodyPr>
          <a:lstStyle/>
          <a:p>
            <a:pPr algn="ctr"/>
            <a:r>
              <a:rPr lang="en-GB" sz="700" b="1" dirty="0">
                <a:solidFill>
                  <a:schemeClr val="bg1"/>
                </a:solidFill>
              </a:rPr>
              <a:t>ORR</a:t>
            </a:r>
            <a:endParaRPr lang="en-GB" sz="800" b="1" dirty="0">
              <a:solidFill>
                <a:schemeClr val="bg1"/>
              </a:solidFill>
            </a:endParaRPr>
          </a:p>
        </p:txBody>
      </p:sp>
      <p:sp>
        <p:nvSpPr>
          <p:cNvPr id="78" name="Star: 4 Points 77">
            <a:extLst>
              <a:ext uri="{FF2B5EF4-FFF2-40B4-BE49-F238E27FC236}">
                <a16:creationId xmlns:a16="http://schemas.microsoft.com/office/drawing/2014/main" id="{B11550D7-3510-49D5-86B5-C19F2A98BF93}"/>
              </a:ext>
            </a:extLst>
          </p:cNvPr>
          <p:cNvSpPr>
            <a:spLocks noChangeAspect="1"/>
          </p:cNvSpPr>
          <p:nvPr/>
        </p:nvSpPr>
        <p:spPr>
          <a:xfrm flipH="1">
            <a:off x="3675676" y="2639858"/>
            <a:ext cx="202668" cy="202668"/>
          </a:xfrm>
          <a:prstGeom prst="star4">
            <a:avLst/>
          </a:prstGeom>
          <a:solidFill>
            <a:srgbClr val="05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Star: 4 Points 78">
            <a:extLst>
              <a:ext uri="{FF2B5EF4-FFF2-40B4-BE49-F238E27FC236}">
                <a16:creationId xmlns:a16="http://schemas.microsoft.com/office/drawing/2014/main" id="{92FF7B64-B032-494E-B06B-765B3A87CFA9}"/>
              </a:ext>
            </a:extLst>
          </p:cNvPr>
          <p:cNvSpPr>
            <a:spLocks noChangeAspect="1"/>
          </p:cNvSpPr>
          <p:nvPr/>
        </p:nvSpPr>
        <p:spPr>
          <a:xfrm flipH="1">
            <a:off x="4777227" y="2650676"/>
            <a:ext cx="202668" cy="202668"/>
          </a:xfrm>
          <a:prstGeom prst="star4">
            <a:avLst/>
          </a:prstGeom>
          <a:solidFill>
            <a:srgbClr val="05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TextBox 87">
            <a:extLst>
              <a:ext uri="{FF2B5EF4-FFF2-40B4-BE49-F238E27FC236}">
                <a16:creationId xmlns:a16="http://schemas.microsoft.com/office/drawing/2014/main" id="{3C6A8C30-6A38-4BE3-8A7C-DF54589264D4}"/>
              </a:ext>
            </a:extLst>
          </p:cNvPr>
          <p:cNvSpPr txBox="1">
            <a:spLocks noChangeAspect="1"/>
          </p:cNvSpPr>
          <p:nvPr/>
        </p:nvSpPr>
        <p:spPr>
          <a:xfrm>
            <a:off x="1339136" y="2849576"/>
            <a:ext cx="468000" cy="213985"/>
          </a:xfrm>
          <a:prstGeom prst="diamond">
            <a:avLst/>
          </a:prstGeom>
          <a:solidFill>
            <a:srgbClr val="7F7F7F"/>
          </a:solidFill>
          <a:ln>
            <a:noFill/>
          </a:ln>
        </p:spPr>
        <p:txBody>
          <a:bodyPr wrap="square" lIns="36000" tIns="0" rIns="36000" bIns="0" rtlCol="0" anchor="ctr">
            <a:spAutoFit/>
          </a:bodyPr>
          <a:lstStyle/>
          <a:p>
            <a:pPr algn="ctr"/>
            <a:r>
              <a:rPr lang="en-GB" sz="700" b="1" dirty="0">
                <a:solidFill>
                  <a:schemeClr val="bg1"/>
                </a:solidFill>
              </a:rPr>
              <a:t>PDR</a:t>
            </a:r>
            <a:endParaRPr lang="en-GB" sz="800" b="1" dirty="0">
              <a:solidFill>
                <a:schemeClr val="bg1"/>
              </a:solidFill>
            </a:endParaRPr>
          </a:p>
        </p:txBody>
      </p:sp>
      <p:sp>
        <p:nvSpPr>
          <p:cNvPr id="95" name="Rectangle 94">
            <a:extLst>
              <a:ext uri="{FF2B5EF4-FFF2-40B4-BE49-F238E27FC236}">
                <a16:creationId xmlns:a16="http://schemas.microsoft.com/office/drawing/2014/main" id="{0CFE666E-64C2-45FE-924D-B67769CF72F0}"/>
              </a:ext>
            </a:extLst>
          </p:cNvPr>
          <p:cNvSpPr/>
          <p:nvPr/>
        </p:nvSpPr>
        <p:spPr>
          <a:xfrm>
            <a:off x="3895674" y="2693645"/>
            <a:ext cx="777457" cy="92333"/>
          </a:xfrm>
          <a:prstGeom prst="rect">
            <a:avLst/>
          </a:prstGeom>
        </p:spPr>
        <p:txBody>
          <a:bodyPr wrap="none" lIns="0" tIns="0" rIns="0" bIns="0">
            <a:spAutoFit/>
          </a:bodyPr>
          <a:lstStyle/>
          <a:p>
            <a:r>
              <a:rPr lang="en-GB" sz="600" b="1" dirty="0"/>
              <a:t>FIRST BEAM ON TARGET</a:t>
            </a:r>
            <a:endParaRPr lang="en-GB" sz="700" b="1" dirty="0"/>
          </a:p>
        </p:txBody>
      </p:sp>
      <p:sp>
        <p:nvSpPr>
          <p:cNvPr id="96" name="Rectangle 95">
            <a:extLst>
              <a:ext uri="{FF2B5EF4-FFF2-40B4-BE49-F238E27FC236}">
                <a16:creationId xmlns:a16="http://schemas.microsoft.com/office/drawing/2014/main" id="{83E6815B-1CB7-4ED0-8E6E-59D9209091EF}"/>
              </a:ext>
            </a:extLst>
          </p:cNvPr>
          <p:cNvSpPr/>
          <p:nvPr/>
        </p:nvSpPr>
        <p:spPr>
          <a:xfrm>
            <a:off x="4994097" y="2693645"/>
            <a:ext cx="370294" cy="92333"/>
          </a:xfrm>
          <a:prstGeom prst="rect">
            <a:avLst/>
          </a:prstGeom>
        </p:spPr>
        <p:txBody>
          <a:bodyPr wrap="none" lIns="0" tIns="0" rIns="0" bIns="0">
            <a:spAutoFit/>
          </a:bodyPr>
          <a:lstStyle/>
          <a:p>
            <a:r>
              <a:rPr lang="en-GB" sz="600" b="1" dirty="0"/>
              <a:t>HANDOVER</a:t>
            </a:r>
            <a:endParaRPr lang="en-GB" sz="800" b="1" dirty="0"/>
          </a:p>
        </p:txBody>
      </p:sp>
      <p:graphicFrame>
        <p:nvGraphicFramePr>
          <p:cNvPr id="5" name="Table 4">
            <a:extLst>
              <a:ext uri="{FF2B5EF4-FFF2-40B4-BE49-F238E27FC236}">
                <a16:creationId xmlns:a16="http://schemas.microsoft.com/office/drawing/2014/main" id="{EAD3085D-86ED-48CE-AF72-C7211CB5C4E9}"/>
              </a:ext>
            </a:extLst>
          </p:cNvPr>
          <p:cNvGraphicFramePr>
            <a:graphicFrameLocks noGrp="1"/>
          </p:cNvGraphicFramePr>
          <p:nvPr>
            <p:extLst>
              <p:ext uri="{D42A27DB-BD31-4B8C-83A1-F6EECF244321}">
                <p14:modId xmlns:p14="http://schemas.microsoft.com/office/powerpoint/2010/main" val="3573589540"/>
              </p:ext>
            </p:extLst>
          </p:nvPr>
        </p:nvGraphicFramePr>
        <p:xfrm>
          <a:off x="434334" y="3502783"/>
          <a:ext cx="8307174" cy="3200400"/>
        </p:xfrm>
        <a:graphic>
          <a:graphicData uri="http://schemas.openxmlformats.org/drawingml/2006/table">
            <a:tbl>
              <a:tblPr firstRow="1" bandRow="1">
                <a:tableStyleId>{5C22544A-7EE6-4342-B048-85BDC9FD1C3A}</a:tableStyleId>
              </a:tblPr>
              <a:tblGrid>
                <a:gridCol w="1384529">
                  <a:extLst>
                    <a:ext uri="{9D8B030D-6E8A-4147-A177-3AD203B41FA5}">
                      <a16:colId xmlns:a16="http://schemas.microsoft.com/office/drawing/2014/main" val="2279009018"/>
                    </a:ext>
                  </a:extLst>
                </a:gridCol>
                <a:gridCol w="1384529">
                  <a:extLst>
                    <a:ext uri="{9D8B030D-6E8A-4147-A177-3AD203B41FA5}">
                      <a16:colId xmlns:a16="http://schemas.microsoft.com/office/drawing/2014/main" val="3950930423"/>
                    </a:ext>
                  </a:extLst>
                </a:gridCol>
                <a:gridCol w="1384529">
                  <a:extLst>
                    <a:ext uri="{9D8B030D-6E8A-4147-A177-3AD203B41FA5}">
                      <a16:colId xmlns:a16="http://schemas.microsoft.com/office/drawing/2014/main" val="4139323792"/>
                    </a:ext>
                  </a:extLst>
                </a:gridCol>
                <a:gridCol w="1384529">
                  <a:extLst>
                    <a:ext uri="{9D8B030D-6E8A-4147-A177-3AD203B41FA5}">
                      <a16:colId xmlns:a16="http://schemas.microsoft.com/office/drawing/2014/main" val="977710798"/>
                    </a:ext>
                  </a:extLst>
                </a:gridCol>
                <a:gridCol w="1384529">
                  <a:extLst>
                    <a:ext uri="{9D8B030D-6E8A-4147-A177-3AD203B41FA5}">
                      <a16:colId xmlns:a16="http://schemas.microsoft.com/office/drawing/2014/main" val="947045587"/>
                    </a:ext>
                  </a:extLst>
                </a:gridCol>
                <a:gridCol w="1384529">
                  <a:extLst>
                    <a:ext uri="{9D8B030D-6E8A-4147-A177-3AD203B41FA5}">
                      <a16:colId xmlns:a16="http://schemas.microsoft.com/office/drawing/2014/main" val="4121189938"/>
                    </a:ext>
                  </a:extLst>
                </a:gridCol>
              </a:tblGrid>
              <a:tr h="175284">
                <a:tc>
                  <a:txBody>
                    <a:bodyPr/>
                    <a:lstStyle/>
                    <a:p>
                      <a:r>
                        <a:rPr lang="en-GB" sz="600" baseline="0" dirty="0">
                          <a:latin typeface="+mn-lt"/>
                        </a:rPr>
                        <a:t>Preliminary Engineering Design</a:t>
                      </a:r>
                    </a:p>
                  </a:txBody>
                  <a:tcPr>
                    <a:solidFill>
                      <a:srgbClr val="477BB9"/>
                    </a:solidFill>
                  </a:tcPr>
                </a:tc>
                <a:tc>
                  <a:txBody>
                    <a:bodyPr/>
                    <a:lstStyle/>
                    <a:p>
                      <a:r>
                        <a:rPr lang="en-GB" sz="600" baseline="0" dirty="0">
                          <a:latin typeface="+mn-lt"/>
                        </a:rPr>
                        <a:t>Final Engineering Design</a:t>
                      </a:r>
                    </a:p>
                  </a:txBody>
                  <a:tcPr>
                    <a:solidFill>
                      <a:srgbClr val="477BB9"/>
                    </a:solidFill>
                  </a:tcPr>
                </a:tc>
                <a:tc>
                  <a:txBody>
                    <a:bodyPr/>
                    <a:lstStyle/>
                    <a:p>
                      <a:r>
                        <a:rPr lang="en-GB" sz="600" baseline="0" dirty="0">
                          <a:latin typeface="+mn-lt"/>
                        </a:rPr>
                        <a:t>Construction &amp; Installation</a:t>
                      </a:r>
                    </a:p>
                  </a:txBody>
                  <a:tcPr>
                    <a:solidFill>
                      <a:srgbClr val="C35C59"/>
                    </a:solidFill>
                  </a:tcPr>
                </a:tc>
                <a:tc>
                  <a:txBody>
                    <a:bodyPr/>
                    <a:lstStyle/>
                    <a:p>
                      <a:r>
                        <a:rPr lang="en-GB" sz="600" baseline="0" dirty="0">
                          <a:latin typeface="+mn-lt"/>
                        </a:rPr>
                        <a:t>Beam Test &amp; Commissioning</a:t>
                      </a:r>
                    </a:p>
                  </a:txBody>
                  <a:tcPr>
                    <a:gradFill flip="none" rotWithShape="1">
                      <a:gsLst>
                        <a:gs pos="80000">
                          <a:srgbClr val="DE825F"/>
                        </a:gs>
                        <a:gs pos="0">
                          <a:srgbClr val="C35C59"/>
                        </a:gs>
                        <a:gs pos="100000">
                          <a:srgbClr val="F8A764"/>
                        </a:gs>
                      </a:gsLst>
                      <a:lin ang="0" scaled="1"/>
                      <a:tileRect/>
                    </a:gradFill>
                  </a:tcPr>
                </a:tc>
                <a:tc>
                  <a:txBody>
                    <a:bodyPr/>
                    <a:lstStyle/>
                    <a:p>
                      <a:r>
                        <a:rPr lang="en-GB" sz="600" baseline="0" dirty="0">
                          <a:latin typeface="+mn-lt"/>
                        </a:rPr>
                        <a:t>General Operations</a:t>
                      </a:r>
                    </a:p>
                  </a:txBody>
                  <a:tcPr>
                    <a:solidFill>
                      <a:srgbClr val="F8A764"/>
                    </a:solidFill>
                  </a:tcPr>
                </a:tc>
                <a:tc>
                  <a:txBody>
                    <a:bodyPr/>
                    <a:lstStyle/>
                    <a:p>
                      <a:r>
                        <a:rPr lang="en-GB" sz="600" baseline="0" dirty="0">
                          <a:latin typeface="+mn-lt"/>
                        </a:rPr>
                        <a:t>Decommissioning &amp; Disposal</a:t>
                      </a:r>
                    </a:p>
                  </a:txBody>
                  <a:tcPr>
                    <a:solidFill>
                      <a:srgbClr val="A5C26A"/>
                    </a:solidFill>
                  </a:tcPr>
                </a:tc>
                <a:extLst>
                  <a:ext uri="{0D108BD9-81ED-4DB2-BD59-A6C34878D82A}">
                    <a16:rowId xmlns:a16="http://schemas.microsoft.com/office/drawing/2014/main" val="2528425896"/>
                  </a:ext>
                </a:extLst>
              </a:tr>
              <a:tr h="1577552">
                <a:tc>
                  <a:txBody>
                    <a:bodyPr/>
                    <a:lstStyle/>
                    <a:p>
                      <a:r>
                        <a:rPr lang="en-GB" sz="600" b="1" baseline="0" dirty="0">
                          <a:latin typeface="+mn-lt"/>
                        </a:rPr>
                        <a:t>Purpose:</a:t>
                      </a:r>
                    </a:p>
                    <a:p>
                      <a:r>
                        <a:rPr lang="en-GB" sz="600" baseline="0" dirty="0">
                          <a:latin typeface="+mn-lt"/>
                        </a:rPr>
                        <a:t>Develop ConOps and draft SyR for desired solution from a broad spectrum of ideas and alternatives.</a:t>
                      </a:r>
                    </a:p>
                    <a:p>
                      <a:r>
                        <a:rPr lang="en-GB" sz="600" baseline="0" dirty="0">
                          <a:latin typeface="+mn-lt"/>
                        </a:rPr>
                        <a:t>Determine feasibility of desired system and identify potential technology needs.</a:t>
                      </a:r>
                    </a:p>
                    <a:p>
                      <a:r>
                        <a:rPr lang="en-GB" sz="600" baseline="0" dirty="0">
                          <a:latin typeface="+mn-lt"/>
                        </a:rPr>
                        <a:t>Define the selected solution in enough detail to establish an initial baseline capable of meeting user needs.</a:t>
                      </a:r>
                    </a:p>
                    <a:p>
                      <a:r>
                        <a:rPr lang="en-GB" sz="600" baseline="0" dirty="0">
                          <a:latin typeface="+mn-lt"/>
                        </a:rPr>
                        <a:t>Develop system structure end-product requirements and generate a preliminary design with documentation.</a:t>
                      </a:r>
                    </a:p>
                    <a:p>
                      <a:endParaRPr lang="en-GB" sz="600" baseline="0" dirty="0">
                        <a:latin typeface="+mn-lt"/>
                      </a:endParaRPr>
                    </a:p>
                  </a:txBody>
                  <a:tcPr/>
                </a:tc>
                <a:tc>
                  <a:txBody>
                    <a:bodyPr/>
                    <a:lstStyle/>
                    <a:p>
                      <a:r>
                        <a:rPr lang="en-GB" sz="600" b="1" baseline="0" dirty="0">
                          <a:latin typeface="+mn-lt"/>
                        </a:rPr>
                        <a:t>Purpose:</a:t>
                      </a:r>
                    </a:p>
                    <a:p>
                      <a:r>
                        <a:rPr lang="en-GB" sz="600" kern="1200" dirty="0">
                          <a:solidFill>
                            <a:schemeClr val="dk1"/>
                          </a:solidFill>
                          <a:effectLst/>
                          <a:latin typeface="+mn-lt"/>
                          <a:ea typeface="+mn-ea"/>
                          <a:cs typeface="+mn-cs"/>
                        </a:rPr>
                        <a:t>Finalize design and generate final designs for each system end-product.</a:t>
                      </a:r>
                    </a:p>
                    <a:p>
                      <a:r>
                        <a:rPr lang="en-GB" sz="600" kern="1200" dirty="0">
                          <a:solidFill>
                            <a:schemeClr val="dk1"/>
                          </a:solidFill>
                          <a:effectLst/>
                          <a:latin typeface="+mn-lt"/>
                          <a:ea typeface="+mn-ea"/>
                          <a:cs typeface="+mn-cs"/>
                        </a:rPr>
                        <a:t>Develop the engineering documentation for procurement of materials and of manufacturing</a:t>
                      </a:r>
                      <a:r>
                        <a:rPr lang="en-GB" sz="600" baseline="0" dirty="0">
                          <a:latin typeface="+mn-lt"/>
                        </a:rPr>
                        <a:t>.</a:t>
                      </a:r>
                    </a:p>
                    <a:p>
                      <a:endParaRPr lang="en-GB" sz="600" baseline="0" dirty="0">
                        <a:latin typeface="+mn-lt"/>
                      </a:endParaRPr>
                    </a:p>
                    <a:p>
                      <a:endParaRPr lang="en-GB" sz="600" baseline="0" dirty="0">
                        <a:latin typeface="+mn-lt"/>
                      </a:endParaRPr>
                    </a:p>
                  </a:txBody>
                  <a:tcPr/>
                </a:tc>
                <a:tc>
                  <a:txBody>
                    <a:bodyPr/>
                    <a:lstStyle/>
                    <a:p>
                      <a:r>
                        <a:rPr lang="en-GB" sz="600" b="1" baseline="0" dirty="0">
                          <a:latin typeface="+mn-lt"/>
                        </a:rPr>
                        <a:t>Purpose:</a:t>
                      </a:r>
                    </a:p>
                    <a:p>
                      <a:pPr marL="0" indent="0">
                        <a:buNone/>
                      </a:pPr>
                      <a:r>
                        <a:rPr lang="en-GB" sz="600" dirty="0"/>
                        <a:t>Procure materials and manufacturing of system end-products.</a:t>
                      </a:r>
                    </a:p>
                    <a:p>
                      <a:pPr marL="0" indent="0">
                        <a:buNone/>
                      </a:pPr>
                      <a:r>
                        <a:rPr lang="en-GB" sz="600" dirty="0"/>
                        <a:t>Develop SIPr prior to installation and SVePr for post installation.</a:t>
                      </a:r>
                    </a:p>
                    <a:p>
                      <a:pPr marL="0" indent="0">
                        <a:buNone/>
                      </a:pPr>
                      <a:r>
                        <a:rPr lang="en-GB" sz="600" dirty="0"/>
                        <a:t>Develop as-manufactured engineering documentation for manufacturing procurement.</a:t>
                      </a:r>
                    </a:p>
                    <a:p>
                      <a:pPr marL="0" indent="0">
                        <a:buNone/>
                      </a:pPr>
                      <a:r>
                        <a:rPr lang="en-GB" sz="600" dirty="0"/>
                        <a:t>Assemble and integrate system end-products to meet requirements and document in SIR.</a:t>
                      </a:r>
                    </a:p>
                    <a:p>
                      <a:pPr marL="0" indent="0">
                        <a:buNone/>
                      </a:pPr>
                      <a:r>
                        <a:rPr lang="en-GB" sz="600" dirty="0"/>
                        <a:t>Prepare transition to operations.</a:t>
                      </a:r>
                    </a:p>
                    <a:p>
                      <a:pPr marL="0" indent="0">
                        <a:buNone/>
                      </a:pPr>
                      <a:r>
                        <a:rPr lang="en-GB" sz="600" dirty="0"/>
                        <a:t>Conduct system verification and document in SVeR.</a:t>
                      </a:r>
                    </a:p>
                    <a:p>
                      <a:pPr marL="0" indent="0">
                        <a:buNone/>
                      </a:pPr>
                      <a:r>
                        <a:rPr lang="en-GB" sz="600" dirty="0"/>
                        <a:t>Develop as-built 3D engineering models.</a:t>
                      </a:r>
                    </a:p>
                    <a:p>
                      <a:pPr marL="0" indent="0">
                        <a:buNone/>
                      </a:pPr>
                      <a:r>
                        <a:rPr lang="en-GB" sz="600" dirty="0"/>
                        <a:t>Develop SVaPr to prepare for system validation</a:t>
                      </a:r>
                      <a:r>
                        <a:rPr lang="en-GB" sz="600" baseline="0" dirty="0">
                          <a:latin typeface="+mn-lt"/>
                        </a:rPr>
                        <a:t>.</a:t>
                      </a:r>
                    </a:p>
                  </a:txBody>
                  <a:tcPr/>
                </a:tc>
                <a:tc>
                  <a:txBody>
                    <a:bodyPr/>
                    <a:lstStyle/>
                    <a:p>
                      <a:r>
                        <a:rPr lang="en-GB" sz="600" b="1" baseline="0" dirty="0">
                          <a:latin typeface="+mn-lt"/>
                        </a:rPr>
                        <a:t>Purpose:</a:t>
                      </a:r>
                    </a:p>
                    <a:p>
                      <a:r>
                        <a:rPr lang="en-GB" sz="600" baseline="0" dirty="0">
                          <a:latin typeface="+mn-lt"/>
                        </a:rPr>
                        <a:t>Completion of the system integration and system validation i.a.w. SVaPr with results documented in SVaR.</a:t>
                      </a:r>
                    </a:p>
                    <a:p>
                      <a:r>
                        <a:rPr lang="en-GB" sz="600" baseline="0" dirty="0">
                          <a:latin typeface="+mn-lt"/>
                        </a:rPr>
                        <a:t>Finalization of the as-built 3D engineering models, SDD and SOMM.</a:t>
                      </a:r>
                    </a:p>
                    <a:p>
                      <a:r>
                        <a:rPr lang="en-GB" sz="600" baseline="0" dirty="0">
                          <a:latin typeface="+mn-lt"/>
                        </a:rPr>
                        <a:t>Closure of Bunker Project and handover of the Bunker System to ESS Facility Operations.</a:t>
                      </a:r>
                    </a:p>
                    <a:p>
                      <a:endParaRPr lang="en-GB" sz="600" baseline="0" dirty="0">
                        <a:latin typeface="+mn-lt"/>
                      </a:endParaRPr>
                    </a:p>
                  </a:txBody>
                  <a:tcPr/>
                </a:tc>
                <a:tc>
                  <a:txBody>
                    <a:bodyPr/>
                    <a:lstStyle/>
                    <a:p>
                      <a:r>
                        <a:rPr lang="en-GB" sz="600" b="1" baseline="0" dirty="0">
                          <a:latin typeface="+mn-lt"/>
                        </a:rPr>
                        <a:t>Purpose:</a:t>
                      </a:r>
                    </a:p>
                    <a:p>
                      <a:pPr marL="0" indent="0">
                        <a:buNone/>
                      </a:pPr>
                      <a:r>
                        <a:rPr lang="en-GB" sz="600" dirty="0"/>
                        <a:t>Conduct normal operations as part of the ESS Facility Operations and meet the initially identified need and maintain support for that need as per SOMM.</a:t>
                      </a:r>
                    </a:p>
                    <a:p>
                      <a:pPr marL="0" indent="0">
                        <a:buNone/>
                      </a:pPr>
                      <a:r>
                        <a:rPr lang="en-GB" sz="600" dirty="0"/>
                        <a:t>Training of operators and maintainers.</a:t>
                      </a:r>
                    </a:p>
                    <a:p>
                      <a:pPr marL="0" indent="0">
                        <a:buNone/>
                      </a:pPr>
                      <a:r>
                        <a:rPr lang="en-GB" sz="600" dirty="0"/>
                        <a:t>Train replacement operators and maintainers.</a:t>
                      </a:r>
                    </a:p>
                    <a:p>
                      <a:pPr marL="0" indent="0">
                        <a:buNone/>
                      </a:pPr>
                      <a:r>
                        <a:rPr lang="en-GB" sz="600" dirty="0"/>
                        <a:t>Maintain and approve operations and maintenance logs.</a:t>
                      </a:r>
                    </a:p>
                    <a:p>
                      <a:pPr marL="0" indent="0">
                        <a:buNone/>
                      </a:pPr>
                      <a:r>
                        <a:rPr lang="en-GB" sz="600" dirty="0"/>
                        <a:t>Maintain and upgrade of system.</a:t>
                      </a:r>
                    </a:p>
                  </a:txBody>
                  <a:tcPr/>
                </a:tc>
                <a:tc>
                  <a:txBody>
                    <a:bodyPr/>
                    <a:lstStyle/>
                    <a:p>
                      <a:r>
                        <a:rPr lang="en-GB" sz="600" b="1" baseline="0" dirty="0">
                          <a:latin typeface="+mn-lt"/>
                        </a:rPr>
                        <a:t>Purpose:</a:t>
                      </a:r>
                    </a:p>
                    <a:p>
                      <a:pPr marL="0" indent="0">
                        <a:buNone/>
                      </a:pPr>
                      <a:r>
                        <a:rPr lang="en-GB" sz="600" dirty="0"/>
                        <a:t>The decommissioning, disassembly and disposal of the system i.a.w. SDDPr.</a:t>
                      </a:r>
                    </a:p>
                    <a:p>
                      <a:pPr marL="0" indent="0">
                        <a:buNone/>
                      </a:pPr>
                      <a:r>
                        <a:rPr lang="en-GB" sz="600" dirty="0"/>
                        <a:t>Provide SCR and include the documenting of lessons learnt.</a:t>
                      </a:r>
                    </a:p>
                  </a:txBody>
                  <a:tcPr/>
                </a:tc>
                <a:extLst>
                  <a:ext uri="{0D108BD9-81ED-4DB2-BD59-A6C34878D82A}">
                    <a16:rowId xmlns:a16="http://schemas.microsoft.com/office/drawing/2014/main" val="1324355343"/>
                  </a:ext>
                </a:extLst>
              </a:tr>
              <a:tr h="1142825">
                <a:tc>
                  <a:txBody>
                    <a:bodyPr/>
                    <a:lstStyle/>
                    <a:p>
                      <a:r>
                        <a:rPr lang="en-GB" sz="600" b="1" dirty="0">
                          <a:latin typeface="+mn-lt"/>
                        </a:rPr>
                        <a:t>Output:</a:t>
                      </a:r>
                    </a:p>
                    <a:p>
                      <a:r>
                        <a:rPr lang="en-GB" sz="600" dirty="0">
                          <a:latin typeface="+mn-lt"/>
                        </a:rPr>
                        <a:t>Preliminary design definition in the form of simulations, analysis and 3D engineering models.</a:t>
                      </a:r>
                    </a:p>
                    <a:p>
                      <a:r>
                        <a:rPr lang="en-GB" sz="600" dirty="0">
                          <a:latin typeface="+mn-lt"/>
                        </a:rPr>
                        <a:t>Concept of Operations (ConOps).</a:t>
                      </a:r>
                    </a:p>
                    <a:p>
                      <a:r>
                        <a:rPr lang="en-GB" sz="600" dirty="0">
                          <a:latin typeface="+mn-lt"/>
                        </a:rPr>
                        <a:t>System Requirements Specification (SRS).</a:t>
                      </a:r>
                    </a:p>
                    <a:p>
                      <a:r>
                        <a:rPr lang="en-GB" sz="600" dirty="0">
                          <a:latin typeface="+mn-lt"/>
                        </a:rPr>
                        <a:t>System Architecture Description (SAD).</a:t>
                      </a:r>
                    </a:p>
                    <a:p>
                      <a:r>
                        <a:rPr lang="en-GB" sz="600" dirty="0">
                          <a:latin typeface="+mn-lt"/>
                        </a:rPr>
                        <a:t>System Validation Plan (SVaP).</a:t>
                      </a:r>
                    </a:p>
                    <a:p>
                      <a:r>
                        <a:rPr lang="en-GB" sz="600" dirty="0">
                          <a:latin typeface="+mn-lt"/>
                        </a:rPr>
                        <a:t>System Integration Plan (SIP).</a:t>
                      </a:r>
                    </a:p>
                    <a:p>
                      <a:r>
                        <a:rPr lang="en-GB" sz="600" dirty="0">
                          <a:latin typeface="+mn-lt"/>
                        </a:rPr>
                        <a:t>System Verification Plan (SVeP).</a:t>
                      </a:r>
                    </a:p>
                  </a:txBody>
                  <a:tcPr/>
                </a:tc>
                <a:tc>
                  <a:txBody>
                    <a:bodyPr/>
                    <a:lstStyle/>
                    <a:p>
                      <a:r>
                        <a:rPr lang="en-GB" sz="600" b="1" dirty="0">
                          <a:latin typeface="+mn-lt"/>
                        </a:rPr>
                        <a:t>Output:</a:t>
                      </a:r>
                    </a:p>
                    <a:p>
                      <a:r>
                        <a:rPr lang="en-GB" sz="600" dirty="0">
                          <a:latin typeface="+mn-lt"/>
                        </a:rPr>
                        <a:t>Final design definition in the form of simulations, analysis and 3D engineering models.</a:t>
                      </a:r>
                    </a:p>
                    <a:p>
                      <a:pPr marL="0" indent="0">
                        <a:buNone/>
                      </a:pPr>
                      <a:r>
                        <a:rPr lang="en-GB" sz="600" dirty="0"/>
                        <a:t>Final ConOps, SRS, SAD.</a:t>
                      </a:r>
                    </a:p>
                    <a:p>
                      <a:pPr marL="0" indent="0">
                        <a:buNone/>
                      </a:pPr>
                      <a:r>
                        <a:rPr lang="en-GB" sz="600" dirty="0"/>
                        <a:t>Final SVaP, SIP, SVeP.</a:t>
                      </a:r>
                    </a:p>
                    <a:p>
                      <a:pPr marL="0" indent="0">
                        <a:buNone/>
                      </a:pPr>
                      <a:r>
                        <a:rPr lang="en-GB" sz="600" dirty="0"/>
                        <a:t>System Operation and Maintenance Manual (SOMM).</a:t>
                      </a:r>
                    </a:p>
                    <a:p>
                      <a:pPr marL="0" indent="0">
                        <a:buNone/>
                      </a:pPr>
                      <a:r>
                        <a:rPr lang="en-GB" sz="600" dirty="0"/>
                        <a:t>Systems Design Description (SDD).</a:t>
                      </a:r>
                    </a:p>
                    <a:p>
                      <a:pPr marL="0" indent="0">
                        <a:buNone/>
                      </a:pPr>
                      <a:r>
                        <a:rPr lang="en-GB" sz="600" dirty="0"/>
                        <a:t>Safety Analysis Report.</a:t>
                      </a:r>
                    </a:p>
                    <a:p>
                      <a:pPr marL="0" indent="0">
                        <a:buNone/>
                      </a:pPr>
                      <a:r>
                        <a:rPr lang="en-GB" sz="600" dirty="0"/>
                        <a:t>Structural Verification Status Report.</a:t>
                      </a:r>
                    </a:p>
                    <a:p>
                      <a:pPr marL="0" indent="0">
                        <a:buNone/>
                      </a:pPr>
                      <a:r>
                        <a:rPr lang="en-GB" sz="600" dirty="0"/>
                        <a:t>Engineering documentation for manufacturing procurement.</a:t>
                      </a:r>
                    </a:p>
                  </a:txBody>
                  <a:tcPr/>
                </a:tc>
                <a:tc>
                  <a:txBody>
                    <a:bodyPr/>
                    <a:lstStyle/>
                    <a:p>
                      <a:r>
                        <a:rPr lang="en-GB" sz="600" b="1" dirty="0">
                          <a:latin typeface="+mn-lt"/>
                        </a:rPr>
                        <a:t>Output:</a:t>
                      </a:r>
                    </a:p>
                    <a:p>
                      <a:pPr marL="0" indent="0">
                        <a:buNone/>
                      </a:pPr>
                      <a:r>
                        <a:rPr lang="en-GB" sz="600" dirty="0"/>
                        <a:t>System Integration Procedure (SIPr).</a:t>
                      </a:r>
                    </a:p>
                    <a:p>
                      <a:pPr marL="0" indent="0">
                        <a:buNone/>
                      </a:pPr>
                      <a:r>
                        <a:rPr lang="en-GB" sz="600" dirty="0"/>
                        <a:t>System Verification Procedure (SVePr).</a:t>
                      </a:r>
                    </a:p>
                    <a:p>
                      <a:pPr marL="0" indent="0">
                        <a:buNone/>
                      </a:pPr>
                      <a:r>
                        <a:rPr lang="en-GB" sz="600" dirty="0"/>
                        <a:t>System Integration Report (SIR)</a:t>
                      </a:r>
                    </a:p>
                    <a:p>
                      <a:pPr marL="0" indent="0">
                        <a:buNone/>
                      </a:pPr>
                      <a:r>
                        <a:rPr lang="en-GB" sz="600" dirty="0"/>
                        <a:t>System Verification Report (SVeR).</a:t>
                      </a:r>
                    </a:p>
                    <a:p>
                      <a:pPr marL="0" indent="0">
                        <a:buNone/>
                      </a:pPr>
                      <a:r>
                        <a:rPr lang="en-GB" sz="600" dirty="0"/>
                        <a:t>System Validation Procedure (SVaPr).</a:t>
                      </a:r>
                    </a:p>
                    <a:p>
                      <a:pPr marL="0" indent="0">
                        <a:buNone/>
                      </a:pPr>
                      <a:r>
                        <a:rPr lang="en-GB" sz="600" dirty="0"/>
                        <a:t>As-manufactured engineering documentation.</a:t>
                      </a:r>
                    </a:p>
                    <a:p>
                      <a:pPr marL="0" indent="0">
                        <a:buNone/>
                      </a:pPr>
                      <a:r>
                        <a:rPr lang="en-GB" sz="600" dirty="0"/>
                        <a:t>As-built 3D engineering models.</a:t>
                      </a:r>
                      <a:endParaRPr lang="en-GB" sz="600" dirty="0">
                        <a:latin typeface="+mn-lt"/>
                      </a:endParaRPr>
                    </a:p>
                    <a:p>
                      <a:endParaRPr lang="en-GB" sz="600" dirty="0">
                        <a:latin typeface="+mn-lt"/>
                      </a:endParaRPr>
                    </a:p>
                  </a:txBody>
                  <a:tcPr/>
                </a:tc>
                <a:tc>
                  <a:txBody>
                    <a:bodyPr/>
                    <a:lstStyle/>
                    <a:p>
                      <a:r>
                        <a:rPr lang="en-GB" sz="600" b="1" dirty="0">
                          <a:latin typeface="+mn-lt"/>
                        </a:rPr>
                        <a:t>Output:</a:t>
                      </a:r>
                    </a:p>
                    <a:p>
                      <a:r>
                        <a:rPr lang="en-GB" sz="600" dirty="0">
                          <a:latin typeface="+mn-lt"/>
                        </a:rPr>
                        <a:t>System Validation Report (SVaR).</a:t>
                      </a:r>
                    </a:p>
                    <a:p>
                      <a:r>
                        <a:rPr lang="en-GB" sz="600" dirty="0">
                          <a:latin typeface="+mn-lt"/>
                        </a:rPr>
                        <a:t>Final SOMM, SDD.</a:t>
                      </a:r>
                    </a:p>
                    <a:p>
                      <a:r>
                        <a:rPr lang="en-GB" sz="600" dirty="0">
                          <a:latin typeface="+mn-lt"/>
                        </a:rPr>
                        <a:t>Final as-built 3D engineering models.</a:t>
                      </a:r>
                    </a:p>
                    <a:p>
                      <a:endParaRPr lang="en-GB" sz="600" dirty="0">
                        <a:latin typeface="+mn-lt"/>
                      </a:endParaRPr>
                    </a:p>
                  </a:txBody>
                  <a:tcPr/>
                </a:tc>
                <a:tc>
                  <a:txBody>
                    <a:bodyPr/>
                    <a:lstStyle/>
                    <a:p>
                      <a:r>
                        <a:rPr lang="en-GB" sz="600" b="1" dirty="0">
                          <a:latin typeface="+mn-lt"/>
                        </a:rPr>
                        <a:t>Output:</a:t>
                      </a:r>
                    </a:p>
                    <a:p>
                      <a:pPr marL="0" indent="0">
                        <a:buNone/>
                      </a:pPr>
                      <a:r>
                        <a:rPr lang="en-GB" sz="600" dirty="0"/>
                        <a:t>Operations logs</a:t>
                      </a:r>
                    </a:p>
                    <a:p>
                      <a:pPr marL="0" indent="0">
                        <a:buNone/>
                      </a:pPr>
                      <a:r>
                        <a:rPr lang="en-GB" sz="600" dirty="0"/>
                        <a:t>Maintenance logs</a:t>
                      </a:r>
                      <a:endParaRPr lang="en-GB" sz="600" dirty="0">
                        <a:latin typeface="+mn-lt"/>
                      </a:endParaRPr>
                    </a:p>
                    <a:p>
                      <a:endParaRPr lang="en-GB" sz="600" dirty="0">
                        <a:latin typeface="+mn-lt"/>
                      </a:endParaRPr>
                    </a:p>
                  </a:txBody>
                  <a:tcPr/>
                </a:tc>
                <a:tc>
                  <a:txBody>
                    <a:bodyPr/>
                    <a:lstStyle/>
                    <a:p>
                      <a:r>
                        <a:rPr lang="en-GB" sz="600" b="1" dirty="0">
                          <a:latin typeface="+mn-lt"/>
                        </a:rPr>
                        <a:t>Output:</a:t>
                      </a:r>
                    </a:p>
                    <a:p>
                      <a:pPr marL="0" indent="0">
                        <a:buNone/>
                      </a:pPr>
                      <a:r>
                        <a:rPr lang="en-GB" sz="600" dirty="0"/>
                        <a:t>System Decommissioning and Disposal Plan (SDDP).</a:t>
                      </a:r>
                    </a:p>
                    <a:p>
                      <a:pPr marL="0" indent="0">
                        <a:buNone/>
                      </a:pPr>
                      <a:r>
                        <a:rPr lang="en-GB" sz="600" dirty="0"/>
                        <a:t>System Decommissioning and Disposal Procedure (SDDPr).</a:t>
                      </a:r>
                    </a:p>
                    <a:p>
                      <a:pPr marL="0" indent="0">
                        <a:buNone/>
                      </a:pPr>
                      <a:r>
                        <a:rPr lang="en-GB" sz="600" dirty="0"/>
                        <a:t>System Closeout Report (SCR).</a:t>
                      </a:r>
                    </a:p>
                    <a:p>
                      <a:endParaRPr lang="en-GB" sz="600" dirty="0">
                        <a:latin typeface="+mn-lt"/>
                      </a:endParaRPr>
                    </a:p>
                  </a:txBody>
                  <a:tcPr/>
                </a:tc>
                <a:extLst>
                  <a:ext uri="{0D108BD9-81ED-4DB2-BD59-A6C34878D82A}">
                    <a16:rowId xmlns:a16="http://schemas.microsoft.com/office/drawing/2014/main" val="2274364153"/>
                  </a:ext>
                </a:extLst>
              </a:tr>
            </a:tbl>
          </a:graphicData>
        </a:graphic>
      </p:graphicFrame>
      <p:cxnSp>
        <p:nvCxnSpPr>
          <p:cNvPr id="8" name="Straight Connector 7">
            <a:extLst>
              <a:ext uri="{FF2B5EF4-FFF2-40B4-BE49-F238E27FC236}">
                <a16:creationId xmlns:a16="http://schemas.microsoft.com/office/drawing/2014/main" id="{019F6DFF-D983-44A2-B63E-345677354BFC}"/>
              </a:ext>
            </a:extLst>
          </p:cNvPr>
          <p:cNvCxnSpPr>
            <a:cxnSpLocks/>
          </p:cNvCxnSpPr>
          <p:nvPr/>
        </p:nvCxnSpPr>
        <p:spPr>
          <a:xfrm>
            <a:off x="2676356" y="1551668"/>
            <a:ext cx="0" cy="180532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87" name="TextBox 86">
            <a:extLst>
              <a:ext uri="{FF2B5EF4-FFF2-40B4-BE49-F238E27FC236}">
                <a16:creationId xmlns:a16="http://schemas.microsoft.com/office/drawing/2014/main" id="{63F14DBB-17B5-40F6-8012-05C7D1734725}"/>
              </a:ext>
            </a:extLst>
          </p:cNvPr>
          <p:cNvSpPr txBox="1">
            <a:spLocks noChangeAspect="1"/>
          </p:cNvSpPr>
          <p:nvPr/>
        </p:nvSpPr>
        <p:spPr>
          <a:xfrm>
            <a:off x="2444667" y="2855407"/>
            <a:ext cx="468000" cy="213985"/>
          </a:xfrm>
          <a:prstGeom prst="diamond">
            <a:avLst/>
          </a:prstGeom>
          <a:solidFill>
            <a:srgbClr val="7F7F7F"/>
          </a:solidFill>
          <a:ln>
            <a:noFill/>
          </a:ln>
        </p:spPr>
        <p:txBody>
          <a:bodyPr wrap="square" lIns="36000" tIns="0" rIns="36000" bIns="0" rtlCol="0" anchor="ctr">
            <a:spAutoFit/>
          </a:bodyPr>
          <a:lstStyle/>
          <a:p>
            <a:pPr algn="ctr"/>
            <a:r>
              <a:rPr lang="en-GB" sz="700" b="1" dirty="0">
                <a:solidFill>
                  <a:schemeClr val="bg1"/>
                </a:solidFill>
              </a:rPr>
              <a:t>CDR</a:t>
            </a:r>
            <a:endParaRPr lang="en-GB" sz="800" b="1" dirty="0">
              <a:solidFill>
                <a:schemeClr val="bg1"/>
              </a:solidFill>
            </a:endParaRPr>
          </a:p>
        </p:txBody>
      </p:sp>
      <p:sp>
        <p:nvSpPr>
          <p:cNvPr id="67" name="TextBox 66">
            <a:extLst>
              <a:ext uri="{FF2B5EF4-FFF2-40B4-BE49-F238E27FC236}">
                <a16:creationId xmlns:a16="http://schemas.microsoft.com/office/drawing/2014/main" id="{6A3A8E2F-B232-4DBE-BFE5-C08BFA5E5E27}"/>
              </a:ext>
            </a:extLst>
          </p:cNvPr>
          <p:cNvSpPr txBox="1"/>
          <p:nvPr/>
        </p:nvSpPr>
        <p:spPr>
          <a:xfrm>
            <a:off x="2461865" y="2083975"/>
            <a:ext cx="432048" cy="215444"/>
          </a:xfrm>
          <a:prstGeom prst="rec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GB" sz="800" b="1" dirty="0">
                <a:solidFill>
                  <a:schemeClr val="bg1"/>
                </a:solidFill>
              </a:rPr>
              <a:t>2017</a:t>
            </a:r>
          </a:p>
        </p:txBody>
      </p:sp>
    </p:spTree>
    <p:extLst>
      <p:ext uri="{BB962C8B-B14F-4D97-AF65-F5344CB8AC3E}">
        <p14:creationId xmlns:p14="http://schemas.microsoft.com/office/powerpoint/2010/main" val="1702740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ESS-0123264 - System Design Description  (SDD)</a:t>
            </a:r>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20</a:t>
            </a:fld>
            <a:endParaRPr lang="en-GB" dirty="0"/>
          </a:p>
        </p:txBody>
      </p:sp>
      <p:pic>
        <p:nvPicPr>
          <p:cNvPr id="10" name="Picture 9">
            <a:extLst>
              <a:ext uri="{FF2B5EF4-FFF2-40B4-BE49-F238E27FC236}">
                <a16:creationId xmlns:a16="http://schemas.microsoft.com/office/drawing/2014/main" id="{BD8387A5-2949-413F-A119-A0DA3748A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89" y="1751305"/>
            <a:ext cx="8259420" cy="3355390"/>
          </a:xfrm>
          <a:prstGeom prst="rect">
            <a:avLst/>
          </a:prstGeom>
        </p:spPr>
      </p:pic>
      <p:sp>
        <p:nvSpPr>
          <p:cNvPr id="11" name="TextBox 10">
            <a:extLst>
              <a:ext uri="{FF2B5EF4-FFF2-40B4-BE49-F238E27FC236}">
                <a16:creationId xmlns:a16="http://schemas.microsoft.com/office/drawing/2014/main" id="{E601049F-838A-4469-8234-D2408BE27EA2}"/>
              </a:ext>
            </a:extLst>
          </p:cNvPr>
          <p:cNvSpPr txBox="1"/>
          <p:nvPr/>
        </p:nvSpPr>
        <p:spPr>
          <a:xfrm>
            <a:off x="611560" y="5517232"/>
            <a:ext cx="3168352" cy="923330"/>
          </a:xfrm>
          <a:prstGeom prst="rect">
            <a:avLst/>
          </a:prstGeom>
          <a:noFill/>
        </p:spPr>
        <p:txBody>
          <a:bodyPr wrap="square" rtlCol="0">
            <a:spAutoFit/>
          </a:bodyPr>
          <a:lstStyle/>
          <a:p>
            <a:r>
              <a:rPr lang="en-GB" dirty="0"/>
              <a:t>Bunker Access Safety System</a:t>
            </a:r>
          </a:p>
          <a:p>
            <a:r>
              <a:rPr lang="en-GB" dirty="0"/>
              <a:t>Product Breakdown</a:t>
            </a:r>
          </a:p>
          <a:p>
            <a:r>
              <a:rPr lang="en-GB" dirty="0"/>
              <a:t>ESS-0123448 SDD</a:t>
            </a:r>
          </a:p>
        </p:txBody>
      </p:sp>
    </p:spTree>
    <p:extLst>
      <p:ext uri="{BB962C8B-B14F-4D97-AF65-F5344CB8AC3E}">
        <p14:creationId xmlns:p14="http://schemas.microsoft.com/office/powerpoint/2010/main" val="1462792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ESS-0123956 - System Integration Plan (SIP)</a:t>
            </a:r>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21</a:t>
            </a:fld>
            <a:endParaRPr lang="en-GB" dirty="0"/>
          </a:p>
        </p:txBody>
      </p:sp>
      <p:pic>
        <p:nvPicPr>
          <p:cNvPr id="11" name="Picture 10">
            <a:extLst>
              <a:ext uri="{FF2B5EF4-FFF2-40B4-BE49-F238E27FC236}">
                <a16:creationId xmlns:a16="http://schemas.microsoft.com/office/drawing/2014/main" id="{EFBC33BB-39E6-41E7-82DB-F87838BCC027}"/>
              </a:ext>
            </a:extLst>
          </p:cNvPr>
          <p:cNvPicPr>
            <a:picLocks noChangeAspect="1"/>
          </p:cNvPicPr>
          <p:nvPr/>
        </p:nvPicPr>
        <p:blipFill>
          <a:blip r:embed="rId3"/>
          <a:stretch>
            <a:fillRect/>
          </a:stretch>
        </p:blipFill>
        <p:spPr>
          <a:xfrm>
            <a:off x="546280" y="1511125"/>
            <a:ext cx="2297528" cy="5219679"/>
          </a:xfrm>
          <a:prstGeom prst="rect">
            <a:avLst/>
          </a:prstGeom>
        </p:spPr>
      </p:pic>
      <p:sp>
        <p:nvSpPr>
          <p:cNvPr id="12" name="Content Placeholder 3">
            <a:extLst>
              <a:ext uri="{FF2B5EF4-FFF2-40B4-BE49-F238E27FC236}">
                <a16:creationId xmlns:a16="http://schemas.microsoft.com/office/drawing/2014/main" id="{9DF1B050-C753-4B27-B85B-D3A8ACF5CF32}"/>
              </a:ext>
            </a:extLst>
          </p:cNvPr>
          <p:cNvSpPr txBox="1">
            <a:spLocks/>
          </p:cNvSpPr>
          <p:nvPr/>
        </p:nvSpPr>
        <p:spPr>
          <a:xfrm>
            <a:off x="3707904" y="1600200"/>
            <a:ext cx="497889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r>
              <a:rPr lang="en-GB" sz="1800" dirty="0">
                <a:solidFill>
                  <a:prstClr val="white">
                    <a:lumMod val="50000"/>
                  </a:prstClr>
                </a:solidFill>
              </a:rPr>
              <a:t>SIP provides the documented description of the plan for integration of the Bunker System into the ESS facility.</a:t>
            </a:r>
            <a:endParaRPr lang="sv-SE" sz="1800" dirty="0">
              <a:solidFill>
                <a:prstClr val="white">
                  <a:lumMod val="50000"/>
                </a:prstClr>
              </a:solidFill>
            </a:endParaRPr>
          </a:p>
          <a:p>
            <a:pPr lvl="0"/>
            <a:r>
              <a:rPr lang="en-GB" sz="1800" dirty="0">
                <a:solidFill>
                  <a:prstClr val="white">
                    <a:lumMod val="50000"/>
                  </a:prstClr>
                </a:solidFill>
              </a:rPr>
              <a:t>SIP is comprised of the SIPs of its subsystems. </a:t>
            </a:r>
          </a:p>
          <a:p>
            <a:r>
              <a:rPr lang="en-GB" sz="1800" dirty="0">
                <a:solidFill>
                  <a:prstClr val="white">
                    <a:lumMod val="50000"/>
                  </a:prstClr>
                </a:solidFill>
              </a:rPr>
              <a:t>Subsystem SIPs developed from respective subsystem SDD.</a:t>
            </a:r>
          </a:p>
          <a:p>
            <a:pPr lvl="0"/>
            <a:r>
              <a:rPr lang="en-GB" sz="1800" dirty="0">
                <a:solidFill>
                  <a:prstClr val="white">
                    <a:lumMod val="50000"/>
                  </a:prstClr>
                </a:solidFill>
              </a:rPr>
              <a:t>Captures the design engineers’ plan that is the input provided to the project installation plan</a:t>
            </a:r>
            <a:r>
              <a:rPr lang="sv-SE" sz="1800" dirty="0">
                <a:solidFill>
                  <a:prstClr val="white">
                    <a:lumMod val="50000"/>
                  </a:prstClr>
                </a:solidFill>
              </a:rPr>
              <a:t>.</a:t>
            </a:r>
          </a:p>
          <a:p>
            <a:pPr lvl="0"/>
            <a:r>
              <a:rPr lang="en-GB" sz="1800" dirty="0">
                <a:solidFill>
                  <a:prstClr val="white">
                    <a:lumMod val="50000"/>
                  </a:prstClr>
                </a:solidFill>
              </a:rPr>
              <a:t>Self-check of the system design. </a:t>
            </a:r>
          </a:p>
        </p:txBody>
      </p:sp>
    </p:spTree>
    <p:extLst>
      <p:ext uri="{BB962C8B-B14F-4D97-AF65-F5344CB8AC3E}">
        <p14:creationId xmlns:p14="http://schemas.microsoft.com/office/powerpoint/2010/main" val="313349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ESS-0123956 - System Integration Plan (SIP)</a:t>
            </a:r>
            <a:endParaRPr lang="en-GB" dirty="0"/>
          </a:p>
        </p:txBody>
      </p:sp>
      <p:sp>
        <p:nvSpPr>
          <p:cNvPr id="4" name="Content Placeholder 3">
            <a:extLst>
              <a:ext uri="{FF2B5EF4-FFF2-40B4-BE49-F238E27FC236}">
                <a16:creationId xmlns:a16="http://schemas.microsoft.com/office/drawing/2014/main" id="{58320048-62B8-467E-A836-34440C30EC39}"/>
              </a:ext>
            </a:extLst>
          </p:cNvPr>
          <p:cNvSpPr>
            <a:spLocks noGrp="1"/>
          </p:cNvSpPr>
          <p:nvPr>
            <p:ph sz="half" idx="2"/>
          </p:nvPr>
        </p:nvSpPr>
        <p:spPr>
          <a:xfrm>
            <a:off x="457200" y="5882166"/>
            <a:ext cx="8229600" cy="365125"/>
          </a:xfrm>
        </p:spPr>
        <p:txBody>
          <a:bodyPr>
            <a:normAutofit/>
          </a:bodyPr>
          <a:lstStyle/>
          <a:p>
            <a:pPr marL="0" indent="0" algn="ctr">
              <a:buNone/>
            </a:pPr>
            <a:r>
              <a:rPr lang="en-GB" sz="1600" b="1" dirty="0"/>
              <a:t>Bunker System Integration</a:t>
            </a:r>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22</a:t>
            </a:fld>
            <a:endParaRPr lang="en-GB" dirty="0"/>
          </a:p>
        </p:txBody>
      </p:sp>
      <p:pic>
        <p:nvPicPr>
          <p:cNvPr id="6" name="Picture 5">
            <a:extLst>
              <a:ext uri="{FF2B5EF4-FFF2-40B4-BE49-F238E27FC236}">
                <a16:creationId xmlns:a16="http://schemas.microsoft.com/office/drawing/2014/main" id="{1665017C-EE36-4E79-AE9D-52941E430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700809"/>
            <a:ext cx="8568952" cy="3697778"/>
          </a:xfrm>
          <a:prstGeom prst="rect">
            <a:avLst/>
          </a:prstGeom>
        </p:spPr>
      </p:pic>
    </p:spTree>
    <p:extLst>
      <p:ext uri="{BB962C8B-B14F-4D97-AF65-F5344CB8AC3E}">
        <p14:creationId xmlns:p14="http://schemas.microsoft.com/office/powerpoint/2010/main" val="2063797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ESS-0123956 - System Integration Plan (SIP)</a:t>
            </a:r>
            <a:endParaRPr lang="en-GB" dirty="0"/>
          </a:p>
        </p:txBody>
      </p:sp>
      <p:sp>
        <p:nvSpPr>
          <p:cNvPr id="4" name="Content Placeholder 3">
            <a:extLst>
              <a:ext uri="{FF2B5EF4-FFF2-40B4-BE49-F238E27FC236}">
                <a16:creationId xmlns:a16="http://schemas.microsoft.com/office/drawing/2014/main" id="{58320048-62B8-467E-A836-34440C30EC39}"/>
              </a:ext>
            </a:extLst>
          </p:cNvPr>
          <p:cNvSpPr>
            <a:spLocks noGrp="1"/>
          </p:cNvSpPr>
          <p:nvPr>
            <p:ph sz="half" idx="2"/>
          </p:nvPr>
        </p:nvSpPr>
        <p:spPr>
          <a:xfrm>
            <a:off x="4427984" y="5085184"/>
            <a:ext cx="3178696" cy="365125"/>
          </a:xfrm>
        </p:spPr>
        <p:txBody>
          <a:bodyPr>
            <a:normAutofit/>
          </a:bodyPr>
          <a:lstStyle/>
          <a:p>
            <a:pPr marL="0" indent="0" algn="ctr">
              <a:buNone/>
            </a:pPr>
            <a:r>
              <a:rPr lang="en-GB" sz="1400" dirty="0"/>
              <a:t>Bunker Wall System NW Integration</a:t>
            </a:r>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23</a:t>
            </a:fld>
            <a:endParaRPr lang="en-GB" dirty="0"/>
          </a:p>
        </p:txBody>
      </p:sp>
      <p:pic>
        <p:nvPicPr>
          <p:cNvPr id="6" name="Picture 5">
            <a:extLst>
              <a:ext uri="{FF2B5EF4-FFF2-40B4-BE49-F238E27FC236}">
                <a16:creationId xmlns:a16="http://schemas.microsoft.com/office/drawing/2014/main" id="{1665017C-EE36-4E79-AE9D-52941E430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587854"/>
            <a:ext cx="3374911" cy="5293979"/>
          </a:xfrm>
          <a:prstGeom prst="rect">
            <a:avLst/>
          </a:prstGeom>
        </p:spPr>
      </p:pic>
    </p:spTree>
    <p:extLst>
      <p:ext uri="{BB962C8B-B14F-4D97-AF65-F5344CB8AC3E}">
        <p14:creationId xmlns:p14="http://schemas.microsoft.com/office/powerpoint/2010/main" val="3643771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ESS-0123957 - System Verification Plan (SVeP)</a:t>
            </a:r>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24</a:t>
            </a:fld>
            <a:endParaRPr lang="en-GB" dirty="0"/>
          </a:p>
        </p:txBody>
      </p:sp>
      <p:pic>
        <p:nvPicPr>
          <p:cNvPr id="8" name="Picture 7">
            <a:extLst>
              <a:ext uri="{FF2B5EF4-FFF2-40B4-BE49-F238E27FC236}">
                <a16:creationId xmlns:a16="http://schemas.microsoft.com/office/drawing/2014/main" id="{76E3094D-50CF-4F33-A4E6-1E6E108C2B77}"/>
              </a:ext>
            </a:extLst>
          </p:cNvPr>
          <p:cNvPicPr>
            <a:picLocks noChangeAspect="1"/>
          </p:cNvPicPr>
          <p:nvPr/>
        </p:nvPicPr>
        <p:blipFill>
          <a:blip r:embed="rId2"/>
          <a:stretch>
            <a:fillRect/>
          </a:stretch>
        </p:blipFill>
        <p:spPr>
          <a:xfrm>
            <a:off x="470892" y="1484784"/>
            <a:ext cx="3919484" cy="5373216"/>
          </a:xfrm>
          <a:prstGeom prst="rect">
            <a:avLst/>
          </a:prstGeom>
        </p:spPr>
      </p:pic>
      <p:sp>
        <p:nvSpPr>
          <p:cNvPr id="11" name="Content Placeholder 3">
            <a:extLst>
              <a:ext uri="{FF2B5EF4-FFF2-40B4-BE49-F238E27FC236}">
                <a16:creationId xmlns:a16="http://schemas.microsoft.com/office/drawing/2014/main" id="{60663BF0-2996-401E-A07B-C306099B95BE}"/>
              </a:ext>
            </a:extLst>
          </p:cNvPr>
          <p:cNvSpPr txBox="1">
            <a:spLocks/>
          </p:cNvSpPr>
          <p:nvPr/>
        </p:nvSpPr>
        <p:spPr>
          <a:xfrm>
            <a:off x="4572000" y="1600200"/>
            <a:ext cx="4248472" cy="4637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r>
              <a:rPr lang="en-GB" sz="1600" dirty="0">
                <a:solidFill>
                  <a:prstClr val="white">
                    <a:lumMod val="50000"/>
                  </a:prstClr>
                </a:solidFill>
              </a:rPr>
              <a:t>SVeP provides the documented description of the plan for system verification of the Bunker System.</a:t>
            </a:r>
            <a:endParaRPr lang="sv-SE" sz="1600" dirty="0">
              <a:solidFill>
                <a:prstClr val="white">
                  <a:lumMod val="50000"/>
                </a:prstClr>
              </a:solidFill>
            </a:endParaRPr>
          </a:p>
          <a:p>
            <a:pPr lvl="0"/>
            <a:r>
              <a:rPr lang="en-GB" sz="1600" dirty="0">
                <a:solidFill>
                  <a:prstClr val="white">
                    <a:lumMod val="50000"/>
                  </a:prstClr>
                </a:solidFill>
              </a:rPr>
              <a:t>SVeP also comprised of the </a:t>
            </a:r>
            <a:r>
              <a:rPr lang="en-GB" sz="1600" dirty="0" err="1">
                <a:solidFill>
                  <a:prstClr val="white">
                    <a:lumMod val="50000"/>
                  </a:prstClr>
                </a:solidFill>
              </a:rPr>
              <a:t>SVePs</a:t>
            </a:r>
            <a:r>
              <a:rPr lang="en-GB" sz="1600" dirty="0">
                <a:solidFill>
                  <a:prstClr val="white">
                    <a:lumMod val="50000"/>
                  </a:prstClr>
                </a:solidFill>
              </a:rPr>
              <a:t> of its subsystems. </a:t>
            </a:r>
          </a:p>
          <a:p>
            <a:r>
              <a:rPr lang="en-GB" sz="1600" dirty="0">
                <a:solidFill>
                  <a:prstClr val="white">
                    <a:lumMod val="50000"/>
                  </a:prstClr>
                </a:solidFill>
              </a:rPr>
              <a:t>Subsystem </a:t>
            </a:r>
            <a:r>
              <a:rPr lang="en-GB" sz="1600" dirty="0" err="1">
                <a:solidFill>
                  <a:prstClr val="white">
                    <a:lumMod val="50000"/>
                  </a:prstClr>
                </a:solidFill>
              </a:rPr>
              <a:t>SVePs</a:t>
            </a:r>
            <a:r>
              <a:rPr lang="en-GB" sz="1600" dirty="0">
                <a:solidFill>
                  <a:prstClr val="white">
                    <a:lumMod val="50000"/>
                  </a:prstClr>
                </a:solidFill>
              </a:rPr>
              <a:t> developed from respective subsystem SRS and SIP.</a:t>
            </a:r>
          </a:p>
          <a:p>
            <a:pPr lvl="0"/>
            <a:r>
              <a:rPr lang="en-GB" sz="1600" dirty="0">
                <a:solidFill>
                  <a:schemeClr val="tx1">
                    <a:lumMod val="50000"/>
                    <a:lumOff val="50000"/>
                  </a:schemeClr>
                </a:solidFill>
              </a:rPr>
              <a:t>Verification of the system design through verification of the system requirements as well as verification of the integration:</a:t>
            </a:r>
          </a:p>
          <a:p>
            <a:pPr lvl="1"/>
            <a:r>
              <a:rPr lang="en-GB" sz="1400" dirty="0">
                <a:solidFill>
                  <a:schemeClr val="tx1">
                    <a:lumMod val="50000"/>
                    <a:lumOff val="50000"/>
                  </a:schemeClr>
                </a:solidFill>
              </a:rPr>
              <a:t>Does the system design clearly represent the system requirements that drove the design? </a:t>
            </a:r>
          </a:p>
          <a:p>
            <a:pPr lvl="1"/>
            <a:r>
              <a:rPr lang="en-GB" sz="1400" dirty="0">
                <a:solidFill>
                  <a:schemeClr val="tx1">
                    <a:lumMod val="50000"/>
                    <a:lumOff val="50000"/>
                  </a:schemeClr>
                </a:solidFill>
              </a:rPr>
              <a:t>Does it fulfil ESS processes, rules, guidelines, etc.?</a:t>
            </a:r>
          </a:p>
          <a:p>
            <a:pPr lvl="0"/>
            <a:r>
              <a:rPr lang="en-GB" sz="1600" dirty="0">
                <a:solidFill>
                  <a:prstClr val="white">
                    <a:lumMod val="50000"/>
                  </a:prstClr>
                </a:solidFill>
              </a:rPr>
              <a:t>System verification can be carried out as the system integration progresses.</a:t>
            </a:r>
          </a:p>
        </p:txBody>
      </p:sp>
    </p:spTree>
    <p:extLst>
      <p:ext uri="{BB962C8B-B14F-4D97-AF65-F5344CB8AC3E}">
        <p14:creationId xmlns:p14="http://schemas.microsoft.com/office/powerpoint/2010/main" val="2681938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ESS-0123947 - System Validation Plan (SVaP)</a:t>
            </a:r>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25</a:t>
            </a:fld>
            <a:endParaRPr lang="en-GB" dirty="0"/>
          </a:p>
        </p:txBody>
      </p:sp>
      <p:pic>
        <p:nvPicPr>
          <p:cNvPr id="10" name="Picture 9">
            <a:extLst>
              <a:ext uri="{FF2B5EF4-FFF2-40B4-BE49-F238E27FC236}">
                <a16:creationId xmlns:a16="http://schemas.microsoft.com/office/drawing/2014/main" id="{17A661E6-E806-4B98-856F-D2D4925B35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87375"/>
            <a:ext cx="3672407" cy="5370625"/>
          </a:xfrm>
          <a:prstGeom prst="rect">
            <a:avLst/>
          </a:prstGeom>
        </p:spPr>
      </p:pic>
      <p:sp>
        <p:nvSpPr>
          <p:cNvPr id="8" name="Content Placeholder 3">
            <a:extLst>
              <a:ext uri="{FF2B5EF4-FFF2-40B4-BE49-F238E27FC236}">
                <a16:creationId xmlns:a16="http://schemas.microsoft.com/office/drawing/2014/main" id="{9697932F-C30D-404D-8D0C-E9AB4AB3FCBE}"/>
              </a:ext>
            </a:extLst>
          </p:cNvPr>
          <p:cNvSpPr txBox="1">
            <a:spLocks/>
          </p:cNvSpPr>
          <p:nvPr/>
        </p:nvSpPr>
        <p:spPr>
          <a:xfrm>
            <a:off x="4283968" y="1600200"/>
            <a:ext cx="4464496" cy="4756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r>
              <a:rPr lang="en-GB" sz="1800" dirty="0">
                <a:solidFill>
                  <a:prstClr val="white">
                    <a:lumMod val="50000"/>
                  </a:prstClr>
                </a:solidFill>
              </a:rPr>
              <a:t>SVaP provides the documented description of the plan for system validation of the Bunker System.</a:t>
            </a:r>
            <a:endParaRPr lang="sv-SE" sz="1800" dirty="0">
              <a:solidFill>
                <a:prstClr val="white">
                  <a:lumMod val="50000"/>
                </a:prstClr>
              </a:solidFill>
            </a:endParaRPr>
          </a:p>
          <a:p>
            <a:pPr lvl="0"/>
            <a:r>
              <a:rPr lang="en-GB" sz="1800" dirty="0">
                <a:solidFill>
                  <a:schemeClr val="tx1">
                    <a:lumMod val="50000"/>
                    <a:lumOff val="50000"/>
                  </a:schemeClr>
                </a:solidFill>
              </a:rPr>
              <a:t>SVaP also comprised of the </a:t>
            </a:r>
            <a:r>
              <a:rPr lang="en-GB" sz="1800" dirty="0" err="1">
                <a:solidFill>
                  <a:schemeClr val="tx1">
                    <a:lumMod val="50000"/>
                    <a:lumOff val="50000"/>
                  </a:schemeClr>
                </a:solidFill>
              </a:rPr>
              <a:t>SVaPs</a:t>
            </a:r>
            <a:r>
              <a:rPr lang="en-GB" sz="1800" dirty="0">
                <a:solidFill>
                  <a:schemeClr val="tx1">
                    <a:lumMod val="50000"/>
                    <a:lumOff val="50000"/>
                  </a:schemeClr>
                </a:solidFill>
              </a:rPr>
              <a:t> of its subsystems. </a:t>
            </a:r>
          </a:p>
          <a:p>
            <a:r>
              <a:rPr lang="en-GB" sz="1800" dirty="0">
                <a:solidFill>
                  <a:schemeClr val="tx1">
                    <a:lumMod val="50000"/>
                    <a:lumOff val="50000"/>
                  </a:schemeClr>
                </a:solidFill>
              </a:rPr>
              <a:t>Subsystem </a:t>
            </a:r>
            <a:r>
              <a:rPr lang="en-GB" sz="1800" dirty="0" err="1">
                <a:solidFill>
                  <a:schemeClr val="tx1">
                    <a:lumMod val="50000"/>
                    <a:lumOff val="50000"/>
                  </a:schemeClr>
                </a:solidFill>
              </a:rPr>
              <a:t>SVaPs</a:t>
            </a:r>
            <a:r>
              <a:rPr lang="en-GB" sz="1800" dirty="0">
                <a:solidFill>
                  <a:schemeClr val="tx1">
                    <a:lumMod val="50000"/>
                    <a:lumOff val="50000"/>
                  </a:schemeClr>
                </a:solidFill>
              </a:rPr>
              <a:t> developed from respective subsystem ConOps with input from respective SVeP.</a:t>
            </a:r>
          </a:p>
          <a:p>
            <a:pPr lvl="0"/>
            <a:r>
              <a:rPr lang="en-GB" sz="1800" dirty="0">
                <a:solidFill>
                  <a:prstClr val="white">
                    <a:lumMod val="50000"/>
                  </a:prstClr>
                </a:solidFill>
              </a:rPr>
              <a:t>System design validation through is to determine whether the system design, when integrated, will result in the intended system purpose being fulfilled in the operational environment and </a:t>
            </a:r>
            <a:r>
              <a:rPr lang="en-GB" sz="1800" dirty="0">
                <a:solidFill>
                  <a:srgbClr val="7F7F7F"/>
                </a:solidFill>
              </a:rPr>
              <a:t>the</a:t>
            </a:r>
            <a:r>
              <a:rPr lang="en-GB" sz="1800" dirty="0">
                <a:solidFill>
                  <a:prstClr val="white">
                    <a:lumMod val="50000"/>
                  </a:prstClr>
                </a:solidFill>
              </a:rPr>
              <a:t> stakeholder’s expectations and needs have been met.</a:t>
            </a:r>
          </a:p>
        </p:txBody>
      </p:sp>
    </p:spTree>
    <p:extLst>
      <p:ext uri="{BB962C8B-B14F-4D97-AF65-F5344CB8AC3E}">
        <p14:creationId xmlns:p14="http://schemas.microsoft.com/office/powerpoint/2010/main" val="1635685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normAutofit/>
          </a:bodyPr>
          <a:lstStyle/>
          <a:p>
            <a:r>
              <a:rPr lang="en-GB" dirty="0"/>
              <a:t>Bunker System Documentation</a:t>
            </a:r>
            <a:br>
              <a:rPr lang="en-GB" dirty="0"/>
            </a:br>
            <a:r>
              <a:rPr lang="en-GB" sz="2000" dirty="0"/>
              <a:t>ESS-0124440 - System Operations &amp; Maintenance Manual (SOMM)</a:t>
            </a:r>
            <a:endParaRPr lang="en-GB" dirty="0"/>
          </a:p>
        </p:txBody>
      </p:sp>
      <p:sp>
        <p:nvSpPr>
          <p:cNvPr id="4" name="Content Placeholder 3">
            <a:extLst>
              <a:ext uri="{FF2B5EF4-FFF2-40B4-BE49-F238E27FC236}">
                <a16:creationId xmlns:a16="http://schemas.microsoft.com/office/drawing/2014/main" id="{58320048-62B8-467E-A836-34440C30EC39}"/>
              </a:ext>
            </a:extLst>
          </p:cNvPr>
          <p:cNvSpPr>
            <a:spLocks noGrp="1"/>
          </p:cNvSpPr>
          <p:nvPr>
            <p:ph sz="half" idx="2"/>
          </p:nvPr>
        </p:nvSpPr>
        <p:spPr/>
        <p:txBody>
          <a:bodyPr>
            <a:normAutofit fontScale="85000" lnSpcReduction="10000"/>
          </a:bodyPr>
          <a:lstStyle/>
          <a:p>
            <a:r>
              <a:rPr lang="en-GB" sz="1800" dirty="0"/>
              <a:t>In general, operation of the Bunker System is a sub-routine of another system’s process / procedure such as Instrument Systems (IS), Target Systems (TS) and Integrated Control Systems (ICS) installation / removal / maintenance activities.</a:t>
            </a:r>
          </a:p>
          <a:p>
            <a:r>
              <a:rPr lang="en-GB" sz="1800" dirty="0"/>
              <a:t>Maintenance section is only regarding the Bunker System and does not address how elements of other systems that are located within the bunker cavity are maintained. </a:t>
            </a:r>
          </a:p>
          <a:p>
            <a:r>
              <a:rPr lang="en-GB" sz="1800" dirty="0"/>
              <a:t>The operation of the Bunker System will only be a sub-routine within their maintenance routines. </a:t>
            </a:r>
          </a:p>
          <a:p>
            <a:r>
              <a:rPr lang="en-GB" sz="1800" dirty="0"/>
              <a:t>Accessibility of personnel into bunker is  addressed in the system design and is to be as timely and orderly as safety permits.</a:t>
            </a:r>
          </a:p>
          <a:p>
            <a:r>
              <a:rPr lang="en-GB" sz="1800" dirty="0"/>
              <a:t>SOMM is developed based on the ConOps and SDD with input from the system integration, verification and validation. </a:t>
            </a:r>
          </a:p>
          <a:p>
            <a:pPr marL="0" indent="0">
              <a:buNone/>
            </a:pPr>
            <a:endParaRPr lang="en-GB" sz="1800"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26</a:t>
            </a:fld>
            <a:endParaRPr lang="en-GB" dirty="0"/>
          </a:p>
        </p:txBody>
      </p:sp>
      <p:pic>
        <p:nvPicPr>
          <p:cNvPr id="8" name="Picture 7">
            <a:extLst>
              <a:ext uri="{FF2B5EF4-FFF2-40B4-BE49-F238E27FC236}">
                <a16:creationId xmlns:a16="http://schemas.microsoft.com/office/drawing/2014/main" id="{A5D19EDC-1FCC-49CE-8086-B320D7A8DA06}"/>
              </a:ext>
            </a:extLst>
          </p:cNvPr>
          <p:cNvPicPr>
            <a:picLocks noChangeAspect="1"/>
          </p:cNvPicPr>
          <p:nvPr/>
        </p:nvPicPr>
        <p:blipFill>
          <a:blip r:embed="rId3"/>
          <a:stretch>
            <a:fillRect/>
          </a:stretch>
        </p:blipFill>
        <p:spPr>
          <a:xfrm>
            <a:off x="323528" y="1614056"/>
            <a:ext cx="4183345" cy="4969306"/>
          </a:xfrm>
          <a:prstGeom prst="rect">
            <a:avLst/>
          </a:prstGeom>
        </p:spPr>
      </p:pic>
    </p:spTree>
    <p:extLst>
      <p:ext uri="{BB962C8B-B14F-4D97-AF65-F5344CB8AC3E}">
        <p14:creationId xmlns:p14="http://schemas.microsoft.com/office/powerpoint/2010/main" val="1982402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normAutofit/>
          </a:bodyPr>
          <a:lstStyle/>
          <a:p>
            <a:r>
              <a:rPr lang="en-GB" dirty="0"/>
              <a:t>Bunker System Documentation</a:t>
            </a:r>
            <a:br>
              <a:rPr lang="en-GB" dirty="0"/>
            </a:br>
            <a:r>
              <a:rPr lang="en-GB" sz="2000" dirty="0"/>
              <a:t>ESS-0124440 - System Operations &amp; Maintenance Manual (SOMM)</a:t>
            </a:r>
            <a:endParaRPr lang="en-GB" dirty="0"/>
          </a:p>
        </p:txBody>
      </p:sp>
      <p:graphicFrame>
        <p:nvGraphicFramePr>
          <p:cNvPr id="3" name="Content Placeholder 2">
            <a:extLst>
              <a:ext uri="{FF2B5EF4-FFF2-40B4-BE49-F238E27FC236}">
                <a16:creationId xmlns:a16="http://schemas.microsoft.com/office/drawing/2014/main" id="{57B74FF1-BB64-4B08-B5E0-38A055C20960}"/>
              </a:ext>
            </a:extLst>
          </p:cNvPr>
          <p:cNvGraphicFramePr>
            <a:graphicFrameLocks noGrp="1"/>
          </p:cNvGraphicFramePr>
          <p:nvPr>
            <p:ph idx="1"/>
            <p:extLst>
              <p:ext uri="{D42A27DB-BD31-4B8C-83A1-F6EECF244321}">
                <p14:modId xmlns:p14="http://schemas.microsoft.com/office/powerpoint/2010/main" val="112714665"/>
              </p:ext>
            </p:extLst>
          </p:nvPr>
        </p:nvGraphicFramePr>
        <p:xfrm>
          <a:off x="1346848" y="1589771"/>
          <a:ext cx="6450303" cy="4791557"/>
        </p:xfrm>
        <a:graphic>
          <a:graphicData uri="http://schemas.openxmlformats.org/drawingml/2006/table">
            <a:tbl>
              <a:tblPr>
                <a:tableStyleId>{5C22544A-7EE6-4342-B048-85BDC9FD1C3A}</a:tableStyleId>
              </a:tblPr>
              <a:tblGrid>
                <a:gridCol w="975286">
                  <a:extLst>
                    <a:ext uri="{9D8B030D-6E8A-4147-A177-3AD203B41FA5}">
                      <a16:colId xmlns:a16="http://schemas.microsoft.com/office/drawing/2014/main" val="4019946245"/>
                    </a:ext>
                  </a:extLst>
                </a:gridCol>
                <a:gridCol w="1746742">
                  <a:extLst>
                    <a:ext uri="{9D8B030D-6E8A-4147-A177-3AD203B41FA5}">
                      <a16:colId xmlns:a16="http://schemas.microsoft.com/office/drawing/2014/main" val="3563409944"/>
                    </a:ext>
                  </a:extLst>
                </a:gridCol>
                <a:gridCol w="3728275">
                  <a:extLst>
                    <a:ext uri="{9D8B030D-6E8A-4147-A177-3AD203B41FA5}">
                      <a16:colId xmlns:a16="http://schemas.microsoft.com/office/drawing/2014/main" val="4294850177"/>
                    </a:ext>
                  </a:extLst>
                </a:gridCol>
              </a:tblGrid>
              <a:tr h="151104">
                <a:tc>
                  <a:txBody>
                    <a:bodyPr/>
                    <a:lstStyle/>
                    <a:p>
                      <a:pPr>
                        <a:lnSpc>
                          <a:spcPct val="115000"/>
                        </a:lnSpc>
                        <a:spcBef>
                          <a:spcPts val="300"/>
                        </a:spcBef>
                        <a:spcAft>
                          <a:spcPts val="300"/>
                        </a:spcAft>
                      </a:pPr>
                      <a:r>
                        <a:rPr lang="en-GB" sz="900">
                          <a:effectLst/>
                        </a:rPr>
                        <a:t>ID</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tc>
                  <a:txBody>
                    <a:bodyPr/>
                    <a:lstStyle/>
                    <a:p>
                      <a:pPr>
                        <a:lnSpc>
                          <a:spcPct val="115000"/>
                        </a:lnSpc>
                        <a:spcBef>
                          <a:spcPts val="300"/>
                        </a:spcBef>
                        <a:spcAft>
                          <a:spcPts val="300"/>
                        </a:spcAft>
                      </a:pPr>
                      <a:r>
                        <a:rPr lang="en-GB" sz="900">
                          <a:effectLst/>
                        </a:rPr>
                        <a:t>Title</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tc>
                  <a:txBody>
                    <a:bodyPr/>
                    <a:lstStyle/>
                    <a:p>
                      <a:pPr>
                        <a:lnSpc>
                          <a:spcPct val="115000"/>
                        </a:lnSpc>
                        <a:spcBef>
                          <a:spcPts val="300"/>
                        </a:spcBef>
                        <a:spcAft>
                          <a:spcPts val="300"/>
                        </a:spcAft>
                      </a:pPr>
                      <a:r>
                        <a:rPr lang="en-GB" sz="900">
                          <a:effectLst/>
                        </a:rPr>
                        <a:t>Description</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extLst>
                  <a:ext uri="{0D108BD9-81ED-4DB2-BD59-A6C34878D82A}">
                    <a16:rowId xmlns:a16="http://schemas.microsoft.com/office/drawing/2014/main" val="998377699"/>
                  </a:ext>
                </a:extLst>
              </a:tr>
              <a:tr h="302209">
                <a:tc>
                  <a:txBody>
                    <a:bodyPr/>
                    <a:lstStyle/>
                    <a:p>
                      <a:pPr>
                        <a:lnSpc>
                          <a:spcPct val="115000"/>
                        </a:lnSpc>
                        <a:spcBef>
                          <a:spcPts val="600"/>
                        </a:spcBef>
                        <a:spcAft>
                          <a:spcPts val="600"/>
                        </a:spcAft>
                      </a:pPr>
                      <a:r>
                        <a:rPr lang="en-GB" sz="900">
                          <a:effectLst/>
                        </a:rPr>
                        <a:t>BS.OS-01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tc>
                  <a:txBody>
                    <a:bodyPr/>
                    <a:lstStyle/>
                    <a:p>
                      <a:pPr>
                        <a:lnSpc>
                          <a:spcPct val="115000"/>
                        </a:lnSpc>
                        <a:spcBef>
                          <a:spcPts val="600"/>
                        </a:spcBef>
                        <a:spcAft>
                          <a:spcPts val="600"/>
                        </a:spcAft>
                      </a:pPr>
                      <a:r>
                        <a:rPr lang="en-GB" sz="900">
                          <a:effectLst/>
                        </a:rPr>
                        <a:t>Personnel Access</a:t>
                      </a:r>
                      <a:br>
                        <a:rPr lang="en-GB" sz="900">
                          <a:effectLst/>
                        </a:rPr>
                      </a:br>
                      <a:r>
                        <a:rPr lang="en-GB" sz="900">
                          <a:effectLst/>
                        </a:rPr>
                        <a:t>Bunker NW R6-R15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tc>
                  <a:txBody>
                    <a:bodyPr/>
                    <a:lstStyle/>
                    <a:p>
                      <a:pPr>
                        <a:lnSpc>
                          <a:spcPct val="115000"/>
                        </a:lnSpc>
                        <a:spcBef>
                          <a:spcPts val="600"/>
                        </a:spcBef>
                        <a:spcAft>
                          <a:spcPts val="600"/>
                        </a:spcAft>
                      </a:pPr>
                      <a:r>
                        <a:rPr lang="en-GB" sz="900">
                          <a:effectLst/>
                        </a:rPr>
                        <a:t>Personnel access through bunker roof for inspection / maintenance in north and west sectors within R6-R15 region.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extLst>
                  <a:ext uri="{0D108BD9-81ED-4DB2-BD59-A6C34878D82A}">
                    <a16:rowId xmlns:a16="http://schemas.microsoft.com/office/drawing/2014/main" val="4181245902"/>
                  </a:ext>
                </a:extLst>
              </a:tr>
              <a:tr h="302209">
                <a:tc>
                  <a:txBody>
                    <a:bodyPr/>
                    <a:lstStyle/>
                    <a:p>
                      <a:pPr>
                        <a:lnSpc>
                          <a:spcPts val="1400"/>
                        </a:lnSpc>
                        <a:spcBef>
                          <a:spcPts val="600"/>
                        </a:spcBef>
                        <a:spcAft>
                          <a:spcPts val="600"/>
                        </a:spcAft>
                        <a:tabLst>
                          <a:tab pos="270510" algn="l"/>
                        </a:tabLst>
                      </a:pPr>
                      <a:r>
                        <a:rPr lang="en-GB" sz="900">
                          <a:effectLst/>
                        </a:rPr>
                        <a:t>BS.OS-02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tc>
                  <a:txBody>
                    <a:bodyPr/>
                    <a:lstStyle/>
                    <a:p>
                      <a:pPr>
                        <a:lnSpc>
                          <a:spcPct val="115000"/>
                        </a:lnSpc>
                        <a:spcBef>
                          <a:spcPts val="600"/>
                        </a:spcBef>
                        <a:spcAft>
                          <a:spcPts val="600"/>
                        </a:spcAft>
                      </a:pPr>
                      <a:r>
                        <a:rPr lang="en-GB" sz="900">
                          <a:effectLst/>
                        </a:rPr>
                        <a:t>Personnel Access</a:t>
                      </a:r>
                      <a:br>
                        <a:rPr lang="en-GB" sz="900">
                          <a:effectLst/>
                        </a:rPr>
                      </a:br>
                      <a:r>
                        <a:rPr lang="en-GB" sz="900">
                          <a:effectLst/>
                        </a:rPr>
                        <a:t>Bunker W R15-R28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tc>
                  <a:txBody>
                    <a:bodyPr/>
                    <a:lstStyle/>
                    <a:p>
                      <a:pPr>
                        <a:lnSpc>
                          <a:spcPct val="115000"/>
                        </a:lnSpc>
                        <a:spcBef>
                          <a:spcPts val="600"/>
                        </a:spcBef>
                        <a:spcAft>
                          <a:spcPts val="600"/>
                        </a:spcAft>
                      </a:pPr>
                      <a:r>
                        <a:rPr lang="en-GB" sz="900" dirty="0">
                          <a:effectLst/>
                        </a:rPr>
                        <a:t>Personnel access through bunker roof for inspection / maintenance in west sector within R15-R28 region.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extLst>
                  <a:ext uri="{0D108BD9-81ED-4DB2-BD59-A6C34878D82A}">
                    <a16:rowId xmlns:a16="http://schemas.microsoft.com/office/drawing/2014/main" val="3749803358"/>
                  </a:ext>
                </a:extLst>
              </a:tr>
              <a:tr h="723867">
                <a:tc>
                  <a:txBody>
                    <a:bodyPr/>
                    <a:lstStyle/>
                    <a:p>
                      <a:pPr>
                        <a:lnSpc>
                          <a:spcPct val="115000"/>
                        </a:lnSpc>
                        <a:spcBef>
                          <a:spcPts val="600"/>
                        </a:spcBef>
                        <a:spcAft>
                          <a:spcPts val="600"/>
                        </a:spcAft>
                      </a:pPr>
                      <a:r>
                        <a:rPr lang="en-GB" sz="900">
                          <a:effectLst/>
                        </a:rPr>
                        <a:t>BS.OS-03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tc>
                  <a:txBody>
                    <a:bodyPr/>
                    <a:lstStyle/>
                    <a:p>
                      <a:pPr>
                        <a:lnSpc>
                          <a:spcPct val="115000"/>
                        </a:lnSpc>
                        <a:spcBef>
                          <a:spcPts val="600"/>
                        </a:spcBef>
                        <a:spcAft>
                          <a:spcPts val="600"/>
                        </a:spcAft>
                      </a:pPr>
                      <a:r>
                        <a:rPr lang="en-GB" sz="900">
                          <a:effectLst/>
                        </a:rPr>
                        <a:t>System Element Access</a:t>
                      </a:r>
                      <a:br>
                        <a:rPr lang="en-GB" sz="900">
                          <a:effectLst/>
                        </a:rPr>
                      </a:br>
                      <a:r>
                        <a:rPr lang="en-GB" sz="900">
                          <a:effectLst/>
                        </a:rPr>
                        <a:t>Bunker NW R6-R15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tc>
                  <a:txBody>
                    <a:bodyPr/>
                    <a:lstStyle/>
                    <a:p>
                      <a:pPr>
                        <a:lnSpc>
                          <a:spcPct val="115000"/>
                        </a:lnSpc>
                        <a:spcBef>
                          <a:spcPts val="600"/>
                        </a:spcBef>
                        <a:spcAft>
                          <a:spcPts val="600"/>
                        </a:spcAft>
                      </a:pPr>
                      <a:r>
                        <a:rPr lang="en-GB" sz="900" dirty="0">
                          <a:effectLst/>
                        </a:rPr>
                        <a:t>Access through bunker roof for installation / removal of system elements in north and west sectors within radial region R6-R15.</a:t>
                      </a:r>
                    </a:p>
                    <a:p>
                      <a:pPr>
                        <a:lnSpc>
                          <a:spcPct val="115000"/>
                        </a:lnSpc>
                        <a:spcBef>
                          <a:spcPts val="600"/>
                        </a:spcBef>
                        <a:spcAft>
                          <a:spcPts val="600"/>
                        </a:spcAft>
                      </a:pPr>
                      <a:r>
                        <a:rPr lang="en-GB" sz="900" dirty="0">
                          <a:effectLst/>
                        </a:rPr>
                        <a:t>Note: Refer to relevant system documentation for other system element installation / removal operations.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extLst>
                  <a:ext uri="{0D108BD9-81ED-4DB2-BD59-A6C34878D82A}">
                    <a16:rowId xmlns:a16="http://schemas.microsoft.com/office/drawing/2014/main" val="3301128861"/>
                  </a:ext>
                </a:extLst>
              </a:tr>
              <a:tr h="723867">
                <a:tc>
                  <a:txBody>
                    <a:bodyPr/>
                    <a:lstStyle/>
                    <a:p>
                      <a:pPr>
                        <a:lnSpc>
                          <a:spcPts val="1400"/>
                        </a:lnSpc>
                        <a:spcBef>
                          <a:spcPts val="600"/>
                        </a:spcBef>
                        <a:spcAft>
                          <a:spcPts val="600"/>
                        </a:spcAft>
                        <a:tabLst>
                          <a:tab pos="270510" algn="l"/>
                        </a:tabLst>
                      </a:pPr>
                      <a:r>
                        <a:rPr lang="en-GB" sz="900">
                          <a:effectLst/>
                        </a:rPr>
                        <a:t>BS.OS-04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tc>
                  <a:txBody>
                    <a:bodyPr/>
                    <a:lstStyle/>
                    <a:p>
                      <a:pPr>
                        <a:lnSpc>
                          <a:spcPct val="115000"/>
                        </a:lnSpc>
                        <a:spcBef>
                          <a:spcPts val="600"/>
                        </a:spcBef>
                        <a:spcAft>
                          <a:spcPts val="600"/>
                        </a:spcAft>
                      </a:pPr>
                      <a:r>
                        <a:rPr lang="en-GB" sz="900">
                          <a:effectLst/>
                        </a:rPr>
                        <a:t>System Element Access</a:t>
                      </a:r>
                      <a:br>
                        <a:rPr lang="en-GB" sz="900">
                          <a:effectLst/>
                        </a:rPr>
                      </a:br>
                      <a:r>
                        <a:rPr lang="en-GB" sz="900">
                          <a:effectLst/>
                        </a:rPr>
                        <a:t>Bunker W R15-R28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tc>
                  <a:txBody>
                    <a:bodyPr/>
                    <a:lstStyle/>
                    <a:p>
                      <a:pPr>
                        <a:lnSpc>
                          <a:spcPct val="115000"/>
                        </a:lnSpc>
                        <a:spcBef>
                          <a:spcPts val="600"/>
                        </a:spcBef>
                        <a:spcAft>
                          <a:spcPts val="600"/>
                        </a:spcAft>
                      </a:pPr>
                      <a:r>
                        <a:rPr lang="en-GB" sz="900">
                          <a:effectLst/>
                        </a:rPr>
                        <a:t>Access through bunker roof for installation / removal of system elements in west sector within radial region R15-R28.</a:t>
                      </a:r>
                    </a:p>
                    <a:p>
                      <a:pPr>
                        <a:lnSpc>
                          <a:spcPct val="115000"/>
                        </a:lnSpc>
                        <a:spcBef>
                          <a:spcPts val="600"/>
                        </a:spcBef>
                        <a:spcAft>
                          <a:spcPts val="600"/>
                        </a:spcAft>
                      </a:pPr>
                      <a:r>
                        <a:rPr lang="en-GB" sz="900">
                          <a:effectLst/>
                        </a:rPr>
                        <a:t>Note: Refer to relevant system documentation for other system element installation / removal operations.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extLst>
                  <a:ext uri="{0D108BD9-81ED-4DB2-BD59-A6C34878D82A}">
                    <a16:rowId xmlns:a16="http://schemas.microsoft.com/office/drawing/2014/main" val="734959922"/>
                  </a:ext>
                </a:extLst>
              </a:tr>
              <a:tr h="874972">
                <a:tc>
                  <a:txBody>
                    <a:bodyPr/>
                    <a:lstStyle/>
                    <a:p>
                      <a:pPr>
                        <a:lnSpc>
                          <a:spcPts val="1400"/>
                        </a:lnSpc>
                        <a:spcBef>
                          <a:spcPts val="600"/>
                        </a:spcBef>
                        <a:spcAft>
                          <a:spcPts val="600"/>
                        </a:spcAft>
                        <a:tabLst>
                          <a:tab pos="270510" algn="l"/>
                        </a:tabLst>
                      </a:pPr>
                      <a:r>
                        <a:rPr lang="en-GB" sz="900">
                          <a:effectLst/>
                        </a:rPr>
                        <a:t>BS.OS-05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tc>
                  <a:txBody>
                    <a:bodyPr/>
                    <a:lstStyle/>
                    <a:p>
                      <a:pPr>
                        <a:lnSpc>
                          <a:spcPct val="115000"/>
                        </a:lnSpc>
                        <a:spcBef>
                          <a:spcPts val="600"/>
                        </a:spcBef>
                        <a:spcAft>
                          <a:spcPts val="600"/>
                        </a:spcAft>
                      </a:pPr>
                      <a:r>
                        <a:rPr lang="en-GB" sz="900">
                          <a:effectLst/>
                        </a:rPr>
                        <a:t>System Element Access</a:t>
                      </a:r>
                      <a:br>
                        <a:rPr lang="en-GB" sz="900">
                          <a:effectLst/>
                        </a:rPr>
                      </a:br>
                      <a:r>
                        <a:rPr lang="en-GB" sz="900">
                          <a:effectLst/>
                        </a:rPr>
                        <a:t>Bunker W R6-R28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tc>
                  <a:txBody>
                    <a:bodyPr/>
                    <a:lstStyle/>
                    <a:p>
                      <a:pPr>
                        <a:lnSpc>
                          <a:spcPct val="115000"/>
                        </a:lnSpc>
                        <a:spcBef>
                          <a:spcPts val="600"/>
                        </a:spcBef>
                        <a:spcAft>
                          <a:spcPts val="600"/>
                        </a:spcAft>
                      </a:pPr>
                      <a:r>
                        <a:rPr lang="en-GB" sz="900">
                          <a:effectLst/>
                        </a:rPr>
                        <a:t>Access through bunker roof for installation / removal of system elements in west sector within radial region R6-R28. Personnel access through bunker roof in west sector within R6-R28 region.</a:t>
                      </a:r>
                    </a:p>
                    <a:p>
                      <a:pPr>
                        <a:lnSpc>
                          <a:spcPct val="115000"/>
                        </a:lnSpc>
                        <a:spcBef>
                          <a:spcPts val="600"/>
                        </a:spcBef>
                        <a:spcAft>
                          <a:spcPts val="600"/>
                        </a:spcAft>
                      </a:pPr>
                      <a:r>
                        <a:rPr lang="en-GB" sz="900">
                          <a:effectLst/>
                        </a:rPr>
                        <a:t>Note: Refer to relevant system documentation for other system element installation / removal operations.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extLst>
                  <a:ext uri="{0D108BD9-81ED-4DB2-BD59-A6C34878D82A}">
                    <a16:rowId xmlns:a16="http://schemas.microsoft.com/office/drawing/2014/main" val="103864791"/>
                  </a:ext>
                </a:extLst>
              </a:tr>
              <a:tr h="723867">
                <a:tc>
                  <a:txBody>
                    <a:bodyPr/>
                    <a:lstStyle/>
                    <a:p>
                      <a:pPr>
                        <a:lnSpc>
                          <a:spcPts val="1400"/>
                        </a:lnSpc>
                        <a:spcBef>
                          <a:spcPts val="600"/>
                        </a:spcBef>
                        <a:spcAft>
                          <a:spcPts val="600"/>
                        </a:spcAft>
                        <a:tabLst>
                          <a:tab pos="270510" algn="l"/>
                        </a:tabLst>
                      </a:pPr>
                      <a:r>
                        <a:rPr lang="en-GB" sz="900">
                          <a:effectLst/>
                        </a:rPr>
                        <a:t>BS.OS-06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tc>
                  <a:txBody>
                    <a:bodyPr/>
                    <a:lstStyle/>
                    <a:p>
                      <a:pPr>
                        <a:lnSpc>
                          <a:spcPct val="115000"/>
                        </a:lnSpc>
                        <a:spcBef>
                          <a:spcPts val="600"/>
                        </a:spcBef>
                        <a:spcAft>
                          <a:spcPts val="600"/>
                        </a:spcAft>
                      </a:pPr>
                      <a:r>
                        <a:rPr lang="en-GB" sz="900">
                          <a:effectLst/>
                        </a:rPr>
                        <a:t>IS Guide Access</a:t>
                      </a:r>
                      <a:br>
                        <a:rPr lang="en-GB" sz="900">
                          <a:effectLst/>
                        </a:rPr>
                      </a:br>
                      <a:r>
                        <a:rPr lang="en-GB" sz="900">
                          <a:effectLst/>
                        </a:rPr>
                        <a:t>Bunker Wall 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tc>
                  <a:txBody>
                    <a:bodyPr/>
                    <a:lstStyle/>
                    <a:p>
                      <a:pPr>
                        <a:lnSpc>
                          <a:spcPct val="115000"/>
                        </a:lnSpc>
                        <a:spcBef>
                          <a:spcPts val="600"/>
                        </a:spcBef>
                        <a:spcAft>
                          <a:spcPts val="600"/>
                        </a:spcAft>
                      </a:pPr>
                      <a:r>
                        <a:rPr lang="en-GB" sz="900">
                          <a:effectLst/>
                        </a:rPr>
                        <a:t>Access to IS instrument guide in north sector bunker wall for installation / removal / alignment.</a:t>
                      </a:r>
                    </a:p>
                    <a:p>
                      <a:pPr>
                        <a:lnSpc>
                          <a:spcPct val="115000"/>
                        </a:lnSpc>
                        <a:spcBef>
                          <a:spcPts val="600"/>
                        </a:spcBef>
                        <a:spcAft>
                          <a:spcPts val="600"/>
                        </a:spcAft>
                      </a:pPr>
                      <a:r>
                        <a:rPr lang="en-GB" sz="900">
                          <a:effectLst/>
                        </a:rPr>
                        <a:t>Note: Refer to relevant IS documentation for instrument guide installation / removal / alignment operations.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extLst>
                  <a:ext uri="{0D108BD9-81ED-4DB2-BD59-A6C34878D82A}">
                    <a16:rowId xmlns:a16="http://schemas.microsoft.com/office/drawing/2014/main" val="2150919683"/>
                  </a:ext>
                </a:extLst>
              </a:tr>
              <a:tr h="723867">
                <a:tc>
                  <a:txBody>
                    <a:bodyPr/>
                    <a:lstStyle/>
                    <a:p>
                      <a:pPr>
                        <a:lnSpc>
                          <a:spcPts val="1400"/>
                        </a:lnSpc>
                        <a:spcBef>
                          <a:spcPts val="600"/>
                        </a:spcBef>
                        <a:spcAft>
                          <a:spcPts val="600"/>
                        </a:spcAft>
                        <a:tabLst>
                          <a:tab pos="270510" algn="l"/>
                        </a:tabLst>
                      </a:pPr>
                      <a:r>
                        <a:rPr lang="en-GB" sz="900">
                          <a:effectLst/>
                        </a:rPr>
                        <a:t>BS.OS-07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tc>
                  <a:txBody>
                    <a:bodyPr/>
                    <a:lstStyle/>
                    <a:p>
                      <a:pPr>
                        <a:lnSpc>
                          <a:spcPct val="115000"/>
                        </a:lnSpc>
                        <a:spcBef>
                          <a:spcPts val="600"/>
                        </a:spcBef>
                        <a:spcAft>
                          <a:spcPts val="600"/>
                        </a:spcAft>
                      </a:pPr>
                      <a:r>
                        <a:rPr lang="en-GB" sz="900">
                          <a:effectLst/>
                        </a:rPr>
                        <a:t>IS Guide Access</a:t>
                      </a:r>
                      <a:br>
                        <a:rPr lang="en-GB" sz="900">
                          <a:effectLst/>
                        </a:rPr>
                      </a:br>
                      <a:r>
                        <a:rPr lang="en-GB" sz="900">
                          <a:effectLst/>
                        </a:rPr>
                        <a:t>Bunker Wall W</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tc>
                  <a:txBody>
                    <a:bodyPr/>
                    <a:lstStyle/>
                    <a:p>
                      <a:pPr>
                        <a:lnSpc>
                          <a:spcPct val="115000"/>
                        </a:lnSpc>
                        <a:spcBef>
                          <a:spcPts val="600"/>
                        </a:spcBef>
                        <a:spcAft>
                          <a:spcPts val="600"/>
                        </a:spcAft>
                      </a:pPr>
                      <a:r>
                        <a:rPr lang="en-GB" sz="900" dirty="0">
                          <a:effectLst/>
                        </a:rPr>
                        <a:t>Access to IS instrument guide in west sector bunker wall for installation / removal / alignment.</a:t>
                      </a:r>
                    </a:p>
                    <a:p>
                      <a:pPr>
                        <a:lnSpc>
                          <a:spcPct val="115000"/>
                        </a:lnSpc>
                        <a:spcBef>
                          <a:spcPts val="600"/>
                        </a:spcBef>
                        <a:spcAft>
                          <a:spcPts val="600"/>
                        </a:spcAft>
                      </a:pPr>
                      <a:r>
                        <a:rPr lang="en-GB" sz="900" dirty="0">
                          <a:effectLst/>
                        </a:rPr>
                        <a:t>Note: Refer to relevant IS documentation for instrument guide installation / removal / alignment operations.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840" marR="34840" marT="0" marB="0"/>
                </a:tc>
                <a:extLst>
                  <a:ext uri="{0D108BD9-81ED-4DB2-BD59-A6C34878D82A}">
                    <a16:rowId xmlns:a16="http://schemas.microsoft.com/office/drawing/2014/main" val="206757083"/>
                  </a:ext>
                </a:extLst>
              </a:tr>
            </a:tbl>
          </a:graphicData>
        </a:graphic>
      </p:graphicFrame>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27</a:t>
            </a:fld>
            <a:endParaRPr lang="en-GB" dirty="0"/>
          </a:p>
        </p:txBody>
      </p:sp>
      <p:sp>
        <p:nvSpPr>
          <p:cNvPr id="4" name="TextBox 3">
            <a:extLst>
              <a:ext uri="{FF2B5EF4-FFF2-40B4-BE49-F238E27FC236}">
                <a16:creationId xmlns:a16="http://schemas.microsoft.com/office/drawing/2014/main" id="{F390869F-7E68-4BB2-90AF-F0F1B0B6A296}"/>
              </a:ext>
            </a:extLst>
          </p:cNvPr>
          <p:cNvSpPr txBox="1"/>
          <p:nvPr/>
        </p:nvSpPr>
        <p:spPr>
          <a:xfrm>
            <a:off x="3599892" y="6453336"/>
            <a:ext cx="1944216" cy="307777"/>
          </a:xfrm>
          <a:prstGeom prst="rect">
            <a:avLst/>
          </a:prstGeom>
          <a:noFill/>
        </p:spPr>
        <p:txBody>
          <a:bodyPr wrap="square" rtlCol="0">
            <a:spAutoFit/>
          </a:bodyPr>
          <a:lstStyle/>
          <a:p>
            <a:pPr algn="ctr"/>
            <a:r>
              <a:rPr lang="en-GB" sz="1400" dirty="0"/>
              <a:t>Operational Scenarios</a:t>
            </a:r>
          </a:p>
        </p:txBody>
      </p:sp>
    </p:spTree>
    <p:extLst>
      <p:ext uri="{BB962C8B-B14F-4D97-AF65-F5344CB8AC3E}">
        <p14:creationId xmlns:p14="http://schemas.microsoft.com/office/powerpoint/2010/main" val="1248173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normAutofit/>
          </a:bodyPr>
          <a:lstStyle/>
          <a:p>
            <a:r>
              <a:rPr lang="en-GB" dirty="0"/>
              <a:t>Bunker System Documentation</a:t>
            </a:r>
            <a:br>
              <a:rPr lang="en-GB" dirty="0"/>
            </a:br>
            <a:r>
              <a:rPr lang="en-GB" sz="2000" dirty="0"/>
              <a:t>ESS-0124440 - System Operations &amp; Maintenance Manual (SOMM)</a:t>
            </a:r>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28</a:t>
            </a:fld>
            <a:endParaRPr lang="en-GB" dirty="0"/>
          </a:p>
        </p:txBody>
      </p:sp>
      <p:pic>
        <p:nvPicPr>
          <p:cNvPr id="9" name="Content Placeholder 8">
            <a:extLst>
              <a:ext uri="{FF2B5EF4-FFF2-40B4-BE49-F238E27FC236}">
                <a16:creationId xmlns:a16="http://schemas.microsoft.com/office/drawing/2014/main" id="{FAC2950D-CE56-4AAB-8F79-C39BE89EFC76}"/>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22624" y="1600200"/>
            <a:ext cx="3498752" cy="4525963"/>
          </a:xfrm>
          <a:prstGeom prst="rect">
            <a:avLst/>
          </a:prstGeom>
          <a:noFill/>
          <a:ln>
            <a:noFill/>
          </a:ln>
        </p:spPr>
      </p:pic>
      <p:sp>
        <p:nvSpPr>
          <p:cNvPr id="10" name="Rectangle 9">
            <a:extLst>
              <a:ext uri="{FF2B5EF4-FFF2-40B4-BE49-F238E27FC236}">
                <a16:creationId xmlns:a16="http://schemas.microsoft.com/office/drawing/2014/main" id="{66DC82C2-C9F6-4788-8777-DBDAE1177E55}"/>
              </a:ext>
            </a:extLst>
          </p:cNvPr>
          <p:cNvSpPr/>
          <p:nvPr/>
        </p:nvSpPr>
        <p:spPr>
          <a:xfrm>
            <a:off x="293185" y="6112463"/>
            <a:ext cx="3615157" cy="307777"/>
          </a:xfrm>
          <a:prstGeom prst="rect">
            <a:avLst/>
          </a:prstGeom>
        </p:spPr>
        <p:txBody>
          <a:bodyPr wrap="none">
            <a:spAutoFit/>
          </a:bodyPr>
          <a:lstStyle/>
          <a:p>
            <a:r>
              <a:rPr lang="en-GB" sz="1400" dirty="0">
                <a:latin typeface="Calibri" panose="020F0502020204030204" pitchFamily="34" charset="0"/>
                <a:ea typeface="Calibri" panose="020F0502020204030204" pitchFamily="34" charset="0"/>
                <a:cs typeface="Times New Roman" panose="02020603050405020304" pitchFamily="18" charset="0"/>
              </a:rPr>
              <a:t>BS.OS-01 Personnel Access Bunker NW R6-R15.</a:t>
            </a:r>
            <a:endParaRPr lang="en-GB" sz="1400" dirty="0"/>
          </a:p>
        </p:txBody>
      </p:sp>
    </p:spTree>
    <p:extLst>
      <p:ext uri="{BB962C8B-B14F-4D97-AF65-F5344CB8AC3E}">
        <p14:creationId xmlns:p14="http://schemas.microsoft.com/office/powerpoint/2010/main" val="3879929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normAutofit/>
          </a:bodyPr>
          <a:lstStyle/>
          <a:p>
            <a:r>
              <a:rPr lang="en-GB" dirty="0"/>
              <a:t>Bunker System Documentation</a:t>
            </a:r>
            <a:br>
              <a:rPr lang="en-GB" dirty="0"/>
            </a:br>
            <a:r>
              <a:rPr lang="en-GB" sz="2000" dirty="0"/>
              <a:t>ESS-0124440 - System Operations &amp; Maintenance Manual (SOMM)</a:t>
            </a:r>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29</a:t>
            </a:fld>
            <a:endParaRPr lang="en-GB" dirty="0"/>
          </a:p>
        </p:txBody>
      </p:sp>
      <p:pic>
        <p:nvPicPr>
          <p:cNvPr id="6" name="Content Placeholder 5">
            <a:extLst>
              <a:ext uri="{FF2B5EF4-FFF2-40B4-BE49-F238E27FC236}">
                <a16:creationId xmlns:a16="http://schemas.microsoft.com/office/drawing/2014/main" id="{F7307352-B831-4B0C-8FCE-0020383FB8F6}"/>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67044"/>
            <a:ext cx="6072055" cy="5257800"/>
          </a:xfrm>
          <a:prstGeom prst="rect">
            <a:avLst/>
          </a:prstGeom>
          <a:noFill/>
          <a:ln>
            <a:noFill/>
          </a:ln>
        </p:spPr>
      </p:pic>
      <p:sp>
        <p:nvSpPr>
          <p:cNvPr id="3" name="Rectangle 2">
            <a:extLst>
              <a:ext uri="{FF2B5EF4-FFF2-40B4-BE49-F238E27FC236}">
                <a16:creationId xmlns:a16="http://schemas.microsoft.com/office/drawing/2014/main" id="{CD5A2F78-7DC7-40DF-AFF5-6ACFFD0CCCA6}"/>
              </a:ext>
            </a:extLst>
          </p:cNvPr>
          <p:cNvSpPr/>
          <p:nvPr/>
        </p:nvSpPr>
        <p:spPr>
          <a:xfrm>
            <a:off x="3493227" y="1988840"/>
            <a:ext cx="3131498" cy="307777"/>
          </a:xfrm>
          <a:prstGeom prst="rect">
            <a:avLst/>
          </a:prstGeom>
        </p:spPr>
        <p:txBody>
          <a:bodyPr wrap="none">
            <a:spAutoFit/>
          </a:bodyPr>
          <a:lstStyle/>
          <a:p>
            <a:r>
              <a:rPr lang="en-GB" sz="1400" dirty="0">
                <a:latin typeface="Calibri" panose="020F0502020204030204" pitchFamily="34" charset="0"/>
                <a:ea typeface="Calibri" panose="020F0502020204030204" pitchFamily="34" charset="0"/>
                <a:cs typeface="Times New Roman" panose="02020603050405020304" pitchFamily="18" charset="0"/>
              </a:rPr>
              <a:t>BS.OS-07 IS Guide Access Bunker Wall W</a:t>
            </a:r>
            <a:endParaRPr lang="en-GB" sz="1400" dirty="0"/>
          </a:p>
        </p:txBody>
      </p:sp>
    </p:spTree>
    <p:extLst>
      <p:ext uri="{BB962C8B-B14F-4D97-AF65-F5344CB8AC3E}">
        <p14:creationId xmlns:p14="http://schemas.microsoft.com/office/powerpoint/2010/main" val="406115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586A9-B9BF-4927-B8EF-64BB0F5D794C}"/>
              </a:ext>
            </a:extLst>
          </p:cNvPr>
          <p:cNvSpPr>
            <a:spLocks noGrp="1"/>
          </p:cNvSpPr>
          <p:nvPr>
            <p:ph type="title"/>
          </p:nvPr>
        </p:nvSpPr>
        <p:spPr/>
        <p:txBody>
          <a:bodyPr/>
          <a:lstStyle/>
          <a:p>
            <a:r>
              <a:rPr lang="en-GB" dirty="0"/>
              <a:t>Bunker Project Documentation</a:t>
            </a:r>
            <a:br>
              <a:rPr lang="en-GB" dirty="0"/>
            </a:br>
            <a:r>
              <a:rPr lang="en-GB" sz="2000" dirty="0"/>
              <a:t>CDR</a:t>
            </a:r>
          </a:p>
        </p:txBody>
      </p:sp>
      <p:sp>
        <p:nvSpPr>
          <p:cNvPr id="3" name="Content Placeholder 2">
            <a:extLst>
              <a:ext uri="{FF2B5EF4-FFF2-40B4-BE49-F238E27FC236}">
                <a16:creationId xmlns:a16="http://schemas.microsoft.com/office/drawing/2014/main" id="{39CFEC5F-F217-4347-BA2A-3EE035EAFFB5}"/>
              </a:ext>
            </a:extLst>
          </p:cNvPr>
          <p:cNvSpPr>
            <a:spLocks noGrp="1"/>
          </p:cNvSpPr>
          <p:nvPr>
            <p:ph idx="1"/>
          </p:nvPr>
        </p:nvSpPr>
        <p:spPr/>
        <p:txBody>
          <a:bodyPr>
            <a:normAutofit lnSpcReduction="10000"/>
          </a:bodyPr>
          <a:lstStyle/>
          <a:p>
            <a:r>
              <a:rPr lang="en-GB" sz="1800" dirty="0"/>
              <a:t>Final design definition in the form of:</a:t>
            </a:r>
          </a:p>
          <a:p>
            <a:pPr lvl="1"/>
            <a:r>
              <a:rPr lang="en-GB" sz="1600" dirty="0"/>
              <a:t>Neutronics simulations and analysis</a:t>
            </a:r>
          </a:p>
          <a:p>
            <a:pPr lvl="1"/>
            <a:r>
              <a:rPr lang="en-GB" sz="1600" dirty="0"/>
              <a:t>3D engineering models</a:t>
            </a:r>
          </a:p>
          <a:p>
            <a:pPr lvl="1"/>
            <a:r>
              <a:rPr lang="en-GB" sz="1600" dirty="0"/>
              <a:t>Engineering simulations and analysis</a:t>
            </a:r>
          </a:p>
          <a:p>
            <a:r>
              <a:rPr lang="en-GB" sz="1800" dirty="0"/>
              <a:t>Engineering documentation for manufacturing procurement</a:t>
            </a:r>
          </a:p>
          <a:p>
            <a:r>
              <a:rPr lang="en-GB" sz="1800" dirty="0"/>
              <a:t>Systems Documentation:</a:t>
            </a:r>
          </a:p>
          <a:p>
            <a:pPr lvl="1"/>
            <a:r>
              <a:rPr lang="en-GB" sz="1600" dirty="0"/>
              <a:t>Concept of Operations (ConOps)</a:t>
            </a:r>
          </a:p>
          <a:p>
            <a:pPr lvl="1"/>
            <a:r>
              <a:rPr lang="en-GB" sz="1600" dirty="0"/>
              <a:t>System Requirements Specification (SRS)</a:t>
            </a:r>
          </a:p>
          <a:p>
            <a:pPr lvl="1"/>
            <a:r>
              <a:rPr lang="en-GB" sz="1600" dirty="0"/>
              <a:t>System Architecture Descriptions (SAD)</a:t>
            </a:r>
          </a:p>
          <a:p>
            <a:pPr lvl="1"/>
            <a:r>
              <a:rPr lang="en-GB" sz="1600" dirty="0"/>
              <a:t>System Interface Description (SID)</a:t>
            </a:r>
          </a:p>
          <a:p>
            <a:pPr lvl="1"/>
            <a:r>
              <a:rPr lang="en-GB" sz="1600" dirty="0"/>
              <a:t>Systems Design Description (SDD)</a:t>
            </a:r>
          </a:p>
          <a:p>
            <a:pPr lvl="1"/>
            <a:r>
              <a:rPr lang="en-GB" sz="1600" dirty="0"/>
              <a:t>System Integration Plan (SIP)</a:t>
            </a:r>
          </a:p>
          <a:p>
            <a:pPr lvl="1"/>
            <a:r>
              <a:rPr lang="en-GB" sz="1600" dirty="0"/>
              <a:t>System Verification Plan (SVeP)</a:t>
            </a:r>
          </a:p>
          <a:p>
            <a:pPr lvl="1"/>
            <a:r>
              <a:rPr lang="en-GB" sz="1600" dirty="0"/>
              <a:t>System Validation Plan (SVaP)</a:t>
            </a:r>
          </a:p>
          <a:p>
            <a:pPr lvl="1"/>
            <a:r>
              <a:rPr lang="en-GB" sz="1600" dirty="0"/>
              <a:t>System Operation and Maintenance Manual (SOMM)</a:t>
            </a:r>
          </a:p>
          <a:p>
            <a:pPr lvl="1"/>
            <a:endParaRPr lang="en-GB" sz="1600" dirty="0"/>
          </a:p>
        </p:txBody>
      </p:sp>
      <p:sp>
        <p:nvSpPr>
          <p:cNvPr id="4" name="Slide Number Placeholder 3">
            <a:extLst>
              <a:ext uri="{FF2B5EF4-FFF2-40B4-BE49-F238E27FC236}">
                <a16:creationId xmlns:a16="http://schemas.microsoft.com/office/drawing/2014/main" id="{363527E7-B400-4E36-9D9A-793D999E30CB}"/>
              </a:ext>
            </a:extLst>
          </p:cNvPr>
          <p:cNvSpPr>
            <a:spLocks noGrp="1"/>
          </p:cNvSpPr>
          <p:nvPr>
            <p:ph type="sldNum" sz="quarter" idx="12"/>
          </p:nvPr>
        </p:nvSpPr>
        <p:spPr/>
        <p:txBody>
          <a:bodyPr/>
          <a:lstStyle/>
          <a:p>
            <a:fld id="{551115BC-487E-4422-894C-CB7CD3E79223}" type="slidenum">
              <a:rPr lang="en-GB" smtClean="0"/>
              <a:t>3</a:t>
            </a:fld>
            <a:endParaRPr lang="en-GB" dirty="0"/>
          </a:p>
        </p:txBody>
      </p:sp>
    </p:spTree>
    <p:extLst>
      <p:ext uri="{BB962C8B-B14F-4D97-AF65-F5344CB8AC3E}">
        <p14:creationId xmlns:p14="http://schemas.microsoft.com/office/powerpoint/2010/main" val="152025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normAutofit/>
          </a:bodyPr>
          <a:lstStyle/>
          <a:p>
            <a:r>
              <a:rPr lang="en-GB" dirty="0"/>
              <a:t>Bunker System Documentation</a:t>
            </a:r>
            <a:br>
              <a:rPr lang="en-GB" dirty="0"/>
            </a:br>
            <a:r>
              <a:rPr lang="en-GB" sz="2000" dirty="0"/>
              <a:t>ESS-0124440 - System Operations &amp; Maintenance Manual (SOMM)</a:t>
            </a:r>
            <a:endParaRPr lang="en-GB" dirty="0"/>
          </a:p>
        </p:txBody>
      </p:sp>
      <p:graphicFrame>
        <p:nvGraphicFramePr>
          <p:cNvPr id="4" name="Content Placeholder 3">
            <a:extLst>
              <a:ext uri="{FF2B5EF4-FFF2-40B4-BE49-F238E27FC236}">
                <a16:creationId xmlns:a16="http://schemas.microsoft.com/office/drawing/2014/main" id="{519151D1-8C80-4FE0-A901-B298FBFE8E60}"/>
              </a:ext>
            </a:extLst>
          </p:cNvPr>
          <p:cNvGraphicFramePr>
            <a:graphicFrameLocks noGrp="1" noChangeAspect="1"/>
          </p:cNvGraphicFramePr>
          <p:nvPr>
            <p:ph idx="1"/>
            <p:extLst>
              <p:ext uri="{D42A27DB-BD31-4B8C-83A1-F6EECF244321}">
                <p14:modId xmlns:p14="http://schemas.microsoft.com/office/powerpoint/2010/main" val="1379042457"/>
              </p:ext>
            </p:extLst>
          </p:nvPr>
        </p:nvGraphicFramePr>
        <p:xfrm>
          <a:off x="1381912" y="1628800"/>
          <a:ext cx="6380176" cy="4679155"/>
        </p:xfrm>
        <a:graphic>
          <a:graphicData uri="http://schemas.openxmlformats.org/drawingml/2006/table">
            <a:tbl>
              <a:tblPr firstRow="1" firstCol="1" bandRow="1"/>
              <a:tblGrid>
                <a:gridCol w="1595399">
                  <a:extLst>
                    <a:ext uri="{9D8B030D-6E8A-4147-A177-3AD203B41FA5}">
                      <a16:colId xmlns:a16="http://schemas.microsoft.com/office/drawing/2014/main" val="2240541189"/>
                    </a:ext>
                  </a:extLst>
                </a:gridCol>
                <a:gridCol w="1595399">
                  <a:extLst>
                    <a:ext uri="{9D8B030D-6E8A-4147-A177-3AD203B41FA5}">
                      <a16:colId xmlns:a16="http://schemas.microsoft.com/office/drawing/2014/main" val="4177003591"/>
                    </a:ext>
                  </a:extLst>
                </a:gridCol>
                <a:gridCol w="1594689">
                  <a:extLst>
                    <a:ext uri="{9D8B030D-6E8A-4147-A177-3AD203B41FA5}">
                      <a16:colId xmlns:a16="http://schemas.microsoft.com/office/drawing/2014/main" val="343107950"/>
                    </a:ext>
                  </a:extLst>
                </a:gridCol>
                <a:gridCol w="1594689">
                  <a:extLst>
                    <a:ext uri="{9D8B030D-6E8A-4147-A177-3AD203B41FA5}">
                      <a16:colId xmlns:a16="http://schemas.microsoft.com/office/drawing/2014/main" val="478317828"/>
                    </a:ext>
                  </a:extLst>
                </a:gridCol>
              </a:tblGrid>
              <a:tr h="507008">
                <a:tc>
                  <a:txBody>
                    <a:bodyPr/>
                    <a:lstStyle/>
                    <a:p>
                      <a:pPr marL="269875" indent="-269875" algn="ctr">
                        <a:lnSpc>
                          <a:spcPts val="1400"/>
                        </a:lnSpc>
                        <a:spcAft>
                          <a:spcPts val="0"/>
                        </a:spcAft>
                      </a:pPr>
                      <a:r>
                        <a:rPr lang="en-GB"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CRITERIA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59ED6"/>
                    </a:solidFill>
                  </a:tcPr>
                </a:tc>
                <a:tc>
                  <a:txBody>
                    <a:bodyPr/>
                    <a:lstStyle/>
                    <a:p>
                      <a:pPr marL="269875" indent="-269875" algn="ctr">
                        <a:lnSpc>
                          <a:spcPts val="1400"/>
                        </a:lnSpc>
                        <a:spcAft>
                          <a:spcPts val="0"/>
                        </a:spcAft>
                      </a:pPr>
                      <a:r>
                        <a:rPr lang="en-GB"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ORGANIZATIONAL MAINTENANCE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59ED6"/>
                    </a:solidFill>
                  </a:tcPr>
                </a:tc>
                <a:tc>
                  <a:txBody>
                    <a:bodyPr/>
                    <a:lstStyle/>
                    <a:p>
                      <a:pPr marL="269875" indent="-269875" algn="ctr">
                        <a:lnSpc>
                          <a:spcPts val="1400"/>
                        </a:lnSpc>
                        <a:spcAft>
                          <a:spcPts val="0"/>
                        </a:spcAft>
                      </a:pPr>
                      <a:r>
                        <a:rPr lang="en-GB"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INTERMEDIATE MAINTENANCE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59ED6"/>
                    </a:solidFill>
                  </a:tcPr>
                </a:tc>
                <a:tc>
                  <a:txBody>
                    <a:bodyPr/>
                    <a:lstStyle/>
                    <a:p>
                      <a:pPr marL="269875" indent="-269875" algn="ctr">
                        <a:lnSpc>
                          <a:spcPts val="1400"/>
                        </a:lnSpc>
                        <a:spcAft>
                          <a:spcPts val="1200"/>
                        </a:spcAft>
                      </a:pPr>
                      <a:r>
                        <a:rPr lang="en-GB"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SUPPLIER MAINTENANCE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59ED6"/>
                    </a:solidFill>
                  </a:tcPr>
                </a:tc>
                <a:extLst>
                  <a:ext uri="{0D108BD9-81ED-4DB2-BD59-A6C34878D82A}">
                    <a16:rowId xmlns:a16="http://schemas.microsoft.com/office/drawing/2014/main" val="1537005783"/>
                  </a:ext>
                </a:extLst>
              </a:tr>
              <a:tr h="721419">
                <a:tc>
                  <a:txBody>
                    <a:bodyPr/>
                    <a:lstStyle/>
                    <a:p>
                      <a:pPr marL="269875" indent="-269875">
                        <a:lnSpc>
                          <a:spcPts val="14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Where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F0FE"/>
                    </a:solidFill>
                  </a:tcPr>
                </a:tc>
                <a:tc>
                  <a:txBody>
                    <a:bodyPr/>
                    <a:lstStyle/>
                    <a:p>
                      <a:pPr marL="269875" indent="-269875">
                        <a:lnSpc>
                          <a:spcPts val="14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On-site in-situ where system element is operated.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F0FE"/>
                    </a:solidFill>
                  </a:tcPr>
                </a:tc>
                <a:tc>
                  <a:txBody>
                    <a:bodyPr/>
                    <a:lstStyle/>
                    <a:p>
                      <a:pPr marL="269875" indent="-269875">
                        <a:lnSpc>
                          <a:spcPts val="14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On-site in dedicated workshop.</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F0FE"/>
                    </a:solidFill>
                  </a:tcPr>
                </a:tc>
                <a:tc>
                  <a:txBody>
                    <a:bodyPr/>
                    <a:lstStyle/>
                    <a:p>
                      <a:pPr marL="269875" indent="-269875">
                        <a:lnSpc>
                          <a:spcPts val="1400"/>
                        </a:lnSpc>
                        <a:spcAft>
                          <a:spcPts val="1200"/>
                        </a:spcAft>
                      </a:pPr>
                      <a:r>
                        <a:rPr lang="en-GB" sz="1100">
                          <a:effectLst/>
                          <a:latin typeface="Calibri" panose="020F0502020204030204" pitchFamily="34" charset="0"/>
                          <a:ea typeface="Calibri" panose="020F0502020204030204" pitchFamily="34" charset="0"/>
                          <a:cs typeface="Times New Roman" panose="02020603050405020304" pitchFamily="18" charset="0"/>
                        </a:rPr>
                        <a:t>Off-site at the supplier premises.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F0FE"/>
                    </a:solidFill>
                  </a:tcPr>
                </a:tc>
                <a:extLst>
                  <a:ext uri="{0D108BD9-81ED-4DB2-BD59-A6C34878D82A}">
                    <a16:rowId xmlns:a16="http://schemas.microsoft.com/office/drawing/2014/main" val="2384286529"/>
                  </a:ext>
                </a:extLst>
              </a:tr>
              <a:tr h="721419">
                <a:tc>
                  <a:txBody>
                    <a:bodyPr/>
                    <a:lstStyle/>
                    <a:p>
                      <a:pPr marL="269875" indent="-269875">
                        <a:lnSpc>
                          <a:spcPts val="14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Who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269875" indent="-269875">
                        <a:lnSpc>
                          <a:spcPts val="14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ESS maintenance personnel.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ts val="14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ESS sub-contractors.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269875" indent="-269875">
                        <a:lnSpc>
                          <a:spcPts val="14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ESS maintenance personnel.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ts val="14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ESS sub-contractors.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269875" indent="-269875">
                        <a:lnSpc>
                          <a:spcPts val="1400"/>
                        </a:lnSpc>
                        <a:spcAft>
                          <a:spcPts val="1200"/>
                        </a:spcAft>
                      </a:pPr>
                      <a:r>
                        <a:rPr lang="en-GB" sz="1100">
                          <a:effectLst/>
                          <a:latin typeface="Calibri" panose="020F0502020204030204" pitchFamily="34" charset="0"/>
                          <a:ea typeface="Calibri" panose="020F0502020204030204" pitchFamily="34" charset="0"/>
                          <a:cs typeface="Times New Roman" panose="02020603050405020304" pitchFamily="18" charset="0"/>
                        </a:rPr>
                        <a:t>Supplier.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933837015"/>
                  </a:ext>
                </a:extLst>
              </a:tr>
              <a:tr h="721419">
                <a:tc>
                  <a:txBody>
                    <a:bodyPr/>
                    <a:lstStyle/>
                    <a:p>
                      <a:pPr marL="269875" indent="-269875">
                        <a:lnSpc>
                          <a:spcPts val="14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Equipment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F0FE"/>
                    </a:solidFill>
                  </a:tcPr>
                </a:tc>
                <a:tc>
                  <a:txBody>
                    <a:bodyPr/>
                    <a:lstStyle/>
                    <a:p>
                      <a:pPr marL="269875" indent="-269875">
                        <a:lnSpc>
                          <a:spcPts val="14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In use equipment.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F0FE"/>
                    </a:solidFill>
                  </a:tcPr>
                </a:tc>
                <a:tc>
                  <a:txBody>
                    <a:bodyPr/>
                    <a:lstStyle/>
                    <a:p>
                      <a:pPr marL="269875" indent="-269875">
                        <a:lnSpc>
                          <a:spcPts val="14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Equipment owned by ESS.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F0FE"/>
                    </a:solidFill>
                  </a:tcPr>
                </a:tc>
                <a:tc>
                  <a:txBody>
                    <a:bodyPr/>
                    <a:lstStyle/>
                    <a:p>
                      <a:pPr marL="269875" indent="-269875">
                        <a:lnSpc>
                          <a:spcPts val="14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Equipment owned by ESS.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ts val="1400"/>
                        </a:lnSpc>
                        <a:spcAft>
                          <a:spcPts val="1200"/>
                        </a:spcAft>
                      </a:pPr>
                      <a:r>
                        <a:rPr lang="en-GB" sz="1100">
                          <a:effectLst/>
                          <a:latin typeface="Calibri" panose="020F0502020204030204" pitchFamily="34" charset="0"/>
                          <a:ea typeface="Calibri" panose="020F0502020204030204" pitchFamily="34" charset="0"/>
                          <a:cs typeface="Times New Roman" panose="02020603050405020304" pitchFamily="18" charset="0"/>
                        </a:rPr>
                        <a:t>Supplier equipment.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F0FE"/>
                    </a:solidFill>
                  </a:tcPr>
                </a:tc>
                <a:extLst>
                  <a:ext uri="{0D108BD9-81ED-4DB2-BD59-A6C34878D82A}">
                    <a16:rowId xmlns:a16="http://schemas.microsoft.com/office/drawing/2014/main" val="3154609164"/>
                  </a:ext>
                </a:extLst>
              </a:tr>
              <a:tr h="2007890">
                <a:tc>
                  <a:txBody>
                    <a:bodyPr/>
                    <a:lstStyle/>
                    <a:p>
                      <a:pPr marL="269875" indent="-269875">
                        <a:lnSpc>
                          <a:spcPts val="14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Maintenance Activity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269875" indent="-269875">
                        <a:lnSpc>
                          <a:spcPts val="14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Visual inspection.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ts val="14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System element.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ts val="14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System element adjustment and alignment.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ts val="14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System element removal and replacement.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ts val="14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In-situ repairs.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269875" indent="-269875">
                        <a:lnSpc>
                          <a:spcPts val="14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Detailed inspection.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ts val="14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System elements replacement build.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ts val="14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System element repair.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ts val="14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Overload of organizational maintenance.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269875" indent="-269875">
                        <a:lnSpc>
                          <a:spcPts val="14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Complex system elements replacement build.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ts val="1400"/>
                        </a:lnSpc>
                        <a:spcAft>
                          <a:spcPts val="12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Overload of intermediate maintenance.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246097188"/>
                  </a:ext>
                </a:extLst>
              </a:tr>
            </a:tbl>
          </a:graphicData>
        </a:graphic>
      </p:graphicFrame>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30</a:t>
            </a:fld>
            <a:endParaRPr lang="en-GB" dirty="0"/>
          </a:p>
        </p:txBody>
      </p:sp>
      <p:sp>
        <p:nvSpPr>
          <p:cNvPr id="8" name="Rectangle 7">
            <a:extLst>
              <a:ext uri="{FF2B5EF4-FFF2-40B4-BE49-F238E27FC236}">
                <a16:creationId xmlns:a16="http://schemas.microsoft.com/office/drawing/2014/main" id="{26027151-C984-4BC3-8454-6B29DDC479AC}"/>
              </a:ext>
            </a:extLst>
          </p:cNvPr>
          <p:cNvSpPr/>
          <p:nvPr/>
        </p:nvSpPr>
        <p:spPr>
          <a:xfrm>
            <a:off x="3659635" y="6372036"/>
            <a:ext cx="1824730" cy="307777"/>
          </a:xfrm>
          <a:prstGeom prst="rect">
            <a:avLst/>
          </a:prstGeom>
        </p:spPr>
        <p:txBody>
          <a:bodyPr wrap="none">
            <a:spAutoFit/>
          </a:bodyPr>
          <a:lstStyle/>
          <a:p>
            <a:pPr algn="ctr"/>
            <a:r>
              <a:rPr lang="en-GB" sz="1400" dirty="0"/>
              <a:t>Levels of Maintenance</a:t>
            </a:r>
          </a:p>
        </p:txBody>
      </p:sp>
    </p:spTree>
    <p:extLst>
      <p:ext uri="{BB962C8B-B14F-4D97-AF65-F5344CB8AC3E}">
        <p14:creationId xmlns:p14="http://schemas.microsoft.com/office/powerpoint/2010/main" val="2517856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normAutofit/>
          </a:bodyPr>
          <a:lstStyle/>
          <a:p>
            <a:r>
              <a:rPr lang="en-GB" dirty="0"/>
              <a:t>Bunker System Documentation</a:t>
            </a:r>
            <a:br>
              <a:rPr lang="en-GB" dirty="0"/>
            </a:br>
            <a:r>
              <a:rPr lang="en-GB" sz="2000" dirty="0"/>
              <a:t>ESS-0124440 - System Operations &amp; Maintenance Manual (SOMM)</a:t>
            </a:r>
            <a:endParaRPr lang="en-GB" dirty="0"/>
          </a:p>
        </p:txBody>
      </p:sp>
      <p:sp>
        <p:nvSpPr>
          <p:cNvPr id="7" name="Content Placeholder 6">
            <a:extLst>
              <a:ext uri="{FF2B5EF4-FFF2-40B4-BE49-F238E27FC236}">
                <a16:creationId xmlns:a16="http://schemas.microsoft.com/office/drawing/2014/main" id="{9A4CDC39-19F5-40BF-A874-887E69ED3420}"/>
              </a:ext>
            </a:extLst>
          </p:cNvPr>
          <p:cNvSpPr>
            <a:spLocks noGrp="1"/>
          </p:cNvSpPr>
          <p:nvPr>
            <p:ph idx="1"/>
          </p:nvPr>
        </p:nvSpPr>
        <p:spPr/>
        <p:txBody>
          <a:bodyPr>
            <a:normAutofit fontScale="47500" lnSpcReduction="20000"/>
          </a:bodyPr>
          <a:lstStyle/>
          <a:p>
            <a:r>
              <a:rPr lang="en-GB" dirty="0"/>
              <a:t>Maintenance routines for the Bunker System will be developed down to the lowest level element and will be categorized as preventive, corrective or predictive. </a:t>
            </a:r>
          </a:p>
          <a:p>
            <a:r>
              <a:rPr lang="en-GB" dirty="0"/>
              <a:t>Preventive Maintenance</a:t>
            </a:r>
          </a:p>
          <a:p>
            <a:pPr lvl="1"/>
            <a:r>
              <a:rPr lang="en-GB" dirty="0"/>
              <a:t>Preventive maintenance is scheduled maintenance of system elements, in accordance with planned preventative maintenance routines, to maintain them in satisfactory operating condition with systematic inspection, detection and correction of incipient failures or malfunctions either before they occur or before they develop into major defects.</a:t>
            </a:r>
          </a:p>
          <a:p>
            <a:pPr lvl="1"/>
            <a:r>
              <a:rPr lang="en-GB" dirty="0"/>
              <a:t>Maintenance and monitoring requirements of system elements will be of consideration in the design and preventive maintenance will be limited to periods of scheduled operations shutdown of the ESS facility.</a:t>
            </a:r>
          </a:p>
          <a:p>
            <a:r>
              <a:rPr lang="en-GB" dirty="0"/>
              <a:t>Corrective Maintenance</a:t>
            </a:r>
          </a:p>
          <a:p>
            <a:pPr lvl="1"/>
            <a:r>
              <a:rPr lang="en-GB" dirty="0"/>
              <a:t>In general, corrective maintenance is an unscheduled maintenance task performed to identify, isolate, and rectify a fault so that the failed system or system element can be restored to an operational condition within the tolerances or limits established for in-service operations.</a:t>
            </a:r>
          </a:p>
          <a:p>
            <a:pPr lvl="1"/>
            <a:r>
              <a:rPr lang="en-GB" dirty="0"/>
              <a:t>Corrective maintenance generally can be sub-divided into immediate corrective maintenance where maintenance activities are required immediately after a failure and deferred corrective maintenance where maintenance activities may be delayed in accordance with a pre-ordained procedure.</a:t>
            </a:r>
          </a:p>
          <a:p>
            <a:r>
              <a:rPr lang="en-GB" dirty="0"/>
              <a:t>Predictive Maintenance</a:t>
            </a:r>
          </a:p>
          <a:p>
            <a:pPr lvl="1"/>
            <a:r>
              <a:rPr lang="en-GB" dirty="0"/>
              <a:t>Predictive maintenance evaluates the condition of the system element in-service by performing periodic or continuous condition monitoring in order to predict when maintenance should be performed. The main aim is to allow convenient scheduling of corrective maintenance to prevent unexpected system element failures when the maintenance activity is most cost-effective and before the system element loses performance within a threshold.</a:t>
            </a:r>
          </a:p>
          <a:p>
            <a:pPr lvl="1"/>
            <a:r>
              <a:rPr lang="en-GB" dirty="0"/>
              <a:t>This contrasts with preventive maintenance because maintenance activities are performed only when warranted during periods of scheduled operations shutdown of the ESS facility thus providing cost-savings. The potential advantages also include increased system element lifetime, less impact on environment, and optimized spare parts handling and thus increased system reliability, availability, maintainability and safety.</a:t>
            </a:r>
          </a:p>
          <a:p>
            <a:pPr lvl="1"/>
            <a:r>
              <a:rPr lang="en-GB" dirty="0"/>
              <a:t>The employment of predictive maintenance routines instead of preventive maintenance routines will be of consideration in the design where possible as part of cost and safety management.</a:t>
            </a:r>
          </a:p>
          <a:p>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31</a:t>
            </a:fld>
            <a:endParaRPr lang="en-GB" dirty="0"/>
          </a:p>
        </p:txBody>
      </p:sp>
    </p:spTree>
    <p:extLst>
      <p:ext uri="{BB962C8B-B14F-4D97-AF65-F5344CB8AC3E}">
        <p14:creationId xmlns:p14="http://schemas.microsoft.com/office/powerpoint/2010/main" val="3012268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48A38C-2AC4-4A88-B901-A622E7E2A22B}"/>
              </a:ext>
            </a:extLst>
          </p:cNvPr>
          <p:cNvSpPr>
            <a:spLocks noGrp="1"/>
          </p:cNvSpPr>
          <p:nvPr>
            <p:ph type="sldNum" sz="quarter" idx="12"/>
          </p:nvPr>
        </p:nvSpPr>
        <p:spPr/>
        <p:txBody>
          <a:bodyPr/>
          <a:lstStyle/>
          <a:p>
            <a:fld id="{551115BC-487E-4422-894C-CB7CD3E79223}" type="slidenum">
              <a:rPr lang="sv-SE" smtClean="0"/>
              <a:t>32</a:t>
            </a:fld>
            <a:endParaRPr lang="sv-SE" dirty="0"/>
          </a:p>
        </p:txBody>
      </p:sp>
      <p:pic>
        <p:nvPicPr>
          <p:cNvPr id="5" name="Picture 4">
            <a:extLst>
              <a:ext uri="{FF2B5EF4-FFF2-40B4-BE49-F238E27FC236}">
                <a16:creationId xmlns:a16="http://schemas.microsoft.com/office/drawing/2014/main" id="{A5E04225-C39E-4EF0-94E1-BBDECF65FFA5}"/>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784571" y="274638"/>
            <a:ext cx="3655683" cy="5855817"/>
          </a:xfrm>
          <a:prstGeom prst="rect">
            <a:avLst/>
          </a:prstGeom>
        </p:spPr>
      </p:pic>
      <p:pic>
        <p:nvPicPr>
          <p:cNvPr id="7" name="Picture 6">
            <a:extLst>
              <a:ext uri="{FF2B5EF4-FFF2-40B4-BE49-F238E27FC236}">
                <a16:creationId xmlns:a16="http://schemas.microsoft.com/office/drawing/2014/main" id="{FA518A63-A52B-427B-BF4B-719467BC12EF}"/>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8038" y="274638"/>
            <a:ext cx="1000646" cy="4873052"/>
          </a:xfrm>
          <a:prstGeom prst="rect">
            <a:avLst/>
          </a:prstGeom>
        </p:spPr>
      </p:pic>
      <p:pic>
        <p:nvPicPr>
          <p:cNvPr id="9" name="Picture 8">
            <a:extLst>
              <a:ext uri="{FF2B5EF4-FFF2-40B4-BE49-F238E27FC236}">
                <a16:creationId xmlns:a16="http://schemas.microsoft.com/office/drawing/2014/main" id="{095909B8-952E-4BDE-B49F-33D288156525}"/>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730211" y="274638"/>
            <a:ext cx="956300" cy="4873052"/>
          </a:xfrm>
          <a:prstGeom prst="rect">
            <a:avLst/>
          </a:prstGeom>
        </p:spPr>
      </p:pic>
      <p:pic>
        <p:nvPicPr>
          <p:cNvPr id="11" name="Picture 10">
            <a:extLst>
              <a:ext uri="{FF2B5EF4-FFF2-40B4-BE49-F238E27FC236}">
                <a16:creationId xmlns:a16="http://schemas.microsoft.com/office/drawing/2014/main" id="{76C969CA-38D0-4B04-BB88-7E95310AAA1F}"/>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750953" y="274638"/>
            <a:ext cx="914100" cy="4873052"/>
          </a:xfrm>
          <a:prstGeom prst="rect">
            <a:avLst/>
          </a:prstGeom>
        </p:spPr>
      </p:pic>
      <p:pic>
        <p:nvPicPr>
          <p:cNvPr id="13" name="Picture 12">
            <a:extLst>
              <a:ext uri="{FF2B5EF4-FFF2-40B4-BE49-F238E27FC236}">
                <a16:creationId xmlns:a16="http://schemas.microsoft.com/office/drawing/2014/main" id="{909FF6C7-20AA-405C-9450-1D5BFDDA7397}"/>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54530" y="274638"/>
            <a:ext cx="907662" cy="4873052"/>
          </a:xfrm>
          <a:prstGeom prst="rect">
            <a:avLst/>
          </a:prstGeom>
        </p:spPr>
      </p:pic>
      <p:pic>
        <p:nvPicPr>
          <p:cNvPr id="15" name="Picture 14">
            <a:extLst>
              <a:ext uri="{FF2B5EF4-FFF2-40B4-BE49-F238E27FC236}">
                <a16:creationId xmlns:a16="http://schemas.microsoft.com/office/drawing/2014/main" id="{8D42E6BD-8508-4025-B334-E18CC5640053}"/>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751669" y="274638"/>
            <a:ext cx="913384" cy="4873052"/>
          </a:xfrm>
          <a:prstGeom prst="rect">
            <a:avLst/>
          </a:prstGeom>
        </p:spPr>
      </p:pic>
      <p:pic>
        <p:nvPicPr>
          <p:cNvPr id="17" name="Picture 16">
            <a:extLst>
              <a:ext uri="{FF2B5EF4-FFF2-40B4-BE49-F238E27FC236}">
                <a16:creationId xmlns:a16="http://schemas.microsoft.com/office/drawing/2014/main" id="{4B851F9B-59E5-4EE3-941A-51EAB0833888}"/>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755245" y="274638"/>
            <a:ext cx="905517" cy="4873052"/>
          </a:xfrm>
          <a:prstGeom prst="rect">
            <a:avLst/>
          </a:prstGeom>
        </p:spPr>
      </p:pic>
      <p:pic>
        <p:nvPicPr>
          <p:cNvPr id="19" name="Picture 18">
            <a:extLst>
              <a:ext uri="{FF2B5EF4-FFF2-40B4-BE49-F238E27FC236}">
                <a16:creationId xmlns:a16="http://schemas.microsoft.com/office/drawing/2014/main" id="{1F20CC4E-93F8-4CFA-92AA-1D48816FA131}"/>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755245" y="274638"/>
            <a:ext cx="1526360" cy="4894510"/>
          </a:xfrm>
          <a:prstGeom prst="rect">
            <a:avLst/>
          </a:prstGeom>
        </p:spPr>
      </p:pic>
    </p:spTree>
    <p:extLst>
      <p:ext uri="{BB962C8B-B14F-4D97-AF65-F5344CB8AC3E}">
        <p14:creationId xmlns:p14="http://schemas.microsoft.com/office/powerpoint/2010/main" val="385632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9C25BC-CDC0-4911-A43A-DC0818B2AE36}"/>
              </a:ext>
            </a:extLst>
          </p:cNvPr>
          <p:cNvSpPr>
            <a:spLocks noGrp="1"/>
          </p:cNvSpPr>
          <p:nvPr>
            <p:ph type="sldNum" sz="quarter" idx="12"/>
          </p:nvPr>
        </p:nvSpPr>
        <p:spPr/>
        <p:txBody>
          <a:bodyPr/>
          <a:lstStyle/>
          <a:p>
            <a:fld id="{551115BC-487E-4422-894C-CB7CD3E79223}" type="slidenum">
              <a:rPr lang="sv-SE" smtClean="0"/>
              <a:t>33</a:t>
            </a:fld>
            <a:endParaRPr lang="sv-SE" dirty="0"/>
          </a:p>
        </p:txBody>
      </p:sp>
      <p:grpSp>
        <p:nvGrpSpPr>
          <p:cNvPr id="20" name="Group 19">
            <a:extLst>
              <a:ext uri="{FF2B5EF4-FFF2-40B4-BE49-F238E27FC236}">
                <a16:creationId xmlns:a16="http://schemas.microsoft.com/office/drawing/2014/main" id="{8CAC869D-A1B7-4EF9-8251-CC8508C6CA9C}"/>
              </a:ext>
            </a:extLst>
          </p:cNvPr>
          <p:cNvGrpSpPr/>
          <p:nvPr/>
        </p:nvGrpSpPr>
        <p:grpSpPr>
          <a:xfrm>
            <a:off x="2708038" y="-27384"/>
            <a:ext cx="3732216" cy="5855817"/>
            <a:chOff x="2708038" y="274638"/>
            <a:chExt cx="3732216" cy="5855817"/>
          </a:xfrm>
        </p:grpSpPr>
        <p:pic>
          <p:nvPicPr>
            <p:cNvPr id="5" name="Picture 4">
              <a:extLst>
                <a:ext uri="{FF2B5EF4-FFF2-40B4-BE49-F238E27FC236}">
                  <a16:creationId xmlns:a16="http://schemas.microsoft.com/office/drawing/2014/main" id="{CE692764-EC93-4088-9E6B-91ADE820F5FB}"/>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784571" y="274638"/>
              <a:ext cx="3655683" cy="5855817"/>
            </a:xfrm>
            <a:prstGeom prst="rect">
              <a:avLst/>
            </a:prstGeom>
          </p:spPr>
        </p:pic>
        <p:pic>
          <p:nvPicPr>
            <p:cNvPr id="7" name="Picture 6">
              <a:extLst>
                <a:ext uri="{FF2B5EF4-FFF2-40B4-BE49-F238E27FC236}">
                  <a16:creationId xmlns:a16="http://schemas.microsoft.com/office/drawing/2014/main" id="{767CCE9D-3274-4A0B-A1A6-02F071357A3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8038" y="274638"/>
              <a:ext cx="1000646" cy="4873052"/>
            </a:xfrm>
            <a:prstGeom prst="rect">
              <a:avLst/>
            </a:prstGeom>
          </p:spPr>
        </p:pic>
        <p:pic>
          <p:nvPicPr>
            <p:cNvPr id="9" name="Picture 8">
              <a:extLst>
                <a:ext uri="{FF2B5EF4-FFF2-40B4-BE49-F238E27FC236}">
                  <a16:creationId xmlns:a16="http://schemas.microsoft.com/office/drawing/2014/main" id="{B5BAD2FE-1256-450E-B61D-31442D1E21E7}"/>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730211" y="274638"/>
              <a:ext cx="956300" cy="4873052"/>
            </a:xfrm>
            <a:prstGeom prst="rect">
              <a:avLst/>
            </a:prstGeom>
          </p:spPr>
        </p:pic>
        <p:pic>
          <p:nvPicPr>
            <p:cNvPr id="11" name="Picture 10">
              <a:extLst>
                <a:ext uri="{FF2B5EF4-FFF2-40B4-BE49-F238E27FC236}">
                  <a16:creationId xmlns:a16="http://schemas.microsoft.com/office/drawing/2014/main" id="{5B73280A-053B-490A-8F22-3172EE8E55F1}"/>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750953" y="274638"/>
              <a:ext cx="914100" cy="4873052"/>
            </a:xfrm>
            <a:prstGeom prst="rect">
              <a:avLst/>
            </a:prstGeom>
          </p:spPr>
        </p:pic>
        <p:pic>
          <p:nvPicPr>
            <p:cNvPr id="13" name="Picture 12">
              <a:extLst>
                <a:ext uri="{FF2B5EF4-FFF2-40B4-BE49-F238E27FC236}">
                  <a16:creationId xmlns:a16="http://schemas.microsoft.com/office/drawing/2014/main" id="{98B24E52-B107-44C8-AB04-D526BD884170}"/>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54530" y="274638"/>
              <a:ext cx="907662" cy="4873052"/>
            </a:xfrm>
            <a:prstGeom prst="rect">
              <a:avLst/>
            </a:prstGeom>
          </p:spPr>
        </p:pic>
        <p:pic>
          <p:nvPicPr>
            <p:cNvPr id="15" name="Picture 14">
              <a:extLst>
                <a:ext uri="{FF2B5EF4-FFF2-40B4-BE49-F238E27FC236}">
                  <a16:creationId xmlns:a16="http://schemas.microsoft.com/office/drawing/2014/main" id="{BBCFD6FE-81AD-4E20-A468-895BE2215CF0}"/>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751669" y="274638"/>
              <a:ext cx="913384" cy="4873052"/>
            </a:xfrm>
            <a:prstGeom prst="rect">
              <a:avLst/>
            </a:prstGeom>
          </p:spPr>
        </p:pic>
        <p:pic>
          <p:nvPicPr>
            <p:cNvPr id="17" name="Picture 16">
              <a:extLst>
                <a:ext uri="{FF2B5EF4-FFF2-40B4-BE49-F238E27FC236}">
                  <a16:creationId xmlns:a16="http://schemas.microsoft.com/office/drawing/2014/main" id="{89256BBB-CBB6-4385-9C8B-EB20FA5B3D0D}"/>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755245" y="274638"/>
              <a:ext cx="905517" cy="4873052"/>
            </a:xfrm>
            <a:prstGeom prst="rect">
              <a:avLst/>
            </a:prstGeom>
          </p:spPr>
        </p:pic>
        <p:pic>
          <p:nvPicPr>
            <p:cNvPr id="19" name="Picture 18">
              <a:extLst>
                <a:ext uri="{FF2B5EF4-FFF2-40B4-BE49-F238E27FC236}">
                  <a16:creationId xmlns:a16="http://schemas.microsoft.com/office/drawing/2014/main" id="{EB14FB5E-3082-45C5-BFF8-2FD75390D6CD}"/>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755245" y="274638"/>
              <a:ext cx="1526360" cy="4894510"/>
            </a:xfrm>
            <a:prstGeom prst="rect">
              <a:avLst/>
            </a:prstGeom>
          </p:spPr>
        </p:pic>
      </p:grpSp>
    </p:spTree>
    <p:extLst>
      <p:ext uri="{BB962C8B-B14F-4D97-AF65-F5344CB8AC3E}">
        <p14:creationId xmlns:p14="http://schemas.microsoft.com/office/powerpoint/2010/main" val="404078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4187-2B4E-42F0-BDF1-1B758E4808F8}"/>
              </a:ext>
            </a:extLst>
          </p:cNvPr>
          <p:cNvSpPr>
            <a:spLocks noGrp="1"/>
          </p:cNvSpPr>
          <p:nvPr>
            <p:ph type="title"/>
          </p:nvPr>
        </p:nvSpPr>
        <p:spPr/>
        <p:txBody>
          <a:bodyPr/>
          <a:lstStyle/>
          <a:p>
            <a:r>
              <a:rPr lang="en-GB" dirty="0"/>
              <a:t>Bunker System Documentation</a:t>
            </a:r>
            <a:br>
              <a:rPr lang="en-GB" dirty="0"/>
            </a:br>
            <a:r>
              <a:rPr lang="en-GB" sz="2000" dirty="0"/>
              <a:t>w.r.t. PSAR and SSM</a:t>
            </a:r>
          </a:p>
        </p:txBody>
      </p:sp>
      <p:sp>
        <p:nvSpPr>
          <p:cNvPr id="3" name="Content Placeholder 2">
            <a:extLst>
              <a:ext uri="{FF2B5EF4-FFF2-40B4-BE49-F238E27FC236}">
                <a16:creationId xmlns:a16="http://schemas.microsoft.com/office/drawing/2014/main" id="{9DAD5487-B77C-4890-B5C0-0E7F8B011721}"/>
              </a:ext>
            </a:extLst>
          </p:cNvPr>
          <p:cNvSpPr>
            <a:spLocks noGrp="1"/>
          </p:cNvSpPr>
          <p:nvPr>
            <p:ph idx="1"/>
          </p:nvPr>
        </p:nvSpPr>
        <p:spPr/>
        <p:txBody>
          <a:bodyPr>
            <a:normAutofit/>
          </a:bodyPr>
          <a:lstStyle/>
          <a:p>
            <a:r>
              <a:rPr lang="en-GB" sz="1800" dirty="0"/>
              <a:t>Preliminary Safety Assessment (PSAR) as presented to Swedish Radiation Safety Authority (SSM)</a:t>
            </a:r>
          </a:p>
          <a:p>
            <a:pPr lvl="1"/>
            <a:r>
              <a:rPr lang="en-GB" sz="1600" dirty="0"/>
              <a:t>Section 3.2. Radiation Safety Analyses &amp; Methodologies</a:t>
            </a:r>
          </a:p>
          <a:p>
            <a:pPr lvl="2"/>
            <a:r>
              <a:rPr lang="en-GB" sz="1400" dirty="0"/>
              <a:t>Illustration of ESS design process as defined in the system engineering management plan</a:t>
            </a:r>
          </a:p>
          <a:p>
            <a:endParaRPr lang="en-GB" sz="1800" dirty="0"/>
          </a:p>
        </p:txBody>
      </p:sp>
      <p:sp>
        <p:nvSpPr>
          <p:cNvPr id="4" name="Slide Number Placeholder 3">
            <a:extLst>
              <a:ext uri="{FF2B5EF4-FFF2-40B4-BE49-F238E27FC236}">
                <a16:creationId xmlns:a16="http://schemas.microsoft.com/office/drawing/2014/main" id="{9C3EC24D-04FE-4A52-8EA4-7663FC3E7652}"/>
              </a:ext>
            </a:extLst>
          </p:cNvPr>
          <p:cNvSpPr>
            <a:spLocks noGrp="1"/>
          </p:cNvSpPr>
          <p:nvPr>
            <p:ph type="sldNum" sz="quarter" idx="12"/>
          </p:nvPr>
        </p:nvSpPr>
        <p:spPr/>
        <p:txBody>
          <a:bodyPr/>
          <a:lstStyle/>
          <a:p>
            <a:fld id="{551115BC-487E-4422-894C-CB7CD3E79223}" type="slidenum">
              <a:rPr lang="en-GB" smtClean="0"/>
              <a:t>4</a:t>
            </a:fld>
            <a:endParaRPr lang="en-GB" dirty="0"/>
          </a:p>
        </p:txBody>
      </p:sp>
      <p:pic>
        <p:nvPicPr>
          <p:cNvPr id="5" name="Picture 4">
            <a:extLst>
              <a:ext uri="{FF2B5EF4-FFF2-40B4-BE49-F238E27FC236}">
                <a16:creationId xmlns:a16="http://schemas.microsoft.com/office/drawing/2014/main" id="{A357AC32-DD27-4967-A44B-161D960F1D3F}"/>
              </a:ext>
            </a:extLst>
          </p:cNvPr>
          <p:cNvPicPr>
            <a:picLocks noChangeAspect="1"/>
          </p:cNvPicPr>
          <p:nvPr/>
        </p:nvPicPr>
        <p:blipFill>
          <a:blip r:embed="rId3"/>
          <a:stretch>
            <a:fillRect/>
          </a:stretch>
        </p:blipFill>
        <p:spPr>
          <a:xfrm>
            <a:off x="1061679" y="2906319"/>
            <a:ext cx="5491521" cy="3402406"/>
          </a:xfrm>
          <a:prstGeom prst="rect">
            <a:avLst/>
          </a:prstGeom>
        </p:spPr>
      </p:pic>
    </p:spTree>
    <p:extLst>
      <p:ext uri="{BB962C8B-B14F-4D97-AF65-F5344CB8AC3E}">
        <p14:creationId xmlns:p14="http://schemas.microsoft.com/office/powerpoint/2010/main" val="85700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F942-0179-4E47-AC3D-9F70C0AD5123}"/>
              </a:ext>
            </a:extLst>
          </p:cNvPr>
          <p:cNvSpPr>
            <a:spLocks noGrp="1"/>
          </p:cNvSpPr>
          <p:nvPr>
            <p:ph type="title"/>
          </p:nvPr>
        </p:nvSpPr>
        <p:spPr/>
        <p:txBody>
          <a:bodyPr/>
          <a:lstStyle/>
          <a:p>
            <a:r>
              <a:rPr lang="en-GB" dirty="0"/>
              <a:t>ESS Facility Breakdown Structure</a:t>
            </a:r>
            <a:br>
              <a:rPr lang="en-GB" dirty="0"/>
            </a:br>
            <a:r>
              <a:rPr lang="en-GB" sz="2000" dirty="0"/>
              <a:t>CHESS </a:t>
            </a:r>
          </a:p>
        </p:txBody>
      </p:sp>
      <p:pic>
        <p:nvPicPr>
          <p:cNvPr id="5" name="Content Placeholder 4">
            <a:extLst>
              <a:ext uri="{FF2B5EF4-FFF2-40B4-BE49-F238E27FC236}">
                <a16:creationId xmlns:a16="http://schemas.microsoft.com/office/drawing/2014/main" id="{B91099F9-0D1B-4584-AE07-D37A8F547B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0808"/>
            <a:ext cx="8229600" cy="3006762"/>
          </a:xfrm>
          <a:prstGeom prst="rect">
            <a:avLst/>
          </a:prstGeom>
        </p:spPr>
      </p:pic>
      <p:sp>
        <p:nvSpPr>
          <p:cNvPr id="4" name="Slide Number Placeholder 3">
            <a:extLst>
              <a:ext uri="{FF2B5EF4-FFF2-40B4-BE49-F238E27FC236}">
                <a16:creationId xmlns:a16="http://schemas.microsoft.com/office/drawing/2014/main" id="{88AE140B-3F0B-4E71-A3B3-78FEEA1C92AA}"/>
              </a:ext>
            </a:extLst>
          </p:cNvPr>
          <p:cNvSpPr>
            <a:spLocks noGrp="1"/>
          </p:cNvSpPr>
          <p:nvPr>
            <p:ph type="sldNum" sz="quarter" idx="12"/>
          </p:nvPr>
        </p:nvSpPr>
        <p:spPr/>
        <p:txBody>
          <a:bodyPr/>
          <a:lstStyle/>
          <a:p>
            <a:fld id="{551115BC-487E-4422-894C-CB7CD3E79223}" type="slidenum">
              <a:rPr lang="en-GB" smtClean="0"/>
              <a:t>5</a:t>
            </a:fld>
            <a:endParaRPr lang="en-GB" dirty="0"/>
          </a:p>
        </p:txBody>
      </p:sp>
      <p:sp>
        <p:nvSpPr>
          <p:cNvPr id="3" name="TextBox 2">
            <a:extLst>
              <a:ext uri="{FF2B5EF4-FFF2-40B4-BE49-F238E27FC236}">
                <a16:creationId xmlns:a16="http://schemas.microsoft.com/office/drawing/2014/main" id="{57130704-F5FD-4E9F-9762-FAF20FD95434}"/>
              </a:ext>
            </a:extLst>
          </p:cNvPr>
          <p:cNvSpPr txBox="1"/>
          <p:nvPr/>
        </p:nvSpPr>
        <p:spPr>
          <a:xfrm>
            <a:off x="648650" y="5013176"/>
            <a:ext cx="1466940" cy="307777"/>
          </a:xfrm>
          <a:prstGeom prst="rect">
            <a:avLst/>
          </a:prstGeom>
          <a:noFill/>
        </p:spPr>
        <p:txBody>
          <a:bodyPr wrap="none" rtlCol="0">
            <a:spAutoFit/>
          </a:bodyPr>
          <a:lstStyle/>
          <a:p>
            <a:r>
              <a:rPr lang="en-GB" sz="1400" dirty="0"/>
              <a:t>=ESS.NSS.F01.F01</a:t>
            </a:r>
          </a:p>
        </p:txBody>
      </p:sp>
      <p:sp>
        <p:nvSpPr>
          <p:cNvPr id="6" name="TextBox 5">
            <a:extLst>
              <a:ext uri="{FF2B5EF4-FFF2-40B4-BE49-F238E27FC236}">
                <a16:creationId xmlns:a16="http://schemas.microsoft.com/office/drawing/2014/main" id="{3CC5ADC2-B09C-4F95-B43F-F65078085D7D}"/>
              </a:ext>
            </a:extLst>
          </p:cNvPr>
          <p:cNvSpPr txBox="1"/>
          <p:nvPr/>
        </p:nvSpPr>
        <p:spPr>
          <a:xfrm>
            <a:off x="517478" y="5826038"/>
            <a:ext cx="2060371" cy="307777"/>
          </a:xfrm>
          <a:prstGeom prst="rect">
            <a:avLst/>
          </a:prstGeom>
          <a:noFill/>
        </p:spPr>
        <p:txBody>
          <a:bodyPr wrap="none" rtlCol="0">
            <a:spAutoFit/>
          </a:bodyPr>
          <a:lstStyle/>
          <a:p>
            <a:pPr algn="ctr"/>
            <a:r>
              <a:rPr lang="en-GB" sz="1400" dirty="0"/>
              <a:t>Shielding &amp; Safety System</a:t>
            </a:r>
          </a:p>
        </p:txBody>
      </p:sp>
      <p:cxnSp>
        <p:nvCxnSpPr>
          <p:cNvPr id="8" name="Straight Arrow Connector 7">
            <a:extLst>
              <a:ext uri="{FF2B5EF4-FFF2-40B4-BE49-F238E27FC236}">
                <a16:creationId xmlns:a16="http://schemas.microsoft.com/office/drawing/2014/main" id="{963AF691-0EC0-47D4-88EB-B0078FB11377}"/>
              </a:ext>
            </a:extLst>
          </p:cNvPr>
          <p:cNvCxnSpPr>
            <a:cxnSpLocks/>
          </p:cNvCxnSpPr>
          <p:nvPr/>
        </p:nvCxnSpPr>
        <p:spPr>
          <a:xfrm flipH="1" flipV="1">
            <a:off x="1547664" y="5320953"/>
            <a:ext cx="2096" cy="487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A1E12E-1374-4807-8A12-4518DE8E6C01}"/>
              </a:ext>
            </a:extLst>
          </p:cNvPr>
          <p:cNvSpPr txBox="1"/>
          <p:nvPr/>
        </p:nvSpPr>
        <p:spPr>
          <a:xfrm>
            <a:off x="2596135" y="5414166"/>
            <a:ext cx="1259576" cy="307777"/>
          </a:xfrm>
          <a:prstGeom prst="rect">
            <a:avLst/>
          </a:prstGeom>
          <a:noFill/>
        </p:spPr>
        <p:txBody>
          <a:bodyPr wrap="none" rtlCol="0">
            <a:spAutoFit/>
          </a:bodyPr>
          <a:lstStyle/>
          <a:p>
            <a:r>
              <a:rPr lang="en-GB" sz="1400" dirty="0"/>
              <a:t>Bunker System</a:t>
            </a:r>
          </a:p>
        </p:txBody>
      </p:sp>
      <p:cxnSp>
        <p:nvCxnSpPr>
          <p:cNvPr id="10" name="Straight Arrow Connector 9">
            <a:extLst>
              <a:ext uri="{FF2B5EF4-FFF2-40B4-BE49-F238E27FC236}">
                <a16:creationId xmlns:a16="http://schemas.microsoft.com/office/drawing/2014/main" id="{9197EBAB-7CEE-46EE-8CEF-DD9B1729647F}"/>
              </a:ext>
            </a:extLst>
          </p:cNvPr>
          <p:cNvCxnSpPr>
            <a:cxnSpLocks/>
          </p:cNvCxnSpPr>
          <p:nvPr/>
        </p:nvCxnSpPr>
        <p:spPr>
          <a:xfrm flipH="1" flipV="1">
            <a:off x="2070851" y="5288127"/>
            <a:ext cx="525284" cy="276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12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770850-5D8E-4C0E-BE94-101B4FB0F6F7}"/>
              </a:ext>
            </a:extLst>
          </p:cNvPr>
          <p:cNvSpPr/>
          <p:nvPr/>
        </p:nvSpPr>
        <p:spPr>
          <a:xfrm>
            <a:off x="4495800" y="1595993"/>
            <a:ext cx="4324672" cy="4760357"/>
          </a:xfrm>
          <a:prstGeom prst="rect">
            <a:avLst/>
          </a:prstGeom>
          <a:solidFill>
            <a:schemeClr val="bg1">
              <a:alpha val="0"/>
            </a:schemeClr>
          </a:solidFill>
          <a:ln w="19050" cmpd="thinThick">
            <a:solidFill>
              <a:srgbClr val="0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ESS-0123251 - Concept of Operations (ConOps)</a:t>
            </a:r>
            <a:endParaRPr lang="en-GB" dirty="0"/>
          </a:p>
        </p:txBody>
      </p:sp>
      <p:sp>
        <p:nvSpPr>
          <p:cNvPr id="3" name="Content Placeholder 2">
            <a:extLst>
              <a:ext uri="{FF2B5EF4-FFF2-40B4-BE49-F238E27FC236}">
                <a16:creationId xmlns:a16="http://schemas.microsoft.com/office/drawing/2014/main" id="{3CD70EDC-1292-44C1-91D0-A744641A7C5B}"/>
              </a:ext>
            </a:extLst>
          </p:cNvPr>
          <p:cNvSpPr>
            <a:spLocks noGrp="1"/>
          </p:cNvSpPr>
          <p:nvPr>
            <p:ph sz="half" idx="1"/>
          </p:nvPr>
        </p:nvSpPr>
        <p:spPr>
          <a:xfrm>
            <a:off x="457200" y="1600200"/>
            <a:ext cx="3958258" cy="4525963"/>
          </a:xfrm>
          <a:ln>
            <a:noFill/>
          </a:ln>
        </p:spPr>
        <p:txBody>
          <a:bodyPr>
            <a:normAutofit/>
          </a:bodyPr>
          <a:lstStyle/>
          <a:p>
            <a:r>
              <a:rPr lang="en-GB" sz="2300" dirty="0"/>
              <a:t>Primary purpose - provide a shared cavity shielding bunker at the target monolith to:</a:t>
            </a:r>
          </a:p>
          <a:p>
            <a:pPr lvl="1"/>
            <a:r>
              <a:rPr lang="en-GB" sz="1900" dirty="0"/>
              <a:t>Host Instrument Systems front-end elements.</a:t>
            </a:r>
          </a:p>
          <a:p>
            <a:pPr lvl="1"/>
            <a:r>
              <a:rPr lang="en-GB" sz="1900" dirty="0"/>
              <a:t>Attenuate the radiation emanating from the target monolith and generated in the first sections of the beam-lines (neutron and gamma rays) to safe levels external to the bunker.</a:t>
            </a:r>
          </a:p>
          <a:p>
            <a:endParaRPr lang="en-GB" dirty="0"/>
          </a:p>
        </p:txBody>
      </p:sp>
      <p:pic>
        <p:nvPicPr>
          <p:cNvPr id="6" name="Content Placeholder 5">
            <a:extLst>
              <a:ext uri="{FF2B5EF4-FFF2-40B4-BE49-F238E27FC236}">
                <a16:creationId xmlns:a16="http://schemas.microsoft.com/office/drawing/2014/main" id="{7C4C586E-76E4-4E26-B74C-7F6AC5F5994D}"/>
              </a:ext>
            </a:extLst>
          </p:cNvPr>
          <p:cNvPicPr>
            <a:picLocks noGrp="1" noChangeAspect="1"/>
          </p:cNvPicPr>
          <p:nvPr>
            <p:ph sz="half" idx="2"/>
          </p:nvPr>
        </p:nvPicPr>
        <p:blipFill>
          <a:blip r:embed="rId2"/>
          <a:stretch>
            <a:fillRect/>
          </a:stretch>
        </p:blipFill>
        <p:spPr>
          <a:xfrm>
            <a:off x="4648200" y="1988840"/>
            <a:ext cx="4038600" cy="4320480"/>
          </a:xfrm>
          <a:prstGeom prst="rect">
            <a:avLst/>
          </a:prstGeom>
        </p:spPr>
      </p:pic>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6</a:t>
            </a:fld>
            <a:endParaRPr lang="en-GB" dirty="0"/>
          </a:p>
        </p:txBody>
      </p:sp>
      <p:sp>
        <p:nvSpPr>
          <p:cNvPr id="7" name="TextBox 6">
            <a:extLst>
              <a:ext uri="{FF2B5EF4-FFF2-40B4-BE49-F238E27FC236}">
                <a16:creationId xmlns:a16="http://schemas.microsoft.com/office/drawing/2014/main" id="{B11F7937-7507-4C84-9EB6-8F0B5E0B1C62}"/>
              </a:ext>
            </a:extLst>
          </p:cNvPr>
          <p:cNvSpPr txBox="1"/>
          <p:nvPr/>
        </p:nvSpPr>
        <p:spPr>
          <a:xfrm>
            <a:off x="4549130" y="1662931"/>
            <a:ext cx="2115003" cy="276999"/>
          </a:xfrm>
          <a:prstGeom prst="rect">
            <a:avLst/>
          </a:prstGeom>
          <a:noFill/>
        </p:spPr>
        <p:txBody>
          <a:bodyPr wrap="none" rtlCol="0">
            <a:spAutoFit/>
          </a:bodyPr>
          <a:lstStyle/>
          <a:p>
            <a:r>
              <a:rPr lang="en-GB" sz="1200" b="1" dirty="0"/>
              <a:t>Bunker System ConOps Scope:</a:t>
            </a:r>
          </a:p>
        </p:txBody>
      </p:sp>
    </p:spTree>
    <p:extLst>
      <p:ext uri="{BB962C8B-B14F-4D97-AF65-F5344CB8AC3E}">
        <p14:creationId xmlns:p14="http://schemas.microsoft.com/office/powerpoint/2010/main" val="392839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ESS-0060210 - System Requirements Specification (SRS)</a:t>
            </a:r>
            <a:endParaRPr lang="en-GB" dirty="0"/>
          </a:p>
        </p:txBody>
      </p:sp>
      <p:sp>
        <p:nvSpPr>
          <p:cNvPr id="3" name="Content Placeholder 2">
            <a:extLst>
              <a:ext uri="{FF2B5EF4-FFF2-40B4-BE49-F238E27FC236}">
                <a16:creationId xmlns:a16="http://schemas.microsoft.com/office/drawing/2014/main" id="{3CD70EDC-1292-44C1-91D0-A744641A7C5B}"/>
              </a:ext>
            </a:extLst>
          </p:cNvPr>
          <p:cNvSpPr>
            <a:spLocks noGrp="1"/>
          </p:cNvSpPr>
          <p:nvPr>
            <p:ph sz="half" idx="1"/>
          </p:nvPr>
        </p:nvSpPr>
        <p:spPr>
          <a:xfrm>
            <a:off x="395536" y="1600200"/>
            <a:ext cx="8435280" cy="4525963"/>
          </a:xfrm>
        </p:spPr>
        <p:txBody>
          <a:bodyPr>
            <a:normAutofit/>
          </a:bodyPr>
          <a:lstStyle/>
          <a:p>
            <a:pPr>
              <a:spcAft>
                <a:spcPts val="600"/>
              </a:spcAft>
            </a:pPr>
            <a:r>
              <a:rPr lang="en-GB" sz="1800" dirty="0"/>
              <a:t>SRS specifies and describes the system requirements for the Bunker System (BS.SyR).</a:t>
            </a:r>
          </a:p>
          <a:p>
            <a:r>
              <a:rPr lang="en-GB" sz="1800" dirty="0"/>
              <a:t>Derived from: </a:t>
            </a:r>
          </a:p>
          <a:p>
            <a:pPr lvl="1"/>
            <a:r>
              <a:rPr lang="en-GB" sz="1600" dirty="0"/>
              <a:t>high-level requirements allocated by the parent system - Shielding &amp; Safety System </a:t>
            </a:r>
          </a:p>
          <a:p>
            <a:pPr lvl="1"/>
            <a:r>
              <a:rPr lang="en-GB" sz="1600" dirty="0"/>
              <a:t>ConOps for the Bunker System</a:t>
            </a:r>
          </a:p>
          <a:p>
            <a:pPr lvl="1">
              <a:spcAft>
                <a:spcPts val="600"/>
              </a:spcAft>
            </a:pPr>
            <a:r>
              <a:rPr lang="en-GB" sz="1600" dirty="0"/>
              <a:t>feedback from the evolving design development of the system </a:t>
            </a:r>
          </a:p>
          <a:p>
            <a:r>
              <a:rPr lang="en-GB" sz="1800" dirty="0"/>
              <a:t>BS.SyR are defined according to the different categories and each is uniquely identified:</a:t>
            </a:r>
          </a:p>
          <a:p>
            <a:pPr lvl="1"/>
            <a:r>
              <a:rPr lang="en-GB" sz="1600" dirty="0"/>
              <a:t>Functional Requirements</a:t>
            </a:r>
          </a:p>
          <a:p>
            <a:pPr lvl="1"/>
            <a:r>
              <a:rPr lang="en-GB" sz="1600" dirty="0"/>
              <a:t>Constraint Requirements</a:t>
            </a:r>
          </a:p>
          <a:p>
            <a:pPr lvl="1"/>
            <a:r>
              <a:rPr lang="en-GB" sz="1600" dirty="0"/>
              <a:t>Seismic Safety Requirements</a:t>
            </a:r>
          </a:p>
          <a:p>
            <a:pPr lvl="1"/>
            <a:r>
              <a:rPr lang="en-GB" sz="1600" dirty="0"/>
              <a:t>Radiation Safety Requirements</a:t>
            </a:r>
          </a:p>
          <a:p>
            <a:pPr lvl="1">
              <a:spcAft>
                <a:spcPts val="600"/>
              </a:spcAft>
            </a:pPr>
            <a:r>
              <a:rPr lang="en-GB" sz="1600" dirty="0"/>
              <a:t>Interface Requirements</a:t>
            </a:r>
            <a:endParaRPr lang="en-GB" sz="1400" dirty="0"/>
          </a:p>
          <a:p>
            <a:pPr>
              <a:spcAft>
                <a:spcPts val="600"/>
              </a:spcAft>
            </a:pPr>
            <a:r>
              <a:rPr lang="en-GB" sz="1800" dirty="0"/>
              <a:t>BS.SyR are applied to the requirements driven development of the system design. </a:t>
            </a:r>
          </a:p>
          <a:p>
            <a:pPr lvl="1"/>
            <a:endParaRPr lang="en-GB" sz="1600"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7</a:t>
            </a:fld>
            <a:endParaRPr lang="en-GB" dirty="0"/>
          </a:p>
        </p:txBody>
      </p:sp>
    </p:spTree>
    <p:extLst>
      <p:ext uri="{BB962C8B-B14F-4D97-AF65-F5344CB8AC3E}">
        <p14:creationId xmlns:p14="http://schemas.microsoft.com/office/powerpoint/2010/main" val="2628239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ESS-0123443 - System Architecture Description (SAD)</a:t>
            </a:r>
            <a:endParaRPr lang="en-GB" dirty="0"/>
          </a:p>
        </p:txBody>
      </p:sp>
      <p:sp>
        <p:nvSpPr>
          <p:cNvPr id="3" name="Content Placeholder 2">
            <a:extLst>
              <a:ext uri="{FF2B5EF4-FFF2-40B4-BE49-F238E27FC236}">
                <a16:creationId xmlns:a16="http://schemas.microsoft.com/office/drawing/2014/main" id="{3CD70EDC-1292-44C1-91D0-A744641A7C5B}"/>
              </a:ext>
            </a:extLst>
          </p:cNvPr>
          <p:cNvSpPr>
            <a:spLocks noGrp="1"/>
          </p:cNvSpPr>
          <p:nvPr>
            <p:ph sz="half" idx="1"/>
          </p:nvPr>
        </p:nvSpPr>
        <p:spPr>
          <a:xfrm>
            <a:off x="457200" y="1600201"/>
            <a:ext cx="8229600" cy="892695"/>
          </a:xfrm>
        </p:spPr>
        <p:txBody>
          <a:bodyPr>
            <a:normAutofit/>
          </a:bodyPr>
          <a:lstStyle/>
          <a:p>
            <a:r>
              <a:rPr lang="en-GB" sz="1900" dirty="0"/>
              <a:t>SAD describes the system architecture and allocation of BS.SyR to subsystems.</a:t>
            </a:r>
          </a:p>
          <a:p>
            <a:pPr>
              <a:spcBef>
                <a:spcPts val="600"/>
              </a:spcBef>
            </a:pPr>
            <a:r>
              <a:rPr lang="en-GB" sz="1900" dirty="0"/>
              <a:t>BS.SyR are allocated to at least one subsystem.</a:t>
            </a:r>
          </a:p>
        </p:txBody>
      </p:sp>
      <p:pic>
        <p:nvPicPr>
          <p:cNvPr id="6" name="Content Placeholder 5">
            <a:extLst>
              <a:ext uri="{FF2B5EF4-FFF2-40B4-BE49-F238E27FC236}">
                <a16:creationId xmlns:a16="http://schemas.microsoft.com/office/drawing/2014/main" id="{1D0B31D8-DE5E-4494-85CA-4555213416CF}"/>
              </a:ext>
            </a:extLst>
          </p:cNvPr>
          <p:cNvPicPr>
            <a:picLocks noGrp="1" noChangeAspect="1"/>
          </p:cNvPicPr>
          <p:nvPr>
            <p:ph sz="half" idx="2"/>
          </p:nvPr>
        </p:nvPicPr>
        <p:blipFill>
          <a:blip r:embed="rId3"/>
          <a:stretch>
            <a:fillRect/>
          </a:stretch>
        </p:blipFill>
        <p:spPr>
          <a:xfrm>
            <a:off x="1115883" y="2538777"/>
            <a:ext cx="6912233" cy="3771692"/>
          </a:xfrm>
          <a:prstGeom prst="rect">
            <a:avLst/>
          </a:prstGeom>
        </p:spPr>
      </p:pic>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8</a:t>
            </a:fld>
            <a:endParaRPr lang="en-GB" dirty="0"/>
          </a:p>
        </p:txBody>
      </p:sp>
      <p:sp>
        <p:nvSpPr>
          <p:cNvPr id="7" name="TextBox 6">
            <a:extLst>
              <a:ext uri="{FF2B5EF4-FFF2-40B4-BE49-F238E27FC236}">
                <a16:creationId xmlns:a16="http://schemas.microsoft.com/office/drawing/2014/main" id="{14564B3A-2B16-4E1E-BBFF-63989F7CD480}"/>
              </a:ext>
            </a:extLst>
          </p:cNvPr>
          <p:cNvSpPr txBox="1"/>
          <p:nvPr/>
        </p:nvSpPr>
        <p:spPr>
          <a:xfrm>
            <a:off x="1043608" y="5498068"/>
            <a:ext cx="2904641" cy="523220"/>
          </a:xfrm>
          <a:prstGeom prst="rect">
            <a:avLst/>
          </a:prstGeom>
          <a:noFill/>
        </p:spPr>
        <p:txBody>
          <a:bodyPr wrap="none" rtlCol="0">
            <a:spAutoFit/>
          </a:bodyPr>
          <a:lstStyle/>
          <a:p>
            <a:r>
              <a:rPr lang="en-GB" sz="1400" b="1" dirty="0"/>
              <a:t>Bunker System Breakdown Structure</a:t>
            </a:r>
          </a:p>
          <a:p>
            <a:r>
              <a:rPr lang="en-GB" sz="1400" b="1" dirty="0"/>
              <a:t>(simplistic)</a:t>
            </a:r>
            <a:endParaRPr lang="en-GB" sz="800" b="1" dirty="0"/>
          </a:p>
        </p:txBody>
      </p:sp>
    </p:spTree>
    <p:extLst>
      <p:ext uri="{BB962C8B-B14F-4D97-AF65-F5344CB8AC3E}">
        <p14:creationId xmlns:p14="http://schemas.microsoft.com/office/powerpoint/2010/main" val="396516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normAutofit/>
          </a:bodyPr>
          <a:lstStyle/>
          <a:p>
            <a:r>
              <a:rPr lang="en-GB" dirty="0"/>
              <a:t>Bunker Subsystem Documentation</a:t>
            </a:r>
            <a:br>
              <a:rPr lang="en-GB" dirty="0"/>
            </a:br>
            <a:r>
              <a:rPr lang="en-GB" sz="2000" dirty="0"/>
              <a:t>ESS-0123282 - ConOps for the Bunker Structural Support System</a:t>
            </a:r>
            <a:endParaRPr lang="en-GB" dirty="0"/>
          </a:p>
        </p:txBody>
      </p:sp>
      <p:sp>
        <p:nvSpPr>
          <p:cNvPr id="3" name="Content Placeholder 2">
            <a:extLst>
              <a:ext uri="{FF2B5EF4-FFF2-40B4-BE49-F238E27FC236}">
                <a16:creationId xmlns:a16="http://schemas.microsoft.com/office/drawing/2014/main" id="{3CD70EDC-1292-44C1-91D0-A744641A7C5B}"/>
              </a:ext>
            </a:extLst>
          </p:cNvPr>
          <p:cNvSpPr>
            <a:spLocks noGrp="1"/>
          </p:cNvSpPr>
          <p:nvPr>
            <p:ph sz="half" idx="1"/>
          </p:nvPr>
        </p:nvSpPr>
        <p:spPr>
          <a:xfrm>
            <a:off x="457200" y="1600200"/>
            <a:ext cx="8229600" cy="4525963"/>
          </a:xfrm>
        </p:spPr>
        <p:txBody>
          <a:bodyPr>
            <a:normAutofit/>
          </a:bodyPr>
          <a:lstStyle/>
          <a:p>
            <a:r>
              <a:rPr lang="en-GB" sz="1800" dirty="0"/>
              <a:t>System purpose of the Bunker Structural Support System is to:</a:t>
            </a:r>
          </a:p>
          <a:p>
            <a:pPr lvl="1">
              <a:spcBef>
                <a:spcPts val="600"/>
              </a:spcBef>
            </a:pPr>
            <a:r>
              <a:rPr lang="en-GB" sz="1600" dirty="0"/>
              <a:t>provide the load paths through to the bunker base of the Monolith Civil Structure (MCS) in D-Building D02 (Target Building) and the bunker base in D01 (Experimental Hall 1) and D03 (Experimental Hall 2) to resist dead load, live loads and accidental loads.</a:t>
            </a:r>
          </a:p>
          <a:p>
            <a:pPr lvl="1"/>
            <a:r>
              <a:rPr lang="en-GB" sz="1600" dirty="0"/>
              <a:t>provide structural support for the bunker roofs.</a:t>
            </a:r>
          </a:p>
          <a:p>
            <a:pPr lvl="1"/>
            <a:r>
              <a:rPr lang="en-GB" sz="1600" dirty="0"/>
              <a:t>provide interfaces for the routing of required utilities within the bunker.</a:t>
            </a:r>
          </a:p>
          <a:p>
            <a:pPr lvl="1"/>
            <a:r>
              <a:rPr lang="en-GB" sz="1600" dirty="0"/>
              <a:t>provide the structure that ensures Bunker System requirements at H4 seismic event are fulfilled.</a:t>
            </a:r>
          </a:p>
          <a:p>
            <a:pPr lvl="1"/>
            <a:r>
              <a:rPr lang="en-GB" sz="1600" dirty="0"/>
              <a:t>allow for the allocation of reserved volume for each Instrument System (IS) along its designated beam-port central axis from the target to the bunker walls for its front-end system elements installed within the bunker.</a:t>
            </a:r>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9</a:t>
            </a:fld>
            <a:endParaRPr lang="en-GB" dirty="0"/>
          </a:p>
        </p:txBody>
      </p:sp>
    </p:spTree>
    <p:extLst>
      <p:ext uri="{BB962C8B-B14F-4D97-AF65-F5344CB8AC3E}">
        <p14:creationId xmlns:p14="http://schemas.microsoft.com/office/powerpoint/2010/main" val="759855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Powerpoint template</Template>
  <TotalTime>3603</TotalTime>
  <Words>3525</Words>
  <Application>Microsoft Office PowerPoint</Application>
  <PresentationFormat>On-screen Show (4:3)</PresentationFormat>
  <Paragraphs>407</Paragraphs>
  <Slides>33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Office Theme</vt:lpstr>
      <vt:lpstr>BUNKER SYSTEM DOCUMENTATION Critical Design Review (CDR) 5 December 2017</vt:lpstr>
      <vt:lpstr>Bunker System Life-cycle ConOps ESS-0123251</vt:lpstr>
      <vt:lpstr>Bunker Project Documentation CDR</vt:lpstr>
      <vt:lpstr>Bunker System Documentation w.r.t. PSAR and SSM</vt:lpstr>
      <vt:lpstr>ESS Facility Breakdown Structure CHESS </vt:lpstr>
      <vt:lpstr>Bunker System Documentation ESS-0123251 - Concept of Operations (ConOps)</vt:lpstr>
      <vt:lpstr>Bunker System Documentation ESS-0060210 - System Requirements Specification (SRS)</vt:lpstr>
      <vt:lpstr>Bunker System Documentation ESS-0123443 - System Architecture Description (SAD)</vt:lpstr>
      <vt:lpstr>Bunker Subsystem Documentation ESS-0123282 - ConOps for the Bunker Structural Support System</vt:lpstr>
      <vt:lpstr>Bunker Subsystem Documentation ESS-0123283 - ConOps for the Bunker Wall System</vt:lpstr>
      <vt:lpstr>Bunker Subsystem Documentation ESS-0123286 - ConOps for the Bunker Roof System</vt:lpstr>
      <vt:lpstr>Bunker Subsystem Documentation ESS-0123281 - ConOps for the Bunker Access Safety System</vt:lpstr>
      <vt:lpstr>Bunker System Documentation System and Subsystems</vt:lpstr>
      <vt:lpstr>Bunker System Documentation ESS-0087572 - System Interface Description (SID)</vt:lpstr>
      <vt:lpstr>Bunker System Documentation ESS-0123264 - System Design Description  (SDD) </vt:lpstr>
      <vt:lpstr>Bunker System Documentation ESS-0123264 - System Design Description  (SDD)</vt:lpstr>
      <vt:lpstr>Bunker System Documentation ESS-0123264 - System Design Description  (SDD)</vt:lpstr>
      <vt:lpstr>Bunker System Documentation ESS-0123264 - System Design Description  (SDD)</vt:lpstr>
      <vt:lpstr>Bunker System Documentation ESS-0123264 - System Design Description  (SDD)</vt:lpstr>
      <vt:lpstr>Bunker System Documentation ESS-0123264 - System Design Description  (SDD)</vt:lpstr>
      <vt:lpstr>Bunker System Documentation ESS-0123956 - System Integration Plan (SIP)</vt:lpstr>
      <vt:lpstr>Bunker System Documentation ESS-0123956 - System Integration Plan (SIP)</vt:lpstr>
      <vt:lpstr>Bunker System Documentation ESS-0123956 - System Integration Plan (SIP)</vt:lpstr>
      <vt:lpstr>Bunker System Documentation ESS-0123957 - System Verification Plan (SVeP)</vt:lpstr>
      <vt:lpstr>Bunker System Documentation ESS-0123947 - System Validation Plan (SVaP)</vt:lpstr>
      <vt:lpstr>Bunker System Documentation ESS-0124440 - System Operations &amp; Maintenance Manual (SOMM)</vt:lpstr>
      <vt:lpstr>Bunker System Documentation ESS-0124440 - System Operations &amp; Maintenance Manual (SOMM)</vt:lpstr>
      <vt:lpstr>Bunker System Documentation ESS-0124440 - System Operations &amp; Maintenance Manual (SOMM)</vt:lpstr>
      <vt:lpstr>Bunker System Documentation ESS-0124440 - System Operations &amp; Maintenance Manual (SOMM)</vt:lpstr>
      <vt:lpstr>Bunker System Documentation ESS-0124440 - System Operations &amp; Maintenance Manual (SOMM)</vt:lpstr>
      <vt:lpstr>Bunker System Documentation ESS-0124440 - System Operations &amp; Maintenance Manual (SOMM)</vt:lpstr>
      <vt:lpstr>PowerPoint Presentation</vt:lpstr>
      <vt:lpstr>PowerPoint Presentation</vt:lpstr>
    </vt:vector>
  </TitlesOfParts>
  <Company>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Mark Ridgley</dc:creator>
  <cp:lastModifiedBy>Mark Ridgley</cp:lastModifiedBy>
  <cp:revision>178</cp:revision>
  <dcterms:created xsi:type="dcterms:W3CDTF">2017-09-28T09:50:21Z</dcterms:created>
  <dcterms:modified xsi:type="dcterms:W3CDTF">2017-12-05T06:23:44Z</dcterms:modified>
</cp:coreProperties>
</file>